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701" r:id="rId2"/>
  </p:sldMasterIdLst>
  <p:notesMasterIdLst>
    <p:notesMasterId r:id="rId4"/>
  </p:notesMasterIdLst>
  <p:handoutMasterIdLst>
    <p:handoutMasterId r:id="rId5"/>
  </p:handoutMasterIdLst>
  <p:sldIdLst>
    <p:sldId id="354" r:id="rId3"/>
  </p:sldIdLst>
  <p:sldSz cx="9144000" cy="6858000" type="screen4x3"/>
  <p:notesSz cx="6797675" cy="9928225"/>
  <p:embeddedFontLst>
    <p:embeddedFont>
      <p:font typeface="Futura Medium" panose="00000400000000000000" pitchFamily="2" charset="0"/>
      <p:regular r:id="rId6"/>
      <p:bold r:id="rId7"/>
      <p:italic r:id="rId8"/>
      <p:boldItalic r:id="rId9"/>
    </p:embeddedFont>
    <p:embeddedFont>
      <p:font typeface="Arial Unicode MS" panose="020B0604020202020204" pitchFamily="34" charset="-128"/>
      <p:regular r:id="rId10"/>
    </p:embeddedFon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utura Bold" panose="00000900000000000000" pitchFamily="2" charset="0"/>
      <p:regular r:id="rId15"/>
      <p:boldItalic r:id="rId16"/>
    </p:embeddedFont>
    <p:embeddedFont>
      <p:font typeface="MS PGothic" panose="020B0600070205080204" pitchFamily="34" charset="-128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92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wandu, Somtochi O SPDC-UPO/G/DNL" initials="NSO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B6E"/>
    <a:srgbClr val="FFFFFF"/>
    <a:srgbClr val="CCE9DB"/>
    <a:srgbClr val="99CDB7"/>
    <a:srgbClr val="66B492"/>
    <a:srgbClr val="DFD1DE"/>
    <a:srgbClr val="C0A2BD"/>
    <a:srgbClr val="A0749B"/>
    <a:srgbClr val="81457A"/>
    <a:srgbClr val="C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94" autoAdjust="0"/>
  </p:normalViewPr>
  <p:slideViewPr>
    <p:cSldViewPr snapToGrid="0" showGuides="1">
      <p:cViewPr varScale="1">
        <p:scale>
          <a:sx n="110" d="100"/>
          <a:sy n="110" d="100"/>
        </p:scale>
        <p:origin x="1068" y="108"/>
      </p:cViewPr>
      <p:guideLst>
        <p:guide pos="27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04/04/2018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04/04/2018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1365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401" y="961200"/>
            <a:ext cx="6860775" cy="1584000"/>
          </a:xfrm>
          <a:noFill/>
        </p:spPr>
        <p:txBody>
          <a:bodyPr lIns="0" tIns="0" rIns="0"/>
          <a:lstStyle>
            <a:lvl1pPr algn="l" defTabSz="1219121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401" y="3317926"/>
            <a:ext cx="6860775" cy="748800"/>
          </a:xfrm>
        </p:spPr>
        <p:txBody>
          <a:bodyPr anchor="b" anchorCtr="0"/>
          <a:lstStyle>
            <a:lvl1pPr marL="0" indent="0" algn="l" defTabSz="35769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6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6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90" y="6478120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7" pos="111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9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64" rtl="0" eaLnBrk="1" latinLnBrk="0" hangingPunct="1"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5" y="1557341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8" y="1557341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41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marL="215992" lvl="1" indent="-215992"/>
            <a:r>
              <a:rPr lang="en-GB" dirty="0"/>
              <a:t>Second level</a:t>
            </a:r>
          </a:p>
          <a:p>
            <a:pPr marL="410383" lvl="2" indent="-194393"/>
            <a:r>
              <a:rPr lang="en-GB" dirty="0"/>
              <a:t>Third level</a:t>
            </a:r>
          </a:p>
          <a:p>
            <a:pPr marL="575977" lvl="3" indent="-187193"/>
            <a:r>
              <a:rPr lang="en-GB" dirty="0"/>
              <a:t>Fourth level</a:t>
            </a:r>
          </a:p>
          <a:p>
            <a:pPr marL="766769" lvl="4" indent="-154794"/>
            <a:r>
              <a:rPr lang="en-GB" dirty="0"/>
              <a:t>Fifth level</a:t>
            </a:r>
          </a:p>
          <a:p>
            <a:pPr marL="914364" lvl="5" indent="-143994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41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marL="215992" lvl="1" indent="-215992"/>
            <a:r>
              <a:rPr lang="en-GB" dirty="0"/>
              <a:t>Second level</a:t>
            </a:r>
          </a:p>
          <a:p>
            <a:pPr marL="410383" lvl="2" indent="-194393"/>
            <a:r>
              <a:rPr lang="en-GB" dirty="0"/>
              <a:t>Third level</a:t>
            </a:r>
          </a:p>
          <a:p>
            <a:pPr marL="575977" lvl="3" indent="-187193"/>
            <a:r>
              <a:rPr lang="en-GB" dirty="0"/>
              <a:t>Fourth level</a:t>
            </a:r>
          </a:p>
          <a:p>
            <a:pPr marL="766769" lvl="4" indent="-154794"/>
            <a:r>
              <a:rPr lang="en-GB" dirty="0"/>
              <a:t>Fifth level</a:t>
            </a:r>
          </a:p>
          <a:p>
            <a:pPr marL="914364" lvl="5" indent="-143994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3" y="6150325"/>
            <a:ext cx="8118641" cy="147994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8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3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3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504003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3" y="4524141"/>
            <a:ext cx="3907003" cy="160649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04003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3" y="1905336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3" y="1570373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504003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3" y="2161992"/>
            <a:ext cx="3907003" cy="160649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504003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7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7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15807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7" y="4524141"/>
            <a:ext cx="3923371" cy="160649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5807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7" y="1905336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7" y="1570373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64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15807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7" y="2161992"/>
            <a:ext cx="3923371" cy="1606498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5807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4" y="4313787"/>
            <a:ext cx="9143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21">
              <a:lnSpc>
                <a:spcPct val="100000"/>
              </a:lnSpc>
            </a:pPr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8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694">
              <a:lnSpc>
                <a:spcPct val="100000"/>
              </a:lnSpc>
            </a:pP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9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6999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21">
              <a:lnSpc>
                <a:spcPct val="100000"/>
              </a:lnSpc>
              <a:buClr>
                <a:srgbClr val="DD1D21"/>
              </a:buClr>
              <a:tabLst>
                <a:tab pos="1081045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90" y="6478120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6" y="3554416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3" y="1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2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55650" y="4027624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21">
              <a:lnSpc>
                <a:spcPct val="100000"/>
              </a:lnSpc>
            </a:pPr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694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Click to edit Master subtitle style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90" y="6478120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4" pos="4484" userDrawn="1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3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3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4" y="4313784"/>
            <a:ext cx="9143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4427538" y="2831548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8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694">
              <a:lnSpc>
                <a:spcPct val="10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90" y="6478120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21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</p:spTree>
  </p:cSld>
  <p:clrMapOvr>
    <a:masterClrMapping/>
  </p:clrMapOvr>
  <p:transition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90" y="6478120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21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401" y="3044536"/>
            <a:ext cx="3292364" cy="1023464"/>
          </a:xfrm>
        </p:spPr>
        <p:txBody>
          <a:bodyPr anchor="b" anchorCtr="0"/>
          <a:lstStyle>
            <a:lvl1pPr marL="0" indent="0" algn="l" defTabSz="357694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3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6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3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6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320146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90" y="6478120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90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7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333509" y="3819112"/>
            <a:ext cx="5020957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05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05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333509" y="1161747"/>
            <a:ext cx="5020957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4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33509" y="2602007"/>
            <a:ext cx="5020957" cy="161583"/>
          </a:xfrm>
        </p:spPr>
        <p:txBody>
          <a:bodyPr>
            <a:spAutoFit/>
          </a:bodyPr>
          <a:lstStyle>
            <a:lvl1pPr algn="l">
              <a:defRPr sz="105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8296016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45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037554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192" y="1589"/>
          <a:ext cx="1190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4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589"/>
                        <a:ext cx="1190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1314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603"/>
            <a:ext cx="8675688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696387" tIns="99870" rIns="26991" bIns="0" numCol="1" anchor="t" anchorCtr="0" compatLnSpc="1">
            <a:prstTxWarp prst="textNoShape">
              <a:avLst/>
            </a:prstTxWarp>
          </a:bodyPr>
          <a:lstStyle/>
          <a:p>
            <a:pPr defTabSz="685582" eaLnBrk="0" hangingPunct="0">
              <a:lnSpc>
                <a:spcPct val="90000"/>
              </a:lnSpc>
            </a:pPr>
            <a:endParaRPr lang="en-US" sz="1837" b="1" dirty="0">
              <a:solidFill>
                <a:srgbClr val="D42E12"/>
              </a:solidFill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5883" y="295202"/>
            <a:ext cx="8134630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68317" y="1312202"/>
            <a:ext cx="8208961" cy="1149738"/>
          </a:xfrm>
        </p:spPr>
        <p:txBody>
          <a:bodyPr/>
          <a:lstStyle>
            <a:lvl1pPr marL="0" indent="0" defTabSz="201152">
              <a:lnSpc>
                <a:spcPct val="120000"/>
              </a:lnSpc>
              <a:spcBef>
                <a:spcPts val="0"/>
              </a:spcBef>
              <a:defRPr/>
            </a:lvl1pPr>
            <a:lvl2pPr marL="203532" indent="-203532" defTabSz="201152">
              <a:lnSpc>
                <a:spcPct val="120000"/>
              </a:lnSpc>
              <a:spcBef>
                <a:spcPts val="0"/>
              </a:spcBef>
              <a:defRPr/>
            </a:lvl2pPr>
            <a:lvl3pPr marL="338030" indent="-135689" defTabSz="20115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531"/>
            </a:lvl3pPr>
            <a:lvl4pPr defTabSz="20115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24"/>
            </a:lvl4pPr>
            <a:lvl5pPr defTabSz="20115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71"/>
            </a:lvl5pPr>
            <a:lvl6pPr defTabSz="201152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152803"/>
      </p:ext>
    </p:extLst>
  </p:cSld>
  <p:clrMapOvr>
    <a:masterClrMapping/>
  </p:clrMapOvr>
  <p:transition/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26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77922" fontAlgn="auto">
                <a:spcBef>
                  <a:spcPts val="0"/>
                </a:spcBef>
                <a:spcAft>
                  <a:spcPts val="0"/>
                </a:spcAft>
              </a:pPr>
              <a:endParaRPr lang="en-GB" sz="1378" dirty="0">
                <a:solidFill>
                  <a:srgbClr val="FFFFFF"/>
                </a:solidFill>
              </a:endParaRPr>
            </a:p>
          </p:txBody>
        </p:sp>
        <p:pic>
          <p:nvPicPr>
            <p:cNvPr id="3" name="Picture 2" descr="Shell-2010-Pecten-RGBpc.wmf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3418626" y="2285524"/>
              <a:ext cx="2340000" cy="217057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 userDrawn="1"/>
        </p:nvSpPr>
        <p:spPr>
          <a:xfrm>
            <a:off x="8719605" y="6566446"/>
            <a:ext cx="213009" cy="155496"/>
          </a:xfrm>
          <a:prstGeom prst="rect">
            <a:avLst/>
          </a:prstGeom>
          <a:noFill/>
        </p:spPr>
        <p:txBody>
          <a:bodyPr vert="horz" wrap="none" lIns="0" tIns="0" rIns="0" bIns="0" rtlCol="0">
            <a:noAutofit/>
          </a:bodyPr>
          <a:lstStyle/>
          <a:p>
            <a:pPr algn="l"/>
            <a:fld id="{E5D9C6AB-D259-4054-A53F-8471EA755BD6}" type="slidenum">
              <a:rPr lang="en-US" sz="765" b="0" i="0" baseline="0" smtClean="0"/>
              <a:pPr algn="l"/>
              <a:t>‹#›</a:t>
            </a:fld>
            <a:endParaRPr lang="en-US" sz="765" b="0" i="0" baseline="0" dirty="0"/>
          </a:p>
        </p:txBody>
      </p:sp>
    </p:spTree>
    <p:extLst>
      <p:ext uri="{BB962C8B-B14F-4D97-AF65-F5344CB8AC3E}">
        <p14:creationId xmlns:p14="http://schemas.microsoft.com/office/powerpoint/2010/main" val="391452444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6" y="3554416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8" y="3688502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3" y="1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2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6" y="4027624"/>
            <a:ext cx="5281307" cy="1047600"/>
          </a:xfrm>
          <a:noFill/>
        </p:spPr>
        <p:txBody>
          <a:bodyPr lIns="0" tIns="0" rIns="0"/>
          <a:lstStyle>
            <a:lvl1pPr algn="l" defTabSz="121912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6" y="5096742"/>
            <a:ext cx="5281307" cy="365980"/>
          </a:xfrm>
        </p:spPr>
        <p:txBody>
          <a:bodyPr anchor="b" anchorCtr="0"/>
          <a:lstStyle>
            <a:lvl1pPr marL="0" indent="0" algn="l" defTabSz="357694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6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6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6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6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90" y="6478120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44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00916" y="3554416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3" y="3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2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6" y="4027624"/>
            <a:ext cx="5281307" cy="1047600"/>
          </a:xfrm>
          <a:noFill/>
        </p:spPr>
        <p:txBody>
          <a:bodyPr lIns="0" tIns="0" rIns="0"/>
          <a:lstStyle>
            <a:lvl1pPr algn="l" defTabSz="1219121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6" y="5096742"/>
            <a:ext cx="5281307" cy="365980"/>
          </a:xfrm>
        </p:spPr>
        <p:txBody>
          <a:bodyPr anchor="b" anchorCtr="0"/>
          <a:lstStyle>
            <a:lvl1pPr marL="0" indent="0" algn="l" defTabSz="357694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6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6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6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69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90" y="6478120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hf hdr="0" ftr="0" dt="0"/>
  <p:extLst mod="1"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6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64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41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2"/>
            </a:lvl1pPr>
          </a:lstStyle>
          <a:p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6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64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41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41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41"/>
            <a:ext cx="8134350" cy="4694237"/>
          </a:xfrm>
        </p:spPr>
        <p:txBody>
          <a:bodyPr/>
          <a:lstStyle>
            <a:lvl1pPr marL="0" indent="0" defTabSz="26827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5992" indent="-215992" defTabSz="26827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383" indent="-194393" defTabSz="26827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5977" indent="-187193" defTabSz="26827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9" indent="-154794" defTabSz="268277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364" indent="-143994" defTabSz="268277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8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64" rtl="0" eaLnBrk="1" latinLnBrk="0" hangingPunct="1"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40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0"/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8" y="1557341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Ovr>
    <a:masterClrMapping/>
  </p:clrMapOvr>
  <p:transition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tags" Target="../tags/tag7.xml"/><Relationship Id="rId18" Type="http://schemas.openxmlformats.org/officeDocument/2006/relationships/tags" Target="../tags/tag12.xml"/><Relationship Id="rId3" Type="http://schemas.openxmlformats.org/officeDocument/2006/relationships/slideLayout" Target="../slideLayouts/slideLayout23.xml"/><Relationship Id="rId21" Type="http://schemas.openxmlformats.org/officeDocument/2006/relationships/tags" Target="../tags/tag15.xml"/><Relationship Id="rId7" Type="http://schemas.openxmlformats.org/officeDocument/2006/relationships/tags" Target="../tags/tag1.xml"/><Relationship Id="rId12" Type="http://schemas.openxmlformats.org/officeDocument/2006/relationships/tags" Target="../tags/tag6.xml"/><Relationship Id="rId17" Type="http://schemas.openxmlformats.org/officeDocument/2006/relationships/tags" Target="../tags/tag11.xml"/><Relationship Id="rId25" Type="http://schemas.openxmlformats.org/officeDocument/2006/relationships/image" Target="../media/image3.emf"/><Relationship Id="rId2" Type="http://schemas.openxmlformats.org/officeDocument/2006/relationships/slideLayout" Target="../slideLayouts/slideLayout22.xml"/><Relationship Id="rId16" Type="http://schemas.openxmlformats.org/officeDocument/2006/relationships/tags" Target="../tags/tag10.xml"/><Relationship Id="rId20" Type="http://schemas.openxmlformats.org/officeDocument/2006/relationships/tags" Target="../tags/tag14.xml"/><Relationship Id="rId1" Type="http://schemas.openxmlformats.org/officeDocument/2006/relationships/slideLayout" Target="../slideLayouts/slideLayout21.xml"/><Relationship Id="rId6" Type="http://schemas.openxmlformats.org/officeDocument/2006/relationships/vmlDrawing" Target="../drawings/vmlDrawing1.vml"/><Relationship Id="rId11" Type="http://schemas.openxmlformats.org/officeDocument/2006/relationships/tags" Target="../tags/tag5.xml"/><Relationship Id="rId24" Type="http://schemas.openxmlformats.org/officeDocument/2006/relationships/oleObject" Target="../embeddings/oleObject1.bin"/><Relationship Id="rId5" Type="http://schemas.openxmlformats.org/officeDocument/2006/relationships/theme" Target="../theme/theme2.xml"/><Relationship Id="rId15" Type="http://schemas.openxmlformats.org/officeDocument/2006/relationships/tags" Target="../tags/tag9.xml"/><Relationship Id="rId23" Type="http://schemas.openxmlformats.org/officeDocument/2006/relationships/tags" Target="../tags/tag17.xml"/><Relationship Id="rId10" Type="http://schemas.openxmlformats.org/officeDocument/2006/relationships/tags" Target="../tags/tag4.xml"/><Relationship Id="rId19" Type="http://schemas.openxmlformats.org/officeDocument/2006/relationships/tags" Target="../tags/tag13.xml"/><Relationship Id="rId4" Type="http://schemas.openxmlformats.org/officeDocument/2006/relationships/slideLayout" Target="../slideLayouts/slideLayout24.xml"/><Relationship Id="rId9" Type="http://schemas.openxmlformats.org/officeDocument/2006/relationships/tags" Target="../tags/tag3.xml"/><Relationship Id="rId14" Type="http://schemas.openxmlformats.org/officeDocument/2006/relationships/tags" Target="../tags/tag8.xml"/><Relationship Id="rId22" Type="http://schemas.openxmlformats.org/officeDocument/2006/relationships/tags" Target="../tags/tag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2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8" y="728665"/>
            <a:ext cx="8134351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8" name="Rectangle 67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90" y="6478120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>
                <a:solidFill>
                  <a:schemeClr val="tx1"/>
                </a:solidFill>
                <a:latin typeface="+mn-lt"/>
                <a:cs typeface="Arial" pitchFamily="34" charset="0"/>
              </a:rPr>
              <a:t>Shell Nigeria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7" y="6478120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20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5" y="6478120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7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8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 ftr="0" dt="0"/>
  <p:txStyles>
    <p:titleStyle>
      <a:lvl1pPr algn="l" defTabSz="914364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77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189" indent="-277189" algn="l" defTabSz="268277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1980" indent="-251990" algn="l" defTabSz="268277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970" indent="-241190" algn="l" defTabSz="268277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762" indent="-212392" algn="l" defTabSz="268277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754" indent="-179993" algn="l" defTabSz="268277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4" indent="-228590" algn="l" defTabSz="91436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1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60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2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7"/>
            </p:custDataLst>
            <p:extLst/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7968562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45"/>
            <a:endParaRPr lang="en-US" sz="6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77117" y="2825007"/>
            <a:ext cx="43897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381009" y="623131"/>
            <a:ext cx="8391517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381008" y="290023"/>
            <a:ext cx="46647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381009" y="993244"/>
            <a:ext cx="83915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77117" y="2374720"/>
            <a:ext cx="4389768" cy="387119"/>
            <a:chOff x="915" y="791"/>
            <a:chExt cx="2686" cy="23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91"/>
              <a:ext cx="2686" cy="23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381009" y="6502092"/>
            <a:ext cx="8391517" cy="270106"/>
            <a:chOff x="172517" y="5882833"/>
            <a:chExt cx="8796540" cy="270106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82833"/>
              <a:ext cx="8796540" cy="9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6675" indent="-66675">
                <a:defRPr/>
              </a:pPr>
              <a:r>
                <a:rPr lang="en-US" sz="6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60606"/>
              <a:ext cx="8252075" cy="9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260747" indent="-260747" defTabSz="671513">
                <a:tabLst>
                  <a:tab pos="259556" algn="l"/>
                </a:tabLst>
              </a:pPr>
              <a:r>
                <a:rPr lang="en-US" sz="6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8676344" y="6679867"/>
            <a:ext cx="96181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600" smtClean="0"/>
              <a:pPr lvl="0" algn="r"/>
              <a:t>‹#›</a:t>
            </a:fld>
            <a:endParaRPr lang="en-US" sz="6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8236978" y="674086"/>
            <a:ext cx="536749" cy="984251"/>
            <a:chOff x="7835905" y="279400"/>
            <a:chExt cx="715665" cy="984251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8005997" y="674085"/>
            <a:ext cx="767730" cy="684600"/>
            <a:chOff x="7540629" y="279400"/>
            <a:chExt cx="1023640" cy="684600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8186972" y="674085"/>
            <a:ext cx="586755" cy="1306516"/>
            <a:chOff x="7769225" y="250825"/>
            <a:chExt cx="782340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1665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8470716" y="739933"/>
            <a:ext cx="301814" cy="120033"/>
            <a:chOff x="8338357" y="285750"/>
            <a:chExt cx="402418" cy="120033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38357" y="285750"/>
              <a:ext cx="402418" cy="1200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671513">
                <a:buClr>
                  <a:srgbClr val="002960"/>
                </a:buClr>
              </a:pPr>
              <a:r>
                <a:rPr lang="en-GB" sz="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38357" y="285750"/>
              <a:ext cx="0" cy="120033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38357" y="405783"/>
              <a:ext cx="402418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8"/>
            </p:custDataLst>
          </p:nvPr>
        </p:nvGrpSpPr>
        <p:grpSpPr bwMode="auto">
          <a:xfrm>
            <a:off x="7650726" y="1404852"/>
            <a:ext cx="1905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82992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5" r:id="rId3"/>
    <p:sldLayoutId id="2147483706" r:id="rId4"/>
  </p:sldLayoutIdLst>
  <p:hf hdr="0" ftr="0" dt="0"/>
  <p:txStyles>
    <p:titleStyle>
      <a:lvl1pPr algn="l" defTabSz="685145" rtl="0" eaLnBrk="1" fontAlgn="base" hangingPunct="1">
        <a:spcBef>
          <a:spcPct val="0"/>
        </a:spcBef>
        <a:spcAft>
          <a:spcPct val="0"/>
        </a:spcAft>
        <a:tabLst>
          <a:tab pos="206515" algn="l"/>
        </a:tabLst>
        <a:defRPr sz="165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2pPr>
      <a:lvl3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3pPr>
      <a:lvl4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4pPr>
      <a:lvl5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5pPr>
      <a:lvl6pPr marL="349861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6pPr>
      <a:lvl7pPr marL="699722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7pPr>
      <a:lvl8pPr marL="1049582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8pPr>
      <a:lvl9pPr marL="1399444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48205" indent="-14699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349861" indent="-200441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470126" indent="-11905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6pPr>
      <a:lvl7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7pPr>
      <a:lvl8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8pPr>
      <a:lvl9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861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722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582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4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9305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9165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9026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887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FAAB9B5-1875-473C-B301-2BBA5D6708FD}"/>
              </a:ext>
            </a:extLst>
          </p:cNvPr>
          <p:cNvSpPr txBox="1">
            <a:spLocks/>
          </p:cNvSpPr>
          <p:nvPr/>
        </p:nvSpPr>
        <p:spPr bwMode="auto">
          <a:xfrm>
            <a:off x="167529" y="599642"/>
            <a:ext cx="8691514" cy="488936"/>
          </a:xfrm>
          <a:prstGeom prst="rect">
            <a:avLst/>
          </a:prstGeom>
          <a:solidFill>
            <a:srgbClr val="FFC000"/>
          </a:solidFill>
          <a:ln w="28575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cap="all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LAND TRANSPORT SERVICE IMPROVEMENT DELIVERY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9B71A2-3F2E-4154-84EF-1B4B9EA49AC1}"/>
              </a:ext>
            </a:extLst>
          </p:cNvPr>
          <p:cNvSpPr txBox="1"/>
          <p:nvPr/>
        </p:nvSpPr>
        <p:spPr>
          <a:xfrm>
            <a:off x="252549" y="1036320"/>
            <a:ext cx="8508275" cy="48245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1100" b="1" u="sng" dirty="0">
                <a:latin typeface="Cambria" panose="02040503050406030204" pitchFamily="18" charset="0"/>
              </a:rPr>
              <a:t>KPI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Improvement of customer service satisfaction from 65% to 95% by Q2 2018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On-time Delivery ( Light and Heavy Fleet): </a:t>
            </a:r>
            <a:r>
              <a:rPr lang="en-US" sz="1100" b="1" dirty="0">
                <a:latin typeface="Cambria" panose="02040503050406030204" pitchFamily="18" charset="0"/>
              </a:rPr>
              <a:t>65% - 95%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Effective Communication ( Drivers and Journey Managers) </a:t>
            </a:r>
            <a:r>
              <a:rPr lang="en-US" sz="1100" b="1" dirty="0">
                <a:latin typeface="Cambria" panose="02040503050406030204" pitchFamily="18" charset="0"/>
              </a:rPr>
              <a:t>60% - 95%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Quality of Delivery (Cleanliness of  Equipment &amp; Drivers) </a:t>
            </a:r>
            <a:r>
              <a:rPr lang="en-US" sz="1100" b="1" dirty="0">
                <a:latin typeface="Cambria" panose="02040503050406030204" pitchFamily="18" charset="0"/>
              </a:rPr>
              <a:t>65%- 95%</a:t>
            </a:r>
          </a:p>
          <a:p>
            <a:pPr>
              <a:lnSpc>
                <a:spcPct val="200000"/>
              </a:lnSpc>
            </a:pPr>
            <a:r>
              <a:rPr lang="en-US" sz="1100" b="1" u="sng" dirty="0">
                <a:latin typeface="Cambria" panose="02040503050406030204" pitchFamily="18" charset="0"/>
              </a:rPr>
              <a:t>DELIVERY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On-time delivery in Land transport has improved from 60% to 95 % by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a vehicle cleaning schedule SOP has been created  for both light and heavy fleet to improve cleanliness of fleet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Refurbishment of 22 coaster buses ( 5 currently achieved).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Daily huddle in the light fleet section on on-time delivery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Creation of the daily on-time delivery template used  in land transport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Proposed the usage of an online feedback template which is used to track daily customer service feedback.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Trainings of 100+journey managers and supervisors in Lagos, PHC, Warri and other field locations on Customer Service Delivery.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Creation of communication template for all drivers to engage customers.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100" dirty="0">
                <a:latin typeface="Cambria" panose="02040503050406030204" pitchFamily="18" charset="0"/>
              </a:rPr>
              <a:t>Creation of shuttle bus manifest which is used in all locations.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1100" dirty="0"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ABA7-F252-4179-BBCC-A45A5719326D}"/>
              </a:ext>
            </a:extLst>
          </p:cNvPr>
          <p:cNvSpPr txBox="1"/>
          <p:nvPr/>
        </p:nvSpPr>
        <p:spPr>
          <a:xfrm>
            <a:off x="502276" y="6542468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  <a:buFont typeface="Wingdings"/>
              <a:buChar char="n"/>
            </a:pP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759B7-202A-4C10-B299-C6EA9760E9BC}"/>
              </a:ext>
            </a:extLst>
          </p:cNvPr>
          <p:cNvSpPr txBox="1"/>
          <p:nvPr/>
        </p:nvSpPr>
        <p:spPr>
          <a:xfrm>
            <a:off x="4580287" y="6297769"/>
            <a:ext cx="45719" cy="457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7800" indent="-177800">
              <a:lnSpc>
                <a:spcPct val="113000"/>
              </a:lnSpc>
              <a:spcAft>
                <a:spcPts val="60"/>
              </a:spcAft>
              <a:buFont typeface="Wingdings"/>
              <a:buChar char="n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7136720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10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51613</TotalTime>
  <Words>190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Futura Medium</vt:lpstr>
      <vt:lpstr>Arial Unicode MS</vt:lpstr>
      <vt:lpstr>Cambria</vt:lpstr>
      <vt:lpstr>Futura Bold</vt:lpstr>
      <vt:lpstr>MS PGothic</vt:lpstr>
      <vt:lpstr>Arial</vt:lpstr>
      <vt:lpstr>Wingdings</vt:lpstr>
      <vt:lpstr>Shell layouts with footer</vt:lpstr>
      <vt:lpstr>10_Shell_CF_RDS598</vt:lpstr>
      <vt:lpstr>think-cell Slide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</dc:creator>
  <cp:lastModifiedBy>Awotorebo, Gbolahan M SNEPCO-UPO/G/PSLW</cp:lastModifiedBy>
  <cp:revision>803</cp:revision>
  <cp:lastPrinted>2018-03-19T13:00:37Z</cp:lastPrinted>
  <dcterms:created xsi:type="dcterms:W3CDTF">2009-11-25T14:32:06Z</dcterms:created>
  <dcterms:modified xsi:type="dcterms:W3CDTF">2018-04-04T15:10:11Z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