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3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notesSlides/notesSlide1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01" r:id="rId2"/>
    <p:sldMasterId id="2147483790" r:id="rId3"/>
    <p:sldMasterId id="2147483808" r:id="rId4"/>
  </p:sldMasterIdLst>
  <p:notesMasterIdLst>
    <p:notesMasterId r:id="rId15"/>
  </p:notesMasterIdLst>
  <p:handoutMasterIdLst>
    <p:handoutMasterId r:id="rId16"/>
  </p:handoutMasterIdLst>
  <p:sldIdLst>
    <p:sldId id="1830142800" r:id="rId5"/>
    <p:sldId id="2145706645" r:id="rId6"/>
    <p:sldId id="2145706130" r:id="rId7"/>
    <p:sldId id="2145706184" r:id="rId8"/>
    <p:sldId id="2145706639" r:id="rId9"/>
    <p:sldId id="2145706640" r:id="rId10"/>
    <p:sldId id="257" r:id="rId11"/>
    <p:sldId id="2145706644" r:id="rId12"/>
    <p:sldId id="2145706646" r:id="rId13"/>
    <p:sldId id="2145706129" r:id="rId14"/>
  </p:sldIdLst>
  <p:sldSz cx="12192000" cy="6858000"/>
  <p:notesSz cx="6797675" cy="9926638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Futura Bold" panose="00000900000000000000" pitchFamily="2" charset="0"/>
      <p:regular r:id="rId21"/>
      <p:boldItalic r:id="rId22"/>
    </p:embeddedFont>
    <p:embeddedFont>
      <p:font typeface="Futura Medium" panose="00000400000000000000" pitchFamily="2" charset="0"/>
      <p:regular r:id="rId23"/>
      <p:bold r:id="rId24"/>
      <p:italic r:id="rId25"/>
      <p:boldItalic r:id="rId26"/>
    </p:embeddedFont>
    <p:embeddedFont>
      <p:font typeface="Helvetica" panose="020B0604020202020204" pitchFamily="34" charset="0"/>
      <p:regular r:id="rId27"/>
      <p:bold r:id="rId28"/>
      <p:italic r:id="rId29"/>
      <p:boldItalic r:id="rId30"/>
    </p:embeddedFont>
    <p:embeddedFont>
      <p:font typeface="ShellMedium" panose="00000600000000000000" pitchFamily="50" charset="0"/>
      <p:regular r:id="rId31"/>
    </p:embeddedFont>
    <p:embeddedFont>
      <p:font typeface="Trebuchet MS" panose="020B0603020202020204" pitchFamily="34" charset="0"/>
      <p:regular r:id="rId32"/>
      <p:bold r:id="rId33"/>
      <p:italic r:id="rId34"/>
      <p:boldItalic r:id="rId35"/>
    </p:embeddedFont>
    <p:embeddedFont>
      <p:font typeface="Tw Cen MT" panose="020B0602020104020603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w Design" id="{743DE84B-E46A-43F9-95BC-95FB02A505F0}">
          <p14:sldIdLst>
            <p14:sldId id="1830142800"/>
            <p14:sldId id="2145706645"/>
            <p14:sldId id="2145706130"/>
            <p14:sldId id="2145706184"/>
            <p14:sldId id="2145706639"/>
            <p14:sldId id="2145706640"/>
            <p14:sldId id="257"/>
            <p14:sldId id="2145706644"/>
            <p14:sldId id="2145706646"/>
            <p14:sldId id="214570612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 Der Woude, Liesbeth SI-ERB/SE" initials="VDWLS" lastIdx="1" clrIdx="0">
    <p:extLst>
      <p:ext uri="{19B8F6BF-5375-455C-9EA6-DF929625EA0E}">
        <p15:presenceInfo xmlns:p15="http://schemas.microsoft.com/office/powerpoint/2012/main" userId="S-1-5-21-1454471165-343818398-682003330-12862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48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55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1" d="100"/>
          <a:sy n="61" d="100"/>
        </p:scale>
        <p:origin x="2712" y="8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sheet%20in%20PTW%20Effectiveness%20Report-%20Insights%20(updated)%20%20-%20%20Read-Only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sheet%20in%20PTW%20Effectiveness%20Report-%20Insights%20(updated)%20%20-%20%20Read-Only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100" b="0" i="0" u="none" strike="noStrike" kern="1200" baseline="0">
                <a:solidFill>
                  <a:srgbClr val="333333"/>
                </a:solidFill>
                <a:latin typeface="Futura Medium" panose="00000400000000000000" pitchFamily="2" charset="0"/>
                <a:ea typeface="Calibri"/>
                <a:cs typeface="Calibri"/>
              </a:defRPr>
            </a:pPr>
            <a:r>
              <a:rPr lang="en-US" sz="1100" b="0" i="0" u="none" strike="noStrike" kern="1200" baseline="0" dirty="0">
                <a:solidFill>
                  <a:srgbClr val="333333"/>
                </a:solidFill>
                <a:latin typeface="Futura Medium" panose="00000400000000000000" pitchFamily="2" charset="0"/>
                <a:ea typeface="Calibri"/>
                <a:cs typeface="Calibri"/>
              </a:rPr>
              <a:t>Permit Required/Permit Not Required</a:t>
            </a:r>
          </a:p>
        </c:rich>
      </c:tx>
      <c:layout>
        <c:manualLayout>
          <c:xMode val="edge"/>
          <c:yMode val="edge"/>
          <c:x val="0.2420669763401877"/>
          <c:y val="4.7059502177612414E-2"/>
        </c:manualLayout>
      </c:layout>
      <c:overlay val="0"/>
      <c:spPr>
        <a:noFill/>
        <a:ln w="25400">
          <a:noFill/>
        </a:ln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 w="6350">
          <a:noFill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PTW required</c:v>
          </c:tx>
          <c:spPr>
            <a:solidFill>
              <a:srgbClr val="4472C4"/>
            </a:solidFill>
            <a:ln w="25400">
              <a:noFill/>
            </a:ln>
          </c:spPr>
          <c:invertIfNegative val="0"/>
          <c:cat>
            <c:strRef>
              <c:f>'[Worksheet in PTW Effectiveness Report- Insights (updated)  -  Read-Only]SUMMARY'!$B$2:$B$5</c:f>
              <c:strCache>
                <c:ptCount val="4"/>
                <c:pt idx="0">
                  <c:v>Bonga</c:v>
                </c:pt>
                <c:pt idx="1">
                  <c:v>Gbaran/KC</c:v>
                </c:pt>
                <c:pt idx="2">
                  <c:v>Bonny</c:v>
                </c:pt>
                <c:pt idx="3">
                  <c:v>TUNU Node</c:v>
                </c:pt>
              </c:strCache>
            </c:strRef>
          </c:cat>
          <c:val>
            <c:numRef>
              <c:f>'[Worksheet in PTW Effectiveness Report- Insights (updated)  -  Read-Only]SUMMARY'!$C$2:$C$5</c:f>
              <c:numCache>
                <c:formatCode>General</c:formatCode>
                <c:ptCount val="4"/>
                <c:pt idx="0">
                  <c:v>1600</c:v>
                </c:pt>
                <c:pt idx="1">
                  <c:v>1387</c:v>
                </c:pt>
                <c:pt idx="2">
                  <c:v>3169</c:v>
                </c:pt>
                <c:pt idx="3">
                  <c:v>629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1D-4AE2-A43C-275CC47D45AB}"/>
            </c:ext>
          </c:extLst>
        </c:ser>
        <c:ser>
          <c:idx val="1"/>
          <c:order val="1"/>
          <c:tx>
            <c:v>PTW Not Required</c:v>
          </c:tx>
          <c:spPr>
            <a:solidFill>
              <a:srgbClr val="ED7D31"/>
            </a:solidFill>
            <a:ln w="25400">
              <a:noFill/>
            </a:ln>
          </c:spPr>
          <c:invertIfNegative val="0"/>
          <c:cat>
            <c:strRef>
              <c:f>'[Worksheet in PTW Effectiveness Report- Insights (updated)  -  Read-Only]SUMMARY'!$B$2:$B$5</c:f>
              <c:strCache>
                <c:ptCount val="4"/>
                <c:pt idx="0">
                  <c:v>Bonga</c:v>
                </c:pt>
                <c:pt idx="1">
                  <c:v>Gbaran/KC</c:v>
                </c:pt>
                <c:pt idx="2">
                  <c:v>Bonny</c:v>
                </c:pt>
                <c:pt idx="3">
                  <c:v>TUNU Node</c:v>
                </c:pt>
              </c:strCache>
            </c:strRef>
          </c:cat>
          <c:val>
            <c:numRef>
              <c:f>'[Worksheet in PTW Effectiveness Report- Insights (updated)  -  Read-Only]SUMMARY'!$D$2:$D$5</c:f>
              <c:numCache>
                <c:formatCode>General</c:formatCode>
                <c:ptCount val="4"/>
                <c:pt idx="0">
                  <c:v>0</c:v>
                </c:pt>
                <c:pt idx="1">
                  <c:v>369</c:v>
                </c:pt>
                <c:pt idx="2">
                  <c:v>811</c:v>
                </c:pt>
                <c:pt idx="3">
                  <c:v>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1D-4AE2-A43C-275CC47D45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8226088"/>
        <c:axId val="1"/>
        <c:axId val="0"/>
      </c:bar3DChart>
      <c:catAx>
        <c:axId val="348226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900" b="0" i="0" u="none" strike="noStrike" kern="1200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22608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5325500840670399"/>
          <c:y val="0.50135439731086129"/>
          <c:w val="0.1327207525318328"/>
          <c:h val="0.16192194020867418"/>
        </c:manualLayout>
      </c:layout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lang="en-US" sz="800" b="0" i="0" u="none" strike="noStrike" kern="1200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00" b="0" i="0" u="none" strike="noStrike" baseline="0">
                <a:solidFill>
                  <a:srgbClr val="333333"/>
                </a:solidFill>
                <a:latin typeface="Futura Medium" panose="00000400000000000000" pitchFamily="2" charset="0"/>
                <a:ea typeface="Calibri"/>
                <a:cs typeface="Calibri"/>
              </a:defRPr>
            </a:pPr>
            <a:r>
              <a:rPr lang="en-US" sz="1100">
                <a:latin typeface="Futura Medium" panose="00000400000000000000" pitchFamily="2" charset="0"/>
              </a:rPr>
              <a:t>Permit Required/Permit Not Required</a:t>
            </a:r>
          </a:p>
        </c:rich>
      </c:tx>
      <c:overlay val="0"/>
      <c:spPr>
        <a:noFill/>
        <a:ln w="25400">
          <a:noFill/>
        </a:ln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 w="6350">
          <a:noFill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PTW Required</c:v>
          </c:tx>
          <c:spPr>
            <a:solidFill>
              <a:srgbClr val="4472C4"/>
            </a:solidFill>
            <a:ln w="25400">
              <a:noFill/>
            </a:ln>
          </c:spPr>
          <c:invertIfNegative val="0"/>
          <c:cat>
            <c:strRef>
              <c:f>'[Worksheet in PTW Effectiveness Report- Insights (updated)  -  Read-Only]SUMMARY'!$B$5:$B$8</c:f>
              <c:strCache>
                <c:ptCount val="4"/>
                <c:pt idx="0">
                  <c:v>Bonga</c:v>
                </c:pt>
                <c:pt idx="1">
                  <c:v>Gbaran-KC</c:v>
                </c:pt>
                <c:pt idx="2">
                  <c:v>Bonny</c:v>
                </c:pt>
                <c:pt idx="3">
                  <c:v>TUNU Node</c:v>
                </c:pt>
              </c:strCache>
            </c:strRef>
          </c:cat>
          <c:val>
            <c:numRef>
              <c:f>'[Worksheet in PTW Effectiveness Report- Insights (updated)  -  Read-Only]SUMMARY'!$C$5:$C$8</c:f>
              <c:numCache>
                <c:formatCode>General</c:formatCode>
                <c:ptCount val="4"/>
                <c:pt idx="0">
                  <c:v>2813</c:v>
                </c:pt>
                <c:pt idx="1">
                  <c:v>2496</c:v>
                </c:pt>
                <c:pt idx="2">
                  <c:v>5751</c:v>
                </c:pt>
                <c:pt idx="3">
                  <c:v>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83-4FE2-8C1E-4877C0D68388}"/>
            </c:ext>
          </c:extLst>
        </c:ser>
        <c:ser>
          <c:idx val="1"/>
          <c:order val="1"/>
          <c:tx>
            <c:v>PTW Not Required</c:v>
          </c:tx>
          <c:spPr>
            <a:solidFill>
              <a:srgbClr val="ED7D31"/>
            </a:solidFill>
            <a:ln w="25400">
              <a:noFill/>
            </a:ln>
          </c:spPr>
          <c:invertIfNegative val="0"/>
          <c:cat>
            <c:strRef>
              <c:f>'[Worksheet in PTW Effectiveness Report- Insights (updated)  -  Read-Only]SUMMARY'!$B$5:$B$8</c:f>
              <c:strCache>
                <c:ptCount val="4"/>
                <c:pt idx="0">
                  <c:v>Bonga</c:v>
                </c:pt>
                <c:pt idx="1">
                  <c:v>Gbaran-KC</c:v>
                </c:pt>
                <c:pt idx="2">
                  <c:v>Bonny</c:v>
                </c:pt>
                <c:pt idx="3">
                  <c:v>TUNU Node</c:v>
                </c:pt>
              </c:strCache>
            </c:strRef>
          </c:cat>
          <c:val>
            <c:numRef>
              <c:f>'[Worksheet in PTW Effectiveness Report- Insights (updated)  -  Read-Only]SUMMARY'!$D$5:$D$8</c:f>
              <c:numCache>
                <c:formatCode>General</c:formatCode>
                <c:ptCount val="4"/>
                <c:pt idx="0">
                  <c:v>121</c:v>
                </c:pt>
                <c:pt idx="1">
                  <c:v>612</c:v>
                </c:pt>
                <c:pt idx="2">
                  <c:v>1526</c:v>
                </c:pt>
                <c:pt idx="3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83-4FE2-8C1E-4877C0D68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34035032"/>
        <c:axId val="1"/>
        <c:axId val="0"/>
      </c:bar3DChart>
      <c:catAx>
        <c:axId val="434035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43403503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7616339960735925"/>
          <c:y val="0.47410709690700426"/>
          <c:w val="0.22172825784940267"/>
          <c:h val="0.14987005300807987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755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30/06/2021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30/06/2021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5F78D4-0DB4-4E08-B9B8-968F1A5D6B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62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tags" Target="../tags/tag7.xml"/><Relationship Id="rId7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4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6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7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8.bin"/><Relationship Id="rId4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9.bin"/><Relationship Id="rId4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5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0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1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2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3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4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5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microsoft.com/office/2007/relationships/hdphoto" Target="../media/hdphoto1.wdp"/><Relationship Id="rId2" Type="http://schemas.openxmlformats.org/officeDocument/2006/relationships/tags" Target="../tags/tag4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6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7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microsoft.com/office/2007/relationships/hdphoto" Target="../media/hdphoto1.wdp"/><Relationship Id="rId2" Type="http://schemas.openxmlformats.org/officeDocument/2006/relationships/tags" Target="../tags/tag4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8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9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microsoft.com/office/2007/relationships/hdphoto" Target="../media/hdphoto1.wdp"/><Relationship Id="rId2" Type="http://schemas.openxmlformats.org/officeDocument/2006/relationships/tags" Target="../tags/tag45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30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31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microsoft.com/office/2007/relationships/hdphoto" Target="../media/hdphoto1.wdp"/><Relationship Id="rId2" Type="http://schemas.openxmlformats.org/officeDocument/2006/relationships/tags" Target="../tags/tag4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32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3.bin"/><Relationship Id="rId4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0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4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1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35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6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7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8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5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9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6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0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7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1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8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2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9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3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0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4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1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5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6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3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7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4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8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5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49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6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50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51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8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9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52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microsoft.com/office/2007/relationships/hdphoto" Target="../media/hdphoto1.wdp"/><Relationship Id="rId2" Type="http://schemas.openxmlformats.org/officeDocument/2006/relationships/tags" Target="../tags/tag69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0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5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0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54.bin"/></Relationships>
</file>

<file path=ppt/slideLayouts/_rels/slideLayout7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72.xml"/><Relationship Id="rId7" Type="http://schemas.openxmlformats.org/officeDocument/2006/relationships/image" Target="../media/image10.png"/><Relationship Id="rId2" Type="http://schemas.openxmlformats.org/officeDocument/2006/relationships/tags" Target="../tags/tag71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5.bin"/><Relationship Id="rId4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3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9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56.bin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microsoft.com/office/2007/relationships/hdphoto" Target="../media/hdphoto1.wdp"/><Relationship Id="rId2" Type="http://schemas.openxmlformats.org/officeDocument/2006/relationships/tags" Target="../tags/tag74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0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57.bin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5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9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58.bin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microsoft.com/office/2007/relationships/hdphoto" Target="../media/hdphoto1.wdp"/><Relationship Id="rId2" Type="http://schemas.openxmlformats.org/officeDocument/2006/relationships/tags" Target="../tags/tag76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0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59.bin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0.bin"/><Relationship Id="rId4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9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1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0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62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1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3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2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9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64.bin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3.xml"/><Relationship Id="rId1" Type="http://schemas.openxmlformats.org/officeDocument/2006/relationships/vmlDrawing" Target="../drawings/vmlDrawing65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5.bin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4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6.bin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5.xml"/><Relationship Id="rId1" Type="http://schemas.openxmlformats.org/officeDocument/2006/relationships/vmlDrawing" Target="../drawings/vmlDrawing6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7.bin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6.xml"/><Relationship Id="rId1" Type="http://schemas.openxmlformats.org/officeDocument/2006/relationships/vmlDrawing" Target="../drawings/vmlDrawing68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8.bin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69.bin"/><Relationship Id="rId4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9.xml"/><Relationship Id="rId1" Type="http://schemas.openxmlformats.org/officeDocument/2006/relationships/vmlDrawing" Target="../drawings/vmlDrawing70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70.bin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0.xml"/><Relationship Id="rId1" Type="http://schemas.openxmlformats.org/officeDocument/2006/relationships/vmlDrawing" Target="../drawings/vmlDrawing7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71.bin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1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8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72.bin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73.bin"/><Relationship Id="rId4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4.xml"/><Relationship Id="rId1" Type="http://schemas.openxmlformats.org/officeDocument/2006/relationships/vmlDrawing" Target="../drawings/vmlDrawing7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74.bin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5.xml"/><Relationship Id="rId1" Type="http://schemas.openxmlformats.org/officeDocument/2006/relationships/vmlDrawing" Target="../drawings/vmlDrawing7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75.bin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6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8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76.bin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7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9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77.bin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</p:cSld>
  <p:clrMapOvr>
    <a:masterClrMapping/>
  </p:clrMapOvr>
  <p:transition/>
  <p:hf hdr="0" dt="0"/>
  <p:extLst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</p:cSld>
  <p:clrMapOvr>
    <a:masterClrMapping/>
  </p:clrMapOvr>
  <p:transition/>
  <p:hf hd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255991698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2529756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045080412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060061835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  <a:endParaRPr lang="nl-NL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dirty="0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510025104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807666693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815021596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5438479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  <a:endParaRPr lang="en-GB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61154180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  <a:endParaRPr lang="en-GB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5769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</p:cSld>
  <p:clrMapOvr>
    <a:masterClrMapping/>
  </p:clrMapOvr>
  <p:transition/>
  <p:hf hd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5974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60120"/>
            <a:ext cx="9899747" cy="1584040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endParaRPr lang="en-GB" sz="85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452748518"/>
      </p:ext>
    </p:extLst>
  </p:cSld>
  <p:clrMapOvr>
    <a:masterClrMapping/>
  </p:clrMapOvr>
  <p:transition/>
  <p:hf sldNum="0" hdr="0" ftr="0" dt="0"/>
  <p:extLst>
    <p:ext uri="{DCECCB84-F9BA-43D5-87BE-67443E8EF086}">
      <p15:sldGuideLst xmlns:p15="http://schemas.microsoft.com/office/powerpoint/2012/main">
        <p15:guide id="1" pos="323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60120"/>
            <a:ext cx="9899747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endParaRPr lang="en-GB" sz="85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872681772"/>
      </p:ext>
    </p:extLst>
  </p:cSld>
  <p:clrMapOvr>
    <a:masterClrMapping/>
  </p:clrMapOvr>
  <p:transition/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endParaRPr lang="en-GB" sz="85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6"/>
            <a:ext cx="5179738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843489290"/>
      </p:ext>
    </p:extLst>
  </p:cSld>
  <p:clrMapOvr>
    <a:masterClrMapping/>
  </p:clrMapOvr>
  <p:transition/>
  <p:hf sldNum="0" hdr="0" ftr="0" dt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endParaRPr lang="en-GB" sz="85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6"/>
            <a:ext cx="5179738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276708771"/>
      </p:ext>
    </p:extLst>
  </p:cSld>
  <p:clrMapOvr>
    <a:masterClrMapping/>
  </p:clrMapOvr>
  <p:transition/>
  <p:hf sldNum="0" hdr="0" ftr="0" dt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255201823"/>
      </p:ext>
    </p:extLst>
  </p:cSld>
  <p:clrMapOvr>
    <a:masterClrMapping/>
  </p:clrMapOvr>
  <p:transition/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375478653"/>
      </p:ext>
    </p:extLst>
  </p:cSld>
  <p:clrMapOvr>
    <a:masterClrMapping/>
  </p:clrMapOvr>
  <p:transition/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921837897"/>
      </p:ext>
    </p:extLst>
  </p:cSld>
  <p:clrMapOvr>
    <a:masterClrMapping/>
  </p:clrMapOvr>
  <p:transition/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600"/>
            </a:lvl1pPr>
            <a:lvl2pPr marL="215900" indent="-215900" defTabSz="357708">
              <a:lnSpc>
                <a:spcPct val="140000"/>
              </a:lnSpc>
              <a:spcBef>
                <a:spcPts val="0"/>
              </a:spcBef>
              <a:defRPr sz="16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96900" indent="-185738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763" indent="-155575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400"/>
            </a:lvl5pPr>
            <a:lvl6pPr marL="914400" indent="-144463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865710232"/>
      </p:ext>
    </p:extLst>
  </p:cSld>
  <p:clrMapOvr>
    <a:masterClrMapping/>
  </p:clrMapOvr>
  <p:transition/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262604260"/>
      </p:ext>
    </p:extLst>
  </p:cSld>
  <p:clrMapOvr>
    <a:masterClrMapping/>
  </p:clrMapOvr>
  <p:transition/>
  <p:hf sldNum="0"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24776"/>
      </p:ext>
    </p:extLst>
  </p:cSld>
  <p:clrMapOvr>
    <a:masterClrMapping/>
  </p:clrMapOvr>
  <p:transition/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597600" indent="-18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597600" indent="-1872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834342192"/>
      </p:ext>
    </p:extLst>
  </p:cSld>
  <p:clrMapOvr>
    <a:masterClrMapping/>
  </p:clrMapOvr>
  <p:transition/>
  <p:hf sldNum="0" hdr="0" ftr="0" dt="0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751606411"/>
      </p:ext>
    </p:extLst>
  </p:cSld>
  <p:clrMapOvr>
    <a:masterClrMapping/>
  </p:clrMapOvr>
  <p:transition/>
  <p:hf sldNum="0" hdr="0" ftr="0" dt="0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endParaRPr lang="en-GB" sz="85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160764498"/>
      </p:ext>
    </p:extLst>
  </p:cSld>
  <p:clrMapOvr>
    <a:masterClrMapping/>
  </p:clrMapOvr>
  <p:transition/>
  <p:hf sldNum="0" hdr="0" ftr="0" dt="0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701310730"/>
      </p:ext>
    </p:extLst>
  </p:cSld>
  <p:clrMapOvr>
    <a:masterClrMapping/>
  </p:clrMapOvr>
  <p:transition/>
  <p:hf sldNum="0" hdr="0" ftr="0" dt="0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1227481961"/>
      </p:ext>
    </p:extLst>
  </p:cSld>
  <p:clrMapOvr>
    <a:masterClrMapping/>
  </p:clrMapOvr>
  <p:transition/>
  <p:hf sldNum="0"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570559734"/>
      </p:ext>
    </p:extLst>
  </p:cSld>
  <p:clrMapOvr>
    <a:masterClrMapping/>
  </p:clrMapOvr>
  <p:transition/>
  <p:hf sldNum="0" hdr="0" ft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11166562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173504"/>
      </p:ext>
    </p:extLst>
  </p:cSld>
  <p:clrMapOvr>
    <a:masterClrMapping/>
  </p:clrMapOvr>
  <p:transition/>
  <p:hf sldNum="0"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endParaRPr lang="en-GB" sz="85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69233924"/>
      </p:ext>
    </p:extLst>
  </p:cSld>
  <p:clrMapOvr>
    <a:masterClrMapping/>
  </p:clrMapOvr>
  <p:transition/>
  <p:hf sldNum="0"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endParaRPr lang="en-GB" sz="85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403573"/>
      </p:ext>
    </p:extLst>
  </p:cSld>
  <p:clrMapOvr>
    <a:masterClrMapping/>
  </p:clrMapOvr>
  <p:transition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</p:cSld>
  <p:clrMapOvr>
    <a:masterClrMapping/>
  </p:clrMapOvr>
  <p:transition/>
  <p:hf hdr="0" dt="0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98219"/>
      </p:ext>
    </p:extLst>
  </p:cSld>
  <p:clrMapOvr>
    <a:masterClrMapping/>
  </p:clrMapOvr>
  <p:transition/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</p:spTree>
  </p:cSld>
  <p:clrMapOvr>
    <a:masterClrMapping/>
  </p:clrMapOvr>
  <p:transition/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</p:cSld>
  <p:clrMapOvr>
    <a:masterClrMapping/>
  </p:clrMapOvr>
  <p:transition/>
  <p:hf hd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1623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>
            <a:noAutofit/>
          </a:bodyPr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80775" y="6469200"/>
            <a:ext cx="819135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658BBD81-7D83-4325-9435-ED61B238BFC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7932220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2" pos="7357">
          <p15:clr>
            <a:srgbClr val="FBAE40"/>
          </p15:clr>
        </p15:guide>
        <p15:guide id="3" pos="1121">
          <p15:clr>
            <a:srgbClr val="FBAE40"/>
          </p15:clr>
        </p15:guide>
        <p15:guide id="4" orient="horz" pos="4074">
          <p15:clr>
            <a:srgbClr val="FBAE40"/>
          </p15:clr>
        </p15:guide>
        <p15:guide id="5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181442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think-cell Slide" r:id="rId5" imgW="286" imgH="286" progId="TCLayout.ActiveDocument.1">
                  <p:embed/>
                </p:oleObj>
              </mc:Choice>
              <mc:Fallback>
                <p:oleObj name="think-cell Slide" r:id="rId5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Aft>
                <a:spcPts val="1000"/>
              </a:spcAft>
            </a:pPr>
            <a:endParaRPr lang="en-GB" sz="2800" b="0" i="0" baseline="0" dirty="0" err="1">
              <a:solidFill>
                <a:srgbClr val="FFFFFF"/>
              </a:solidFill>
              <a:latin typeface="Futura Bold" panose="020B0802020204020204" pitchFamily="34" charset="0"/>
              <a:ea typeface="+mj-ea"/>
              <a:cs typeface="+mj-cs"/>
              <a:sym typeface="Futura Bold" panose="020B0802020204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1614"/>
            <a:ext cx="9899747" cy="9144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80775" y="6469200"/>
            <a:ext cx="819135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DCA44DB5-C34A-4C0D-9665-89AF15CB0AB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540091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2563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think-cell Slide" r:id="rId5" imgW="286" imgH="286" progId="TCLayout.ActiveDocument.1">
                  <p:embed/>
                </p:oleObj>
              </mc:Choice>
              <mc:Fallback>
                <p:oleObj name="think-cell Slide" r:id="rId5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Aft>
                <a:spcPts val="1000"/>
              </a:spcAft>
            </a:pPr>
            <a:endParaRPr lang="en-GB" sz="2400" b="0" i="0" baseline="0" dirty="0" err="1">
              <a:solidFill>
                <a:srgbClr val="FFFFFF"/>
              </a:solidFill>
              <a:latin typeface="Futura Bold" panose="020B0802020204020204" pitchFamily="34" charset="0"/>
              <a:ea typeface="+mj-ea"/>
              <a:cs typeface="+mj-cs"/>
              <a:sym typeface="Futura Bold" panose="020B0802020204020204" pitchFamily="34" charset="0"/>
            </a:endParaRP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21" name="Group 20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22" name="Rectangle 21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24" name="Picture 23" descr="PECTEN.png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8" name="Title 2">
            <a:extLst>
              <a:ext uri="{FF2B5EF4-FFF2-40B4-BE49-F238E27FC236}">
                <a16:creationId xmlns:a16="http://schemas.microsoft.com/office/drawing/2014/main" id="{22F2A56C-1843-4253-A326-DDEBDB113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</p:spPr>
        <p:txBody>
          <a:bodyPr anchor="ctr"/>
          <a:lstStyle/>
          <a:p>
            <a:r>
              <a:rPr lang="en-GB" noProof="0" dirty="0"/>
              <a:t>Reshape</a:t>
            </a:r>
          </a:p>
        </p:txBody>
      </p:sp>
      <p:sp>
        <p:nvSpPr>
          <p:cNvPr id="31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2B6A1F-EA74-466C-906A-43A6CA20A4B3}"/>
              </a:ext>
            </a:extLst>
          </p:cNvPr>
          <p:cNvSpPr txBox="1"/>
          <p:nvPr userDrawn="1"/>
        </p:nvSpPr>
        <p:spPr bwMode="auto">
          <a:xfrm>
            <a:off x="8558694" y="5022349"/>
            <a:ext cx="3015249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b="0" dirty="0">
                <a:solidFill>
                  <a:schemeClr val="accent2"/>
                </a:solidFill>
                <a:latin typeface="+mn-lt"/>
              </a:rPr>
              <a:t>CONFIDENTIAL</a:t>
            </a:r>
            <a:br>
              <a:rPr lang="en-GB" sz="1200" b="0" dirty="0">
                <a:solidFill>
                  <a:schemeClr val="accent2"/>
                </a:solidFill>
                <a:latin typeface="+mn-lt"/>
              </a:rPr>
            </a:br>
            <a:br>
              <a:rPr lang="en-GB" sz="1200" b="0" dirty="0">
                <a:solidFill>
                  <a:schemeClr val="accent2"/>
                </a:solidFill>
                <a:latin typeface="+mn-lt"/>
              </a:rPr>
            </a:br>
            <a:r>
              <a:rPr lang="en-GB" sz="1200" b="0" dirty="0">
                <a:solidFill>
                  <a:schemeClr val="accent2"/>
                </a:solidFill>
                <a:latin typeface="+mn-lt"/>
              </a:rPr>
              <a:t>NOT FOR SHARING OUTSIDE OF RESHAPE</a:t>
            </a:r>
          </a:p>
          <a:p>
            <a:pPr marL="0" indent="0" defTabSz="357708">
              <a:lnSpc>
                <a:spcPct val="1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b="0" dirty="0">
                <a:solidFill>
                  <a:schemeClr val="accent2"/>
                </a:solidFill>
                <a:latin typeface="+mn-lt"/>
              </a:rPr>
              <a:t>PROGRAMME. SUBJECT TO ENGAGEMENT</a:t>
            </a:r>
          </a:p>
          <a:p>
            <a:pPr marL="0" indent="0" defTabSz="357708">
              <a:lnSpc>
                <a:spcPct val="1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b="0" dirty="0">
                <a:solidFill>
                  <a:schemeClr val="accent2"/>
                </a:solidFill>
                <a:latin typeface="+mn-lt"/>
              </a:rPr>
              <a:t>WITH EMPLOYEE REPRESENTATIVES, WHERE</a:t>
            </a:r>
          </a:p>
          <a:p>
            <a:pPr marL="0" indent="0" defTabSz="357708">
              <a:lnSpc>
                <a:spcPct val="1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b="0" dirty="0">
                <a:solidFill>
                  <a:schemeClr val="accent2"/>
                </a:solidFill>
                <a:latin typeface="+mn-lt"/>
              </a:rPr>
              <a:t>APPROPRIATE. </a:t>
            </a:r>
          </a:p>
        </p:txBody>
      </p:sp>
      <p:pic>
        <p:nvPicPr>
          <p:cNvPr id="20" name="Picture Placeholder 20" descr="A close up of a road&#10;&#10;Description automatically generated">
            <a:extLst>
              <a:ext uri="{FF2B5EF4-FFF2-40B4-BE49-F238E27FC236}">
                <a16:creationId xmlns:a16="http://schemas.microsoft.com/office/drawing/2014/main" id="{8E8B65D6-7D54-46A0-B9E9-C985667EAB0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75500" y="4850115"/>
            <a:ext cx="5179738" cy="193899"/>
          </a:xfrm>
        </p:spPr>
        <p:txBody>
          <a:bodyPr anchor="t" anchorCtr="0">
            <a:sp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="1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GB" dirty="0"/>
              <a:t>Document Title:     &lt;DOCUMENT TITLE&gt;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538272"/>
            <a:ext cx="5187731" cy="723788"/>
          </a:xfrm>
        </p:spPr>
        <p:txBody>
          <a:bodyPr anchor="t" anchorCtr="0">
            <a:spAutoFit/>
          </a:bodyPr>
          <a:lstStyle>
            <a:lvl1pPr>
              <a:lnSpc>
                <a:spcPct val="98000"/>
              </a:lnSpc>
              <a:buNone/>
              <a:defRPr sz="1200" b="1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 dirty="0"/>
              <a:t>Target audience:        &lt;TARGET AUDIENCE – SEE NEXT SLIDE&gt;</a:t>
            </a:r>
            <a:br>
              <a:rPr lang="en-US" dirty="0"/>
            </a:br>
            <a:r>
              <a:rPr lang="en-US" dirty="0"/>
              <a:t>Prepared by:             &lt;WORKSTREAM / TEAM NAME&gt;</a:t>
            </a:r>
            <a:br>
              <a:rPr lang="en-US" dirty="0"/>
            </a:br>
            <a:r>
              <a:rPr lang="en-US" dirty="0"/>
              <a:t>Version:                    &lt;VERSION&gt;</a:t>
            </a:r>
            <a:br>
              <a:rPr lang="en-US" dirty="0"/>
            </a:br>
            <a:r>
              <a:rPr lang="en-US" dirty="0"/>
              <a:t>Date:                        &lt;DATE&gt;</a:t>
            </a:r>
          </a:p>
        </p:txBody>
      </p:sp>
      <p:sp>
        <p:nvSpPr>
          <p:cNvPr id="16" name="TextBox 15" descr="CONFIDENTIAL_TAG_0xFFEE">
            <a:extLst>
              <a:ext uri="{FF2B5EF4-FFF2-40B4-BE49-F238E27FC236}">
                <a16:creationId xmlns:a16="http://schemas.microsoft.com/office/drawing/2014/main" id="{B2F746C3-C9ED-431C-8DF0-23267849BB7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7480648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3741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think-cell Slide" r:id="rId5" imgW="286" imgH="286" progId="TCLayout.ActiveDocument.1">
                  <p:embed/>
                </p:oleObj>
              </mc:Choice>
              <mc:Fallback>
                <p:oleObj name="think-cell Slide" r:id="rId5" imgW="286" imgH="28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Aft>
                <a:spcPts val="1000"/>
              </a:spcAft>
            </a:pPr>
            <a:endParaRPr lang="en-GB" sz="2400" b="0" i="0" baseline="0" dirty="0" err="1">
              <a:solidFill>
                <a:srgbClr val="FFFFFF"/>
              </a:solidFill>
              <a:latin typeface="Futura Bold" panose="020B0802020204020204" pitchFamily="34" charset="0"/>
              <a:ea typeface="+mj-ea"/>
              <a:cs typeface="+mj-cs"/>
              <a:sym typeface="Futura Bold" panose="020B0802020204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GB"/>
              <a:t>Click icon to add picture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3963646"/>
            <a:ext cx="5179738" cy="9144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80775" y="6469200"/>
            <a:ext cx="819135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B2F746C3-C9ED-431C-8DF0-23267849BB7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5758083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75222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think-cell Slide" r:id="rId5" imgW="286" imgH="286" progId="TCLayout.ActiveDocument.1">
                  <p:embed/>
                </p:oleObj>
              </mc:Choice>
              <mc:Fallback>
                <p:oleObj name="think-cell Slide" r:id="rId5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Aft>
                <a:spcPts val="1000"/>
              </a:spcAft>
            </a:pPr>
            <a:endParaRPr lang="en-GB" sz="2400" b="0" i="0" baseline="0" dirty="0" err="1">
              <a:solidFill>
                <a:srgbClr val="FFFFFF"/>
              </a:solidFill>
              <a:latin typeface="Futura Bold" panose="020B0802020204020204" pitchFamily="34" charset="0"/>
              <a:ea typeface="+mj-ea"/>
              <a:cs typeface="+mj-cs"/>
              <a:sym typeface="Futura Bold" panose="020B0802020204020204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3323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+mn-lt"/>
              </a:defRPr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+mn-lt"/>
              </a:defRPr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>
                <a:latin typeface="+mn-lt"/>
                <a:ea typeface="+mn-ea"/>
                <a:cs typeface="+mn-cs"/>
                <a:sym typeface="+mn-lt"/>
              </a:defRPr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>
                <a:latin typeface="+mn-lt"/>
                <a:ea typeface="+mn-ea"/>
                <a:cs typeface="+mn-cs"/>
                <a:sym typeface="+mn-lt"/>
              </a:defRPr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latin typeface="+mn-lt"/>
                <a:ea typeface="+mn-ea"/>
                <a:cs typeface="+mn-cs"/>
                <a:sym typeface="+mn-lt"/>
              </a:defRPr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80775" y="6469200"/>
            <a:ext cx="819135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  <p:sp>
        <p:nvSpPr>
          <p:cNvPr id="11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2" name="Rectangle 11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303504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55284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think-cell Slide" r:id="rId5" imgW="286" imgH="286" progId="TCLayout.ActiveDocument.1">
                  <p:embed/>
                </p:oleObj>
              </mc:Choice>
              <mc:Fallback>
                <p:oleObj name="think-cell Slide" r:id="rId5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Aft>
                <a:spcPts val="1000"/>
              </a:spcAft>
            </a:pPr>
            <a:endParaRPr lang="en-GB" sz="2400" b="0" i="0" baseline="0" dirty="0" err="1">
              <a:solidFill>
                <a:srgbClr val="FFFFFF"/>
              </a:solidFill>
              <a:latin typeface="Futura Bold" panose="020B0802020204020204" pitchFamily="34" charset="0"/>
              <a:ea typeface="+mj-ea"/>
              <a:cs typeface="+mj-cs"/>
              <a:sym typeface="Futura Bold" panose="020B0802020204020204" pitchFamily="34" charset="0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3323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+mn-lt"/>
              </a:defRPr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+mn-lt"/>
              </a:defRPr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>
                <a:latin typeface="+mn-lt"/>
                <a:ea typeface="+mn-ea"/>
                <a:cs typeface="+mn-cs"/>
                <a:sym typeface="+mn-lt"/>
              </a:defRPr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>
                <a:latin typeface="+mn-lt"/>
                <a:ea typeface="+mn-ea"/>
                <a:cs typeface="+mn-cs"/>
                <a:sym typeface="+mn-lt"/>
              </a:defRPr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latin typeface="+mn-lt"/>
                <a:ea typeface="+mn-ea"/>
                <a:cs typeface="+mn-cs"/>
                <a:sym typeface="+mn-lt"/>
              </a:defRPr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80775" y="6469200"/>
            <a:ext cx="819135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9B67AA21-ECE3-4CBE-BD1D-CFCCC3D3D5D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B30B3-E54A-404B-9303-90D2E44EB56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  <p:sp>
        <p:nvSpPr>
          <p:cNvPr id="14" name="Rectangle 1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6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276294303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4754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think-cell Slide" r:id="rId5" imgW="286" imgH="286" progId="TCLayout.ActiveDocument.1">
                  <p:embed/>
                </p:oleObj>
              </mc:Choice>
              <mc:Fallback>
                <p:oleObj name="think-cell Slide" r:id="rId5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Aft>
                <a:spcPts val="1000"/>
              </a:spcAft>
            </a:pPr>
            <a:endParaRPr lang="en-GB" sz="2400" b="0" i="0" baseline="0" dirty="0" err="1">
              <a:solidFill>
                <a:srgbClr val="FFFFFF"/>
              </a:solidFill>
              <a:latin typeface="Futura Bold" panose="020B0802020204020204" pitchFamily="34" charset="0"/>
              <a:ea typeface="+mj-ea"/>
              <a:cs typeface="+mj-cs"/>
              <a:sym typeface="Futura Bold" panose="020B0802020204020204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3323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+mn-lt"/>
              </a:defRPr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>
                <a:latin typeface="+mn-lt"/>
                <a:ea typeface="+mn-ea"/>
                <a:cs typeface="+mn-cs"/>
                <a:sym typeface="+mn-lt"/>
              </a:defRPr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latin typeface="+mn-lt"/>
                <a:ea typeface="+mn-ea"/>
                <a:cs typeface="+mn-cs"/>
                <a:sym typeface="+mn-lt"/>
              </a:defRPr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>
                <a:latin typeface="+mn-lt"/>
                <a:ea typeface="+mn-ea"/>
                <a:cs typeface="+mn-cs"/>
                <a:sym typeface="+mn-lt"/>
              </a:defRPr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>
                <a:latin typeface="+mn-lt"/>
                <a:ea typeface="+mn-ea"/>
                <a:cs typeface="+mn-cs"/>
                <a:sym typeface="+mn-lt"/>
              </a:defRPr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80775" y="6469200"/>
            <a:ext cx="819135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D2661A24-E31A-42D7-9D71-499653E05FD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0DB0B-1F73-4DE2-A4AA-389ACF805C58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  <p:sp>
        <p:nvSpPr>
          <p:cNvPr id="12" name="Rectangle 11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196931911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31379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" name="think-cell Slide" r:id="rId5" imgW="286" imgH="286" progId="TCLayout.ActiveDocument.1">
                  <p:embed/>
                </p:oleObj>
              </mc:Choice>
              <mc:Fallback>
                <p:oleObj name="think-cell Slide" r:id="rId5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Aft>
                <a:spcPts val="1000"/>
              </a:spcAft>
            </a:pPr>
            <a:endParaRPr lang="en-GB" sz="2400" b="0" i="0" baseline="0" dirty="0" err="1">
              <a:solidFill>
                <a:srgbClr val="FFFFFF"/>
              </a:solidFill>
              <a:latin typeface="Futura Bold" panose="020B0802020204020204" pitchFamily="34" charset="0"/>
              <a:ea typeface="+mj-ea"/>
              <a:cs typeface="+mj-cs"/>
              <a:sym typeface="Futura Bold" panose="020B0802020204020204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3323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>
                <a:latin typeface="+mn-lt"/>
                <a:ea typeface="+mn-ea"/>
                <a:cs typeface="+mn-cs"/>
                <a:sym typeface="+mn-lt"/>
              </a:defRPr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>
                <a:latin typeface="+mn-lt"/>
                <a:ea typeface="+mn-ea"/>
                <a:cs typeface="+mn-cs"/>
                <a:sym typeface="+mn-lt"/>
              </a:defRPr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>
                <a:latin typeface="+mn-lt"/>
                <a:ea typeface="+mn-ea"/>
                <a:cs typeface="+mn-cs"/>
                <a:sym typeface="+mn-lt"/>
              </a:defRPr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>
                <a:latin typeface="+mn-lt"/>
                <a:ea typeface="+mn-ea"/>
                <a:cs typeface="+mn-cs"/>
                <a:sym typeface="+mn-lt"/>
              </a:defRPr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>
                <a:latin typeface="+mn-lt"/>
                <a:ea typeface="+mn-ea"/>
                <a:cs typeface="+mn-cs"/>
                <a:sym typeface="+mn-lt"/>
              </a:defRPr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>
                <a:latin typeface="+mn-lt"/>
                <a:ea typeface="+mn-ea"/>
                <a:cs typeface="+mn-cs"/>
                <a:sym typeface="+mn-lt"/>
              </a:defRPr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>
                <a:latin typeface="+mn-lt"/>
                <a:ea typeface="+mn-ea"/>
                <a:cs typeface="+mn-cs"/>
                <a:sym typeface="+mn-lt"/>
              </a:defRPr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>
                <a:latin typeface="+mn-lt"/>
                <a:ea typeface="+mn-ea"/>
                <a:cs typeface="+mn-cs"/>
                <a:sym typeface="+mn-lt"/>
              </a:defRPr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>
                <a:latin typeface="+mn-lt"/>
                <a:ea typeface="+mn-ea"/>
                <a:cs typeface="+mn-cs"/>
                <a:sym typeface="+mn-lt"/>
              </a:defRPr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>
                <a:latin typeface="+mn-lt"/>
                <a:ea typeface="+mn-ea"/>
                <a:cs typeface="+mn-cs"/>
                <a:sym typeface="+mn-lt"/>
              </a:defRPr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80775" y="6469200"/>
            <a:ext cx="819135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F0F2A5D9-F141-4183-9809-347AF2711AC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579D1-B92D-4F87-877E-375B81F5213C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  <p:sp>
        <p:nvSpPr>
          <p:cNvPr id="13" name="Rectangle 12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136795383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66795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" name="think-cell Slide" r:id="rId5" imgW="286" imgH="286" progId="TCLayout.ActiveDocument.1">
                  <p:embed/>
                </p:oleObj>
              </mc:Choice>
              <mc:Fallback>
                <p:oleObj name="think-cell Slide" r:id="rId5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Aft>
                <a:spcPts val="1000"/>
              </a:spcAft>
            </a:pPr>
            <a:endParaRPr lang="en-GB" sz="2400" b="0" i="0" baseline="0" dirty="0" err="1">
              <a:solidFill>
                <a:srgbClr val="FFFFFF"/>
              </a:solidFill>
              <a:latin typeface="Futura Bold" panose="020B0802020204020204" pitchFamily="34" charset="0"/>
              <a:ea typeface="+mj-ea"/>
              <a:cs typeface="+mj-cs"/>
              <a:sym typeface="Futura Bold" panose="020B0802020204020204" pitchFamily="34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3323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latin typeface="+mn-lt"/>
                <a:ea typeface="+mn-ea"/>
                <a:cs typeface="+mn-cs"/>
                <a:sym typeface="+mn-lt"/>
              </a:defRPr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>
                <a:latin typeface="+mn-lt"/>
                <a:ea typeface="+mn-ea"/>
                <a:cs typeface="+mn-cs"/>
                <a:sym typeface="+mn-lt"/>
              </a:defRPr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>
                <a:latin typeface="+mn-lt"/>
                <a:ea typeface="+mn-ea"/>
                <a:cs typeface="+mn-cs"/>
                <a:sym typeface="+mn-lt"/>
              </a:defRPr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>
                <a:latin typeface="+mn-lt"/>
                <a:ea typeface="+mn-ea"/>
                <a:cs typeface="+mn-cs"/>
                <a:sym typeface="+mn-lt"/>
              </a:defRPr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>
                <a:latin typeface="+mn-lt"/>
                <a:ea typeface="+mn-ea"/>
                <a:cs typeface="+mn-cs"/>
                <a:sym typeface="+mn-lt"/>
              </a:defRPr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>
                <a:latin typeface="+mn-lt"/>
                <a:ea typeface="+mn-ea"/>
                <a:cs typeface="+mn-cs"/>
                <a:sym typeface="+mn-lt"/>
              </a:defRPr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>
                <a:latin typeface="+mn-lt"/>
                <a:ea typeface="+mn-ea"/>
                <a:cs typeface="+mn-cs"/>
                <a:sym typeface="+mn-lt"/>
              </a:defRPr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>
                <a:latin typeface="+mn-lt"/>
                <a:ea typeface="+mn-ea"/>
                <a:cs typeface="+mn-cs"/>
                <a:sym typeface="+mn-lt"/>
              </a:defRPr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>
                <a:latin typeface="+mn-lt"/>
                <a:ea typeface="+mn-ea"/>
                <a:cs typeface="+mn-cs"/>
                <a:sym typeface="+mn-lt"/>
              </a:defRPr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>
                <a:latin typeface="+mn-lt"/>
                <a:ea typeface="+mn-ea"/>
                <a:cs typeface="+mn-cs"/>
                <a:sym typeface="+mn-lt"/>
              </a:defRPr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80775" y="6469200"/>
            <a:ext cx="819135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D7E8B9B3-306A-4FE5-B199-B42EEBE91FB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3" name="Rectangle 12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2900016600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1720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name="think-cell Slide" r:id="rId5" imgW="286" imgH="286" progId="TCLayout.ActiveDocument.1">
                  <p:embed/>
                </p:oleObj>
              </mc:Choice>
              <mc:Fallback>
                <p:oleObj name="think-cell Slide" r:id="rId5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Aft>
                <a:spcPts val="1000"/>
              </a:spcAft>
            </a:pPr>
            <a:endParaRPr lang="en-GB" sz="2400" b="0" i="0" baseline="0" dirty="0" err="1">
              <a:solidFill>
                <a:srgbClr val="FFFFFF"/>
              </a:solidFill>
              <a:latin typeface="Futura Bold" panose="020B0802020204020204" pitchFamily="34" charset="0"/>
              <a:ea typeface="+mj-ea"/>
              <a:cs typeface="+mj-cs"/>
              <a:sym typeface="Futura Bold" panose="020B0802020204020204" pitchFamily="34" charset="0"/>
            </a:endParaRPr>
          </a:p>
        </p:txBody>
      </p:sp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GB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3323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GB"/>
              <a:t>Click icon to add chart</a:t>
            </a:r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GB"/>
              <a:t>Click icon to add chart</a:t>
            </a:r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GB"/>
              <a:t>Click icon to add chart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GB"/>
              <a:t>Click icon to add chart</a:t>
            </a:r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80775" y="6469200"/>
            <a:ext cx="819135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7" name="TextBox 26" descr="CONFIDENTIAL_TAG_0xFFEE">
            <a:extLst>
              <a:ext uri="{FF2B5EF4-FFF2-40B4-BE49-F238E27FC236}">
                <a16:creationId xmlns:a16="http://schemas.microsoft.com/office/drawing/2014/main" id="{5F30C3F6-038F-47A5-BB99-D6F41A04D8B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F82A20-7252-4EC9-918B-07D20C50A6F5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  <p:sp>
        <p:nvSpPr>
          <p:cNvPr id="31" name="Rectangle 30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33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34962633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87331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" name="think-cell Slide" r:id="rId5" imgW="286" imgH="286" progId="TCLayout.ActiveDocument.1">
                  <p:embed/>
                </p:oleObj>
              </mc:Choice>
              <mc:Fallback>
                <p:oleObj name="think-cell Slide" r:id="rId5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Aft>
                <a:spcPts val="1000"/>
              </a:spcAft>
            </a:pPr>
            <a:endParaRPr lang="en-GB" sz="1400" b="0" i="0" baseline="0" dirty="0" err="1">
              <a:solidFill>
                <a:srgbClr val="FFFFFF"/>
              </a:solidFill>
              <a:latin typeface="Futura Bold" panose="020B0802020204020204" pitchFamily="34" charset="0"/>
              <a:ea typeface="+mj-ea"/>
              <a:cs typeface="+mj-cs"/>
              <a:sym typeface="Futura Bold" panose="020B0802020204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938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GB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80775" y="6469200"/>
            <a:ext cx="819135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F7B93C6F-F964-4869-AF7B-DA0787E4DB9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5217482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23844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0" name="think-cell Slide" r:id="rId5" imgW="286" imgH="286" progId="TCLayout.ActiveDocument.1">
                  <p:embed/>
                </p:oleObj>
              </mc:Choice>
              <mc:Fallback>
                <p:oleObj name="think-cell Slide" r:id="rId5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Aft>
                <a:spcPts val="1000"/>
              </a:spcAft>
            </a:pPr>
            <a:endParaRPr lang="en-GB" sz="2400" b="0" i="0" baseline="0" dirty="0" err="1">
              <a:solidFill>
                <a:srgbClr val="FFFFFF"/>
              </a:solidFill>
              <a:latin typeface="Futura Bold" panose="020B0802020204020204" pitchFamily="34" charset="0"/>
              <a:ea typeface="+mj-ea"/>
              <a:cs typeface="+mj-cs"/>
              <a:sym typeface="Futura Bold" panose="020B080202020402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332399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80775" y="6469200"/>
            <a:ext cx="819135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69BC1B8C-B4CC-4CD3-9DB3-ADFFDA271F3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C8510-C1D6-4E87-80AB-F813D9BE138C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  <p:sp>
        <p:nvSpPr>
          <p:cNvPr id="20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13488690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 dt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740730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"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80775" y="6469200"/>
            <a:ext cx="819135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25F92D60-FDCA-46A9-8F03-32DD3B0C3E8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D5915B-84A4-4C45-B42A-6A6CCA6EB7E4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  <p:sp>
        <p:nvSpPr>
          <p:cNvPr id="10" name="Rectangle 9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15712455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45701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think-cell Slide" r:id="rId5" imgW="286" imgH="286" progId="TCLayout.ActiveDocument.1">
                  <p:embed/>
                </p:oleObj>
              </mc:Choice>
              <mc:Fallback>
                <p:oleObj name="think-cell Slide" r:id="rId5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Aft>
                <a:spcPts val="1000"/>
              </a:spcAft>
            </a:pPr>
            <a:endParaRPr lang="en-GB" sz="1400" b="0" i="0" baseline="0" dirty="0" err="1">
              <a:solidFill>
                <a:srgbClr val="FFFFFF"/>
              </a:solidFill>
              <a:latin typeface="Futura Bold" panose="020B0802020204020204" pitchFamily="34" charset="0"/>
              <a:ea typeface="+mj-ea"/>
              <a:cs typeface="+mj-cs"/>
              <a:sym typeface="Futura Bold" panose="020B0802020204020204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938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80775" y="6469200"/>
            <a:ext cx="819135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US" noProof="1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+mn-lt"/>
                <a:ea typeface="+mn-ea"/>
                <a:cs typeface="+mn-cs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86146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36935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08010" y="712800"/>
            <a:ext cx="11171238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  <p:sp>
        <p:nvSpPr>
          <p:cNvPr id="12" name="Rectangle 11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326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34276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508010" y="1544274"/>
            <a:ext cx="3452400" cy="1495794"/>
          </a:xfrm>
          <a:noFill/>
        </p:spPr>
        <p:txBody>
          <a:bodyPr wrap="square" lIns="0" tIns="0" rIns="320040" bIns="0" anchor="b">
            <a:noAutofit/>
          </a:bodyPr>
          <a:lstStyle>
            <a:lvl1pP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Rectangle 14" descr="&lt;Shell Yellow Bar&gt;" title="&lt;Shell Yellow Bar&gt;"/>
          <p:cNvSpPr/>
          <p:nvPr userDrawn="1"/>
        </p:nvSpPr>
        <p:spPr bwMode="gray">
          <a:xfrm>
            <a:off x="508010" y="1347624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336059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472320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Aft>
                <a:spcPts val="1000"/>
              </a:spcAft>
            </a:pPr>
            <a:endParaRPr lang="en-US" sz="5400" b="0" i="0" baseline="0" dirty="0" err="1">
              <a:solidFill>
                <a:srgbClr val="FFFFFF"/>
              </a:solidFill>
              <a:latin typeface="Futura Bold" panose="020B0802020204020204" pitchFamily="34" charset="0"/>
              <a:ea typeface="+mj-ea"/>
              <a:cs typeface="+mj-cs"/>
              <a:sym typeface="Futura Bold" panose="020B0802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0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374196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2983320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4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Aft>
                <a:spcPts val="1000"/>
              </a:spcAft>
            </a:pPr>
            <a:endParaRPr lang="en-US" sz="5400" b="0" i="0" baseline="0" dirty="0" err="1">
              <a:solidFill>
                <a:srgbClr val="FFFFFF"/>
              </a:solidFill>
              <a:latin typeface="Futura Bold" panose="020B0802020204020204" pitchFamily="34" charset="0"/>
              <a:ea typeface="+mj-ea"/>
              <a:cs typeface="+mj-cs"/>
              <a:sym typeface="Futura Bold" panose="020B0802020204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237684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652481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8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7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2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50801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 descr="&lt;Shell Yellow Bar&gt;" title="&lt;Shell Yellow Bar&gt;"/>
          <p:cNvSpPr/>
          <p:nvPr userDrawn="1"/>
        </p:nvSpPr>
        <p:spPr bwMode="gray">
          <a:xfrm>
            <a:off x="508010" y="2484453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9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21" name="TextBox 20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61751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46337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2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508010" y="71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5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8" name="TextBox 17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  <p:sp>
        <p:nvSpPr>
          <p:cNvPr id="22" name="Rectangle 21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716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898899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50801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4" name="Rectangle 13" descr="&lt;Shell Yellow Bar&gt;" title="&lt;Shell Yellow Bar&gt;"/>
          <p:cNvSpPr/>
          <p:nvPr userDrawn="1"/>
        </p:nvSpPr>
        <p:spPr bwMode="gray">
          <a:xfrm>
            <a:off x="508010" y="2484453"/>
            <a:ext cx="1269984" cy="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8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9" name="TextBox 18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383912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5197824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0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solidFill>
            <a:srgbClr val="F2F2F2"/>
          </a:solidFill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0801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gray">
          <a:xfrm>
            <a:off x="508010" y="1588950"/>
            <a:ext cx="1269984" cy="76200"/>
          </a:xfrm>
          <a:prstGeom prst="rect">
            <a:avLst/>
          </a:prstGeom>
          <a:solidFill>
            <a:srgbClr val="FFFFFF"/>
          </a:solidFill>
          <a:ln w="1079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9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20" name="TextBox 19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140637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 dt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84825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4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solidFill>
            <a:srgbClr val="F2F2F2"/>
          </a:solidFill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16394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508010" y="180465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6" name="Rectangle 15" descr="&lt;Shell Yellow Bar&gt;" title="&lt;Shell Yellow Bar&gt;"/>
          <p:cNvSpPr/>
          <p:nvPr userDrawn="1"/>
        </p:nvSpPr>
        <p:spPr bwMode="gray">
          <a:xfrm>
            <a:off x="508010" y="1608000"/>
            <a:ext cx="1269984" cy="76200"/>
          </a:xfrm>
          <a:prstGeom prst="rect">
            <a:avLst/>
          </a:prstGeom>
          <a:solidFill>
            <a:srgbClr val="FFFFFF"/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8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9" name="TextBox 18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185615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100000">
              <a:srgbClr val="BF9000"/>
            </a:gs>
            <a:gs pos="0">
              <a:srgbClr val="FFC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61490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8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94368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508010" y="2764203"/>
            <a:ext cx="2478638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22" name="Rectangle 21" descr="&lt;Shell Yellow Bar&gt;" title="&lt;Shell Yellow Bar&gt;"/>
          <p:cNvSpPr/>
          <p:nvPr userDrawn="1"/>
        </p:nvSpPr>
        <p:spPr bwMode="gray">
          <a:xfrm>
            <a:off x="508010" y="2567553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73048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347041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2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BF9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0801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 sz="3200" baseline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41308" y="3402828"/>
            <a:ext cx="2694666" cy="3461745"/>
          </a:xfrm>
          <a:prstGeom prst="rect">
            <a:avLst/>
          </a:prstGeom>
        </p:spPr>
      </p:pic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gray">
          <a:xfrm>
            <a:off x="508010" y="2567553"/>
            <a:ext cx="1269984" cy="76200"/>
          </a:xfrm>
          <a:prstGeom prst="rect">
            <a:avLst/>
          </a:prstGeom>
          <a:solidFill>
            <a:srgbClr val="FFFFFF"/>
          </a:solidFill>
          <a:ln w="1079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8331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693531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6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395662"/>
            <a:ext cx="12985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0801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508010" y="158895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6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7" name="TextBox 16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41135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62978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0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rgbClr val="FFC000"/>
              </a:gs>
              <a:gs pos="100000">
                <a:srgbClr val="BF9000"/>
              </a:gs>
            </a:gsLst>
            <a:lin ang="81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0801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49481" y="3416300"/>
            <a:ext cx="2694666" cy="344170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8" name="Rectangle 17" descr="&lt;Shell Yellow Bar&gt;" title="&lt;Shell Yellow Bar&gt;"/>
          <p:cNvSpPr/>
          <p:nvPr userDrawn="1"/>
        </p:nvSpPr>
        <p:spPr bwMode="gray">
          <a:xfrm>
            <a:off x="508010" y="1588950"/>
            <a:ext cx="1269984" cy="76200"/>
          </a:xfrm>
          <a:prstGeom prst="rect">
            <a:avLst/>
          </a:prstGeom>
          <a:solidFill>
            <a:srgbClr val="FFFFFF"/>
          </a:solidFill>
          <a:ln w="1079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236455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16120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4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758" y="3589606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508010" y="71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7" name="TextBox 16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  <p:sp>
        <p:nvSpPr>
          <p:cNvPr id="20" name="Rectangle 19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608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80458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8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rgbClr val="FFC000"/>
              </a:gs>
              <a:gs pos="100000">
                <a:srgbClr val="BF9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508010" y="71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28422" y="3407803"/>
            <a:ext cx="2694666" cy="3456551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8" name="TextBox 17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  <p:sp>
        <p:nvSpPr>
          <p:cNvPr id="20" name="Rectangle 19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80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87059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2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41" y="3589606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508010" y="71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7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8" name="TextBox 17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  <p:sp>
        <p:nvSpPr>
          <p:cNvPr id="14" name="Rectangle 1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785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75199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6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BF9000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508010" y="71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24770" y="3407803"/>
            <a:ext cx="2694666" cy="3456551"/>
          </a:xfrm>
          <a:prstGeom prst="rect">
            <a:avLst/>
          </a:prstGeom>
        </p:spPr>
      </p:pic>
      <p:sp>
        <p:nvSpPr>
          <p:cNvPr id="1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  <p:sp>
        <p:nvSpPr>
          <p:cNvPr id="20" name="Rectangle 19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05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29435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0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Aft>
                <a:spcPts val="1000"/>
              </a:spcAft>
            </a:pPr>
            <a:endParaRPr lang="en-US" sz="5400" b="0" i="0" baseline="0" dirty="0" err="1">
              <a:solidFill>
                <a:srgbClr val="FFFFFF"/>
              </a:solidFill>
              <a:latin typeface="Futura Bold" panose="020B0802020204020204" pitchFamily="34" charset="0"/>
              <a:ea typeface="+mj-ea"/>
              <a:cs typeface="+mj-cs"/>
              <a:sym typeface="Futura Bold" panose="020B08020202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1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285486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</p:cSld>
  <p:clrMapOvr>
    <a:masterClrMapping/>
  </p:clrMapOvr>
  <p:transition/>
  <p:hf hd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681248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4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8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383302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rgbClr val="BF9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53066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8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10968"/>
            <a:ext cx="769257" cy="10019821"/>
          </a:xfrm>
          <a:prstGeom prst="rect">
            <a:avLst/>
          </a:pr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7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413444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66687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2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 bwMode="white"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08010" y="712800"/>
            <a:ext cx="11171238" cy="470898"/>
          </a:xfrm>
        </p:spPr>
        <p:txBody>
          <a:bodyPr/>
          <a:lstStyle>
            <a:lvl1pPr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  <p:sp>
        <p:nvSpPr>
          <p:cNvPr id="14" name="Rectangle 1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944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28258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6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8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185602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08224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0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0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373045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85948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4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6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154377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945762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8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889" y="1278889"/>
            <a:ext cx="4300222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99631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2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0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sp>
          <p:nvSpPr>
            <p:cNvPr id="59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60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1.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xxxx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  2.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xxxx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  3.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xxxx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42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97497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6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08010" y="712800"/>
            <a:ext cx="11171238" cy="33239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0" name="Rectangle 9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818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37993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0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508010" y="2158987"/>
            <a:ext cx="3744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508010" y="1227048"/>
            <a:ext cx="3744000" cy="664797"/>
          </a:xfrm>
        </p:spPr>
        <p:txBody>
          <a:bodyPr anchor="t">
            <a:noAutofit/>
          </a:bodyPr>
          <a:lstStyle>
            <a:lvl1pPr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Rectangle 15" descr="&lt;Shell Yellow Bar&gt;" title="&lt;Shell Yellow Bar&gt;"/>
          <p:cNvSpPr/>
          <p:nvPr userDrawn="1"/>
        </p:nvSpPr>
        <p:spPr bwMode="gray">
          <a:xfrm>
            <a:off x="508010" y="10303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21831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274060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4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3" y="1424081"/>
            <a:ext cx="951721" cy="951721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170472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12780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8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630000" y="3680016"/>
            <a:ext cx="11558587" cy="0"/>
          </a:xfrm>
          <a:prstGeom prst="line">
            <a:avLst/>
          </a:prstGeom>
          <a:ln w="19050" cmpd="sng">
            <a:solidFill>
              <a:schemeClr val="tx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367621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59109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2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8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50801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Rectangle 15" descr="&lt;Shell Yellow Bar&gt;" title="&lt;Shell Yellow Bar&gt;"/>
          <p:cNvSpPr/>
          <p:nvPr userDrawn="1"/>
        </p:nvSpPr>
        <p:spPr bwMode="gray">
          <a:xfrm>
            <a:off x="508010" y="2484453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133448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51727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66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10" y="712800"/>
            <a:ext cx="6276529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764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2217519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0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9029246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10" y="712800"/>
            <a:ext cx="8101584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7" name="TextBox 16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  <p:sp>
        <p:nvSpPr>
          <p:cNvPr id="21" name="Rectangle 20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90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949010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4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50801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5" name="Rectangle 14" descr="&lt;Shell Yellow Bar&gt;" title="&lt;Shell Yellow Bar&gt;"/>
          <p:cNvSpPr/>
          <p:nvPr userDrawn="1"/>
        </p:nvSpPr>
        <p:spPr bwMode="gray">
          <a:xfrm>
            <a:off x="508010" y="2484453"/>
            <a:ext cx="1269984" cy="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27614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70182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8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50801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8" name="Rectangle 17" descr="&lt;Shell Yellow Bar&gt;" title="&lt;Shell Yellow Bar&gt;"/>
          <p:cNvSpPr/>
          <p:nvPr userDrawn="1"/>
        </p:nvSpPr>
        <p:spPr bwMode="gray">
          <a:xfrm>
            <a:off x="508010" y="1588950"/>
            <a:ext cx="1269984" cy="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9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20" name="TextBox 19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401689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96082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2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08010" y="178560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6" name="Rectangle 15" descr="&lt;Shell Yellow Bar&gt;" title="&lt;Shell Yellow Bar&gt;"/>
          <p:cNvSpPr/>
          <p:nvPr userDrawn="1"/>
        </p:nvSpPr>
        <p:spPr bwMode="gray">
          <a:xfrm>
            <a:off x="508010" y="1588950"/>
            <a:ext cx="1269984" cy="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1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22" name="TextBox 21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3986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67374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6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8018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508010" y="2764203"/>
            <a:ext cx="2478638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14" name="Rectangle 13" descr="&lt;Shell Yellow Bar&gt;" title="&lt;Shell Yellow Bar&gt;"/>
          <p:cNvSpPr/>
          <p:nvPr userDrawn="1"/>
        </p:nvSpPr>
        <p:spPr bwMode="gray">
          <a:xfrm>
            <a:off x="508010" y="2567553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5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6" name="TextBox 15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189678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06906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0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BF9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0801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41308" y="3402828"/>
            <a:ext cx="2694666" cy="3461745"/>
          </a:xfrm>
          <a:prstGeom prst="rect">
            <a:avLst/>
          </a:prstGeom>
        </p:spPr>
      </p:pic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508010" y="2567553"/>
            <a:ext cx="1269984" cy="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264830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</p:cSld>
  <p:clrMapOvr>
    <a:masterClrMapping/>
  </p:clrMapOvr>
  <p:transition/>
  <p:hf hd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39491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4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0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382962"/>
            <a:ext cx="12985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50801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Rectangle 15" descr="&lt;Shell Yellow Bar&gt;" title="&lt;Shell Yellow Bar&gt;"/>
          <p:cNvSpPr/>
          <p:nvPr userDrawn="1"/>
        </p:nvSpPr>
        <p:spPr bwMode="gray">
          <a:xfrm>
            <a:off x="508010" y="158895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36732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289584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58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Aft>
                <a:spcPts val="1000"/>
              </a:spcAft>
            </a:pPr>
            <a:endParaRPr lang="en-US" sz="4400" b="0" i="0" baseline="0" dirty="0" err="1">
              <a:solidFill>
                <a:srgbClr val="FFFFFF"/>
              </a:solidFill>
              <a:latin typeface="Futura Bold" panose="020B0802020204020204" pitchFamily="34" charset="0"/>
              <a:ea typeface="+mj-ea"/>
              <a:cs typeface="+mj-cs"/>
              <a:sym typeface="Futura Bold" panose="020B0802020204020204" pitchFamily="34" charset="0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rgbClr val="FFC000"/>
              </a:gs>
              <a:gs pos="100000">
                <a:srgbClr val="BF9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50801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49481" y="3416300"/>
            <a:ext cx="2694666" cy="3441700"/>
          </a:xfrm>
          <a:prstGeom prst="rect">
            <a:avLst/>
          </a:prstGeom>
        </p:spPr>
      </p:pic>
      <p:sp>
        <p:nvSpPr>
          <p:cNvPr id="16" name="Rectangle 15" descr="&lt;Shell Yellow Bar&gt;" title="&lt;Shell Yellow Bar&gt;"/>
          <p:cNvSpPr/>
          <p:nvPr userDrawn="1"/>
        </p:nvSpPr>
        <p:spPr bwMode="gray">
          <a:xfrm>
            <a:off x="508010" y="1588950"/>
            <a:ext cx="1269984" cy="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10003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15898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2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758" y="3588018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08010" y="71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736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02088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6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rgbClr val="FFC000"/>
              </a:gs>
              <a:gs pos="100000">
                <a:srgbClr val="BF900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08010" y="71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28422" y="3407803"/>
            <a:ext cx="2694666" cy="3456551"/>
          </a:xfrm>
          <a:prstGeom prst="rect">
            <a:avLst/>
          </a:prstGeom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6" name="TextBox 15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914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751829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0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41" y="3588018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10" y="71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7" name="TextBox 16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  <p:sp>
        <p:nvSpPr>
          <p:cNvPr id="14" name="Rectangle 1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981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96298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4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BF9000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10" y="71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24770" y="3407803"/>
            <a:ext cx="2694666" cy="3456551"/>
          </a:xfrm>
          <a:prstGeom prst="rect">
            <a:avLst/>
          </a:prstGeom>
        </p:spPr>
      </p:pic>
      <p:sp>
        <p:nvSpPr>
          <p:cNvPr id="11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  <p:sp>
        <p:nvSpPr>
          <p:cNvPr id="16" name="Rectangle 15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540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72603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8" name="think-cell Slide" r:id="rId5" imgW="352" imgH="355" progId="TCLayout.ActiveDocument.1">
                  <p:embed/>
                </p:oleObj>
              </mc:Choice>
              <mc:Fallback>
                <p:oleObj name="think-cell Slide" r:id="rId5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C000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Aft>
                <a:spcPts val="1000"/>
              </a:spcAft>
            </a:pPr>
            <a:endParaRPr lang="en-US" sz="5400" b="0" i="0" baseline="0" dirty="0" err="1">
              <a:solidFill>
                <a:srgbClr val="FFFFFF"/>
              </a:solidFill>
              <a:latin typeface="Futura Bold" panose="020B0802020204020204" pitchFamily="34" charset="0"/>
              <a:ea typeface="+mj-ea"/>
              <a:cs typeface="+mj-cs"/>
              <a:sym typeface="Futura Bold" panose="020B0802020204020204" pitchFamily="34" charset="0"/>
            </a:endParaRP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270597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18609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2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10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3809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rgbClr val="BF9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49419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6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10968"/>
            <a:ext cx="769257" cy="10019821"/>
          </a:xfrm>
          <a:prstGeom prst="rect">
            <a:avLst/>
          </a:pr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7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154241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84785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0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712800"/>
            <a:ext cx="11171238" cy="33239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  <p:sp>
        <p:nvSpPr>
          <p:cNvPr id="14" name="Rectangle 1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897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</p:cSld>
  <p:clrMapOvr>
    <a:masterClrMapping/>
  </p:clrMapOvr>
  <p:transition/>
  <p:hf hdr="0" dt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49526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4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94368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29999" y="2627434"/>
            <a:ext cx="2998571" cy="16627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Table of contents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6" name="TextBox 15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343697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45427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8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7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380047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163653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2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8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253658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70188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6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6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356595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3711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0"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" name="Group 143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45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146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59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0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1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2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3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4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5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6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7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8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9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sp>
          <p:nvSpPr>
            <p:cNvPr id="148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49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50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151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54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55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56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57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58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sp>
          <p:nvSpPr>
            <p:cNvPr id="152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53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1.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xxxx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  2.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xxxx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  3. </a:t>
              </a: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xxxx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088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732435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Rectangle 10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2" name="Rectangle 11"/>
          <p:cNvSpPr/>
          <p:nvPr userDrawn="1">
            <p:custDataLst>
              <p:tags r:id="rId3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0000" y="907198"/>
            <a:ext cx="3448800" cy="34472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2000" tIns="468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1090713" y="1115416"/>
            <a:ext cx="2526654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Agenda</a:t>
            </a:r>
          </a:p>
        </p:txBody>
      </p:sp>
      <p:sp>
        <p:nvSpPr>
          <p:cNvPr id="13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365414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59914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8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69186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59937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151481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57209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0" y="3207715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Agenda</a:t>
            </a:r>
          </a:p>
        </p:txBody>
      </p:sp>
      <p:sp>
        <p:nvSpPr>
          <p:cNvPr id="9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109252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4500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FFC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0000" y="907197"/>
            <a:ext cx="3448800" cy="34472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lIns="612000" tIns="468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accent4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1090714" y="1115416"/>
            <a:ext cx="2526653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Agenda</a:t>
            </a:r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230619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</p:cSld>
  <p:clrMapOvr>
    <a:masterClrMapping/>
  </p:clrMapOvr>
  <p:transition/>
  <p:hf hd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72663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6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19559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862883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rgbClr val="FFC000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41198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06775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30000" y="3262145"/>
            <a:ext cx="116104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Agenda</a:t>
            </a:r>
          </a:p>
        </p:txBody>
      </p:sp>
      <p:sp>
        <p:nvSpPr>
          <p:cNvPr id="9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rgbClr val="FFFFFF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101611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>
          <a:gsLst>
            <a:gs pos="0">
              <a:srgbClr val="FFC000"/>
            </a:gs>
            <a:gs pos="100000">
              <a:srgbClr val="BF900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4035635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94368"/>
            <a:ext cx="1365250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627434"/>
            <a:ext cx="2819400" cy="16627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Table of contents</a:t>
            </a: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9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Copyright of Shell International B.V.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8CDE002D-7D5D-464D-8CFC-6A8C9EC320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475DA-1724-4AE7-B5C9-8A17F4B871E1}"/>
              </a:ext>
            </a:extLst>
          </p:cNvPr>
          <p:cNvSpPr txBox="1"/>
          <p:nvPr userDrawn="1"/>
        </p:nvSpPr>
        <p:spPr bwMode="auto">
          <a:xfrm>
            <a:off x="759603" y="36136"/>
            <a:ext cx="9935412" cy="2208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GB" sz="1200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+mn-lt"/>
              </a:rPr>
              <a:t>NOT FOR SHARING OUTSIDE OF RESHAPE PROGRAMME. SUBJECT TO ENGAGEMENT WITH EMPLOYEE REPRESENTATIVES, WHERE APPROPRIATE.</a:t>
            </a:r>
          </a:p>
        </p:txBody>
      </p:sp>
    </p:spTree>
    <p:extLst>
      <p:ext uri="{BB962C8B-B14F-4D97-AF65-F5344CB8AC3E}">
        <p14:creationId xmlns:p14="http://schemas.microsoft.com/office/powerpoint/2010/main" val="183578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  <a:endParaRPr lang="en-GB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43063559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  <a:endParaRPr lang="en-GB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721790060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  <a:endParaRPr lang="en-GB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58485593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  <a:endParaRPr lang="en-GB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76333701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46752085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92833037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43.xml"/><Relationship Id="rId39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38.xml"/><Relationship Id="rId34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64.xml"/><Relationship Id="rId50" Type="http://schemas.openxmlformats.org/officeDocument/2006/relationships/slideLayout" Target="../slideLayouts/slideLayout67.xml"/><Relationship Id="rId55" Type="http://schemas.openxmlformats.org/officeDocument/2006/relationships/slideLayout" Target="../slideLayouts/slideLayout72.xml"/><Relationship Id="rId63" Type="http://schemas.openxmlformats.org/officeDocument/2006/relationships/slideLayout" Target="../slideLayouts/slideLayout80.xml"/><Relationship Id="rId68" Type="http://schemas.openxmlformats.org/officeDocument/2006/relationships/slideLayout" Target="../slideLayouts/slideLayout85.xml"/><Relationship Id="rId76" Type="http://schemas.openxmlformats.org/officeDocument/2006/relationships/slideLayout" Target="../slideLayouts/slideLayout93.xml"/><Relationship Id="rId7" Type="http://schemas.openxmlformats.org/officeDocument/2006/relationships/slideLayout" Target="../slideLayouts/slideLayout24.xml"/><Relationship Id="rId71" Type="http://schemas.openxmlformats.org/officeDocument/2006/relationships/slideLayout" Target="../slideLayouts/slideLayout88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54.xml"/><Relationship Id="rId40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62.xml"/><Relationship Id="rId53" Type="http://schemas.openxmlformats.org/officeDocument/2006/relationships/slideLayout" Target="../slideLayouts/slideLayout70.xml"/><Relationship Id="rId58" Type="http://schemas.openxmlformats.org/officeDocument/2006/relationships/slideLayout" Target="../slideLayouts/slideLayout75.xml"/><Relationship Id="rId66" Type="http://schemas.openxmlformats.org/officeDocument/2006/relationships/slideLayout" Target="../slideLayouts/slideLayout83.xml"/><Relationship Id="rId74" Type="http://schemas.openxmlformats.org/officeDocument/2006/relationships/slideLayout" Target="../slideLayouts/slideLayout91.xml"/><Relationship Id="rId79" Type="http://schemas.openxmlformats.org/officeDocument/2006/relationships/tags" Target="../tags/tag1.xml"/><Relationship Id="rId5" Type="http://schemas.openxmlformats.org/officeDocument/2006/relationships/slideLayout" Target="../slideLayouts/slideLayout22.xml"/><Relationship Id="rId61" Type="http://schemas.openxmlformats.org/officeDocument/2006/relationships/slideLayout" Target="../slideLayouts/slideLayout78.xml"/><Relationship Id="rId82" Type="http://schemas.openxmlformats.org/officeDocument/2006/relationships/image" Target="../media/image3.emf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31" Type="http://schemas.openxmlformats.org/officeDocument/2006/relationships/slideLayout" Target="../slideLayouts/slideLayout48.xml"/><Relationship Id="rId44" Type="http://schemas.openxmlformats.org/officeDocument/2006/relationships/slideLayout" Target="../slideLayouts/slideLayout61.xml"/><Relationship Id="rId52" Type="http://schemas.openxmlformats.org/officeDocument/2006/relationships/slideLayout" Target="../slideLayouts/slideLayout69.xml"/><Relationship Id="rId60" Type="http://schemas.openxmlformats.org/officeDocument/2006/relationships/slideLayout" Target="../slideLayouts/slideLayout77.xml"/><Relationship Id="rId65" Type="http://schemas.openxmlformats.org/officeDocument/2006/relationships/slideLayout" Target="../slideLayouts/slideLayout82.xml"/><Relationship Id="rId73" Type="http://schemas.openxmlformats.org/officeDocument/2006/relationships/slideLayout" Target="../slideLayouts/slideLayout90.xml"/><Relationship Id="rId78" Type="http://schemas.openxmlformats.org/officeDocument/2006/relationships/vmlDrawing" Target="../drawings/vmlDrawing1.vml"/><Relationship Id="rId81" Type="http://schemas.openxmlformats.org/officeDocument/2006/relationships/oleObject" Target="../embeddings/oleObject1.bin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52.xml"/><Relationship Id="rId43" Type="http://schemas.openxmlformats.org/officeDocument/2006/relationships/slideLayout" Target="../slideLayouts/slideLayout60.xml"/><Relationship Id="rId48" Type="http://schemas.openxmlformats.org/officeDocument/2006/relationships/slideLayout" Target="../slideLayouts/slideLayout65.xml"/><Relationship Id="rId56" Type="http://schemas.openxmlformats.org/officeDocument/2006/relationships/slideLayout" Target="../slideLayouts/slideLayout73.xml"/><Relationship Id="rId64" Type="http://schemas.openxmlformats.org/officeDocument/2006/relationships/slideLayout" Target="../slideLayouts/slideLayout81.xml"/><Relationship Id="rId69" Type="http://schemas.openxmlformats.org/officeDocument/2006/relationships/slideLayout" Target="../slideLayouts/slideLayout86.xml"/><Relationship Id="rId77" Type="http://schemas.openxmlformats.org/officeDocument/2006/relationships/theme" Target="../theme/theme2.xml"/><Relationship Id="rId8" Type="http://schemas.openxmlformats.org/officeDocument/2006/relationships/slideLayout" Target="../slideLayouts/slideLayout25.xml"/><Relationship Id="rId51" Type="http://schemas.openxmlformats.org/officeDocument/2006/relationships/slideLayout" Target="../slideLayouts/slideLayout68.xml"/><Relationship Id="rId72" Type="http://schemas.openxmlformats.org/officeDocument/2006/relationships/slideLayout" Target="../slideLayouts/slideLayout89.xml"/><Relationship Id="rId80" Type="http://schemas.openxmlformats.org/officeDocument/2006/relationships/tags" Target="../tags/tag2.xml"/><Relationship Id="rId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55.xml"/><Relationship Id="rId46" Type="http://schemas.openxmlformats.org/officeDocument/2006/relationships/slideLayout" Target="../slideLayouts/slideLayout63.xml"/><Relationship Id="rId59" Type="http://schemas.openxmlformats.org/officeDocument/2006/relationships/slideLayout" Target="../slideLayouts/slideLayout76.xml"/><Relationship Id="rId67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37.xml"/><Relationship Id="rId41" Type="http://schemas.openxmlformats.org/officeDocument/2006/relationships/slideLayout" Target="../slideLayouts/slideLayout58.xml"/><Relationship Id="rId54" Type="http://schemas.openxmlformats.org/officeDocument/2006/relationships/slideLayout" Target="../slideLayouts/slideLayout71.xml"/><Relationship Id="rId62" Type="http://schemas.openxmlformats.org/officeDocument/2006/relationships/slideLayout" Target="../slideLayouts/slideLayout79.xml"/><Relationship Id="rId70" Type="http://schemas.openxmlformats.org/officeDocument/2006/relationships/slideLayout" Target="../slideLayouts/slideLayout87.xml"/><Relationship Id="rId75" Type="http://schemas.openxmlformats.org/officeDocument/2006/relationships/slideLayout" Target="../slideLayouts/slideLayout9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45.xml"/><Relationship Id="rId36" Type="http://schemas.openxmlformats.org/officeDocument/2006/relationships/slideLayout" Target="../slideLayouts/slideLayout53.xml"/><Relationship Id="rId49" Type="http://schemas.openxmlformats.org/officeDocument/2006/relationships/slideLayout" Target="../slideLayouts/slideLayout66.xml"/><Relationship Id="rId57" Type="http://schemas.openxmlformats.org/officeDocument/2006/relationships/slideLayout" Target="../slideLayouts/slideLayout7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slideLayout" Target="../slideLayouts/slideLayout10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17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slideLayout" Target="../slideLayouts/slideLayout10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23.xml"/><Relationship Id="rId1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13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17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26.xml"/><Relationship Id="rId20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20.xml"/><Relationship Id="rId19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</p:sldLayoutIdLst>
  <p:transition>
    <p:fade/>
  </p:transition>
  <p:hf hd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9"/>
            </p:custDataLst>
            <p:extLst>
              <p:ext uri="{D42A27DB-BD31-4B8C-83A1-F6EECF244321}">
                <p14:modId xmlns:p14="http://schemas.microsoft.com/office/powerpoint/2010/main" val="1000417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think-cell Slide" r:id="rId81" imgW="270" imgH="270" progId="TCLayout.ActiveDocument.1">
                  <p:embed/>
                </p:oleObj>
              </mc:Choice>
              <mc:Fallback>
                <p:oleObj name="think-cell Slide" r:id="rId81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8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8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D1D2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Aft>
                <a:spcPts val="1000"/>
              </a:spcAft>
            </a:pPr>
            <a:endParaRPr lang="en-US" sz="2400" b="0" i="0" baseline="0" dirty="0" err="1">
              <a:solidFill>
                <a:srgbClr val="FFFFFF"/>
              </a:solidFill>
              <a:latin typeface="Futura Bold" panose="020B0802020204020204" pitchFamily="34" charset="0"/>
              <a:ea typeface="+mj-ea"/>
              <a:cs typeface="+mj-cs"/>
              <a:sym typeface="Futura Bold" panose="020B080202020402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08000" y="622800"/>
            <a:ext cx="11171238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8000" y="1825625"/>
            <a:ext cx="11171238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</p:spTree>
    <p:extLst>
      <p:ext uri="{BB962C8B-B14F-4D97-AF65-F5344CB8AC3E}">
        <p14:creationId xmlns:p14="http://schemas.microsoft.com/office/powerpoint/2010/main" val="217871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31" r:id="rId30"/>
    <p:sldLayoutId id="2147483732" r:id="rId31"/>
    <p:sldLayoutId id="2147483733" r:id="rId32"/>
    <p:sldLayoutId id="2147483734" r:id="rId33"/>
    <p:sldLayoutId id="2147483735" r:id="rId34"/>
    <p:sldLayoutId id="2147483736" r:id="rId35"/>
    <p:sldLayoutId id="2147483737" r:id="rId36"/>
    <p:sldLayoutId id="2147483738" r:id="rId37"/>
    <p:sldLayoutId id="2147483739" r:id="rId38"/>
    <p:sldLayoutId id="2147483740" r:id="rId39"/>
    <p:sldLayoutId id="2147483741" r:id="rId40"/>
    <p:sldLayoutId id="2147483742" r:id="rId41"/>
    <p:sldLayoutId id="2147483743" r:id="rId42"/>
    <p:sldLayoutId id="2147483744" r:id="rId43"/>
    <p:sldLayoutId id="2147483745" r:id="rId44"/>
    <p:sldLayoutId id="2147483746" r:id="rId45"/>
    <p:sldLayoutId id="2147483747" r:id="rId46"/>
    <p:sldLayoutId id="2147483748" r:id="rId47"/>
    <p:sldLayoutId id="2147483749" r:id="rId48"/>
    <p:sldLayoutId id="2147483750" r:id="rId49"/>
    <p:sldLayoutId id="2147483751" r:id="rId50"/>
    <p:sldLayoutId id="2147483752" r:id="rId51"/>
    <p:sldLayoutId id="2147483753" r:id="rId52"/>
    <p:sldLayoutId id="2147483754" r:id="rId53"/>
    <p:sldLayoutId id="2147483755" r:id="rId54"/>
    <p:sldLayoutId id="2147483756" r:id="rId55"/>
    <p:sldLayoutId id="2147483757" r:id="rId56"/>
    <p:sldLayoutId id="2147483758" r:id="rId57"/>
    <p:sldLayoutId id="2147483759" r:id="rId58"/>
    <p:sldLayoutId id="2147483760" r:id="rId59"/>
    <p:sldLayoutId id="2147483761" r:id="rId60"/>
    <p:sldLayoutId id="2147483762" r:id="rId61"/>
    <p:sldLayoutId id="2147483763" r:id="rId62"/>
    <p:sldLayoutId id="2147483764" r:id="rId63"/>
    <p:sldLayoutId id="2147483765" r:id="rId64"/>
    <p:sldLayoutId id="2147483766" r:id="rId65"/>
    <p:sldLayoutId id="2147483767" r:id="rId66"/>
    <p:sldLayoutId id="2147483768" r:id="rId67"/>
    <p:sldLayoutId id="2147483769" r:id="rId68"/>
    <p:sldLayoutId id="2147483770" r:id="rId69"/>
    <p:sldLayoutId id="2147483771" r:id="rId70"/>
    <p:sldLayoutId id="2147483772" r:id="rId71"/>
    <p:sldLayoutId id="2147483773" r:id="rId72"/>
    <p:sldLayoutId id="2147483774" r:id="rId73"/>
    <p:sldLayoutId id="2147483775" r:id="rId74"/>
    <p:sldLayoutId id="2147483776" r:id="rId75"/>
    <p:sldLayoutId id="2147483777" r:id="rId7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  <a:sym typeface="+mj-lt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+mn-lt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rgbClr val="FFC000"/>
        </a:buClr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+mn-lt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rgbClr val="FFC000"/>
        </a:buClr>
        <a:buFont typeface="Trebuchet MS" panose="020B0603020202020204" pitchFamily="34" charset="0"/>
        <a:buChar char="–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+mn-lt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rgbClr val="FFC000"/>
          </a:solidFill>
          <a:latin typeface="+mn-lt"/>
          <a:ea typeface="+mn-ea"/>
          <a:cs typeface="+mn-cs"/>
          <a:sym typeface="+mn-lt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+mn-lt"/>
          <a:ea typeface="+mn-ea"/>
          <a:cs typeface="+mn-cs"/>
          <a:sym typeface="+mn-lt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FFC000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  <a:sym typeface="+mn-lt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+mn-lt"/>
          <a:ea typeface="+mn-ea"/>
          <a:cs typeface="+mn-cs"/>
          <a:sym typeface="+mn-lt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rgbClr val="FFC000"/>
          </a:solidFill>
          <a:latin typeface="+mn-lt"/>
          <a:ea typeface="+mn-ea"/>
          <a:cs typeface="+mn-cs"/>
          <a:sym typeface="+mn-lt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rgbClr val="FFC000"/>
          </a:solidFill>
          <a:latin typeface="+mn-lt"/>
          <a:ea typeface="+mn-ea"/>
          <a:cs typeface="+mn-cs"/>
          <a:sym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  <a:endParaRPr lang="en-GB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4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ransition>
    <p:fade/>
  </p:transition>
  <p:hf hd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endParaRPr lang="en-GB" sz="85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44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  <p:sldLayoutId id="2147483826" r:id="rId18"/>
    <p:sldLayoutId id="2147483827" r:id="rId19"/>
    <p:sldLayoutId id="2147483828" r:id="rId20"/>
  </p:sldLayoutIdLst>
  <p:transition>
    <p:fade/>
  </p:transition>
  <p:hf sldNum="0"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6225" indent="-2762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288" indent="-2508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5650" indent="-2413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5200" indent="-2127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6175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60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3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26" Type="http://schemas.openxmlformats.org/officeDocument/2006/relationships/tags" Target="../tags/tag123.xml"/><Relationship Id="rId39" Type="http://schemas.openxmlformats.org/officeDocument/2006/relationships/tags" Target="../tags/tag136.xml"/><Relationship Id="rId3" Type="http://schemas.openxmlformats.org/officeDocument/2006/relationships/tags" Target="../tags/tag100.xml"/><Relationship Id="rId21" Type="http://schemas.openxmlformats.org/officeDocument/2006/relationships/tags" Target="../tags/tag118.xml"/><Relationship Id="rId34" Type="http://schemas.openxmlformats.org/officeDocument/2006/relationships/tags" Target="../tags/tag131.xml"/><Relationship Id="rId42" Type="http://schemas.openxmlformats.org/officeDocument/2006/relationships/tags" Target="../tags/tag139.xml"/><Relationship Id="rId47" Type="http://schemas.openxmlformats.org/officeDocument/2006/relationships/tags" Target="../tags/tag144.xml"/><Relationship Id="rId50" Type="http://schemas.openxmlformats.org/officeDocument/2006/relationships/tags" Target="../tags/tag147.xml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38" Type="http://schemas.openxmlformats.org/officeDocument/2006/relationships/tags" Target="../tags/tag135.xml"/><Relationship Id="rId46" Type="http://schemas.openxmlformats.org/officeDocument/2006/relationships/tags" Target="../tags/tag143.xml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0" Type="http://schemas.openxmlformats.org/officeDocument/2006/relationships/tags" Target="../tags/tag117.xml"/><Relationship Id="rId29" Type="http://schemas.openxmlformats.org/officeDocument/2006/relationships/tags" Target="../tags/tag126.xml"/><Relationship Id="rId41" Type="http://schemas.openxmlformats.org/officeDocument/2006/relationships/tags" Target="../tags/tag138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tags" Target="../tags/tag134.xml"/><Relationship Id="rId40" Type="http://schemas.openxmlformats.org/officeDocument/2006/relationships/tags" Target="../tags/tag137.xml"/><Relationship Id="rId45" Type="http://schemas.openxmlformats.org/officeDocument/2006/relationships/tags" Target="../tags/tag142.xml"/><Relationship Id="rId53" Type="http://schemas.openxmlformats.org/officeDocument/2006/relationships/notesSlide" Target="../notesSlides/notesSlide1.xml"/><Relationship Id="rId5" Type="http://schemas.openxmlformats.org/officeDocument/2006/relationships/tags" Target="../tags/tag102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tags" Target="../tags/tag133.xml"/><Relationship Id="rId49" Type="http://schemas.openxmlformats.org/officeDocument/2006/relationships/tags" Target="../tags/tag146.xml"/><Relationship Id="rId10" Type="http://schemas.openxmlformats.org/officeDocument/2006/relationships/tags" Target="../tags/tag107.xml"/><Relationship Id="rId19" Type="http://schemas.openxmlformats.org/officeDocument/2006/relationships/tags" Target="../tags/tag116.xml"/><Relationship Id="rId31" Type="http://schemas.openxmlformats.org/officeDocument/2006/relationships/tags" Target="../tags/tag128.xml"/><Relationship Id="rId44" Type="http://schemas.openxmlformats.org/officeDocument/2006/relationships/tags" Target="../tags/tag141.xml"/><Relationship Id="rId52" Type="http://schemas.openxmlformats.org/officeDocument/2006/relationships/slideLayout" Target="../slideLayouts/slideLayout106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43" Type="http://schemas.openxmlformats.org/officeDocument/2006/relationships/tags" Target="../tags/tag140.xml"/><Relationship Id="rId48" Type="http://schemas.openxmlformats.org/officeDocument/2006/relationships/tags" Target="../tags/tag145.xml"/><Relationship Id="rId8" Type="http://schemas.openxmlformats.org/officeDocument/2006/relationships/tags" Target="../tags/tag105.xml"/><Relationship Id="rId51" Type="http://schemas.openxmlformats.org/officeDocument/2006/relationships/tags" Target="../tags/tag1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7" Type="http://schemas.openxmlformats.org/officeDocument/2006/relationships/image" Target="../media/image13.jpeg"/><Relationship Id="rId2" Type="http://schemas.openxmlformats.org/officeDocument/2006/relationships/tags" Target="../tags/tag149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78.bin"/><Relationship Id="rId4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CC18-08EB-459D-965B-9E1B7953C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990" y="1756753"/>
            <a:ext cx="9899747" cy="739001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</a:rPr>
              <a:t>PTW SIMPLIFICATION PROJECT 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3F124-C256-4862-BCAD-91235B19A9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321585-68A7-41EE-92A8-506533AD48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42345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1055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>
            <a:extLst>
              <a:ext uri="{FF2B5EF4-FFF2-40B4-BE49-F238E27FC236}">
                <a16:creationId xmlns:a16="http://schemas.microsoft.com/office/drawing/2014/main" id="{5814DDC8-A519-4519-9736-E6C90169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10" y="712800"/>
            <a:ext cx="11171238" cy="33239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Permit to Work  | </a:t>
            </a:r>
            <a:r>
              <a:rPr lang="en-US" dirty="0">
                <a:solidFill>
                  <a:srgbClr val="000000"/>
                </a:solidFill>
              </a:rPr>
              <a:t>Enabler Charter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9AC47E2-40D5-4B83-8274-E456F97B3A0C}"/>
              </a:ext>
            </a:extLst>
          </p:cNvPr>
          <p:cNvGrpSpPr/>
          <p:nvPr/>
        </p:nvGrpSpPr>
        <p:grpSpPr>
          <a:xfrm>
            <a:off x="143933" y="1141994"/>
            <a:ext cx="11768667" cy="5462451"/>
            <a:chOff x="508010" y="1224312"/>
            <a:chExt cx="11171238" cy="500932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0CC20A0-48D8-4FE9-B9A0-996B549484E4}"/>
                </a:ext>
              </a:extLst>
            </p:cNvPr>
            <p:cNvGrpSpPr/>
            <p:nvPr/>
          </p:nvGrpSpPr>
          <p:grpSpPr>
            <a:xfrm>
              <a:off x="508010" y="1224312"/>
              <a:ext cx="11171238" cy="5009322"/>
              <a:chOff x="508010" y="1224312"/>
              <a:chExt cx="11171238" cy="5009322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18376A9-FDFA-4D64-ADFE-51831AF5EA95}"/>
                  </a:ext>
                </a:extLst>
              </p:cNvPr>
              <p:cNvSpPr/>
              <p:nvPr/>
            </p:nvSpPr>
            <p:spPr>
              <a:xfrm>
                <a:off x="508010" y="1224312"/>
                <a:ext cx="11171238" cy="5009322"/>
              </a:xfrm>
              <a:prstGeom prst="rect">
                <a:avLst/>
              </a:prstGeom>
              <a:solidFill>
                <a:srgbClr val="FFFFFF"/>
              </a:solidFill>
              <a:ln w="9525" cap="rnd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3D0A0DF-5E91-45AB-B8C6-6B8B83CCF553}"/>
                  </a:ext>
                </a:extLst>
              </p:cNvPr>
              <p:cNvSpPr/>
              <p:nvPr/>
            </p:nvSpPr>
            <p:spPr>
              <a:xfrm>
                <a:off x="607400" y="1302237"/>
                <a:ext cx="5587990" cy="23285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Times New Roman" panose="02020603050405020304" pitchFamily="18" charset="0"/>
                    <a:cs typeface="+mn-cs"/>
                  </a:rPr>
                  <a:t>Enabler Name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Times New Roman" panose="02020603050405020304" pitchFamily="18" charset="0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Times New Roman" panose="02020603050405020304" pitchFamily="18" charset="0"/>
                    <a:cs typeface="+mn-cs"/>
                  </a:rPr>
                  <a:t>PTW Process Simplification  </a:t>
                </a:r>
                <a:endPara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49F5951-4BD2-4B14-91F3-DFBF847C0EF1}"/>
                  </a:ext>
                </a:extLst>
              </p:cNvPr>
              <p:cNvSpPr/>
              <p:nvPr/>
            </p:nvSpPr>
            <p:spPr>
              <a:xfrm>
                <a:off x="607400" y="4090232"/>
                <a:ext cx="5587990" cy="135981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40" tIns="45720" rIns="91440" bIns="45720" anchor="t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Deliverables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 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Developed project charter (Completed)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Conduct a SIPOC to understand End users perspectives and pain points in PTW process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Pull data and further deep dive for insights using select assets – Wells , Bonga &amp; Central Asset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Harness and Validate improvement levers/opportunities 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Deploy changes to and recommendation to the Assets and line of business through process custodian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Capture changes in the PTW training pack and roll out to entire organization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Hand back to process custodian to monitor implementation through effectiveness Assurance checks 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b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</a:b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 panose="020B0502020204020303" pitchFamily="34" charset="0"/>
                  <a:ea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C4E1749-A654-4A3C-97A1-565CFAD0B000}"/>
                  </a:ext>
                </a:extLst>
              </p:cNvPr>
              <p:cNvSpPr/>
              <p:nvPr/>
            </p:nvSpPr>
            <p:spPr>
              <a:xfrm>
                <a:off x="607400" y="5530026"/>
                <a:ext cx="5587990" cy="644991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40" tIns="45720" rIns="91440" bIns="45720" anchor="t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Teams/Groups/</a:t>
                </a: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Assets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/SOVs impacted/Interdependencies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Teams impacted: A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ll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 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SCiN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 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LoBs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 </a:t>
                </a:r>
                <a:endParaRPr kumimoji="0" lang="en-US" sz="10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Applies to all assets, projects, wells and global/corporate functions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Main Interdependencies: IT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42991B6-798A-479F-88EC-91CF7F1E6661}"/>
                  </a:ext>
                </a:extLst>
              </p:cNvPr>
              <p:cNvSpPr/>
              <p:nvPr/>
            </p:nvSpPr>
            <p:spPr>
              <a:xfrm>
                <a:off x="6333424" y="2753946"/>
                <a:ext cx="5289817" cy="213969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Implementation high level timeline (phases and milestones)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3A98D3E-6C97-45A8-B3FA-5E173E276982}"/>
                  </a:ext>
                </a:extLst>
              </p:cNvPr>
              <p:cNvSpPr/>
              <p:nvPr/>
            </p:nvSpPr>
            <p:spPr>
              <a:xfrm>
                <a:off x="594874" y="1948515"/>
                <a:ext cx="5587989" cy="2085512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40" tIns="45720" rIns="91440" bIns="45720" anchor="t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Enabler Description and Key B</a:t>
                </a: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enefits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/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Problem Statement: 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PTW Process has been modified several times however Compliance at point of executing activities on site remains a key challenge.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/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  <a:sym typeface="Trebuchet MS" panose="020B0603020202020204" pitchFamily="34" charset="0"/>
                  </a:rPr>
                  <a:t>This initiative therefore seeks to understand the perennial gaps in PTW implementation with a view to making the process more efficient and deliver intent based compliance.  This will be achieved by: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  <a:sym typeface="Trebuchet MS" panose="020B0603020202020204" pitchFamily="34" charset="0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/>
                  </a:buClr>
                  <a:buSzPct val="100000"/>
                  <a:buFont typeface="Arial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  <a:sym typeface="Trebuchet MS" panose="020B0603020202020204" pitchFamily="34" charset="0"/>
                  </a:rPr>
                  <a:t>Creating a line if sight  through the PTW procedural requirements, planning, authorization and revalidation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/>
                  </a:buClr>
                  <a:buSzPct val="100000"/>
                  <a:buFont typeface="Arial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  <a:sym typeface="Trebuchet MS" panose="020B0603020202020204" pitchFamily="34" charset="0"/>
                  </a:rPr>
                  <a:t>Potentially reduce average cycle time for planning and executing PTW process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/>
                  </a:buClr>
                  <a:buSzPct val="100000"/>
                  <a:buFont typeface="Arial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lt"/>
                    <a:cs typeface="+mn-lt"/>
                  </a:rPr>
                  <a:t>Eliminating complexity and ambiguity  in the use of permit which will reduce the use of PTW to self protect for the sake of compliance 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 panose="020B0502020204020303" pitchFamily="34" charset="0"/>
                  <a:ea typeface="+mn-lt"/>
                  <a:cs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Key benefits include: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Efficient and intent/value based PTW process compliance 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Minimize delays &amp; huge cost implication during PTW processing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Potential estimated cost Savings of $200k 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256C987-07D0-4F91-B7AA-79A8C3289EEC}"/>
                  </a:ext>
                </a:extLst>
              </p:cNvPr>
              <p:cNvSpPr/>
              <p:nvPr/>
            </p:nvSpPr>
            <p:spPr>
              <a:xfrm>
                <a:off x="6333424" y="1307129"/>
                <a:ext cx="5289817" cy="23285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Sponsor: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 GM SE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34D6886-193B-475D-B312-C65F5EFCA8C2}"/>
                  </a:ext>
                </a:extLst>
              </p:cNvPr>
              <p:cNvSpPr/>
              <p:nvPr/>
            </p:nvSpPr>
            <p:spPr>
              <a:xfrm>
                <a:off x="6333424" y="1635395"/>
                <a:ext cx="5289817" cy="1040624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40" tIns="45720" rIns="91440" bIns="45720" anchor="t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Implementation Owner, Governance, and Team Members: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Aghaiyo David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Seun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 Ogundele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Ngozi-Pope Orewa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Chinenye Nwafor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 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492FB87-35A1-41CE-A058-D62093F5FA86}"/>
                  </a:ext>
                </a:extLst>
              </p:cNvPr>
              <p:cNvSpPr/>
              <p:nvPr/>
            </p:nvSpPr>
            <p:spPr>
              <a:xfrm>
                <a:off x="607400" y="1634538"/>
                <a:ext cx="2503548" cy="23285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Enabler Level: 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SCiN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9C03FBF-8371-4813-B3FB-E01A36E2A40D}"/>
                  </a:ext>
                </a:extLst>
              </p:cNvPr>
              <p:cNvSpPr/>
              <p:nvPr/>
            </p:nvSpPr>
            <p:spPr>
              <a:xfrm>
                <a:off x="6333423" y="4971567"/>
                <a:ext cx="5289817" cy="1203451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Key Issues/Risks/Opportunities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:</a:t>
                </a: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A52B9F2-D50F-4C74-AB26-929BD7863789}"/>
                </a:ext>
              </a:extLst>
            </p:cNvPr>
            <p:cNvSpPr/>
            <p:nvPr/>
          </p:nvSpPr>
          <p:spPr>
            <a:xfrm>
              <a:off x="3197811" y="1631543"/>
              <a:ext cx="2985052" cy="23285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6E6F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 panose="020B0502020204020303" pitchFamily="34" charset="0"/>
                  <a:ea typeface="Times New Roman" panose="02020603050405020304" pitchFamily="18" charset="0"/>
                  <a:cs typeface="+mn-cs"/>
                </a:rPr>
                <a:t>Implementation Deadline: End of 2021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</a:endParaRPr>
            </a:p>
          </p:txBody>
        </p:sp>
      </p:grp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10B548A4-E909-4BED-AA63-43519D7799A8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 bwMode="gray">
          <a:xfrm>
            <a:off x="8374063" y="3106915"/>
            <a:ext cx="247650" cy="265113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  <a:sym typeface="Futura Medium" panose="020B0502020204020303" pitchFamily="34" charset="0"/>
              </a:rPr>
              <a:t>2020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6400AD3D-095D-4C4F-8C94-86D341161D6B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gray">
          <a:xfrm>
            <a:off x="8621713" y="3106915"/>
            <a:ext cx="2922588" cy="265113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  <a:sym typeface="Futura Medium" panose="020B0502020204020303" pitchFamily="34" charset="0"/>
              </a:rPr>
              <a:t>2021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976DCE06-2453-47E6-91F0-1847EBA52F78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8374063" y="3372027"/>
            <a:ext cx="247650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84CA94B6-F0C5-4877-A25D-C4D88A96BA23}" type="datetime'''''''''''''''''''''''''''''D''e''''''''''''''''''''''c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Dec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78C49E79-6AC0-47A0-B882-0FD89595106E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8621713" y="3372027"/>
            <a:ext cx="249238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95377500-0E26-4346-8E8B-4AD7775EAF34}" type="datetime'''''''''''''''J''''''''''a''''''''''n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Jan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F71B6FE5-421C-43AD-A2B6-64AAD5787D23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8870950" y="3372027"/>
            <a:ext cx="223838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82A42BD0-4ECE-4C9E-BA58-A74674890050}" type="datetime'''''''''''''Fe''''''''''''''''b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Feb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A821763A-6AD4-40CB-9E96-D5233CA52F78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9094788" y="3372027"/>
            <a:ext cx="247650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DB235C5D-1432-4C01-BA3D-440B67BDB87E}" type="datetime'''''''''''''''M''''''''ar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Mar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F3D6DC09-7D43-430F-AFEA-2D03E4B299FA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9342439" y="3372027"/>
            <a:ext cx="239713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6D207D55-F962-4A85-885B-BE2697956D25}" type="datetime'''''''''''''''''A''''''''''p''''''''''''''''r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Apr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F1D8B42A-53E1-4D9E-AE45-19452F0ECBB3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9582150" y="3372027"/>
            <a:ext cx="249238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B9F40B70-8F15-4596-9AE1-9A62176CABE1}" type="datetime'''''M''''''''''''''''''''''''a''y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May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E419A38D-057B-49C5-9D84-5EE23FA83184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9831388" y="3372027"/>
            <a:ext cx="239713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C170BB79-E473-496C-9E9D-4CD693404E3D}" type="datetime'''''''''''''''J''''''''u''''''''''''''''''''''''''n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Jun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8227CED6-2756-490E-BEE3-D1F085883C7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10071100" y="3372027"/>
            <a:ext cx="247650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146690E5-03EB-4ECD-B611-6DB6ED6F4EC6}" type="datetime'''''''''''J''''''''u''''l''''''''''''''''''''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Jul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33B6A5A-FCED-420D-AFAD-BCDA32B1D25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10318750" y="3372027"/>
            <a:ext cx="249238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BB2F48A0-CC25-4213-A395-3B209B951525}" type="datetime'''''''''''''''''''Aug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Aug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31B240F4-7013-43F1-85F7-743165B6A8F0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10567989" y="3372027"/>
            <a:ext cx="239713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21A0DBC3-7F8A-4B72-92F5-356D0A8293DC}" type="datetime'''''''''''''''''''''''''''''''S''''''''''''''''e''p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Sep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31CB748D-5099-4F6A-872D-C66C99C26F6F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10807700" y="3372027"/>
            <a:ext cx="247650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352334CF-C414-4A3B-AD16-20C957FF7172}" type="datetime'''''O''''''''''''''''''c''''''''t''''''''''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Oct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175D2D8A-E58A-4427-939E-40AC70AEE02B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11055350" y="3372027"/>
            <a:ext cx="241300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B25132B6-3D46-4036-AD18-833BEEBB64A0}" type="datetime'''''''''''''''''''N''''''''''''''o''v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Nov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EFC80C77-FE90-4ECB-9C38-D7081C998E7C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11296650" y="3372027"/>
            <a:ext cx="247650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BB19C280-BEC8-4722-B008-9B0B6E9C4F4D}" type="datetime'D''''e''''''''''''''''''''''''c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Dec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84021FA-C0D0-4001-9079-2716B1E74D9B}"/>
              </a:ext>
            </a:extLst>
          </p:cNvPr>
          <p:cNvCxnSpPr/>
          <p:nvPr>
            <p:custDataLst>
              <p:tags r:id="rId16"/>
            </p:custDataLst>
          </p:nvPr>
        </p:nvCxnSpPr>
        <p:spPr bwMode="gray">
          <a:xfrm>
            <a:off x="8374063" y="3505200"/>
            <a:ext cx="247650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E1ABEEB-6EC0-49B8-8BB5-6EFCE20A4D17}"/>
              </a:ext>
            </a:extLst>
          </p:cNvPr>
          <p:cNvCxnSpPr/>
          <p:nvPr>
            <p:custDataLst>
              <p:tags r:id="rId17"/>
            </p:custDataLst>
          </p:nvPr>
        </p:nvCxnSpPr>
        <p:spPr bwMode="gray">
          <a:xfrm>
            <a:off x="8621713" y="3372027"/>
            <a:ext cx="292258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B816366-2F05-4DEF-9155-67806249BAE2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gray">
          <a:xfrm flipH="1">
            <a:off x="8374062" y="3606977"/>
            <a:ext cx="1" cy="1442599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616359E-6041-4CFE-810C-77A5C04D399F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 bwMode="gray">
          <a:xfrm>
            <a:off x="9582150" y="3606976"/>
            <a:ext cx="0" cy="1382437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C48328D-51C9-4E68-B7AE-C087861EBDE2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 bwMode="gray">
          <a:xfrm>
            <a:off x="9094788" y="3606977"/>
            <a:ext cx="8966" cy="1400720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4ADACED-2A66-4445-94E9-23409CD6596F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 bwMode="gray">
          <a:xfrm>
            <a:off x="11055350" y="3606977"/>
            <a:ext cx="0" cy="1400720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242260-3D6F-440A-B7F1-C1AFF65119BE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 bwMode="gray">
          <a:xfrm>
            <a:off x="11296650" y="3606977"/>
            <a:ext cx="0" cy="1400720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8D8147A-B361-4080-A89B-73DBE927693D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 bwMode="gray">
          <a:xfrm>
            <a:off x="8870951" y="3606977"/>
            <a:ext cx="8627" cy="1476099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786BD4A-77E2-4B6A-B443-5B03C8A697F8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 bwMode="gray">
          <a:xfrm>
            <a:off x="10567988" y="3606977"/>
            <a:ext cx="0" cy="1382436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FAB7BB-522C-4D5D-9000-5F18F077334A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 bwMode="gray">
          <a:xfrm flipH="1">
            <a:off x="8618762" y="3606977"/>
            <a:ext cx="2952" cy="140072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A1C66C1-DFA3-4A70-9FCB-0A76D168ADA5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 bwMode="gray">
          <a:xfrm>
            <a:off x="10071100" y="3606976"/>
            <a:ext cx="0" cy="1400721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004266-4E0A-415C-A662-CC0F911639DD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 bwMode="gray">
          <a:xfrm>
            <a:off x="9342438" y="3606977"/>
            <a:ext cx="0" cy="1382436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AED0633-28B4-4CA1-B1C8-1FAC02BBCD0A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 bwMode="gray">
          <a:xfrm>
            <a:off x="9831388" y="3606977"/>
            <a:ext cx="0" cy="140072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D5C1085-52F2-4331-8DD3-2A0763437F9C}"/>
              </a:ext>
            </a:extLst>
          </p:cNvPr>
          <p:cNvCxnSpPr>
            <a:cxnSpLocks/>
          </p:cNvCxnSpPr>
          <p:nvPr>
            <p:custDataLst>
              <p:tags r:id="rId29"/>
            </p:custDataLst>
          </p:nvPr>
        </p:nvCxnSpPr>
        <p:spPr bwMode="gray">
          <a:xfrm>
            <a:off x="10318750" y="3606977"/>
            <a:ext cx="0" cy="140072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4BDB236-88E1-41E1-B107-F11B7D0E0C14}"/>
              </a:ext>
            </a:extLst>
          </p:cNvPr>
          <p:cNvCxnSpPr>
            <a:cxnSpLocks/>
          </p:cNvCxnSpPr>
          <p:nvPr>
            <p:custDataLst>
              <p:tags r:id="rId30"/>
            </p:custDataLst>
          </p:nvPr>
        </p:nvCxnSpPr>
        <p:spPr bwMode="gray">
          <a:xfrm>
            <a:off x="10807700" y="3606977"/>
            <a:ext cx="0" cy="1382436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15267F-2155-478B-99B6-F42232B8220F}"/>
              </a:ext>
            </a:extLst>
          </p:cNvPr>
          <p:cNvCxnSpPr/>
          <p:nvPr>
            <p:custDataLst>
              <p:tags r:id="rId31"/>
            </p:custDataLst>
          </p:nvPr>
        </p:nvCxnSpPr>
        <p:spPr bwMode="gray">
          <a:xfrm>
            <a:off x="6353175" y="3606977"/>
            <a:ext cx="519112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rrow: Left 91">
            <a:extLst>
              <a:ext uri="{FF2B5EF4-FFF2-40B4-BE49-F238E27FC236}">
                <a16:creationId xmlns:a16="http://schemas.microsoft.com/office/drawing/2014/main" id="{D7F47247-3AA7-4103-8796-21293F052467}"/>
              </a:ext>
            </a:extLst>
          </p:cNvPr>
          <p:cNvSpPr/>
          <p:nvPr>
            <p:custDataLst>
              <p:tags r:id="rId32"/>
            </p:custDataLst>
          </p:nvPr>
        </p:nvSpPr>
        <p:spPr bwMode="gray">
          <a:xfrm>
            <a:off x="8361364" y="3635233"/>
            <a:ext cx="260350" cy="210198"/>
          </a:xfrm>
          <a:prstGeom prst="leftArrow">
            <a:avLst>
              <a:gd name="adj1" fmla="val 50000"/>
              <a:gd name="adj2" fmla="val 40657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CD48E05-2716-4A81-9BFE-7643A8459488}"/>
              </a:ext>
            </a:extLst>
          </p:cNvPr>
          <p:cNvSpPr/>
          <p:nvPr>
            <p:custDataLst>
              <p:tags r:id="rId33"/>
            </p:custDataLst>
          </p:nvPr>
        </p:nvSpPr>
        <p:spPr bwMode="gray">
          <a:xfrm>
            <a:off x="9439208" y="4241644"/>
            <a:ext cx="243976" cy="15614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F10C4A9-6441-47E2-B2F5-BFCB632B678F}"/>
              </a:ext>
            </a:extLst>
          </p:cNvPr>
          <p:cNvSpPr/>
          <p:nvPr>
            <p:custDataLst>
              <p:tags r:id="rId34"/>
            </p:custDataLst>
          </p:nvPr>
        </p:nvSpPr>
        <p:spPr bwMode="gray">
          <a:xfrm>
            <a:off x="9339269" y="4507805"/>
            <a:ext cx="501084" cy="118141"/>
          </a:xfrm>
          <a:prstGeom prst="rect">
            <a:avLst/>
          </a:prstGeom>
          <a:solidFill>
            <a:srgbClr val="FBCE07"/>
          </a:solidFill>
          <a:ln w="9525" algn="ctr">
            <a:solidFill>
              <a:srgbClr val="FBCE0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08699DA7-AD20-4D21-8123-C209E1315CB5}"/>
              </a:ext>
            </a:extLst>
          </p:cNvPr>
          <p:cNvSpPr/>
          <p:nvPr>
            <p:custDataLst>
              <p:tags r:id="rId35"/>
            </p:custDataLst>
          </p:nvPr>
        </p:nvSpPr>
        <p:spPr bwMode="gray">
          <a:xfrm>
            <a:off x="9628350" y="4240487"/>
            <a:ext cx="152400" cy="152400"/>
          </a:xfrm>
          <a:prstGeom prst="triangle">
            <a:avLst/>
          </a:prstGeom>
          <a:solidFill>
            <a:srgbClr val="C41300"/>
          </a:solidFill>
          <a:ln w="9525" cap="rnd" cmpd="sng" algn="ctr">
            <a:solidFill>
              <a:srgbClr val="C41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90D7F755-D369-4EF3-90D7-428E0445B9D1}"/>
              </a:ext>
            </a:extLst>
          </p:cNvPr>
          <p:cNvSpPr/>
          <p:nvPr>
            <p:custDataLst>
              <p:tags r:id="rId36"/>
            </p:custDataLst>
          </p:nvPr>
        </p:nvSpPr>
        <p:spPr bwMode="gray">
          <a:xfrm>
            <a:off x="9774091" y="4473546"/>
            <a:ext cx="152400" cy="152400"/>
          </a:xfrm>
          <a:prstGeom prst="triangle">
            <a:avLst/>
          </a:prstGeom>
          <a:solidFill>
            <a:srgbClr val="C41300"/>
          </a:solidFill>
          <a:ln w="9525" cap="rnd" cmpd="sng" algn="ctr">
            <a:solidFill>
              <a:srgbClr val="C41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8" name="Text Placeholder 2">
            <a:extLst>
              <a:ext uri="{FF2B5EF4-FFF2-40B4-BE49-F238E27FC236}">
                <a16:creationId xmlns:a16="http://schemas.microsoft.com/office/drawing/2014/main" id="{3401CEAF-C0A1-41AD-95D6-903B7A6C8438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6357993" y="4050606"/>
            <a:ext cx="1463941" cy="187325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6A6A6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Conduct a SIPOC </a:t>
            </a: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  <a:sym typeface="Futura Medium" panose="020B0502020204020303" pitchFamily="34" charset="0"/>
              </a:rPr>
              <a:t> 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01" name="Text Placeholder 2">
            <a:extLst>
              <a:ext uri="{FF2B5EF4-FFF2-40B4-BE49-F238E27FC236}">
                <a16:creationId xmlns:a16="http://schemas.microsoft.com/office/drawing/2014/main" id="{C39102E6-E424-4916-8002-2E058010324D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6350469" y="3866677"/>
            <a:ext cx="1503135" cy="134258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6A6A6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Pull data and further deep dive</a:t>
            </a:r>
          </a:p>
        </p:txBody>
      </p:sp>
      <p:sp>
        <p:nvSpPr>
          <p:cNvPr id="103" name="Text Placeholder 2">
            <a:extLst>
              <a:ext uri="{FF2B5EF4-FFF2-40B4-BE49-F238E27FC236}">
                <a16:creationId xmlns:a16="http://schemas.microsoft.com/office/drawing/2014/main" id="{4F152F57-B948-46C3-BCC0-3486C91E5870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6341932" y="4507804"/>
            <a:ext cx="1946955" cy="187325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6A6A6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Deploy changes to and recommend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6A6A6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-dation to the Assets/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LoB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29AA9393-9738-4795-8DD5-B82A3C9AE044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6353175" y="3383140"/>
            <a:ext cx="463550" cy="182563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C7BCE910-F840-4825-B407-D8401EA1BA0D}" type="datetime'A''''''c''t''''''''''i''''v''''''''''''i''t''''''''y'''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Activity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797CFD8-DAFA-4727-9E32-A8C3A535FBFF}"/>
              </a:ext>
            </a:extLst>
          </p:cNvPr>
          <p:cNvGrpSpPr>
            <a:grpSpLocks/>
          </p:cNvGrpSpPr>
          <p:nvPr/>
        </p:nvGrpSpPr>
        <p:grpSpPr>
          <a:xfrm>
            <a:off x="6488672" y="5686760"/>
            <a:ext cx="177726" cy="599996"/>
            <a:chOff x="11294128" y="5493832"/>
            <a:chExt cx="236968" cy="799994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F77BAA7-0349-4748-9126-A1446BE7A1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94128" y="5493832"/>
              <a:ext cx="236968" cy="236966"/>
            </a:xfrm>
            <a:prstGeom prst="ellipse">
              <a:avLst/>
            </a:prstGeom>
            <a:solidFill>
              <a:srgbClr val="DD1D21"/>
            </a:solidFill>
            <a:ln w="7144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Segoe UI"/>
                <a:sym typeface="Segoe UI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874A3AC-93AE-4CB7-8DFC-BEB110290F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94128" y="6056861"/>
              <a:ext cx="236968" cy="236965"/>
            </a:xfrm>
            <a:prstGeom prst="ellipse">
              <a:avLst/>
            </a:prstGeom>
            <a:solidFill>
              <a:srgbClr val="008443"/>
            </a:solidFill>
            <a:ln w="7144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Segoe UI"/>
                <a:sym typeface="Segoe UI"/>
              </a:endParaRP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034142D9-1D60-434E-B3AF-89C22E4496C1}"/>
              </a:ext>
            </a:extLst>
          </p:cNvPr>
          <p:cNvSpPr/>
          <p:nvPr>
            <p:custDataLst>
              <p:tags r:id="rId41"/>
            </p:custDataLst>
          </p:nvPr>
        </p:nvSpPr>
        <p:spPr bwMode="gray">
          <a:xfrm>
            <a:off x="8867773" y="3901791"/>
            <a:ext cx="714375" cy="11219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096FFD2-F5B7-4B9F-8B59-D074B5025094}"/>
              </a:ext>
            </a:extLst>
          </p:cNvPr>
          <p:cNvSpPr txBox="1"/>
          <p:nvPr/>
        </p:nvSpPr>
        <p:spPr>
          <a:xfrm>
            <a:off x="6689658" y="5651252"/>
            <a:ext cx="4869387" cy="253916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Key Issues/Risk: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</a:rPr>
              <a:t>Stakeholder alignment, Human Performance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9F64BC4-7BB3-48E2-BC18-33B990CB995C}"/>
              </a:ext>
            </a:extLst>
          </p:cNvPr>
          <p:cNvSpPr txBox="1"/>
          <p:nvPr/>
        </p:nvSpPr>
        <p:spPr>
          <a:xfrm>
            <a:off x="6669061" y="5990144"/>
            <a:ext cx="4942411" cy="415498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Key Opportunities: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</a:rPr>
              <a:t>Leverage on existing systems – electronic PTW systems; similar existing initiatives/team efforts to increase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</a:rPr>
              <a:t>HoTT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</a:endParaRPr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EF75FCC5-6EA1-4365-B7F3-28326F6947AD}"/>
              </a:ext>
            </a:extLst>
          </p:cNvPr>
          <p:cNvSpPr/>
          <p:nvPr>
            <p:custDataLst>
              <p:tags r:id="rId42"/>
            </p:custDataLst>
          </p:nvPr>
        </p:nvSpPr>
        <p:spPr bwMode="gray">
          <a:xfrm>
            <a:off x="9457173" y="3853112"/>
            <a:ext cx="152400" cy="152400"/>
          </a:xfrm>
          <a:prstGeom prst="triangle">
            <a:avLst/>
          </a:prstGeom>
          <a:solidFill>
            <a:srgbClr val="C41300"/>
          </a:solidFill>
          <a:ln w="9525" cap="rnd" cmpd="sng" algn="ctr">
            <a:solidFill>
              <a:srgbClr val="C41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04ABE230-39AD-4DF5-890A-3AC479925F0F}"/>
              </a:ext>
            </a:extLst>
          </p:cNvPr>
          <p:cNvSpPr/>
          <p:nvPr>
            <p:custDataLst>
              <p:tags r:id="rId43"/>
            </p:custDataLst>
          </p:nvPr>
        </p:nvSpPr>
        <p:spPr bwMode="gray">
          <a:xfrm>
            <a:off x="8526463" y="3652044"/>
            <a:ext cx="152400" cy="152400"/>
          </a:xfrm>
          <a:prstGeom prst="triangle">
            <a:avLst/>
          </a:prstGeom>
          <a:solidFill>
            <a:srgbClr val="00B050"/>
          </a:solidFill>
          <a:ln w="9525" cap="rnd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88A5171C-662D-44AC-9ED5-F2E1CFCB651F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6337802" y="3648251"/>
            <a:ext cx="1332997" cy="187325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6A6A6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  <a:sym typeface="Futura Medium" panose="020B0502020204020303" pitchFamily="34" charset="0"/>
              </a:rPr>
              <a:t>Develop project charter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02" name="Text Placeholder 2">
            <a:extLst>
              <a:ext uri="{FF2B5EF4-FFF2-40B4-BE49-F238E27FC236}">
                <a16:creationId xmlns:a16="http://schemas.microsoft.com/office/drawing/2014/main" id="{947B0B6E-423C-4CD0-AE72-0231FA811166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6353173" y="4179224"/>
            <a:ext cx="1947641" cy="187326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6A6A6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Harness and Validate improvement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6A6A6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levers/opportunities </a:t>
            </a:r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C40A65F7-3D58-432C-A26A-3DF1CC69CE7D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6353366" y="4820371"/>
            <a:ext cx="1947641" cy="187326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6A6A6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Roll out to entire organization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39351485-A1BD-45A0-AB68-A46909C41D23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6341588" y="4989413"/>
            <a:ext cx="1947641" cy="187326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6A6A6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monitor implementation</a:t>
            </a:r>
          </a:p>
        </p:txBody>
      </p:sp>
      <p:sp>
        <p:nvSpPr>
          <p:cNvPr id="252" name="Isosceles Triangle 251">
            <a:extLst>
              <a:ext uri="{FF2B5EF4-FFF2-40B4-BE49-F238E27FC236}">
                <a16:creationId xmlns:a16="http://schemas.microsoft.com/office/drawing/2014/main" id="{AC069783-A1A4-44ED-BEBA-9FDC474D0221}"/>
              </a:ext>
            </a:extLst>
          </p:cNvPr>
          <p:cNvSpPr/>
          <p:nvPr>
            <p:custDataLst>
              <p:tags r:id="rId48"/>
            </p:custDataLst>
          </p:nvPr>
        </p:nvSpPr>
        <p:spPr bwMode="gray">
          <a:xfrm>
            <a:off x="9127236" y="4013982"/>
            <a:ext cx="152400" cy="152400"/>
          </a:xfrm>
          <a:prstGeom prst="triangle">
            <a:avLst/>
          </a:prstGeom>
          <a:solidFill>
            <a:srgbClr val="C41300"/>
          </a:solidFill>
          <a:ln w="9525" cap="rnd" cmpd="sng" algn="ctr">
            <a:solidFill>
              <a:srgbClr val="C41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A7B48AC1-774C-4DA8-94B2-67A803D0A510}"/>
              </a:ext>
            </a:extLst>
          </p:cNvPr>
          <p:cNvSpPr/>
          <p:nvPr>
            <p:custDataLst>
              <p:tags r:id="rId49"/>
            </p:custDataLst>
          </p:nvPr>
        </p:nvSpPr>
        <p:spPr bwMode="gray">
          <a:xfrm>
            <a:off x="9843090" y="4875971"/>
            <a:ext cx="1641438" cy="113442"/>
          </a:xfrm>
          <a:prstGeom prst="rect">
            <a:avLst/>
          </a:prstGeom>
          <a:solidFill>
            <a:srgbClr val="FBCE07"/>
          </a:solidFill>
          <a:ln w="9525" algn="ctr">
            <a:solidFill>
              <a:srgbClr val="FBCE0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254" name="Isosceles Triangle 253">
            <a:extLst>
              <a:ext uri="{FF2B5EF4-FFF2-40B4-BE49-F238E27FC236}">
                <a16:creationId xmlns:a16="http://schemas.microsoft.com/office/drawing/2014/main" id="{05E1A02E-A00D-49F9-8FA7-7C7F4799D1D9}"/>
              </a:ext>
            </a:extLst>
          </p:cNvPr>
          <p:cNvSpPr/>
          <p:nvPr>
            <p:custDataLst>
              <p:tags r:id="rId50"/>
            </p:custDataLst>
          </p:nvPr>
        </p:nvSpPr>
        <p:spPr bwMode="gray">
          <a:xfrm>
            <a:off x="9907888" y="4686380"/>
            <a:ext cx="152400" cy="152400"/>
          </a:xfrm>
          <a:prstGeom prst="triangle">
            <a:avLst/>
          </a:prstGeom>
          <a:solidFill>
            <a:srgbClr val="C41300"/>
          </a:solidFill>
          <a:ln w="9525" cap="rnd" cmpd="sng" algn="ctr">
            <a:solidFill>
              <a:srgbClr val="C41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55" name="Isosceles Triangle 254">
            <a:extLst>
              <a:ext uri="{FF2B5EF4-FFF2-40B4-BE49-F238E27FC236}">
                <a16:creationId xmlns:a16="http://schemas.microsoft.com/office/drawing/2014/main" id="{54AA51E9-5DCC-4C79-A444-2230433A5DE8}"/>
              </a:ext>
            </a:extLst>
          </p:cNvPr>
          <p:cNvSpPr/>
          <p:nvPr>
            <p:custDataLst>
              <p:tags r:id="rId51"/>
            </p:custDataLst>
          </p:nvPr>
        </p:nvSpPr>
        <p:spPr bwMode="gray">
          <a:xfrm>
            <a:off x="11375783" y="4828256"/>
            <a:ext cx="152400" cy="152400"/>
          </a:xfrm>
          <a:prstGeom prst="triangle">
            <a:avLst/>
          </a:prstGeom>
          <a:solidFill>
            <a:srgbClr val="C41300"/>
          </a:solidFill>
          <a:ln w="9525" cap="rnd" cmpd="sng" algn="ctr">
            <a:solidFill>
              <a:srgbClr val="C41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ABFED10-4FAD-42C6-8DE9-8756184DC54F}"/>
              </a:ext>
            </a:extLst>
          </p:cNvPr>
          <p:cNvSpPr/>
          <p:nvPr/>
        </p:nvSpPr>
        <p:spPr>
          <a:xfrm>
            <a:off x="7941374" y="1786355"/>
            <a:ext cx="2795790" cy="66243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Gbadebo Adeboye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Agala Belema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Abanum Andrew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Ikedilo Nonso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Nwawuike Chinedu/Nwosu Alloysius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1411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43EC918-893E-49E2-9F2F-A8120E46927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87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43EC918-893E-49E2-9F2F-A8120E4692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DA75FAE0-5689-4C82-B233-6E50E176691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D1D2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Bold" panose="020B0802020204020204" pitchFamily="34" charset="0"/>
              <a:ea typeface="+mn-ea"/>
              <a:cs typeface="+mn-cs"/>
              <a:sym typeface="Futura Bold" panose="020B08020202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B6C17-94EB-498B-BA1B-8092C80D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842" y="651137"/>
            <a:ext cx="11171238" cy="33239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>
                <a:solidFill>
                  <a:srgbClr val="DD1D21"/>
                </a:solidFill>
              </a:rPr>
              <a:t>Deepdive</a:t>
            </a:r>
            <a:r>
              <a:rPr lang="en-US" dirty="0">
                <a:solidFill>
                  <a:srgbClr val="DD1D21"/>
                </a:solidFill>
              </a:rPr>
              <a:t> Insights|</a:t>
            </a:r>
            <a:r>
              <a:rPr lang="en-US" dirty="0"/>
              <a:t> PTW Process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62A0A-9F9D-4913-96D5-0AECAE0CAB30}"/>
              </a:ext>
            </a:extLst>
          </p:cNvPr>
          <p:cNvSpPr txBox="1"/>
          <p:nvPr/>
        </p:nvSpPr>
        <p:spPr>
          <a:xfrm>
            <a:off x="411409" y="1307390"/>
            <a:ext cx="1838439" cy="307777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/>
                <a:ea typeface="+mn-ea"/>
                <a:cs typeface="+mn-cs"/>
                <a:sym typeface="Trebuchet MS" panose="020B0603020202020204" pitchFamily="34" charset="0"/>
              </a:rPr>
              <a:t>Levers to Simplify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7D70E-C9D5-40E1-83A0-8EBF390AA70E}"/>
              </a:ext>
            </a:extLst>
          </p:cNvPr>
          <p:cNvSpPr/>
          <p:nvPr/>
        </p:nvSpPr>
        <p:spPr>
          <a:xfrm>
            <a:off x="464689" y="2046915"/>
            <a:ext cx="1450731" cy="1382086"/>
          </a:xfrm>
          <a:prstGeom prst="ellipse">
            <a:avLst/>
          </a:prstGeom>
          <a:solidFill>
            <a:srgbClr val="FFFFFF"/>
          </a:solidFill>
          <a:ln w="2857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Bold"/>
                <a:ea typeface="+mn-ea"/>
                <a:cs typeface="+mn-cs"/>
              </a:rPr>
              <a:t>PROCEDURE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Bold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(key PTW 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Requirements)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2643F8-C76E-4EED-A6AE-2CB67A74E135}"/>
              </a:ext>
            </a:extLst>
          </p:cNvPr>
          <p:cNvSpPr/>
          <p:nvPr/>
        </p:nvSpPr>
        <p:spPr>
          <a:xfrm>
            <a:off x="508010" y="4085721"/>
            <a:ext cx="1450731" cy="1339210"/>
          </a:xfrm>
          <a:prstGeom prst="ellipse">
            <a:avLst/>
          </a:prstGeom>
          <a:solidFill>
            <a:srgbClr val="FFFFFF"/>
          </a:solidFill>
          <a:ln w="28575" cap="rnd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Bold"/>
                <a:ea typeface="+mn-ea"/>
                <a:cs typeface="+mn-cs"/>
              </a:rPr>
              <a:t>Implementation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Bold"/>
                <a:ea typeface="+mn-ea"/>
                <a:cs typeface="+mn-cs"/>
              </a:rPr>
              <a:t> </a:t>
            </a:r>
            <a:b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Bold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(End user alignment 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with Procedure)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Bold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EA901C-A34C-4630-8E39-84722D889AD2}"/>
              </a:ext>
            </a:extLst>
          </p:cNvPr>
          <p:cNvSpPr txBox="1"/>
          <p:nvPr/>
        </p:nvSpPr>
        <p:spPr>
          <a:xfrm>
            <a:off x="2422537" y="1297858"/>
            <a:ext cx="2134225" cy="307777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C000"/>
                </a:solidFill>
                <a:latin typeface="Futura Medium"/>
                <a:sym typeface="Trebuchet MS" panose="020B0603020202020204" pitchFamily="34" charset="0"/>
              </a:rPr>
              <a:t>Initial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/>
                <a:ea typeface="+mn-ea"/>
                <a:cs typeface="+mn-cs"/>
                <a:sym typeface="Trebuchet MS" panose="020B0603020202020204" pitchFamily="34" charset="0"/>
              </a:rPr>
              <a:t> Insights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3C2F1-1F8A-4683-8F5E-6D64ECCE400B}"/>
              </a:ext>
            </a:extLst>
          </p:cNvPr>
          <p:cNvSpPr txBox="1"/>
          <p:nvPr/>
        </p:nvSpPr>
        <p:spPr>
          <a:xfrm>
            <a:off x="9600023" y="1297858"/>
            <a:ext cx="1838439" cy="307777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/>
                <a:ea typeface="+mn-ea"/>
                <a:cs typeface="+mn-cs"/>
                <a:sym typeface="Trebuchet MS" panose="020B0603020202020204" pitchFamily="34" charset="0"/>
              </a:rPr>
              <a:t>Initial OFPs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B52CB0-B1AA-4521-81C7-87928AB313C1}"/>
              </a:ext>
            </a:extLst>
          </p:cNvPr>
          <p:cNvSpPr/>
          <p:nvPr/>
        </p:nvSpPr>
        <p:spPr>
          <a:xfrm>
            <a:off x="4275409" y="1353548"/>
            <a:ext cx="5024697" cy="155625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1D21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24000" marR="0" lvl="1" indent="-2160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</a:rPr>
              <a:t>Procedure provides clarity around activities requiring and those not requiring a PTW.</a:t>
            </a:r>
          </a:p>
          <a:p>
            <a:pPr marL="324000" marR="0" lvl="1" indent="-2160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</a:rPr>
              <a:t>Frequent changes in permit vision making procedure go off sync- 4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</a:rPr>
              <a:t>ver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</a:rPr>
              <a:t>/4yrs</a:t>
            </a:r>
          </a:p>
          <a:p>
            <a:pPr marL="324000" marR="0" lvl="1" indent="-2160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</a:rPr>
              <a:t>Daily Tier 1 self monitoring, 6 monthly Tier 2 self effectiveness Assessment by </a:t>
            </a:r>
            <a:r>
              <a:rPr lang="en-US" sz="1000" dirty="0">
                <a:solidFill>
                  <a:srgbClr val="595959"/>
                </a:solidFill>
                <a:latin typeface="Futura Medium"/>
              </a:rPr>
              <a:t>PUMs/Project 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</a:rPr>
              <a:t>grs. &amp; 3 yearly Tier 3 independent effectiveness audit</a:t>
            </a:r>
          </a:p>
          <a:p>
            <a:pPr marL="324000" marR="0" lvl="1" indent="-2160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</a:rPr>
              <a:t>Takes min </a:t>
            </a:r>
            <a:r>
              <a:rPr lang="en-US" sz="1000" dirty="0">
                <a:solidFill>
                  <a:srgbClr val="595959"/>
                </a:solidFill>
                <a:latin typeface="Futura Medium"/>
              </a:rPr>
              <a:t>of </a:t>
            </a:r>
            <a:r>
              <a:rPr lang="en-US" sz="1000" u="sng" dirty="0">
                <a:solidFill>
                  <a:srgbClr val="595959"/>
                </a:solidFill>
                <a:latin typeface="Futura Medium"/>
              </a:rPr>
              <a:t>5 signatories </a:t>
            </a:r>
            <a:r>
              <a:rPr lang="en-US" sz="1000" dirty="0">
                <a:solidFill>
                  <a:srgbClr val="595959"/>
                </a:solidFill>
                <a:latin typeface="Futura Medium"/>
              </a:rPr>
              <a:t>to initiate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</a:rPr>
              <a:t>a PTW process – on average of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</a:rPr>
              <a:t>1day/cluster Assets &amp; 3 days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</a:rPr>
              <a:t>/distant locations.</a:t>
            </a:r>
          </a:p>
          <a:p>
            <a:pPr marL="324000" marR="0" lvl="1" indent="-2160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</a:rPr>
              <a:t>Layers of reviews- JHA, Isolation, </a:t>
            </a:r>
            <a:r>
              <a:rPr lang="en-US" sz="1000" dirty="0">
                <a:solidFill>
                  <a:srgbClr val="595959"/>
                </a:solidFill>
                <a:latin typeface="Futura Medium"/>
              </a:rPr>
              <a:t>daily PTW </a:t>
            </a:r>
            <a:r>
              <a:rPr lang="en-US" sz="1000" dirty="0" err="1">
                <a:solidFill>
                  <a:srgbClr val="595959"/>
                </a:solidFill>
                <a:latin typeface="Futura Medium"/>
              </a:rPr>
              <a:t>coord</a:t>
            </a:r>
            <a:r>
              <a:rPr lang="en-US" sz="1000" dirty="0">
                <a:solidFill>
                  <a:srgbClr val="595959"/>
                </a:solidFill>
                <a:latin typeface="Futura Medium"/>
              </a:rPr>
              <a:t>. in add to signatories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</a:rPr>
              <a:t>to set permit in motion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2B5DFF-8093-40E8-A5C9-78EF90A9A249}"/>
              </a:ext>
            </a:extLst>
          </p:cNvPr>
          <p:cNvSpPr/>
          <p:nvPr/>
        </p:nvSpPr>
        <p:spPr>
          <a:xfrm>
            <a:off x="9309871" y="1468140"/>
            <a:ext cx="2819122" cy="1173973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1D21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24000" marR="0" lvl="1" indent="-2160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Procedure alignment with permit vision </a:t>
            </a:r>
          </a:p>
          <a:p>
            <a:pPr marL="324000" marR="0" lvl="1" indent="-2160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Reduce average cycle time to set permit in motion. 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7DB4B3-D188-4DD6-B4A8-F4E512449304}"/>
              </a:ext>
            </a:extLst>
          </p:cNvPr>
          <p:cNvCxnSpPr/>
          <p:nvPr/>
        </p:nvCxnSpPr>
        <p:spPr>
          <a:xfrm>
            <a:off x="2226378" y="1878990"/>
            <a:ext cx="0" cy="4079081"/>
          </a:xfrm>
          <a:prstGeom prst="line">
            <a:avLst/>
          </a:prstGeom>
          <a:ln w="9525" cap="rnd">
            <a:solidFill>
              <a:srgbClr val="9A9A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5A4E73-AA1D-4774-ABD2-2125F53A1062}"/>
              </a:ext>
            </a:extLst>
          </p:cNvPr>
          <p:cNvGrpSpPr/>
          <p:nvPr/>
        </p:nvGrpSpPr>
        <p:grpSpPr>
          <a:xfrm>
            <a:off x="2073292" y="3765076"/>
            <a:ext cx="306171" cy="306910"/>
            <a:chOff x="2073292" y="3967299"/>
            <a:chExt cx="306171" cy="306910"/>
          </a:xfrm>
        </p:grpSpPr>
        <p:sp>
          <p:nvSpPr>
            <p:cNvPr id="29" name="Freeform 94">
              <a:extLst>
                <a:ext uri="{FF2B5EF4-FFF2-40B4-BE49-F238E27FC236}">
                  <a16:creationId xmlns:a16="http://schemas.microsoft.com/office/drawing/2014/main" id="{D87B2F08-CFEA-42F2-9AA7-353023D21E61}"/>
                </a:ext>
              </a:extLst>
            </p:cNvPr>
            <p:cNvSpPr>
              <a:spLocks/>
            </p:cNvSpPr>
            <p:nvPr/>
          </p:nvSpPr>
          <p:spPr bwMode="gray">
            <a:xfrm>
              <a:off x="2073292" y="3967299"/>
              <a:ext cx="306171" cy="306910"/>
            </a:xfrm>
            <a:custGeom>
              <a:avLst/>
              <a:gdLst>
                <a:gd name="T0" fmla="*/ 0 w 1052"/>
                <a:gd name="T1" fmla="*/ 526 h 1052"/>
                <a:gd name="T2" fmla="*/ 0 w 1052"/>
                <a:gd name="T3" fmla="*/ 526 h 1052"/>
                <a:gd name="T4" fmla="*/ 526 w 1052"/>
                <a:gd name="T5" fmla="*/ 0 h 1052"/>
                <a:gd name="T6" fmla="*/ 1052 w 1052"/>
                <a:gd name="T7" fmla="*/ 526 h 1052"/>
                <a:gd name="T8" fmla="*/ 1052 w 1052"/>
                <a:gd name="T9" fmla="*/ 526 h 1052"/>
                <a:gd name="T10" fmla="*/ 526 w 1052"/>
                <a:gd name="T11" fmla="*/ 1052 h 1052"/>
                <a:gd name="T12" fmla="*/ 526 w 1052"/>
                <a:gd name="T13" fmla="*/ 1052 h 1052"/>
                <a:gd name="T14" fmla="*/ 0 w 1052"/>
                <a:gd name="T15" fmla="*/ 526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2" h="1052">
                  <a:moveTo>
                    <a:pt x="0" y="526"/>
                  </a:moveTo>
                  <a:cubicBezTo>
                    <a:pt x="0" y="526"/>
                    <a:pt x="0" y="526"/>
                    <a:pt x="0" y="526"/>
                  </a:cubicBezTo>
                  <a:cubicBezTo>
                    <a:pt x="0" y="236"/>
                    <a:pt x="236" y="0"/>
                    <a:pt x="526" y="0"/>
                  </a:cubicBezTo>
                  <a:cubicBezTo>
                    <a:pt x="817" y="0"/>
                    <a:pt x="1052" y="236"/>
                    <a:pt x="1052" y="526"/>
                  </a:cubicBezTo>
                  <a:cubicBezTo>
                    <a:pt x="1052" y="526"/>
                    <a:pt x="1052" y="526"/>
                    <a:pt x="1052" y="526"/>
                  </a:cubicBezTo>
                  <a:cubicBezTo>
                    <a:pt x="1052" y="817"/>
                    <a:pt x="817" y="1052"/>
                    <a:pt x="526" y="1052"/>
                  </a:cubicBezTo>
                  <a:cubicBezTo>
                    <a:pt x="526" y="1052"/>
                    <a:pt x="526" y="1052"/>
                    <a:pt x="526" y="1052"/>
                  </a:cubicBezTo>
                  <a:cubicBezTo>
                    <a:pt x="236" y="1052"/>
                    <a:pt x="0" y="817"/>
                    <a:pt x="0" y="52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>
                  <a:solidFill>
                    <a:srgbClr val="DD1D21"/>
                  </a:solidFill>
                </a14:hiddenLine>
              </a:ext>
            </a:extLst>
          </p:spPr>
          <p:txBody>
            <a:bodyPr vert="horz" wrap="square" lIns="88641" tIns="44321" rIns="88641" bIns="443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30" name="Freeform 95">
              <a:extLst>
                <a:ext uri="{FF2B5EF4-FFF2-40B4-BE49-F238E27FC236}">
                  <a16:creationId xmlns:a16="http://schemas.microsoft.com/office/drawing/2014/main" id="{CBE01E41-A931-4034-8398-24DF498B1E6B}"/>
                </a:ext>
              </a:extLst>
            </p:cNvPr>
            <p:cNvSpPr>
              <a:spLocks/>
            </p:cNvSpPr>
            <p:nvPr/>
          </p:nvSpPr>
          <p:spPr bwMode="gray">
            <a:xfrm>
              <a:off x="2189723" y="4009559"/>
              <a:ext cx="120251" cy="224731"/>
            </a:xfrm>
            <a:custGeom>
              <a:avLst/>
              <a:gdLst>
                <a:gd name="T0" fmla="*/ 66 w 976"/>
                <a:gd name="T1" fmla="*/ 1824 h 1824"/>
                <a:gd name="T2" fmla="*/ 0 w 976"/>
                <a:gd name="T3" fmla="*/ 1758 h 1824"/>
                <a:gd name="T4" fmla="*/ 843 w 976"/>
                <a:gd name="T5" fmla="*/ 912 h 1824"/>
                <a:gd name="T6" fmla="*/ 0 w 976"/>
                <a:gd name="T7" fmla="*/ 66 h 1824"/>
                <a:gd name="T8" fmla="*/ 66 w 976"/>
                <a:gd name="T9" fmla="*/ 0 h 1824"/>
                <a:gd name="T10" fmla="*/ 976 w 976"/>
                <a:gd name="T11" fmla="*/ 912 h 1824"/>
                <a:gd name="T12" fmla="*/ 66 w 976"/>
                <a:gd name="T13" fmla="*/ 1824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6" h="1824">
                  <a:moveTo>
                    <a:pt x="66" y="1824"/>
                  </a:moveTo>
                  <a:lnTo>
                    <a:pt x="0" y="1758"/>
                  </a:lnTo>
                  <a:lnTo>
                    <a:pt x="843" y="912"/>
                  </a:lnTo>
                  <a:lnTo>
                    <a:pt x="0" y="66"/>
                  </a:lnTo>
                  <a:lnTo>
                    <a:pt x="66" y="0"/>
                  </a:lnTo>
                  <a:lnTo>
                    <a:pt x="976" y="912"/>
                  </a:lnTo>
                  <a:lnTo>
                    <a:pt x="66" y="18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641" tIns="44321" rIns="88641" bIns="443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CF88097-CE37-4CB1-B690-4292B6375C47}"/>
              </a:ext>
            </a:extLst>
          </p:cNvPr>
          <p:cNvSpPr txBox="1"/>
          <p:nvPr/>
        </p:nvSpPr>
        <p:spPr>
          <a:xfrm>
            <a:off x="3317692" y="2084109"/>
            <a:ext cx="1075837" cy="52322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/>
                <a:ea typeface="+mn-ea"/>
                <a:cs typeface="+mn-cs"/>
                <a:sym typeface="Trebuchet MS" panose="020B0603020202020204" pitchFamily="34" charset="0"/>
              </a:rPr>
              <a:t>Procedure/planning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3099DF-DACC-4EE1-8BD6-BAA9592A0986}"/>
              </a:ext>
            </a:extLst>
          </p:cNvPr>
          <p:cNvSpPr txBox="1"/>
          <p:nvPr/>
        </p:nvSpPr>
        <p:spPr>
          <a:xfrm>
            <a:off x="3466193" y="3802405"/>
            <a:ext cx="1227925" cy="338554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/>
                <a:ea typeface="+mn-ea"/>
                <a:cs typeface="+mn-cs"/>
                <a:sym typeface="Trebuchet MS" panose="020B0603020202020204" pitchFamily="34" charset="0"/>
              </a:rPr>
              <a:t>Execution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A139E8-A02C-42F5-857D-374CC0D9593A}"/>
              </a:ext>
            </a:extLst>
          </p:cNvPr>
          <p:cNvSpPr txBox="1"/>
          <p:nvPr/>
        </p:nvSpPr>
        <p:spPr>
          <a:xfrm>
            <a:off x="3317692" y="5090486"/>
            <a:ext cx="1075837" cy="461665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/>
                <a:ea typeface="+mn-ea"/>
                <a:cs typeface="+mn-cs"/>
                <a:sym typeface="Trebuchet MS" panose="020B0603020202020204" pitchFamily="34" charset="0"/>
              </a:rPr>
              <a:t>End user Myths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5E68FB-C8D4-446C-8101-6D3A6587F02F}"/>
              </a:ext>
            </a:extLst>
          </p:cNvPr>
          <p:cNvCxnSpPr/>
          <p:nvPr/>
        </p:nvCxnSpPr>
        <p:spPr>
          <a:xfrm rot="5400000">
            <a:off x="7215159" y="-1655214"/>
            <a:ext cx="0" cy="9379252"/>
          </a:xfrm>
          <a:prstGeom prst="line">
            <a:avLst/>
          </a:prstGeom>
          <a:ln w="9525" cap="rnd">
            <a:solidFill>
              <a:srgbClr val="9A9A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9C89265-75E3-4814-AC44-4A30A49EA4E8}"/>
              </a:ext>
            </a:extLst>
          </p:cNvPr>
          <p:cNvCxnSpPr/>
          <p:nvPr/>
        </p:nvCxnSpPr>
        <p:spPr>
          <a:xfrm rot="5400000">
            <a:off x="7215159" y="18162"/>
            <a:ext cx="0" cy="9379252"/>
          </a:xfrm>
          <a:prstGeom prst="line">
            <a:avLst/>
          </a:prstGeom>
          <a:ln w="9525" cap="rnd">
            <a:solidFill>
              <a:srgbClr val="9A9A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D39E0B-87E1-4A30-A5B0-EABC4A7E3D3A}"/>
              </a:ext>
            </a:extLst>
          </p:cNvPr>
          <p:cNvGrpSpPr/>
          <p:nvPr/>
        </p:nvGrpSpPr>
        <p:grpSpPr>
          <a:xfrm>
            <a:off x="9002961" y="2027614"/>
            <a:ext cx="306910" cy="306910"/>
            <a:chOff x="9002961" y="2229837"/>
            <a:chExt cx="306910" cy="306910"/>
          </a:xfrm>
        </p:grpSpPr>
        <p:sp>
          <p:nvSpPr>
            <p:cNvPr id="70" name="Oval 50">
              <a:extLst>
                <a:ext uri="{FF2B5EF4-FFF2-40B4-BE49-F238E27FC236}">
                  <a16:creationId xmlns:a16="http://schemas.microsoft.com/office/drawing/2014/main" id="{248ACABB-F9C0-4611-9D1E-69DEF1083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2961" y="2229837"/>
              <a:ext cx="306910" cy="30691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D19B3DBF-5835-4C10-9415-46D5ACA73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6699" y="2283998"/>
              <a:ext cx="110126" cy="198589"/>
            </a:xfrm>
            <a:custGeom>
              <a:avLst/>
              <a:gdLst>
                <a:gd name="T0" fmla="*/ 6 w 61"/>
                <a:gd name="T1" fmla="*/ 0 h 110"/>
                <a:gd name="T2" fmla="*/ 0 w 61"/>
                <a:gd name="T3" fmla="*/ 7 h 110"/>
                <a:gd name="T4" fmla="*/ 48 w 61"/>
                <a:gd name="T5" fmla="*/ 55 h 110"/>
                <a:gd name="T6" fmla="*/ 0 w 61"/>
                <a:gd name="T7" fmla="*/ 104 h 110"/>
                <a:gd name="T8" fmla="*/ 6 w 61"/>
                <a:gd name="T9" fmla="*/ 110 h 110"/>
                <a:gd name="T10" fmla="*/ 54 w 61"/>
                <a:gd name="T11" fmla="*/ 62 h 110"/>
                <a:gd name="T12" fmla="*/ 61 w 61"/>
                <a:gd name="T13" fmla="*/ 55 h 110"/>
                <a:gd name="T14" fmla="*/ 54 w 61"/>
                <a:gd name="T15" fmla="*/ 49 h 110"/>
                <a:gd name="T16" fmla="*/ 6 w 61"/>
                <a:gd name="T1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10">
                  <a:moveTo>
                    <a:pt x="6" y="0"/>
                  </a:moveTo>
                  <a:lnTo>
                    <a:pt x="0" y="7"/>
                  </a:lnTo>
                  <a:lnTo>
                    <a:pt x="48" y="55"/>
                  </a:lnTo>
                  <a:lnTo>
                    <a:pt x="0" y="104"/>
                  </a:lnTo>
                  <a:lnTo>
                    <a:pt x="6" y="110"/>
                  </a:lnTo>
                  <a:lnTo>
                    <a:pt x="54" y="62"/>
                  </a:lnTo>
                  <a:lnTo>
                    <a:pt x="61" y="55"/>
                  </a:lnTo>
                  <a:lnTo>
                    <a:pt x="54" y="4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>
                <a:lumMod val="10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4AF49B-469F-4809-ABF0-EF79C67BDC5D}"/>
              </a:ext>
            </a:extLst>
          </p:cNvPr>
          <p:cNvGrpSpPr/>
          <p:nvPr/>
        </p:nvGrpSpPr>
        <p:grpSpPr>
          <a:xfrm>
            <a:off x="9002961" y="3691006"/>
            <a:ext cx="306910" cy="306910"/>
            <a:chOff x="9002961" y="3893229"/>
            <a:chExt cx="306910" cy="306910"/>
          </a:xfrm>
        </p:grpSpPr>
        <p:sp>
          <p:nvSpPr>
            <p:cNvPr id="73" name="Oval 50">
              <a:extLst>
                <a:ext uri="{FF2B5EF4-FFF2-40B4-BE49-F238E27FC236}">
                  <a16:creationId xmlns:a16="http://schemas.microsoft.com/office/drawing/2014/main" id="{4A83716C-7370-4D1D-9012-D5AE6FDC2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2961" y="3893229"/>
              <a:ext cx="306910" cy="30691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74" name="Freeform 51">
              <a:extLst>
                <a:ext uri="{FF2B5EF4-FFF2-40B4-BE49-F238E27FC236}">
                  <a16:creationId xmlns:a16="http://schemas.microsoft.com/office/drawing/2014/main" id="{81D76E07-E6EA-4908-85FC-8ECC2C93B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6699" y="3947390"/>
              <a:ext cx="110126" cy="198589"/>
            </a:xfrm>
            <a:custGeom>
              <a:avLst/>
              <a:gdLst>
                <a:gd name="T0" fmla="*/ 6 w 61"/>
                <a:gd name="T1" fmla="*/ 0 h 110"/>
                <a:gd name="T2" fmla="*/ 0 w 61"/>
                <a:gd name="T3" fmla="*/ 7 h 110"/>
                <a:gd name="T4" fmla="*/ 48 w 61"/>
                <a:gd name="T5" fmla="*/ 55 h 110"/>
                <a:gd name="T6" fmla="*/ 0 w 61"/>
                <a:gd name="T7" fmla="*/ 104 h 110"/>
                <a:gd name="T8" fmla="*/ 6 w 61"/>
                <a:gd name="T9" fmla="*/ 110 h 110"/>
                <a:gd name="T10" fmla="*/ 54 w 61"/>
                <a:gd name="T11" fmla="*/ 62 h 110"/>
                <a:gd name="T12" fmla="*/ 61 w 61"/>
                <a:gd name="T13" fmla="*/ 55 h 110"/>
                <a:gd name="T14" fmla="*/ 54 w 61"/>
                <a:gd name="T15" fmla="*/ 49 h 110"/>
                <a:gd name="T16" fmla="*/ 6 w 61"/>
                <a:gd name="T1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10">
                  <a:moveTo>
                    <a:pt x="6" y="0"/>
                  </a:moveTo>
                  <a:lnTo>
                    <a:pt x="0" y="7"/>
                  </a:lnTo>
                  <a:lnTo>
                    <a:pt x="48" y="55"/>
                  </a:lnTo>
                  <a:lnTo>
                    <a:pt x="0" y="104"/>
                  </a:lnTo>
                  <a:lnTo>
                    <a:pt x="6" y="110"/>
                  </a:lnTo>
                  <a:lnTo>
                    <a:pt x="54" y="62"/>
                  </a:lnTo>
                  <a:lnTo>
                    <a:pt x="61" y="55"/>
                  </a:lnTo>
                  <a:lnTo>
                    <a:pt x="54" y="4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>
                <a:lumMod val="10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D605D44-FD50-4325-BC7F-F7814DA1FE28}"/>
              </a:ext>
            </a:extLst>
          </p:cNvPr>
          <p:cNvGrpSpPr/>
          <p:nvPr/>
        </p:nvGrpSpPr>
        <p:grpSpPr>
          <a:xfrm>
            <a:off x="9002961" y="4981496"/>
            <a:ext cx="306910" cy="306910"/>
            <a:chOff x="9002961" y="5326594"/>
            <a:chExt cx="306910" cy="306910"/>
          </a:xfrm>
        </p:grpSpPr>
        <p:sp>
          <p:nvSpPr>
            <p:cNvPr id="76" name="Oval 50">
              <a:extLst>
                <a:ext uri="{FF2B5EF4-FFF2-40B4-BE49-F238E27FC236}">
                  <a16:creationId xmlns:a16="http://schemas.microsoft.com/office/drawing/2014/main" id="{024DEB74-6414-4BDF-8EC3-8AC7045B2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2961" y="5326594"/>
              <a:ext cx="306910" cy="30691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E5D9A1C4-D1ED-43D0-A88B-FD1F1AA4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6699" y="5380755"/>
              <a:ext cx="110126" cy="198589"/>
            </a:xfrm>
            <a:custGeom>
              <a:avLst/>
              <a:gdLst>
                <a:gd name="T0" fmla="*/ 6 w 61"/>
                <a:gd name="T1" fmla="*/ 0 h 110"/>
                <a:gd name="T2" fmla="*/ 0 w 61"/>
                <a:gd name="T3" fmla="*/ 7 h 110"/>
                <a:gd name="T4" fmla="*/ 48 w 61"/>
                <a:gd name="T5" fmla="*/ 55 h 110"/>
                <a:gd name="T6" fmla="*/ 0 w 61"/>
                <a:gd name="T7" fmla="*/ 104 h 110"/>
                <a:gd name="T8" fmla="*/ 6 w 61"/>
                <a:gd name="T9" fmla="*/ 110 h 110"/>
                <a:gd name="T10" fmla="*/ 54 w 61"/>
                <a:gd name="T11" fmla="*/ 62 h 110"/>
                <a:gd name="T12" fmla="*/ 61 w 61"/>
                <a:gd name="T13" fmla="*/ 55 h 110"/>
                <a:gd name="T14" fmla="*/ 54 w 61"/>
                <a:gd name="T15" fmla="*/ 49 h 110"/>
                <a:gd name="T16" fmla="*/ 6 w 61"/>
                <a:gd name="T1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10">
                  <a:moveTo>
                    <a:pt x="6" y="0"/>
                  </a:moveTo>
                  <a:lnTo>
                    <a:pt x="0" y="7"/>
                  </a:lnTo>
                  <a:lnTo>
                    <a:pt x="48" y="55"/>
                  </a:lnTo>
                  <a:lnTo>
                    <a:pt x="0" y="104"/>
                  </a:lnTo>
                  <a:lnTo>
                    <a:pt x="6" y="110"/>
                  </a:lnTo>
                  <a:lnTo>
                    <a:pt x="54" y="62"/>
                  </a:lnTo>
                  <a:lnTo>
                    <a:pt x="61" y="55"/>
                  </a:lnTo>
                  <a:lnTo>
                    <a:pt x="54" y="4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>
                <a:lumMod val="10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227E7A50-B21C-4B20-ABE8-F2322ECA7B43}"/>
              </a:ext>
            </a:extLst>
          </p:cNvPr>
          <p:cNvSpPr/>
          <p:nvPr/>
        </p:nvSpPr>
        <p:spPr>
          <a:xfrm>
            <a:off x="4263491" y="3065754"/>
            <a:ext cx="4796339" cy="1625503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1D21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24000" lvl="1" indent="-216000">
              <a:spcBef>
                <a:spcPts val="600"/>
              </a:spcBef>
              <a:buClr>
                <a:srgbClr val="FF0000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defRPr/>
            </a:pPr>
            <a:r>
              <a:rPr lang="en-US" sz="1000" dirty="0">
                <a:solidFill>
                  <a:srgbClr val="595959"/>
                </a:solidFill>
              </a:rPr>
              <a:t>2019 PTW – </a:t>
            </a:r>
            <a:r>
              <a:rPr lang="en-US" sz="1000" dirty="0" err="1">
                <a:solidFill>
                  <a:srgbClr val="595959"/>
                </a:solidFill>
              </a:rPr>
              <a:t>Gbaran</a:t>
            </a:r>
            <a:r>
              <a:rPr lang="en-US" sz="1000" dirty="0">
                <a:solidFill>
                  <a:srgbClr val="595959"/>
                </a:solidFill>
              </a:rPr>
              <a:t>- 2496, Bonny- 7278 Tunu-422 Bonga – 2813</a:t>
            </a:r>
          </a:p>
          <a:p>
            <a:pPr marL="324000" marR="0" lvl="1" indent="-2160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</a:rPr>
              <a:t>2020 PTW – Gbaran-1759, Bonny- 3980 Tunu-813 Bonga –</a:t>
            </a:r>
            <a:r>
              <a:rPr lang="en-US" sz="1000" dirty="0">
                <a:solidFill>
                  <a:srgbClr val="595959"/>
                </a:solidFill>
                <a:latin typeface="Futura Medium"/>
              </a:rPr>
              <a:t>1600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</a:endParaRPr>
          </a:p>
          <a:p>
            <a:pPr marL="324000" marR="0" lvl="1" indent="-2160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rgbClr val="595959"/>
                </a:solidFill>
                <a:latin typeface="Futura Medium"/>
              </a:rPr>
              <a:t>Average 20%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</a:rPr>
              <a:t>activities not requiring permits but PTW in place </a:t>
            </a:r>
          </a:p>
          <a:p>
            <a:pPr marL="324000" marR="0" lvl="1" indent="-2160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rgbClr val="595959"/>
                </a:solidFill>
                <a:latin typeface="Futura Medium"/>
              </a:rPr>
              <a:t>Average of 40 Live permits/day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</a:rPr>
              <a:t> </a:t>
            </a:r>
          </a:p>
          <a:p>
            <a:pPr marL="324000" marR="0" lvl="1" indent="-2160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</a:rPr>
              <a:t>Tier 1 monitoring for 10% permits issued = 4/day on the </a:t>
            </a:r>
            <a:r>
              <a:rPr lang="en-US" sz="1000" dirty="0">
                <a:solidFill>
                  <a:srgbClr val="595959"/>
                </a:solidFill>
                <a:latin typeface="Futura Medium"/>
              </a:rPr>
              <a:t>average-indication is  that execution is not consistent/hardly done </a:t>
            </a:r>
          </a:p>
          <a:p>
            <a:pPr marL="324000" marR="0" lvl="1" indent="-2160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</a:rPr>
              <a:t>How effective is 6monthly self assessment- no reports sighted/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/>
              </a:rPr>
              <a:t>not consistent</a:t>
            </a:r>
            <a:r>
              <a:rPr lang="en-US" sz="1000" dirty="0">
                <a:solidFill>
                  <a:schemeClr val="tx1"/>
                </a:solidFill>
                <a:latin typeface="Futura Medium"/>
              </a:rPr>
              <a:t>/hardly done-</a:t>
            </a:r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utura Medium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F5D34F6-A15B-4C38-A4EF-933162C6C95B}"/>
              </a:ext>
            </a:extLst>
          </p:cNvPr>
          <p:cNvSpPr/>
          <p:nvPr/>
        </p:nvSpPr>
        <p:spPr>
          <a:xfrm>
            <a:off x="4275409" y="4857646"/>
            <a:ext cx="4799721" cy="129590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1D21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24000" marR="0" lvl="1" indent="-2160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</a:rPr>
              <a:t>I have a permit, so am complying-  desire to comply &amp; risk normalized  </a:t>
            </a:r>
          </a:p>
          <a:p>
            <a:pPr marL="324000" marR="0" lvl="1" indent="-2160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</a:rPr>
              <a:t>PTW in place validates effective control</a:t>
            </a:r>
          </a:p>
          <a:p>
            <a:pPr marL="324000" marR="0" lvl="1" indent="-2160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</a:rPr>
              <a:t>PTW enables adherence to work procedures</a:t>
            </a:r>
          </a:p>
          <a:p>
            <a:pPr marL="324000" marR="0" lvl="1" indent="-2160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</a:rPr>
              <a:t>Activities are visible to site leaders and makes them stay in control- high risk even signed</a:t>
            </a:r>
            <a:r>
              <a:rPr lang="en-US" sz="1000" dirty="0">
                <a:solidFill>
                  <a:srgbClr val="595959"/>
                </a:solidFill>
                <a:latin typeface="Futura Medium"/>
              </a:rPr>
              <a:t>d off by supervisors instead of PUM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</a:endParaRPr>
          </a:p>
          <a:p>
            <a:pPr marL="324000" marR="0" lvl="1" indent="-2160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</a:rPr>
              <a:t>No surprises since we do daily effectiveness monitoring – hardly executed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F1BEAE-92E3-4E07-8863-30E9688C7E99}"/>
              </a:ext>
            </a:extLst>
          </p:cNvPr>
          <p:cNvSpPr/>
          <p:nvPr/>
        </p:nvSpPr>
        <p:spPr>
          <a:xfrm>
            <a:off x="9226825" y="3171409"/>
            <a:ext cx="2809597" cy="1283108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1D21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24000" marR="0" lvl="1" indent="-2160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FTE </a:t>
            </a:r>
            <a:r>
              <a:rPr lang="en-US" sz="1050" dirty="0">
                <a:solidFill>
                  <a:srgbClr val="595959"/>
                </a:solidFill>
                <a:latin typeface="Futura Medium"/>
              </a:rPr>
              <a:t>optimization for activities not requiring permits-cost saving equivalent</a:t>
            </a:r>
          </a:p>
          <a:p>
            <a:pPr marL="324000" marR="0" lvl="1" indent="-2160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lang="en-US" sz="1050" dirty="0">
                <a:solidFill>
                  <a:srgbClr val="595959"/>
                </a:solidFill>
                <a:latin typeface="Futura Medium"/>
              </a:rPr>
              <a:t> How effective is effectiveness assessment- integrate daily Tier 1 monitoring into focused review sessions to derive v</a:t>
            </a:r>
            <a:r>
              <a:rPr lang="en-US" sz="1050" dirty="0" err="1">
                <a:solidFill>
                  <a:srgbClr val="595959"/>
                </a:solidFill>
                <a:latin typeface="Futura Medium"/>
              </a:rPr>
              <a:t>alue</a:t>
            </a:r>
            <a:r>
              <a:rPr lang="en-US" sz="1050" dirty="0">
                <a:solidFill>
                  <a:srgbClr val="595959"/>
                </a:solidFill>
                <a:latin typeface="Futura Medium"/>
              </a:rPr>
              <a:t>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4BAB166-2698-4B99-8D08-9B851B188DCF}"/>
              </a:ext>
            </a:extLst>
          </p:cNvPr>
          <p:cNvSpPr/>
          <p:nvPr/>
        </p:nvSpPr>
        <p:spPr>
          <a:xfrm>
            <a:off x="9380021" y="4755634"/>
            <a:ext cx="2819122" cy="168666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1D21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24000" marR="0" lvl="1" indent="-2160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Intent based compliance </a:t>
            </a:r>
          </a:p>
          <a:p>
            <a:pPr marL="324000" marR="0" lvl="1" indent="-2160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Shift in mindset</a:t>
            </a:r>
          </a:p>
          <a:p>
            <a:pPr marL="324000" marR="0" lvl="1" indent="-2160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Eliminate tick box mentality </a:t>
            </a:r>
          </a:p>
          <a:p>
            <a:pPr marL="324000" marR="0" lvl="1" indent="-2160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Engage/upskill end-users </a:t>
            </a:r>
          </a:p>
          <a:p>
            <a:pPr marL="324000" marR="0" lvl="1" indent="-21600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>
                  <a:lumMod val="100000"/>
                </a:srgbClr>
              </a:buClr>
              <a:buSzPct val="100000"/>
              <a:buFont typeface="Trebuchet MS" panose="020B0603020202020204" pitchFamily="34" charset="0"/>
              <a:buChar char="•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52" name="Freeform 128">
            <a:extLst>
              <a:ext uri="{FF2B5EF4-FFF2-40B4-BE49-F238E27FC236}">
                <a16:creationId xmlns:a16="http://schemas.microsoft.com/office/drawing/2014/main" id="{7F0DCA77-91A4-4964-91F5-7A828EDC15E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50758" y="1896327"/>
            <a:ext cx="617342" cy="768073"/>
          </a:xfrm>
          <a:custGeom>
            <a:avLst/>
            <a:gdLst>
              <a:gd name="T0" fmla="*/ 438 w 445"/>
              <a:gd name="T1" fmla="*/ 57 h 553"/>
              <a:gd name="T2" fmla="*/ 388 w 445"/>
              <a:gd name="T3" fmla="*/ 57 h 553"/>
              <a:gd name="T4" fmla="*/ 388 w 445"/>
              <a:gd name="T5" fmla="*/ 7 h 553"/>
              <a:gd name="T6" fmla="*/ 381 w 445"/>
              <a:gd name="T7" fmla="*/ 0 h 553"/>
              <a:gd name="T8" fmla="*/ 7 w 445"/>
              <a:gd name="T9" fmla="*/ 0 h 553"/>
              <a:gd name="T10" fmla="*/ 0 w 445"/>
              <a:gd name="T11" fmla="*/ 7 h 553"/>
              <a:gd name="T12" fmla="*/ 0 w 445"/>
              <a:gd name="T13" fmla="*/ 489 h 553"/>
              <a:gd name="T14" fmla="*/ 7 w 445"/>
              <a:gd name="T15" fmla="*/ 496 h 553"/>
              <a:gd name="T16" fmla="*/ 57 w 445"/>
              <a:gd name="T17" fmla="*/ 496 h 553"/>
              <a:gd name="T18" fmla="*/ 57 w 445"/>
              <a:gd name="T19" fmla="*/ 546 h 553"/>
              <a:gd name="T20" fmla="*/ 64 w 445"/>
              <a:gd name="T21" fmla="*/ 553 h 553"/>
              <a:gd name="T22" fmla="*/ 438 w 445"/>
              <a:gd name="T23" fmla="*/ 553 h 553"/>
              <a:gd name="T24" fmla="*/ 445 w 445"/>
              <a:gd name="T25" fmla="*/ 546 h 553"/>
              <a:gd name="T26" fmla="*/ 445 w 445"/>
              <a:gd name="T27" fmla="*/ 64 h 553"/>
              <a:gd name="T28" fmla="*/ 438 w 445"/>
              <a:gd name="T29" fmla="*/ 57 h 553"/>
              <a:gd name="T30" fmla="*/ 14 w 445"/>
              <a:gd name="T31" fmla="*/ 14 h 553"/>
              <a:gd name="T32" fmla="*/ 374 w 445"/>
              <a:gd name="T33" fmla="*/ 14 h 553"/>
              <a:gd name="T34" fmla="*/ 374 w 445"/>
              <a:gd name="T35" fmla="*/ 482 h 553"/>
              <a:gd name="T36" fmla="*/ 14 w 445"/>
              <a:gd name="T37" fmla="*/ 482 h 553"/>
              <a:gd name="T38" fmla="*/ 14 w 445"/>
              <a:gd name="T39" fmla="*/ 14 h 553"/>
              <a:gd name="T40" fmla="*/ 431 w 445"/>
              <a:gd name="T41" fmla="*/ 539 h 553"/>
              <a:gd name="T42" fmla="*/ 71 w 445"/>
              <a:gd name="T43" fmla="*/ 539 h 553"/>
              <a:gd name="T44" fmla="*/ 71 w 445"/>
              <a:gd name="T45" fmla="*/ 496 h 553"/>
              <a:gd name="T46" fmla="*/ 381 w 445"/>
              <a:gd name="T47" fmla="*/ 496 h 553"/>
              <a:gd name="T48" fmla="*/ 388 w 445"/>
              <a:gd name="T49" fmla="*/ 489 h 553"/>
              <a:gd name="T50" fmla="*/ 388 w 445"/>
              <a:gd name="T51" fmla="*/ 71 h 553"/>
              <a:gd name="T52" fmla="*/ 431 w 445"/>
              <a:gd name="T53" fmla="*/ 71 h 553"/>
              <a:gd name="T54" fmla="*/ 431 w 445"/>
              <a:gd name="T55" fmla="*/ 539 h 553"/>
              <a:gd name="T56" fmla="*/ 75 w 445"/>
              <a:gd name="T57" fmla="*/ 335 h 553"/>
              <a:gd name="T58" fmla="*/ 75 w 445"/>
              <a:gd name="T59" fmla="*/ 325 h 553"/>
              <a:gd name="T60" fmla="*/ 145 w 445"/>
              <a:gd name="T61" fmla="*/ 256 h 553"/>
              <a:gd name="T62" fmla="*/ 155 w 445"/>
              <a:gd name="T63" fmla="*/ 256 h 553"/>
              <a:gd name="T64" fmla="*/ 194 w 445"/>
              <a:gd name="T65" fmla="*/ 295 h 553"/>
              <a:gd name="T66" fmla="*/ 288 w 445"/>
              <a:gd name="T67" fmla="*/ 201 h 553"/>
              <a:gd name="T68" fmla="*/ 210 w 445"/>
              <a:gd name="T69" fmla="*/ 201 h 553"/>
              <a:gd name="T70" fmla="*/ 203 w 445"/>
              <a:gd name="T71" fmla="*/ 194 h 553"/>
              <a:gd name="T72" fmla="*/ 210 w 445"/>
              <a:gd name="T73" fmla="*/ 187 h 553"/>
              <a:gd name="T74" fmla="*/ 304 w 445"/>
              <a:gd name="T75" fmla="*/ 187 h 553"/>
              <a:gd name="T76" fmla="*/ 310 w 445"/>
              <a:gd name="T77" fmla="*/ 189 h 553"/>
              <a:gd name="T78" fmla="*/ 310 w 445"/>
              <a:gd name="T79" fmla="*/ 189 h 553"/>
              <a:gd name="T80" fmla="*/ 311 w 445"/>
              <a:gd name="T81" fmla="*/ 196 h 553"/>
              <a:gd name="T82" fmla="*/ 311 w 445"/>
              <a:gd name="T83" fmla="*/ 288 h 553"/>
              <a:gd name="T84" fmla="*/ 304 w 445"/>
              <a:gd name="T85" fmla="*/ 295 h 553"/>
              <a:gd name="T86" fmla="*/ 297 w 445"/>
              <a:gd name="T87" fmla="*/ 288 h 553"/>
              <a:gd name="T88" fmla="*/ 297 w 445"/>
              <a:gd name="T89" fmla="*/ 211 h 553"/>
              <a:gd name="T90" fmla="*/ 199 w 445"/>
              <a:gd name="T91" fmla="*/ 310 h 553"/>
              <a:gd name="T92" fmla="*/ 189 w 445"/>
              <a:gd name="T93" fmla="*/ 310 h 553"/>
              <a:gd name="T94" fmla="*/ 150 w 445"/>
              <a:gd name="T95" fmla="*/ 271 h 553"/>
              <a:gd name="T96" fmla="*/ 85 w 445"/>
              <a:gd name="T97" fmla="*/ 335 h 553"/>
              <a:gd name="T98" fmla="*/ 80 w 445"/>
              <a:gd name="T99" fmla="*/ 337 h 553"/>
              <a:gd name="T100" fmla="*/ 75 w 445"/>
              <a:gd name="T101" fmla="*/ 335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445" h="553">
                <a:moveTo>
                  <a:pt x="438" y="57"/>
                </a:moveTo>
                <a:cubicBezTo>
                  <a:pt x="388" y="57"/>
                  <a:pt x="388" y="57"/>
                  <a:pt x="388" y="57"/>
                </a:cubicBezTo>
                <a:cubicBezTo>
                  <a:pt x="388" y="7"/>
                  <a:pt x="388" y="7"/>
                  <a:pt x="388" y="7"/>
                </a:cubicBezTo>
                <a:cubicBezTo>
                  <a:pt x="388" y="3"/>
                  <a:pt x="385" y="0"/>
                  <a:pt x="381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489"/>
                  <a:pt x="0" y="489"/>
                  <a:pt x="0" y="489"/>
                </a:cubicBezTo>
                <a:cubicBezTo>
                  <a:pt x="0" y="493"/>
                  <a:pt x="3" y="496"/>
                  <a:pt x="7" y="496"/>
                </a:cubicBezTo>
                <a:cubicBezTo>
                  <a:pt x="57" y="496"/>
                  <a:pt x="57" y="496"/>
                  <a:pt x="57" y="496"/>
                </a:cubicBezTo>
                <a:cubicBezTo>
                  <a:pt x="57" y="546"/>
                  <a:pt x="57" y="546"/>
                  <a:pt x="57" y="546"/>
                </a:cubicBezTo>
                <a:cubicBezTo>
                  <a:pt x="57" y="550"/>
                  <a:pt x="60" y="553"/>
                  <a:pt x="64" y="553"/>
                </a:cubicBezTo>
                <a:cubicBezTo>
                  <a:pt x="438" y="553"/>
                  <a:pt x="438" y="553"/>
                  <a:pt x="438" y="553"/>
                </a:cubicBezTo>
                <a:cubicBezTo>
                  <a:pt x="442" y="553"/>
                  <a:pt x="445" y="550"/>
                  <a:pt x="445" y="546"/>
                </a:cubicBezTo>
                <a:cubicBezTo>
                  <a:pt x="445" y="64"/>
                  <a:pt x="445" y="64"/>
                  <a:pt x="445" y="64"/>
                </a:cubicBezTo>
                <a:cubicBezTo>
                  <a:pt x="445" y="60"/>
                  <a:pt x="442" y="57"/>
                  <a:pt x="438" y="57"/>
                </a:cubicBezTo>
                <a:close/>
                <a:moveTo>
                  <a:pt x="14" y="14"/>
                </a:moveTo>
                <a:cubicBezTo>
                  <a:pt x="374" y="14"/>
                  <a:pt x="374" y="14"/>
                  <a:pt x="374" y="14"/>
                </a:cubicBezTo>
                <a:cubicBezTo>
                  <a:pt x="374" y="482"/>
                  <a:pt x="374" y="482"/>
                  <a:pt x="374" y="482"/>
                </a:cubicBezTo>
                <a:cubicBezTo>
                  <a:pt x="14" y="482"/>
                  <a:pt x="14" y="482"/>
                  <a:pt x="14" y="482"/>
                </a:cubicBezTo>
                <a:lnTo>
                  <a:pt x="14" y="14"/>
                </a:lnTo>
                <a:close/>
                <a:moveTo>
                  <a:pt x="431" y="539"/>
                </a:moveTo>
                <a:cubicBezTo>
                  <a:pt x="71" y="539"/>
                  <a:pt x="71" y="539"/>
                  <a:pt x="71" y="539"/>
                </a:cubicBezTo>
                <a:cubicBezTo>
                  <a:pt x="71" y="496"/>
                  <a:pt x="71" y="496"/>
                  <a:pt x="71" y="496"/>
                </a:cubicBezTo>
                <a:cubicBezTo>
                  <a:pt x="381" y="496"/>
                  <a:pt x="381" y="496"/>
                  <a:pt x="381" y="496"/>
                </a:cubicBezTo>
                <a:cubicBezTo>
                  <a:pt x="385" y="496"/>
                  <a:pt x="388" y="493"/>
                  <a:pt x="388" y="489"/>
                </a:cubicBezTo>
                <a:cubicBezTo>
                  <a:pt x="388" y="71"/>
                  <a:pt x="388" y="71"/>
                  <a:pt x="388" y="71"/>
                </a:cubicBezTo>
                <a:cubicBezTo>
                  <a:pt x="431" y="71"/>
                  <a:pt x="431" y="71"/>
                  <a:pt x="431" y="71"/>
                </a:cubicBezTo>
                <a:lnTo>
                  <a:pt x="431" y="539"/>
                </a:lnTo>
                <a:close/>
                <a:moveTo>
                  <a:pt x="75" y="335"/>
                </a:moveTo>
                <a:cubicBezTo>
                  <a:pt x="72" y="333"/>
                  <a:pt x="72" y="328"/>
                  <a:pt x="75" y="325"/>
                </a:cubicBezTo>
                <a:cubicBezTo>
                  <a:pt x="145" y="256"/>
                  <a:pt x="145" y="256"/>
                  <a:pt x="145" y="256"/>
                </a:cubicBezTo>
                <a:cubicBezTo>
                  <a:pt x="147" y="253"/>
                  <a:pt x="152" y="253"/>
                  <a:pt x="155" y="256"/>
                </a:cubicBezTo>
                <a:cubicBezTo>
                  <a:pt x="194" y="295"/>
                  <a:pt x="194" y="295"/>
                  <a:pt x="194" y="295"/>
                </a:cubicBezTo>
                <a:cubicBezTo>
                  <a:pt x="288" y="201"/>
                  <a:pt x="288" y="201"/>
                  <a:pt x="288" y="201"/>
                </a:cubicBezTo>
                <a:cubicBezTo>
                  <a:pt x="210" y="201"/>
                  <a:pt x="210" y="201"/>
                  <a:pt x="210" y="201"/>
                </a:cubicBezTo>
                <a:cubicBezTo>
                  <a:pt x="207" y="201"/>
                  <a:pt x="203" y="198"/>
                  <a:pt x="203" y="194"/>
                </a:cubicBezTo>
                <a:cubicBezTo>
                  <a:pt x="203" y="190"/>
                  <a:pt x="207" y="187"/>
                  <a:pt x="210" y="187"/>
                </a:cubicBezTo>
                <a:cubicBezTo>
                  <a:pt x="304" y="187"/>
                  <a:pt x="304" y="187"/>
                  <a:pt x="304" y="187"/>
                </a:cubicBezTo>
                <a:cubicBezTo>
                  <a:pt x="306" y="187"/>
                  <a:pt x="308" y="188"/>
                  <a:pt x="310" y="189"/>
                </a:cubicBezTo>
                <a:cubicBezTo>
                  <a:pt x="310" y="189"/>
                  <a:pt x="310" y="189"/>
                  <a:pt x="310" y="189"/>
                </a:cubicBezTo>
                <a:cubicBezTo>
                  <a:pt x="312" y="191"/>
                  <a:pt x="312" y="194"/>
                  <a:pt x="311" y="196"/>
                </a:cubicBezTo>
                <a:cubicBezTo>
                  <a:pt x="311" y="288"/>
                  <a:pt x="311" y="288"/>
                  <a:pt x="311" y="288"/>
                </a:cubicBezTo>
                <a:cubicBezTo>
                  <a:pt x="311" y="292"/>
                  <a:pt x="308" y="295"/>
                  <a:pt x="304" y="295"/>
                </a:cubicBezTo>
                <a:cubicBezTo>
                  <a:pt x="301" y="295"/>
                  <a:pt x="297" y="292"/>
                  <a:pt x="297" y="288"/>
                </a:cubicBezTo>
                <a:cubicBezTo>
                  <a:pt x="297" y="211"/>
                  <a:pt x="297" y="211"/>
                  <a:pt x="297" y="211"/>
                </a:cubicBezTo>
                <a:cubicBezTo>
                  <a:pt x="199" y="310"/>
                  <a:pt x="199" y="310"/>
                  <a:pt x="199" y="310"/>
                </a:cubicBezTo>
                <a:cubicBezTo>
                  <a:pt x="196" y="313"/>
                  <a:pt x="192" y="313"/>
                  <a:pt x="189" y="310"/>
                </a:cubicBezTo>
                <a:cubicBezTo>
                  <a:pt x="150" y="271"/>
                  <a:pt x="150" y="271"/>
                  <a:pt x="150" y="271"/>
                </a:cubicBezTo>
                <a:cubicBezTo>
                  <a:pt x="85" y="335"/>
                  <a:pt x="85" y="335"/>
                  <a:pt x="85" y="335"/>
                </a:cubicBezTo>
                <a:cubicBezTo>
                  <a:pt x="84" y="337"/>
                  <a:pt x="82" y="337"/>
                  <a:pt x="80" y="337"/>
                </a:cubicBezTo>
                <a:cubicBezTo>
                  <a:pt x="78" y="337"/>
                  <a:pt x="76" y="337"/>
                  <a:pt x="75" y="335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accent2"/>
            </a:solidFill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E581BD-7C90-4354-A1ED-2848916B5D10}"/>
              </a:ext>
            </a:extLst>
          </p:cNvPr>
          <p:cNvGrpSpPr/>
          <p:nvPr/>
        </p:nvGrpSpPr>
        <p:grpSpPr>
          <a:xfrm>
            <a:off x="2532549" y="4961060"/>
            <a:ext cx="725538" cy="726303"/>
            <a:chOff x="2328443" y="4756582"/>
            <a:chExt cx="906203" cy="907158"/>
          </a:xfrm>
        </p:grpSpPr>
        <p:sp>
          <p:nvSpPr>
            <p:cNvPr id="65" name="Freeform 139">
              <a:extLst>
                <a:ext uri="{FF2B5EF4-FFF2-40B4-BE49-F238E27FC236}">
                  <a16:creationId xmlns:a16="http://schemas.microsoft.com/office/drawing/2014/main" id="{72726010-C107-4939-82E7-BD17106B817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328443" y="4756582"/>
              <a:ext cx="906203" cy="907158"/>
            </a:xfrm>
            <a:custGeom>
              <a:avLst/>
              <a:gdLst>
                <a:gd name="T0" fmla="*/ 522 w 611"/>
                <a:gd name="T1" fmla="*/ 91 h 611"/>
                <a:gd name="T2" fmla="*/ 521 w 611"/>
                <a:gd name="T3" fmla="*/ 90 h 611"/>
                <a:gd name="T4" fmla="*/ 520 w 611"/>
                <a:gd name="T5" fmla="*/ 89 h 611"/>
                <a:gd name="T6" fmla="*/ 305 w 611"/>
                <a:gd name="T7" fmla="*/ 0 h 611"/>
                <a:gd name="T8" fmla="*/ 0 w 611"/>
                <a:gd name="T9" fmla="*/ 306 h 611"/>
                <a:gd name="T10" fmla="*/ 88 w 611"/>
                <a:gd name="T11" fmla="*/ 521 h 611"/>
                <a:gd name="T12" fmla="*/ 89 w 611"/>
                <a:gd name="T13" fmla="*/ 522 h 611"/>
                <a:gd name="T14" fmla="*/ 90 w 611"/>
                <a:gd name="T15" fmla="*/ 523 h 611"/>
                <a:gd name="T16" fmla="*/ 305 w 611"/>
                <a:gd name="T17" fmla="*/ 611 h 611"/>
                <a:gd name="T18" fmla="*/ 611 w 611"/>
                <a:gd name="T19" fmla="*/ 306 h 611"/>
                <a:gd name="T20" fmla="*/ 522 w 611"/>
                <a:gd name="T21" fmla="*/ 91 h 611"/>
                <a:gd name="T22" fmla="*/ 305 w 611"/>
                <a:gd name="T23" fmla="*/ 14 h 611"/>
                <a:gd name="T24" fmla="*/ 506 w 611"/>
                <a:gd name="T25" fmla="*/ 95 h 611"/>
                <a:gd name="T26" fmla="*/ 94 w 611"/>
                <a:gd name="T27" fmla="*/ 507 h 611"/>
                <a:gd name="T28" fmla="*/ 14 w 611"/>
                <a:gd name="T29" fmla="*/ 306 h 611"/>
                <a:gd name="T30" fmla="*/ 305 w 611"/>
                <a:gd name="T31" fmla="*/ 14 h 611"/>
                <a:gd name="T32" fmla="*/ 305 w 611"/>
                <a:gd name="T33" fmla="*/ 597 h 611"/>
                <a:gd name="T34" fmla="*/ 104 w 611"/>
                <a:gd name="T35" fmla="*/ 517 h 611"/>
                <a:gd name="T36" fmla="*/ 516 w 611"/>
                <a:gd name="T37" fmla="*/ 105 h 611"/>
                <a:gd name="T38" fmla="*/ 597 w 611"/>
                <a:gd name="T39" fmla="*/ 306 h 611"/>
                <a:gd name="T40" fmla="*/ 305 w 611"/>
                <a:gd name="T41" fmla="*/ 597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1" h="611">
                  <a:moveTo>
                    <a:pt x="522" y="91"/>
                  </a:moveTo>
                  <a:cubicBezTo>
                    <a:pt x="522" y="91"/>
                    <a:pt x="522" y="90"/>
                    <a:pt x="521" y="90"/>
                  </a:cubicBezTo>
                  <a:cubicBezTo>
                    <a:pt x="521" y="89"/>
                    <a:pt x="520" y="89"/>
                    <a:pt x="520" y="89"/>
                  </a:cubicBezTo>
                  <a:cubicBezTo>
                    <a:pt x="465" y="34"/>
                    <a:pt x="389" y="0"/>
                    <a:pt x="305" y="0"/>
                  </a:cubicBezTo>
                  <a:cubicBezTo>
                    <a:pt x="137" y="0"/>
                    <a:pt x="0" y="137"/>
                    <a:pt x="0" y="306"/>
                  </a:cubicBezTo>
                  <a:cubicBezTo>
                    <a:pt x="0" y="389"/>
                    <a:pt x="34" y="465"/>
                    <a:pt x="88" y="521"/>
                  </a:cubicBezTo>
                  <a:cubicBezTo>
                    <a:pt x="89" y="521"/>
                    <a:pt x="89" y="521"/>
                    <a:pt x="89" y="522"/>
                  </a:cubicBezTo>
                  <a:cubicBezTo>
                    <a:pt x="90" y="522"/>
                    <a:pt x="90" y="522"/>
                    <a:pt x="90" y="523"/>
                  </a:cubicBezTo>
                  <a:cubicBezTo>
                    <a:pt x="146" y="577"/>
                    <a:pt x="222" y="611"/>
                    <a:pt x="305" y="611"/>
                  </a:cubicBezTo>
                  <a:cubicBezTo>
                    <a:pt x="474" y="611"/>
                    <a:pt x="611" y="474"/>
                    <a:pt x="611" y="306"/>
                  </a:cubicBezTo>
                  <a:cubicBezTo>
                    <a:pt x="611" y="222"/>
                    <a:pt x="577" y="146"/>
                    <a:pt x="522" y="91"/>
                  </a:cubicBezTo>
                  <a:close/>
                  <a:moveTo>
                    <a:pt x="305" y="14"/>
                  </a:moveTo>
                  <a:cubicBezTo>
                    <a:pt x="383" y="14"/>
                    <a:pt x="454" y="45"/>
                    <a:pt x="506" y="95"/>
                  </a:cubicBezTo>
                  <a:cubicBezTo>
                    <a:pt x="94" y="507"/>
                    <a:pt x="94" y="507"/>
                    <a:pt x="94" y="507"/>
                  </a:cubicBezTo>
                  <a:cubicBezTo>
                    <a:pt x="44" y="454"/>
                    <a:pt x="14" y="384"/>
                    <a:pt x="14" y="306"/>
                  </a:cubicBezTo>
                  <a:cubicBezTo>
                    <a:pt x="14" y="145"/>
                    <a:pt x="145" y="14"/>
                    <a:pt x="305" y="14"/>
                  </a:cubicBezTo>
                  <a:close/>
                  <a:moveTo>
                    <a:pt x="305" y="597"/>
                  </a:moveTo>
                  <a:cubicBezTo>
                    <a:pt x="227" y="597"/>
                    <a:pt x="157" y="566"/>
                    <a:pt x="104" y="517"/>
                  </a:cubicBezTo>
                  <a:cubicBezTo>
                    <a:pt x="516" y="105"/>
                    <a:pt x="516" y="105"/>
                    <a:pt x="516" y="105"/>
                  </a:cubicBezTo>
                  <a:cubicBezTo>
                    <a:pt x="566" y="157"/>
                    <a:pt x="597" y="228"/>
                    <a:pt x="597" y="306"/>
                  </a:cubicBezTo>
                  <a:cubicBezTo>
                    <a:pt x="597" y="466"/>
                    <a:pt x="466" y="597"/>
                    <a:pt x="305" y="597"/>
                  </a:cubicBezTo>
                  <a:close/>
                </a:path>
              </a:pathLst>
            </a:custGeom>
            <a:solidFill>
              <a:srgbClr val="C00000"/>
            </a:solidFill>
            <a:ln w="6350">
              <a:solidFill>
                <a:srgbClr val="C00000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A5CC27BC-9C03-4155-B095-90B434C3951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496788" y="4895744"/>
              <a:ext cx="588361" cy="587141"/>
            </a:xfrm>
            <a:custGeom>
              <a:avLst/>
              <a:gdLst>
                <a:gd name="T0" fmla="*/ 372 w 419"/>
                <a:gd name="T1" fmla="*/ 188 h 491"/>
                <a:gd name="T2" fmla="*/ 379 w 419"/>
                <a:gd name="T3" fmla="*/ 158 h 491"/>
                <a:gd name="T4" fmla="*/ 338 w 419"/>
                <a:gd name="T5" fmla="*/ 55 h 491"/>
                <a:gd name="T6" fmla="*/ 0 w 419"/>
                <a:gd name="T7" fmla="*/ 167 h 491"/>
                <a:gd name="T8" fmla="*/ 80 w 419"/>
                <a:gd name="T9" fmla="*/ 310 h 491"/>
                <a:gd name="T10" fmla="*/ 74 w 419"/>
                <a:gd name="T11" fmla="*/ 460 h 491"/>
                <a:gd name="T12" fmla="*/ 256 w 419"/>
                <a:gd name="T13" fmla="*/ 484 h 491"/>
                <a:gd name="T14" fmla="*/ 262 w 419"/>
                <a:gd name="T15" fmla="*/ 396 h 491"/>
                <a:gd name="T16" fmla="*/ 347 w 419"/>
                <a:gd name="T17" fmla="*/ 413 h 491"/>
                <a:gd name="T18" fmla="*/ 379 w 419"/>
                <a:gd name="T19" fmla="*/ 364 h 491"/>
                <a:gd name="T20" fmla="*/ 384 w 419"/>
                <a:gd name="T21" fmla="*/ 348 h 491"/>
                <a:gd name="T22" fmla="*/ 386 w 419"/>
                <a:gd name="T23" fmla="*/ 330 h 491"/>
                <a:gd name="T24" fmla="*/ 390 w 419"/>
                <a:gd name="T25" fmla="*/ 305 h 491"/>
                <a:gd name="T26" fmla="*/ 390 w 419"/>
                <a:gd name="T27" fmla="*/ 294 h 491"/>
                <a:gd name="T28" fmla="*/ 419 w 419"/>
                <a:gd name="T29" fmla="*/ 272 h 491"/>
                <a:gd name="T30" fmla="*/ 405 w 419"/>
                <a:gd name="T31" fmla="*/ 281 h 491"/>
                <a:gd name="T32" fmla="*/ 381 w 419"/>
                <a:gd name="T33" fmla="*/ 290 h 491"/>
                <a:gd name="T34" fmla="*/ 382 w 419"/>
                <a:gd name="T35" fmla="*/ 310 h 491"/>
                <a:gd name="T36" fmla="*/ 377 w 419"/>
                <a:gd name="T37" fmla="*/ 325 h 491"/>
                <a:gd name="T38" fmla="*/ 378 w 419"/>
                <a:gd name="T39" fmla="*/ 338 h 491"/>
                <a:gd name="T40" fmla="*/ 369 w 419"/>
                <a:gd name="T41" fmla="*/ 357 h 491"/>
                <a:gd name="T42" fmla="*/ 369 w 419"/>
                <a:gd name="T43" fmla="*/ 389 h 491"/>
                <a:gd name="T44" fmla="*/ 345 w 419"/>
                <a:gd name="T45" fmla="*/ 404 h 491"/>
                <a:gd name="T46" fmla="*/ 256 w 419"/>
                <a:gd name="T47" fmla="*/ 387 h 491"/>
                <a:gd name="T48" fmla="*/ 83 w 419"/>
                <a:gd name="T49" fmla="*/ 454 h 491"/>
                <a:gd name="T50" fmla="*/ 68 w 419"/>
                <a:gd name="T51" fmla="*/ 282 h 491"/>
                <a:gd name="T52" fmla="*/ 47 w 419"/>
                <a:gd name="T53" fmla="*/ 56 h 491"/>
                <a:gd name="T54" fmla="*/ 331 w 419"/>
                <a:gd name="T55" fmla="*/ 61 h 491"/>
                <a:gd name="T56" fmla="*/ 370 w 419"/>
                <a:gd name="T57" fmla="*/ 158 h 491"/>
                <a:gd name="T58" fmla="*/ 363 w 419"/>
                <a:gd name="T59" fmla="*/ 189 h 491"/>
                <a:gd name="T60" fmla="*/ 409 w 419"/>
                <a:gd name="T61" fmla="*/ 273 h 491"/>
                <a:gd name="T62" fmla="*/ 283 w 419"/>
                <a:gd name="T63" fmla="*/ 74 h 491"/>
                <a:gd name="T64" fmla="*/ 52 w 419"/>
                <a:gd name="T65" fmla="*/ 163 h 491"/>
                <a:gd name="T66" fmla="*/ 96 w 419"/>
                <a:gd name="T67" fmla="*/ 249 h 491"/>
                <a:gd name="T68" fmla="*/ 160 w 419"/>
                <a:gd name="T69" fmla="*/ 240 h 491"/>
                <a:gd name="T70" fmla="*/ 200 w 419"/>
                <a:gd name="T71" fmla="*/ 201 h 491"/>
                <a:gd name="T72" fmla="*/ 240 w 419"/>
                <a:gd name="T73" fmla="*/ 179 h 491"/>
                <a:gd name="T74" fmla="*/ 321 w 419"/>
                <a:gd name="T75" fmla="*/ 137 h 491"/>
                <a:gd name="T76" fmla="*/ 260 w 419"/>
                <a:gd name="T77" fmla="*/ 170 h 491"/>
                <a:gd name="T78" fmla="*/ 232 w 419"/>
                <a:gd name="T79" fmla="*/ 173 h 491"/>
                <a:gd name="T80" fmla="*/ 195 w 419"/>
                <a:gd name="T81" fmla="*/ 189 h 491"/>
                <a:gd name="T82" fmla="*/ 189 w 419"/>
                <a:gd name="T83" fmla="*/ 196 h 491"/>
                <a:gd name="T84" fmla="*/ 156 w 419"/>
                <a:gd name="T85" fmla="*/ 231 h 491"/>
                <a:gd name="T86" fmla="*/ 132 w 419"/>
                <a:gd name="T87" fmla="*/ 257 h 491"/>
                <a:gd name="T88" fmla="*/ 89 w 419"/>
                <a:gd name="T89" fmla="*/ 214 h 491"/>
                <a:gd name="T90" fmla="*/ 61 w 419"/>
                <a:gd name="T91" fmla="*/ 163 h 491"/>
                <a:gd name="T92" fmla="*/ 277 w 419"/>
                <a:gd name="T93" fmla="*/ 82 h 491"/>
                <a:gd name="T94" fmla="*/ 260 w 419"/>
                <a:gd name="T95" fmla="*/ 170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9" h="491">
                  <a:moveTo>
                    <a:pt x="407" y="250"/>
                  </a:moveTo>
                  <a:cubicBezTo>
                    <a:pt x="396" y="233"/>
                    <a:pt x="374" y="197"/>
                    <a:pt x="372" y="188"/>
                  </a:cubicBezTo>
                  <a:cubicBezTo>
                    <a:pt x="373" y="187"/>
                    <a:pt x="373" y="185"/>
                    <a:pt x="374" y="183"/>
                  </a:cubicBezTo>
                  <a:cubicBezTo>
                    <a:pt x="376" y="176"/>
                    <a:pt x="379" y="166"/>
                    <a:pt x="379" y="158"/>
                  </a:cubicBezTo>
                  <a:cubicBezTo>
                    <a:pt x="379" y="146"/>
                    <a:pt x="377" y="129"/>
                    <a:pt x="374" y="118"/>
                  </a:cubicBezTo>
                  <a:cubicBezTo>
                    <a:pt x="373" y="112"/>
                    <a:pt x="364" y="83"/>
                    <a:pt x="338" y="55"/>
                  </a:cubicBezTo>
                  <a:cubicBezTo>
                    <a:pt x="303" y="18"/>
                    <a:pt x="255" y="0"/>
                    <a:pt x="193" y="0"/>
                  </a:cubicBezTo>
                  <a:cubicBezTo>
                    <a:pt x="65" y="0"/>
                    <a:pt x="0" y="56"/>
                    <a:pt x="0" y="167"/>
                  </a:cubicBezTo>
                  <a:cubicBezTo>
                    <a:pt x="0" y="231"/>
                    <a:pt x="37" y="266"/>
                    <a:pt x="61" y="288"/>
                  </a:cubicBezTo>
                  <a:cubicBezTo>
                    <a:pt x="70" y="297"/>
                    <a:pt x="78" y="304"/>
                    <a:pt x="80" y="310"/>
                  </a:cubicBezTo>
                  <a:cubicBezTo>
                    <a:pt x="97" y="376"/>
                    <a:pt x="82" y="429"/>
                    <a:pt x="72" y="454"/>
                  </a:cubicBezTo>
                  <a:cubicBezTo>
                    <a:pt x="71" y="456"/>
                    <a:pt x="72" y="459"/>
                    <a:pt x="74" y="460"/>
                  </a:cubicBezTo>
                  <a:cubicBezTo>
                    <a:pt x="112" y="480"/>
                    <a:pt x="154" y="491"/>
                    <a:pt x="197" y="491"/>
                  </a:cubicBezTo>
                  <a:cubicBezTo>
                    <a:pt x="217" y="491"/>
                    <a:pt x="236" y="489"/>
                    <a:pt x="256" y="484"/>
                  </a:cubicBezTo>
                  <a:cubicBezTo>
                    <a:pt x="258" y="484"/>
                    <a:pt x="259" y="482"/>
                    <a:pt x="259" y="480"/>
                  </a:cubicBezTo>
                  <a:cubicBezTo>
                    <a:pt x="259" y="438"/>
                    <a:pt x="260" y="406"/>
                    <a:pt x="262" y="396"/>
                  </a:cubicBezTo>
                  <a:cubicBezTo>
                    <a:pt x="280" y="401"/>
                    <a:pt x="335" y="413"/>
                    <a:pt x="345" y="413"/>
                  </a:cubicBezTo>
                  <a:cubicBezTo>
                    <a:pt x="346" y="413"/>
                    <a:pt x="347" y="413"/>
                    <a:pt x="347" y="413"/>
                  </a:cubicBezTo>
                  <a:cubicBezTo>
                    <a:pt x="355" y="413"/>
                    <a:pt x="374" y="413"/>
                    <a:pt x="378" y="391"/>
                  </a:cubicBezTo>
                  <a:cubicBezTo>
                    <a:pt x="381" y="380"/>
                    <a:pt x="380" y="370"/>
                    <a:pt x="379" y="364"/>
                  </a:cubicBezTo>
                  <a:cubicBezTo>
                    <a:pt x="379" y="362"/>
                    <a:pt x="378" y="360"/>
                    <a:pt x="378" y="360"/>
                  </a:cubicBezTo>
                  <a:cubicBezTo>
                    <a:pt x="379" y="356"/>
                    <a:pt x="382" y="352"/>
                    <a:pt x="384" y="348"/>
                  </a:cubicBezTo>
                  <a:cubicBezTo>
                    <a:pt x="386" y="344"/>
                    <a:pt x="387" y="342"/>
                    <a:pt x="388" y="339"/>
                  </a:cubicBezTo>
                  <a:cubicBezTo>
                    <a:pt x="388" y="337"/>
                    <a:pt x="387" y="333"/>
                    <a:pt x="386" y="330"/>
                  </a:cubicBezTo>
                  <a:cubicBezTo>
                    <a:pt x="389" y="327"/>
                    <a:pt x="393" y="323"/>
                    <a:pt x="394" y="319"/>
                  </a:cubicBezTo>
                  <a:cubicBezTo>
                    <a:pt x="394" y="315"/>
                    <a:pt x="392" y="310"/>
                    <a:pt x="390" y="305"/>
                  </a:cubicBezTo>
                  <a:cubicBezTo>
                    <a:pt x="390" y="305"/>
                    <a:pt x="390" y="305"/>
                    <a:pt x="390" y="304"/>
                  </a:cubicBezTo>
                  <a:cubicBezTo>
                    <a:pt x="390" y="303"/>
                    <a:pt x="390" y="299"/>
                    <a:pt x="390" y="294"/>
                  </a:cubicBezTo>
                  <a:cubicBezTo>
                    <a:pt x="396" y="293"/>
                    <a:pt x="406" y="291"/>
                    <a:pt x="409" y="289"/>
                  </a:cubicBezTo>
                  <a:cubicBezTo>
                    <a:pt x="415" y="286"/>
                    <a:pt x="419" y="277"/>
                    <a:pt x="419" y="272"/>
                  </a:cubicBezTo>
                  <a:cubicBezTo>
                    <a:pt x="419" y="270"/>
                    <a:pt x="418" y="270"/>
                    <a:pt x="407" y="250"/>
                  </a:cubicBezTo>
                  <a:close/>
                  <a:moveTo>
                    <a:pt x="405" y="281"/>
                  </a:moveTo>
                  <a:cubicBezTo>
                    <a:pt x="403" y="282"/>
                    <a:pt x="393" y="284"/>
                    <a:pt x="385" y="286"/>
                  </a:cubicBezTo>
                  <a:cubicBezTo>
                    <a:pt x="383" y="286"/>
                    <a:pt x="381" y="288"/>
                    <a:pt x="381" y="290"/>
                  </a:cubicBezTo>
                  <a:cubicBezTo>
                    <a:pt x="380" y="305"/>
                    <a:pt x="380" y="306"/>
                    <a:pt x="380" y="307"/>
                  </a:cubicBezTo>
                  <a:cubicBezTo>
                    <a:pt x="381" y="308"/>
                    <a:pt x="381" y="308"/>
                    <a:pt x="382" y="310"/>
                  </a:cubicBezTo>
                  <a:cubicBezTo>
                    <a:pt x="384" y="314"/>
                    <a:pt x="385" y="316"/>
                    <a:pt x="385" y="317"/>
                  </a:cubicBezTo>
                  <a:cubicBezTo>
                    <a:pt x="384" y="319"/>
                    <a:pt x="381" y="322"/>
                    <a:pt x="377" y="325"/>
                  </a:cubicBezTo>
                  <a:cubicBezTo>
                    <a:pt x="376" y="326"/>
                    <a:pt x="375" y="329"/>
                    <a:pt x="376" y="331"/>
                  </a:cubicBezTo>
                  <a:cubicBezTo>
                    <a:pt x="377" y="334"/>
                    <a:pt x="378" y="337"/>
                    <a:pt x="378" y="338"/>
                  </a:cubicBezTo>
                  <a:cubicBezTo>
                    <a:pt x="378" y="339"/>
                    <a:pt x="377" y="342"/>
                    <a:pt x="375" y="344"/>
                  </a:cubicBezTo>
                  <a:cubicBezTo>
                    <a:pt x="373" y="348"/>
                    <a:pt x="371" y="353"/>
                    <a:pt x="369" y="357"/>
                  </a:cubicBezTo>
                  <a:cubicBezTo>
                    <a:pt x="369" y="359"/>
                    <a:pt x="369" y="362"/>
                    <a:pt x="369" y="365"/>
                  </a:cubicBezTo>
                  <a:cubicBezTo>
                    <a:pt x="370" y="371"/>
                    <a:pt x="371" y="379"/>
                    <a:pt x="369" y="389"/>
                  </a:cubicBezTo>
                  <a:cubicBezTo>
                    <a:pt x="367" y="401"/>
                    <a:pt x="359" y="404"/>
                    <a:pt x="347" y="404"/>
                  </a:cubicBezTo>
                  <a:cubicBezTo>
                    <a:pt x="347" y="404"/>
                    <a:pt x="346" y="404"/>
                    <a:pt x="345" y="404"/>
                  </a:cubicBezTo>
                  <a:cubicBezTo>
                    <a:pt x="335" y="403"/>
                    <a:pt x="271" y="389"/>
                    <a:pt x="261" y="386"/>
                  </a:cubicBezTo>
                  <a:cubicBezTo>
                    <a:pt x="259" y="386"/>
                    <a:pt x="257" y="386"/>
                    <a:pt x="256" y="387"/>
                  </a:cubicBezTo>
                  <a:cubicBezTo>
                    <a:pt x="250" y="394"/>
                    <a:pt x="249" y="449"/>
                    <a:pt x="250" y="476"/>
                  </a:cubicBezTo>
                  <a:cubicBezTo>
                    <a:pt x="193" y="488"/>
                    <a:pt x="133" y="480"/>
                    <a:pt x="83" y="454"/>
                  </a:cubicBezTo>
                  <a:cubicBezTo>
                    <a:pt x="93" y="426"/>
                    <a:pt x="105" y="373"/>
                    <a:pt x="89" y="307"/>
                  </a:cubicBezTo>
                  <a:cubicBezTo>
                    <a:pt x="87" y="299"/>
                    <a:pt x="79" y="292"/>
                    <a:pt x="68" y="282"/>
                  </a:cubicBezTo>
                  <a:cubicBezTo>
                    <a:pt x="44" y="260"/>
                    <a:pt x="9" y="227"/>
                    <a:pt x="9" y="167"/>
                  </a:cubicBezTo>
                  <a:cubicBezTo>
                    <a:pt x="9" y="119"/>
                    <a:pt x="22" y="82"/>
                    <a:pt x="47" y="56"/>
                  </a:cubicBezTo>
                  <a:cubicBezTo>
                    <a:pt x="78" y="25"/>
                    <a:pt x="127" y="9"/>
                    <a:pt x="193" y="9"/>
                  </a:cubicBezTo>
                  <a:cubicBezTo>
                    <a:pt x="252" y="9"/>
                    <a:pt x="298" y="27"/>
                    <a:pt x="331" y="61"/>
                  </a:cubicBezTo>
                  <a:cubicBezTo>
                    <a:pt x="357" y="88"/>
                    <a:pt x="364" y="117"/>
                    <a:pt x="365" y="120"/>
                  </a:cubicBezTo>
                  <a:cubicBezTo>
                    <a:pt x="367" y="130"/>
                    <a:pt x="370" y="147"/>
                    <a:pt x="370" y="158"/>
                  </a:cubicBezTo>
                  <a:cubicBezTo>
                    <a:pt x="370" y="165"/>
                    <a:pt x="367" y="174"/>
                    <a:pt x="365" y="180"/>
                  </a:cubicBezTo>
                  <a:cubicBezTo>
                    <a:pt x="363" y="185"/>
                    <a:pt x="363" y="187"/>
                    <a:pt x="363" y="189"/>
                  </a:cubicBezTo>
                  <a:cubicBezTo>
                    <a:pt x="364" y="198"/>
                    <a:pt x="380" y="224"/>
                    <a:pt x="399" y="255"/>
                  </a:cubicBezTo>
                  <a:cubicBezTo>
                    <a:pt x="403" y="263"/>
                    <a:pt x="408" y="271"/>
                    <a:pt x="409" y="273"/>
                  </a:cubicBezTo>
                  <a:cubicBezTo>
                    <a:pt x="409" y="275"/>
                    <a:pt x="406" y="280"/>
                    <a:pt x="405" y="281"/>
                  </a:cubicBezTo>
                  <a:close/>
                  <a:moveTo>
                    <a:pt x="283" y="74"/>
                  </a:moveTo>
                  <a:cubicBezTo>
                    <a:pt x="257" y="54"/>
                    <a:pt x="225" y="43"/>
                    <a:pt x="192" y="43"/>
                  </a:cubicBezTo>
                  <a:cubicBezTo>
                    <a:pt x="103" y="43"/>
                    <a:pt x="52" y="87"/>
                    <a:pt x="52" y="163"/>
                  </a:cubicBezTo>
                  <a:cubicBezTo>
                    <a:pt x="52" y="204"/>
                    <a:pt x="70" y="215"/>
                    <a:pt x="80" y="218"/>
                  </a:cubicBezTo>
                  <a:cubicBezTo>
                    <a:pt x="82" y="228"/>
                    <a:pt x="90" y="242"/>
                    <a:pt x="96" y="249"/>
                  </a:cubicBezTo>
                  <a:cubicBezTo>
                    <a:pt x="107" y="260"/>
                    <a:pt x="120" y="266"/>
                    <a:pt x="132" y="266"/>
                  </a:cubicBezTo>
                  <a:cubicBezTo>
                    <a:pt x="146" y="266"/>
                    <a:pt x="156" y="257"/>
                    <a:pt x="160" y="240"/>
                  </a:cubicBezTo>
                  <a:cubicBezTo>
                    <a:pt x="176" y="239"/>
                    <a:pt x="188" y="228"/>
                    <a:pt x="194" y="218"/>
                  </a:cubicBezTo>
                  <a:cubicBezTo>
                    <a:pt x="198" y="212"/>
                    <a:pt x="200" y="206"/>
                    <a:pt x="200" y="201"/>
                  </a:cubicBezTo>
                  <a:cubicBezTo>
                    <a:pt x="203" y="202"/>
                    <a:pt x="206" y="202"/>
                    <a:pt x="208" y="202"/>
                  </a:cubicBezTo>
                  <a:cubicBezTo>
                    <a:pt x="224" y="202"/>
                    <a:pt x="236" y="190"/>
                    <a:pt x="240" y="179"/>
                  </a:cubicBezTo>
                  <a:cubicBezTo>
                    <a:pt x="248" y="179"/>
                    <a:pt x="254" y="179"/>
                    <a:pt x="260" y="179"/>
                  </a:cubicBezTo>
                  <a:cubicBezTo>
                    <a:pt x="286" y="179"/>
                    <a:pt x="321" y="175"/>
                    <a:pt x="321" y="137"/>
                  </a:cubicBezTo>
                  <a:cubicBezTo>
                    <a:pt x="321" y="116"/>
                    <a:pt x="307" y="93"/>
                    <a:pt x="283" y="74"/>
                  </a:cubicBezTo>
                  <a:close/>
                  <a:moveTo>
                    <a:pt x="260" y="170"/>
                  </a:moveTo>
                  <a:cubicBezTo>
                    <a:pt x="254" y="170"/>
                    <a:pt x="246" y="170"/>
                    <a:pt x="237" y="169"/>
                  </a:cubicBezTo>
                  <a:cubicBezTo>
                    <a:pt x="234" y="169"/>
                    <a:pt x="232" y="171"/>
                    <a:pt x="232" y="173"/>
                  </a:cubicBezTo>
                  <a:cubicBezTo>
                    <a:pt x="231" y="181"/>
                    <a:pt x="222" y="192"/>
                    <a:pt x="208" y="192"/>
                  </a:cubicBezTo>
                  <a:cubicBezTo>
                    <a:pt x="204" y="192"/>
                    <a:pt x="200" y="191"/>
                    <a:pt x="195" y="189"/>
                  </a:cubicBezTo>
                  <a:cubicBezTo>
                    <a:pt x="194" y="189"/>
                    <a:pt x="191" y="189"/>
                    <a:pt x="190" y="190"/>
                  </a:cubicBezTo>
                  <a:cubicBezTo>
                    <a:pt x="189" y="192"/>
                    <a:pt x="188" y="194"/>
                    <a:pt x="189" y="196"/>
                  </a:cubicBezTo>
                  <a:cubicBezTo>
                    <a:pt x="191" y="200"/>
                    <a:pt x="190" y="206"/>
                    <a:pt x="186" y="213"/>
                  </a:cubicBezTo>
                  <a:cubicBezTo>
                    <a:pt x="180" y="222"/>
                    <a:pt x="169" y="231"/>
                    <a:pt x="156" y="231"/>
                  </a:cubicBezTo>
                  <a:cubicBezTo>
                    <a:pt x="154" y="231"/>
                    <a:pt x="152" y="233"/>
                    <a:pt x="152" y="235"/>
                  </a:cubicBezTo>
                  <a:cubicBezTo>
                    <a:pt x="150" y="245"/>
                    <a:pt x="145" y="257"/>
                    <a:pt x="132" y="257"/>
                  </a:cubicBezTo>
                  <a:cubicBezTo>
                    <a:pt x="123" y="257"/>
                    <a:pt x="112" y="251"/>
                    <a:pt x="103" y="242"/>
                  </a:cubicBezTo>
                  <a:cubicBezTo>
                    <a:pt x="97" y="236"/>
                    <a:pt x="89" y="221"/>
                    <a:pt x="89" y="214"/>
                  </a:cubicBezTo>
                  <a:cubicBezTo>
                    <a:pt x="89" y="211"/>
                    <a:pt x="87" y="209"/>
                    <a:pt x="85" y="209"/>
                  </a:cubicBezTo>
                  <a:cubicBezTo>
                    <a:pt x="80" y="208"/>
                    <a:pt x="61" y="203"/>
                    <a:pt x="61" y="163"/>
                  </a:cubicBezTo>
                  <a:cubicBezTo>
                    <a:pt x="61" y="122"/>
                    <a:pt x="78" y="53"/>
                    <a:pt x="192" y="53"/>
                  </a:cubicBezTo>
                  <a:cubicBezTo>
                    <a:pt x="223" y="53"/>
                    <a:pt x="253" y="63"/>
                    <a:pt x="277" y="82"/>
                  </a:cubicBezTo>
                  <a:cubicBezTo>
                    <a:pt x="299" y="98"/>
                    <a:pt x="312" y="119"/>
                    <a:pt x="312" y="137"/>
                  </a:cubicBezTo>
                  <a:cubicBezTo>
                    <a:pt x="312" y="160"/>
                    <a:pt x="297" y="170"/>
                    <a:pt x="260" y="170"/>
                  </a:cubicBez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6AC653-25F8-4AC8-AD5C-4AAE07364304}"/>
              </a:ext>
            </a:extLst>
          </p:cNvPr>
          <p:cNvGrpSpPr/>
          <p:nvPr/>
        </p:nvGrpSpPr>
        <p:grpSpPr>
          <a:xfrm>
            <a:off x="2532549" y="3527386"/>
            <a:ext cx="693119" cy="765136"/>
            <a:chOff x="2532549" y="3400165"/>
            <a:chExt cx="693119" cy="7651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9F7243-FE66-4B88-BBC4-222E5B21B551}"/>
                </a:ext>
              </a:extLst>
            </p:cNvPr>
            <p:cNvSpPr/>
            <p:nvPr/>
          </p:nvSpPr>
          <p:spPr>
            <a:xfrm>
              <a:off x="2532549" y="3400165"/>
              <a:ext cx="693119" cy="765136"/>
            </a:xfrm>
            <a:prstGeom prst="rect">
              <a:avLst/>
            </a:prstGeom>
            <a:solidFill>
              <a:srgbClr val="DD1D21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rnd" cmpd="sng" algn="ctr">
                  <a:solidFill>
                    <a:srgbClr val="29BA74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61F6A54C-B8F9-45A3-8C30-BB1FEA6613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94" b="18163"/>
            <a:stretch/>
          </p:blipFill>
          <p:spPr>
            <a:xfrm>
              <a:off x="2613776" y="3509897"/>
              <a:ext cx="530664" cy="554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430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79B1-8F99-4BD8-8E62-197886E5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10" y="630155"/>
            <a:ext cx="11171238" cy="307777"/>
          </a:xfrm>
        </p:spPr>
        <p:txBody>
          <a:bodyPr/>
          <a:lstStyle/>
          <a:p>
            <a:r>
              <a:rPr lang="en-US" dirty="0"/>
              <a:t>Percentage of Work Not Requiring Permit 2019-2020</a:t>
            </a:r>
            <a:br>
              <a:rPr lang="en-US" dirty="0"/>
            </a:b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35EA2-69D1-418D-9EC5-EDB2B0F116AE}"/>
              </a:ext>
            </a:extLst>
          </p:cNvPr>
          <p:cNvSpPr/>
          <p:nvPr/>
        </p:nvSpPr>
        <p:spPr>
          <a:xfrm>
            <a:off x="508010" y="1103601"/>
            <a:ext cx="11281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595959"/>
                </a:solidFill>
                <a:latin typeface="Futura Medium"/>
              </a:rPr>
              <a:t>Use of PTW for routine work still prevalent in some assets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7F3271-A2EC-49C6-BEF2-4C687C2E41C0}"/>
              </a:ext>
            </a:extLst>
          </p:cNvPr>
          <p:cNvSpPr/>
          <p:nvPr/>
        </p:nvSpPr>
        <p:spPr>
          <a:xfrm>
            <a:off x="2360791" y="2067876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ShellMedium" panose="00000600000000000000" pitchFamily="50" charset="0"/>
              </a:rPr>
              <a:t>2019</a:t>
            </a:r>
            <a:endParaRPr lang="en-GB" sz="1800" dirty="0">
              <a:latin typeface="ShellMedium" panose="000006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5A171D-2BB2-4D20-9763-09328C11295C}"/>
              </a:ext>
            </a:extLst>
          </p:cNvPr>
          <p:cNvSpPr/>
          <p:nvPr/>
        </p:nvSpPr>
        <p:spPr>
          <a:xfrm>
            <a:off x="8079524" y="2067876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ShellMedium" panose="00000600000000000000" pitchFamily="50" charset="0"/>
              </a:rPr>
              <a:t>2020</a:t>
            </a:r>
            <a:endParaRPr lang="en-GB" sz="1800" dirty="0">
              <a:latin typeface="ShellMedium" panose="00000600000000000000" pitchFamily="50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E455C15-F475-4D5A-82E0-0932AB3FB0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496701"/>
              </p:ext>
            </p:extLst>
          </p:nvPr>
        </p:nvGraphicFramePr>
        <p:xfrm>
          <a:off x="6038596" y="2437209"/>
          <a:ext cx="5812028" cy="3113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1FE1268-2AFE-413E-B25A-EDE7938CD02D}"/>
              </a:ext>
            </a:extLst>
          </p:cNvPr>
          <p:cNvSpPr/>
          <p:nvPr/>
        </p:nvSpPr>
        <p:spPr>
          <a:xfrm>
            <a:off x="822036" y="1363147"/>
            <a:ext cx="1040051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rgbClr val="C00000"/>
                </a:solidFill>
                <a:latin typeface="Futura Medium"/>
              </a:rPr>
              <a:t>Routine work include non-intrusive/breaking containment, maintenance, inspection not involving confined space entry and fault finding (troubleshooting provided safety system is not defeated</a:t>
            </a:r>
            <a:r>
              <a:rPr lang="en-US" sz="1100" i="1" dirty="0">
                <a:solidFill>
                  <a:srgbClr val="C00000"/>
                </a:solidFill>
                <a:latin typeface="ShellMedium" panose="00000600000000000000" pitchFamily="50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96F7A-F931-4764-8822-6FCAE0ADAA62}"/>
              </a:ext>
            </a:extLst>
          </p:cNvPr>
          <p:cNvSpPr txBox="1"/>
          <p:nvPr/>
        </p:nvSpPr>
        <p:spPr>
          <a:xfrm>
            <a:off x="9520303" y="4223626"/>
            <a:ext cx="1176805" cy="349135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Increased PTW due to </a:t>
            </a:r>
            <a:r>
              <a:rPr lang="en-GB" sz="900" dirty="0" err="1">
                <a:solidFill>
                  <a:schemeClr val="tx1"/>
                </a:solidFill>
              </a:rPr>
              <a:t>Tunu</a:t>
            </a:r>
            <a:r>
              <a:rPr lang="en-GB" sz="900" dirty="0">
                <a:solidFill>
                  <a:schemeClr val="tx1"/>
                </a:solidFill>
              </a:rPr>
              <a:t> AGS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01630B3-B48B-4CC0-AED2-AD6D0E9FDD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072043"/>
              </p:ext>
            </p:extLst>
          </p:nvPr>
        </p:nvGraphicFramePr>
        <p:xfrm>
          <a:off x="508010" y="2441811"/>
          <a:ext cx="5272588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397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55F3-BE66-4F08-AC5F-CD14F5B9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09" y="712800"/>
            <a:ext cx="11365339" cy="332399"/>
          </a:xfrm>
        </p:spPr>
        <p:txBody>
          <a:bodyPr/>
          <a:lstStyle/>
          <a:p>
            <a:r>
              <a:rPr lang="en-GB" dirty="0">
                <a:solidFill>
                  <a:srgbClr val="37373A"/>
                </a:solidFill>
              </a:rPr>
              <a:t>Survey Outcomes /Insights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774110-7E7A-40A8-B9D0-A2DB4E7DFF50}"/>
              </a:ext>
            </a:extLst>
          </p:cNvPr>
          <p:cNvSpPr/>
          <p:nvPr/>
        </p:nvSpPr>
        <p:spPr>
          <a:xfrm>
            <a:off x="316281" y="1331733"/>
            <a:ext cx="4736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7373A"/>
                </a:solidFill>
              </a:rPr>
              <a:t>On a scale of 1-10, how would you rate the ease of understanding of the PTW procedure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D4D9D9-25D9-4ED6-8972-1398D2DD5811}"/>
              </a:ext>
            </a:extLst>
          </p:cNvPr>
          <p:cNvSpPr/>
          <p:nvPr/>
        </p:nvSpPr>
        <p:spPr>
          <a:xfrm>
            <a:off x="5045155" y="1364596"/>
            <a:ext cx="19459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37373A"/>
                </a:solidFill>
              </a:rPr>
              <a:t>Average - 8.25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163E9-CA89-48B4-B29E-82D29E6E3BFD}"/>
              </a:ext>
            </a:extLst>
          </p:cNvPr>
          <p:cNvSpPr/>
          <p:nvPr/>
        </p:nvSpPr>
        <p:spPr>
          <a:xfrm>
            <a:off x="313909" y="2064596"/>
            <a:ext cx="4592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7373A"/>
                </a:solidFill>
              </a:rPr>
              <a:t>How would you rate the average waiting time from PTW initiation to issuance</a:t>
            </a:r>
            <a:endParaRPr lang="en-GB" sz="1200" dirty="0">
              <a:solidFill>
                <a:srgbClr val="37373A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C4048D-4096-4983-A1A4-437AAD219088}"/>
              </a:ext>
            </a:extLst>
          </p:cNvPr>
          <p:cNvSpPr/>
          <p:nvPr/>
        </p:nvSpPr>
        <p:spPr>
          <a:xfrm>
            <a:off x="5045156" y="2003997"/>
            <a:ext cx="2101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37373A"/>
                </a:solidFill>
              </a:rPr>
              <a:t>69% - Okay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37373A"/>
                </a:solidFill>
              </a:rPr>
              <a:t>17% - Too Long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199B95-E3BE-4707-889A-12BC7F0EF493}"/>
              </a:ext>
            </a:extLst>
          </p:cNvPr>
          <p:cNvSpPr/>
          <p:nvPr/>
        </p:nvSpPr>
        <p:spPr>
          <a:xfrm>
            <a:off x="313909" y="2843243"/>
            <a:ext cx="45099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7373A"/>
                </a:solidFill>
              </a:rPr>
              <a:t>Average time (</a:t>
            </a:r>
            <a:r>
              <a:rPr lang="en-US" sz="1200" dirty="0" err="1">
                <a:solidFill>
                  <a:srgbClr val="37373A"/>
                </a:solidFill>
              </a:rPr>
              <a:t>hrs</a:t>
            </a:r>
            <a:r>
              <a:rPr lang="en-US" sz="1200" dirty="0">
                <a:solidFill>
                  <a:srgbClr val="37373A"/>
                </a:solidFill>
              </a:rPr>
              <a:t>) for processing a permit in your facility</a:t>
            </a:r>
            <a:endParaRPr lang="en-GB" sz="1200" dirty="0">
              <a:solidFill>
                <a:srgbClr val="37373A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A0B81B-A313-4C1B-AD94-964D907D9DFE}"/>
              </a:ext>
            </a:extLst>
          </p:cNvPr>
          <p:cNvSpPr/>
          <p:nvPr/>
        </p:nvSpPr>
        <p:spPr>
          <a:xfrm>
            <a:off x="316281" y="3853309"/>
            <a:ext cx="45911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7373A"/>
                </a:solidFill>
              </a:rPr>
              <a:t>Difficulties encountered in processing a permit in your facility</a:t>
            </a:r>
            <a:endParaRPr lang="en-GB" sz="1200" dirty="0">
              <a:solidFill>
                <a:srgbClr val="37373A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FC6A0D-BFF9-4F1A-8858-46C126640577}"/>
              </a:ext>
            </a:extLst>
          </p:cNvPr>
          <p:cNvSpPr/>
          <p:nvPr/>
        </p:nvSpPr>
        <p:spPr>
          <a:xfrm>
            <a:off x="5035146" y="3790842"/>
            <a:ext cx="31845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7373A"/>
                </a:solidFill>
              </a:rPr>
              <a:t>Unavailability of trained personnel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7373A"/>
                </a:solidFill>
              </a:rPr>
              <a:t>Inadequacy of computer/printer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7373A"/>
                </a:solidFill>
              </a:rPr>
              <a:t>Poor network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7373A"/>
                </a:solidFill>
              </a:rPr>
              <a:t>Poor awareness (3</a:t>
            </a:r>
            <a:r>
              <a:rPr lang="en-US" sz="1200" baseline="30000" dirty="0">
                <a:solidFill>
                  <a:srgbClr val="37373A"/>
                </a:solidFill>
              </a:rPr>
              <a:t>rd</a:t>
            </a:r>
            <a:r>
              <a:rPr lang="en-US" sz="1200" dirty="0">
                <a:solidFill>
                  <a:srgbClr val="37373A"/>
                </a:solidFill>
              </a:rPr>
              <a:t> Party)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7373A"/>
                </a:solidFill>
              </a:rPr>
              <a:t>Delays in authorization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7373A"/>
                </a:solidFill>
              </a:rPr>
              <a:t>Extended Process (especially when corrections are made)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C472EB-E92A-4260-BDA7-347CBDDB78CC}"/>
              </a:ext>
            </a:extLst>
          </p:cNvPr>
          <p:cNvSpPr/>
          <p:nvPr/>
        </p:nvSpPr>
        <p:spPr>
          <a:xfrm>
            <a:off x="340033" y="5212832"/>
            <a:ext cx="4278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7373A"/>
                </a:solidFill>
              </a:rPr>
              <a:t>On a scale of 1-10, how would you rate the level of competence on PTW in your facility</a:t>
            </a:r>
            <a:endParaRPr lang="en-GB" sz="1200" dirty="0">
              <a:solidFill>
                <a:srgbClr val="37373A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B5D670-4A1A-4BC2-BCB8-E43E0F498713}"/>
              </a:ext>
            </a:extLst>
          </p:cNvPr>
          <p:cNvSpPr/>
          <p:nvPr/>
        </p:nvSpPr>
        <p:spPr>
          <a:xfrm>
            <a:off x="5052291" y="5305166"/>
            <a:ext cx="19459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37373A"/>
                </a:solidFill>
              </a:rPr>
              <a:t>Average - 8.52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3F196E-83B8-4F4E-857D-589B52FDDC95}"/>
              </a:ext>
            </a:extLst>
          </p:cNvPr>
          <p:cNvSpPr/>
          <p:nvPr/>
        </p:nvSpPr>
        <p:spPr>
          <a:xfrm>
            <a:off x="5045154" y="2823420"/>
            <a:ext cx="34536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37373A"/>
                </a:solidFill>
              </a:rPr>
              <a:t>10mins, 30mins, 1 – 3hrs, 24 – 48hrs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B81E23-01A8-4FCA-93D6-8CB0388AEC70}"/>
              </a:ext>
            </a:extLst>
          </p:cNvPr>
          <p:cNvCxnSpPr/>
          <p:nvPr/>
        </p:nvCxnSpPr>
        <p:spPr>
          <a:xfrm>
            <a:off x="4760598" y="1330089"/>
            <a:ext cx="0" cy="5357105"/>
          </a:xfrm>
          <a:prstGeom prst="line">
            <a:avLst/>
          </a:prstGeom>
          <a:ln w="9525" cap="rnd">
            <a:solidFill>
              <a:srgbClr val="9A9A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290A8C-746D-45BA-9438-EE3E59963645}"/>
              </a:ext>
            </a:extLst>
          </p:cNvPr>
          <p:cNvGrpSpPr/>
          <p:nvPr/>
        </p:nvGrpSpPr>
        <p:grpSpPr>
          <a:xfrm>
            <a:off x="4607512" y="3518179"/>
            <a:ext cx="299870" cy="306910"/>
            <a:chOff x="2073292" y="3967299"/>
            <a:chExt cx="306171" cy="306910"/>
          </a:xfrm>
        </p:grpSpPr>
        <p:sp>
          <p:nvSpPr>
            <p:cNvPr id="15" name="Freeform 94">
              <a:extLst>
                <a:ext uri="{FF2B5EF4-FFF2-40B4-BE49-F238E27FC236}">
                  <a16:creationId xmlns:a16="http://schemas.microsoft.com/office/drawing/2014/main" id="{E39B55F0-47F0-4D71-BDE9-4005BF9D926B}"/>
                </a:ext>
              </a:extLst>
            </p:cNvPr>
            <p:cNvSpPr>
              <a:spLocks/>
            </p:cNvSpPr>
            <p:nvPr/>
          </p:nvSpPr>
          <p:spPr bwMode="gray">
            <a:xfrm>
              <a:off x="2073292" y="3967299"/>
              <a:ext cx="306171" cy="306910"/>
            </a:xfrm>
            <a:custGeom>
              <a:avLst/>
              <a:gdLst>
                <a:gd name="T0" fmla="*/ 0 w 1052"/>
                <a:gd name="T1" fmla="*/ 526 h 1052"/>
                <a:gd name="T2" fmla="*/ 0 w 1052"/>
                <a:gd name="T3" fmla="*/ 526 h 1052"/>
                <a:gd name="T4" fmla="*/ 526 w 1052"/>
                <a:gd name="T5" fmla="*/ 0 h 1052"/>
                <a:gd name="T6" fmla="*/ 1052 w 1052"/>
                <a:gd name="T7" fmla="*/ 526 h 1052"/>
                <a:gd name="T8" fmla="*/ 1052 w 1052"/>
                <a:gd name="T9" fmla="*/ 526 h 1052"/>
                <a:gd name="T10" fmla="*/ 526 w 1052"/>
                <a:gd name="T11" fmla="*/ 1052 h 1052"/>
                <a:gd name="T12" fmla="*/ 526 w 1052"/>
                <a:gd name="T13" fmla="*/ 1052 h 1052"/>
                <a:gd name="T14" fmla="*/ 0 w 1052"/>
                <a:gd name="T15" fmla="*/ 526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2" h="1052">
                  <a:moveTo>
                    <a:pt x="0" y="526"/>
                  </a:moveTo>
                  <a:cubicBezTo>
                    <a:pt x="0" y="526"/>
                    <a:pt x="0" y="526"/>
                    <a:pt x="0" y="526"/>
                  </a:cubicBezTo>
                  <a:cubicBezTo>
                    <a:pt x="0" y="236"/>
                    <a:pt x="236" y="0"/>
                    <a:pt x="526" y="0"/>
                  </a:cubicBezTo>
                  <a:cubicBezTo>
                    <a:pt x="817" y="0"/>
                    <a:pt x="1052" y="236"/>
                    <a:pt x="1052" y="526"/>
                  </a:cubicBezTo>
                  <a:cubicBezTo>
                    <a:pt x="1052" y="526"/>
                    <a:pt x="1052" y="526"/>
                    <a:pt x="1052" y="526"/>
                  </a:cubicBezTo>
                  <a:cubicBezTo>
                    <a:pt x="1052" y="817"/>
                    <a:pt x="817" y="1052"/>
                    <a:pt x="526" y="1052"/>
                  </a:cubicBezTo>
                  <a:cubicBezTo>
                    <a:pt x="526" y="1052"/>
                    <a:pt x="526" y="1052"/>
                    <a:pt x="526" y="1052"/>
                  </a:cubicBezTo>
                  <a:cubicBezTo>
                    <a:pt x="236" y="1052"/>
                    <a:pt x="0" y="817"/>
                    <a:pt x="0" y="52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>
                  <a:solidFill>
                    <a:srgbClr val="DD1D21"/>
                  </a:solidFill>
                </a14:hiddenLine>
              </a:ext>
            </a:extLst>
          </p:spPr>
          <p:txBody>
            <a:bodyPr vert="horz" wrap="square" lIns="88641" tIns="44321" rIns="88641" bIns="443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16" name="Freeform 95">
              <a:extLst>
                <a:ext uri="{FF2B5EF4-FFF2-40B4-BE49-F238E27FC236}">
                  <a16:creationId xmlns:a16="http://schemas.microsoft.com/office/drawing/2014/main" id="{73ED28A6-C6EC-48CE-87C2-4E2A712DEA00}"/>
                </a:ext>
              </a:extLst>
            </p:cNvPr>
            <p:cNvSpPr>
              <a:spLocks/>
            </p:cNvSpPr>
            <p:nvPr/>
          </p:nvSpPr>
          <p:spPr bwMode="gray">
            <a:xfrm>
              <a:off x="2189723" y="4009559"/>
              <a:ext cx="120251" cy="224731"/>
            </a:xfrm>
            <a:custGeom>
              <a:avLst/>
              <a:gdLst>
                <a:gd name="T0" fmla="*/ 66 w 976"/>
                <a:gd name="T1" fmla="*/ 1824 h 1824"/>
                <a:gd name="T2" fmla="*/ 0 w 976"/>
                <a:gd name="T3" fmla="*/ 1758 h 1824"/>
                <a:gd name="T4" fmla="*/ 843 w 976"/>
                <a:gd name="T5" fmla="*/ 912 h 1824"/>
                <a:gd name="T6" fmla="*/ 0 w 976"/>
                <a:gd name="T7" fmla="*/ 66 h 1824"/>
                <a:gd name="T8" fmla="*/ 66 w 976"/>
                <a:gd name="T9" fmla="*/ 0 h 1824"/>
                <a:gd name="T10" fmla="*/ 976 w 976"/>
                <a:gd name="T11" fmla="*/ 912 h 1824"/>
                <a:gd name="T12" fmla="*/ 66 w 976"/>
                <a:gd name="T13" fmla="*/ 1824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6" h="1824">
                  <a:moveTo>
                    <a:pt x="66" y="1824"/>
                  </a:moveTo>
                  <a:lnTo>
                    <a:pt x="0" y="1758"/>
                  </a:lnTo>
                  <a:lnTo>
                    <a:pt x="843" y="912"/>
                  </a:lnTo>
                  <a:lnTo>
                    <a:pt x="0" y="66"/>
                  </a:lnTo>
                  <a:lnTo>
                    <a:pt x="66" y="0"/>
                  </a:lnTo>
                  <a:lnTo>
                    <a:pt x="976" y="912"/>
                  </a:lnTo>
                  <a:lnTo>
                    <a:pt x="66" y="18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641" tIns="44321" rIns="88641" bIns="443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A5786C-1EF8-4238-A97F-38FF77B54E2A}"/>
              </a:ext>
            </a:extLst>
          </p:cNvPr>
          <p:cNvCxnSpPr/>
          <p:nvPr/>
        </p:nvCxnSpPr>
        <p:spPr>
          <a:xfrm>
            <a:off x="8514272" y="1355445"/>
            <a:ext cx="0" cy="5357105"/>
          </a:xfrm>
          <a:prstGeom prst="line">
            <a:avLst/>
          </a:prstGeom>
          <a:ln w="9525" cap="rnd">
            <a:solidFill>
              <a:srgbClr val="9A9A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F483BE-B90E-4E16-A994-8FF54E31256A}"/>
              </a:ext>
            </a:extLst>
          </p:cNvPr>
          <p:cNvGrpSpPr/>
          <p:nvPr/>
        </p:nvGrpSpPr>
        <p:grpSpPr>
          <a:xfrm>
            <a:off x="8361186" y="3543535"/>
            <a:ext cx="299870" cy="306910"/>
            <a:chOff x="2073292" y="3967299"/>
            <a:chExt cx="306171" cy="306910"/>
          </a:xfrm>
        </p:grpSpPr>
        <p:sp>
          <p:nvSpPr>
            <p:cNvPr id="23" name="Freeform 94">
              <a:extLst>
                <a:ext uri="{FF2B5EF4-FFF2-40B4-BE49-F238E27FC236}">
                  <a16:creationId xmlns:a16="http://schemas.microsoft.com/office/drawing/2014/main" id="{4B1E6733-5062-4EE9-BEAF-500F514661FA}"/>
                </a:ext>
              </a:extLst>
            </p:cNvPr>
            <p:cNvSpPr>
              <a:spLocks/>
            </p:cNvSpPr>
            <p:nvPr/>
          </p:nvSpPr>
          <p:spPr bwMode="gray">
            <a:xfrm>
              <a:off x="2073292" y="3967299"/>
              <a:ext cx="306171" cy="306910"/>
            </a:xfrm>
            <a:custGeom>
              <a:avLst/>
              <a:gdLst>
                <a:gd name="T0" fmla="*/ 0 w 1052"/>
                <a:gd name="T1" fmla="*/ 526 h 1052"/>
                <a:gd name="T2" fmla="*/ 0 w 1052"/>
                <a:gd name="T3" fmla="*/ 526 h 1052"/>
                <a:gd name="T4" fmla="*/ 526 w 1052"/>
                <a:gd name="T5" fmla="*/ 0 h 1052"/>
                <a:gd name="T6" fmla="*/ 1052 w 1052"/>
                <a:gd name="T7" fmla="*/ 526 h 1052"/>
                <a:gd name="T8" fmla="*/ 1052 w 1052"/>
                <a:gd name="T9" fmla="*/ 526 h 1052"/>
                <a:gd name="T10" fmla="*/ 526 w 1052"/>
                <a:gd name="T11" fmla="*/ 1052 h 1052"/>
                <a:gd name="T12" fmla="*/ 526 w 1052"/>
                <a:gd name="T13" fmla="*/ 1052 h 1052"/>
                <a:gd name="T14" fmla="*/ 0 w 1052"/>
                <a:gd name="T15" fmla="*/ 526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2" h="1052">
                  <a:moveTo>
                    <a:pt x="0" y="526"/>
                  </a:moveTo>
                  <a:cubicBezTo>
                    <a:pt x="0" y="526"/>
                    <a:pt x="0" y="526"/>
                    <a:pt x="0" y="526"/>
                  </a:cubicBezTo>
                  <a:cubicBezTo>
                    <a:pt x="0" y="236"/>
                    <a:pt x="236" y="0"/>
                    <a:pt x="526" y="0"/>
                  </a:cubicBezTo>
                  <a:cubicBezTo>
                    <a:pt x="817" y="0"/>
                    <a:pt x="1052" y="236"/>
                    <a:pt x="1052" y="526"/>
                  </a:cubicBezTo>
                  <a:cubicBezTo>
                    <a:pt x="1052" y="526"/>
                    <a:pt x="1052" y="526"/>
                    <a:pt x="1052" y="526"/>
                  </a:cubicBezTo>
                  <a:cubicBezTo>
                    <a:pt x="1052" y="817"/>
                    <a:pt x="817" y="1052"/>
                    <a:pt x="526" y="1052"/>
                  </a:cubicBezTo>
                  <a:cubicBezTo>
                    <a:pt x="526" y="1052"/>
                    <a:pt x="526" y="1052"/>
                    <a:pt x="526" y="1052"/>
                  </a:cubicBezTo>
                  <a:cubicBezTo>
                    <a:pt x="236" y="1052"/>
                    <a:pt x="0" y="817"/>
                    <a:pt x="0" y="52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>
                  <a:solidFill>
                    <a:srgbClr val="DD1D21"/>
                  </a:solidFill>
                </a14:hiddenLine>
              </a:ext>
            </a:extLst>
          </p:spPr>
          <p:txBody>
            <a:bodyPr vert="horz" wrap="square" lIns="88641" tIns="44321" rIns="88641" bIns="443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24" name="Freeform 95">
              <a:extLst>
                <a:ext uri="{FF2B5EF4-FFF2-40B4-BE49-F238E27FC236}">
                  <a16:creationId xmlns:a16="http://schemas.microsoft.com/office/drawing/2014/main" id="{2D72E2A1-063E-48F7-AFC2-2750F5869604}"/>
                </a:ext>
              </a:extLst>
            </p:cNvPr>
            <p:cNvSpPr>
              <a:spLocks/>
            </p:cNvSpPr>
            <p:nvPr/>
          </p:nvSpPr>
          <p:spPr bwMode="gray">
            <a:xfrm>
              <a:off x="2189723" y="4009559"/>
              <a:ext cx="120251" cy="224731"/>
            </a:xfrm>
            <a:custGeom>
              <a:avLst/>
              <a:gdLst>
                <a:gd name="T0" fmla="*/ 66 w 976"/>
                <a:gd name="T1" fmla="*/ 1824 h 1824"/>
                <a:gd name="T2" fmla="*/ 0 w 976"/>
                <a:gd name="T3" fmla="*/ 1758 h 1824"/>
                <a:gd name="T4" fmla="*/ 843 w 976"/>
                <a:gd name="T5" fmla="*/ 912 h 1824"/>
                <a:gd name="T6" fmla="*/ 0 w 976"/>
                <a:gd name="T7" fmla="*/ 66 h 1824"/>
                <a:gd name="T8" fmla="*/ 66 w 976"/>
                <a:gd name="T9" fmla="*/ 0 h 1824"/>
                <a:gd name="T10" fmla="*/ 976 w 976"/>
                <a:gd name="T11" fmla="*/ 912 h 1824"/>
                <a:gd name="T12" fmla="*/ 66 w 976"/>
                <a:gd name="T13" fmla="*/ 1824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6" h="1824">
                  <a:moveTo>
                    <a:pt x="66" y="1824"/>
                  </a:moveTo>
                  <a:lnTo>
                    <a:pt x="0" y="1758"/>
                  </a:lnTo>
                  <a:lnTo>
                    <a:pt x="843" y="912"/>
                  </a:lnTo>
                  <a:lnTo>
                    <a:pt x="0" y="66"/>
                  </a:lnTo>
                  <a:lnTo>
                    <a:pt x="66" y="0"/>
                  </a:lnTo>
                  <a:lnTo>
                    <a:pt x="976" y="912"/>
                  </a:lnTo>
                  <a:lnTo>
                    <a:pt x="66" y="18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641" tIns="44321" rIns="88641" bIns="443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9EF6EA7-A4DF-4E6B-AADA-391D792EE436}"/>
              </a:ext>
            </a:extLst>
          </p:cNvPr>
          <p:cNvSpPr txBox="1"/>
          <p:nvPr/>
        </p:nvSpPr>
        <p:spPr>
          <a:xfrm>
            <a:off x="8667359" y="886691"/>
            <a:ext cx="3252815" cy="251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i="1" dirty="0">
                <a:solidFill>
                  <a:schemeClr val="tx1"/>
                </a:solidFill>
              </a:rPr>
              <a:t>Insights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D7F88F-D5C1-44B7-BDD8-642832FE4BC2}"/>
              </a:ext>
            </a:extLst>
          </p:cNvPr>
          <p:cNvSpPr txBox="1"/>
          <p:nvPr/>
        </p:nvSpPr>
        <p:spPr>
          <a:xfrm>
            <a:off x="8625276" y="2400628"/>
            <a:ext cx="3252815" cy="9017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Average processing time is min. 3-4hrs to 48hrs. This time could be further reduced where identified inefficiencies are cut off from the process implementation across assets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EA42E8-B580-4948-B9B9-D5F21ECD79B7}"/>
              </a:ext>
            </a:extLst>
          </p:cNvPr>
          <p:cNvSpPr txBox="1"/>
          <p:nvPr/>
        </p:nvSpPr>
        <p:spPr>
          <a:xfrm>
            <a:off x="8667359" y="1355445"/>
            <a:ext cx="3252815" cy="4283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i="1" dirty="0">
                <a:solidFill>
                  <a:schemeClr val="accent3"/>
                </a:solidFill>
              </a:rPr>
              <a:t>83% of target users claim the PTW procedure is clear and easy to understand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8F03F3-04B6-4FEA-86C9-C3D47DCD6577}"/>
              </a:ext>
            </a:extLst>
          </p:cNvPr>
          <p:cNvSpPr txBox="1"/>
          <p:nvPr/>
        </p:nvSpPr>
        <p:spPr>
          <a:xfrm>
            <a:off x="8667359" y="3943665"/>
            <a:ext cx="3252815" cy="9017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Difficulties/inefficiencies are largely around availability of trained personnel, computers/printers/network, and identified deficiencies in the e-PTW system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1C4FA0-8C4D-493D-BC6A-9234456E1808}"/>
              </a:ext>
            </a:extLst>
          </p:cNvPr>
          <p:cNvSpPr txBox="1"/>
          <p:nvPr/>
        </p:nvSpPr>
        <p:spPr>
          <a:xfrm>
            <a:off x="8657297" y="5136806"/>
            <a:ext cx="3252815" cy="15503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85% of users believe the competence level of PTW is high, However there seem to be a shortage of trained personnel to administer the process. This puts pressure on the few available personnel and result in delays. </a:t>
            </a:r>
          </a:p>
          <a:p>
            <a:r>
              <a:rPr lang="en-GB" dirty="0"/>
              <a:t>More personnel need to be appointed and trained</a:t>
            </a:r>
          </a:p>
        </p:txBody>
      </p:sp>
    </p:spTree>
    <p:extLst>
      <p:ext uri="{BB962C8B-B14F-4D97-AF65-F5344CB8AC3E}">
        <p14:creationId xmlns:p14="http://schemas.microsoft.com/office/powerpoint/2010/main" val="292411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A6D5-6569-41FF-BFFC-D4FB869A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10" y="712800"/>
            <a:ext cx="8227975" cy="332399"/>
          </a:xfrm>
        </p:spPr>
        <p:txBody>
          <a:bodyPr/>
          <a:lstStyle/>
          <a:p>
            <a:r>
              <a:rPr lang="en-GB" dirty="0">
                <a:solidFill>
                  <a:srgbClr val="37373A"/>
                </a:solidFill>
              </a:rPr>
              <a:t>Survey Outcomes/Insights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7A51CC-3E58-45EC-9F08-6486B50BC5A9}"/>
              </a:ext>
            </a:extLst>
          </p:cNvPr>
          <p:cNvSpPr/>
          <p:nvPr/>
        </p:nvSpPr>
        <p:spPr>
          <a:xfrm>
            <a:off x="390026" y="1378813"/>
            <a:ext cx="45109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7373A"/>
                </a:solidFill>
              </a:rPr>
              <a:t>Do you maintain a list of Permit Exempted tasks in your facility</a:t>
            </a:r>
            <a:endParaRPr lang="en-GB" sz="1200" dirty="0">
              <a:solidFill>
                <a:srgbClr val="37373A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657BAE-EF7A-46EB-A0EB-9117FA53505C}"/>
              </a:ext>
            </a:extLst>
          </p:cNvPr>
          <p:cNvSpPr/>
          <p:nvPr/>
        </p:nvSpPr>
        <p:spPr>
          <a:xfrm>
            <a:off x="5933222" y="1247821"/>
            <a:ext cx="19737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37373A"/>
                </a:solidFill>
              </a:rPr>
              <a:t>71% - Yes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02605-01B2-417D-8F50-82127FA3F000}"/>
              </a:ext>
            </a:extLst>
          </p:cNvPr>
          <p:cNvSpPr/>
          <p:nvPr/>
        </p:nvSpPr>
        <p:spPr>
          <a:xfrm>
            <a:off x="390026" y="1930524"/>
            <a:ext cx="5059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7373A"/>
                </a:solidFill>
              </a:rPr>
              <a:t>On a scale of 1-10, how would you rate clarity around understanding of task requiring and those not requiring a permit.</a:t>
            </a:r>
            <a:endParaRPr lang="en-GB" sz="1200" dirty="0">
              <a:solidFill>
                <a:srgbClr val="37373A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8DB977-732D-4752-BA96-E29A7DF0BE70}"/>
              </a:ext>
            </a:extLst>
          </p:cNvPr>
          <p:cNvSpPr/>
          <p:nvPr/>
        </p:nvSpPr>
        <p:spPr>
          <a:xfrm>
            <a:off x="5933222" y="1958595"/>
            <a:ext cx="19737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37373A"/>
                </a:solidFill>
              </a:rPr>
              <a:t>Average – 8.6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ADDDA0-5E6C-4765-898F-257277D143D5}"/>
              </a:ext>
            </a:extLst>
          </p:cNvPr>
          <p:cNvSpPr/>
          <p:nvPr/>
        </p:nvSpPr>
        <p:spPr>
          <a:xfrm>
            <a:off x="390026" y="2772648"/>
            <a:ext cx="47060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7373A"/>
                </a:solidFill>
              </a:rPr>
              <a:t> Value of the Daily PTW Monitoring (10% representative sampling)</a:t>
            </a:r>
            <a:endParaRPr lang="en-GB" sz="1200" dirty="0">
              <a:solidFill>
                <a:srgbClr val="37373A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53D966-B022-4401-BF42-6ECA5CBE20F9}"/>
              </a:ext>
            </a:extLst>
          </p:cNvPr>
          <p:cNvSpPr/>
          <p:nvPr/>
        </p:nvSpPr>
        <p:spPr>
          <a:xfrm>
            <a:off x="5933222" y="2618334"/>
            <a:ext cx="19737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37373A"/>
                </a:solidFill>
              </a:rPr>
              <a:t>Average – 7.86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5654DB-52B6-48AE-8A19-73FA2F2B83C1}"/>
              </a:ext>
            </a:extLst>
          </p:cNvPr>
          <p:cNvSpPr/>
          <p:nvPr/>
        </p:nvSpPr>
        <p:spPr>
          <a:xfrm>
            <a:off x="390028" y="3410525"/>
            <a:ext cx="4510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37373A"/>
                </a:solidFill>
              </a:rPr>
              <a:t> Value of the 6-Monthly PTW Effectiveness Review?</a:t>
            </a:r>
            <a:endParaRPr lang="en-GB" sz="1200" dirty="0">
              <a:solidFill>
                <a:srgbClr val="37373A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9B119-4839-4736-AB88-0DD57BC9D9F9}"/>
              </a:ext>
            </a:extLst>
          </p:cNvPr>
          <p:cNvSpPr/>
          <p:nvPr/>
        </p:nvSpPr>
        <p:spPr>
          <a:xfrm>
            <a:off x="5933222" y="3278073"/>
            <a:ext cx="19737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37373A"/>
                </a:solidFill>
              </a:rPr>
              <a:t>Average – 7.93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0FBC52-2852-48F3-A205-1A5D9F31CC28}"/>
              </a:ext>
            </a:extLst>
          </p:cNvPr>
          <p:cNvSpPr/>
          <p:nvPr/>
        </p:nvSpPr>
        <p:spPr>
          <a:xfrm>
            <a:off x="390027" y="4104166"/>
            <a:ext cx="51608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PTW process is ambiguous and complex – should be simplified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Time spent processing permit is way too long and distracts actual execution of 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I have a permit, so I'm automatically complying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PTW in place validates effective control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PTW enables adherence to work procedures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200" dirty="0"/>
              <a:t>PTW makes activity execution visible to site leaders and helps them stay in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7AA1D7-D8B7-4EF0-BC55-C3BBBFA6490B}"/>
              </a:ext>
            </a:extLst>
          </p:cNvPr>
          <p:cNvSpPr/>
          <p:nvPr/>
        </p:nvSpPr>
        <p:spPr>
          <a:xfrm>
            <a:off x="5933359" y="4093839"/>
            <a:ext cx="21487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37373A"/>
                </a:solidFill>
              </a:rPr>
              <a:t>True – 31% False – 69%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4015E8-0F22-4326-BAD2-C0F7C875D741}"/>
              </a:ext>
            </a:extLst>
          </p:cNvPr>
          <p:cNvSpPr/>
          <p:nvPr/>
        </p:nvSpPr>
        <p:spPr>
          <a:xfrm>
            <a:off x="5933222" y="4294796"/>
            <a:ext cx="21487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37373A"/>
                </a:solidFill>
              </a:rPr>
              <a:t>True – 34% False – 66%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C4770E-C780-4952-A2A9-3C418C9A4968}"/>
              </a:ext>
            </a:extLst>
          </p:cNvPr>
          <p:cNvSpPr/>
          <p:nvPr/>
        </p:nvSpPr>
        <p:spPr>
          <a:xfrm>
            <a:off x="5933222" y="4568118"/>
            <a:ext cx="21487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FF0000"/>
                </a:solidFill>
              </a:rPr>
              <a:t>True – 28% </a:t>
            </a:r>
            <a:r>
              <a:rPr lang="en-GB" sz="1200" dirty="0">
                <a:solidFill>
                  <a:srgbClr val="00B050"/>
                </a:solidFill>
              </a:rPr>
              <a:t>False – 72%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8C2F64-B10B-4C23-A103-0F2DB76F6A99}"/>
              </a:ext>
            </a:extLst>
          </p:cNvPr>
          <p:cNvSpPr/>
          <p:nvPr/>
        </p:nvSpPr>
        <p:spPr>
          <a:xfrm>
            <a:off x="5933222" y="4788085"/>
            <a:ext cx="21487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FF0000"/>
                </a:solidFill>
              </a:rPr>
              <a:t>True – 49% </a:t>
            </a:r>
            <a:r>
              <a:rPr lang="en-GB" sz="1200" dirty="0">
                <a:solidFill>
                  <a:srgbClr val="00B050"/>
                </a:solidFill>
              </a:rPr>
              <a:t>False – 51%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F4B078-0C70-48DB-9525-C7FB83FB5A2E}"/>
              </a:ext>
            </a:extLst>
          </p:cNvPr>
          <p:cNvSpPr/>
          <p:nvPr/>
        </p:nvSpPr>
        <p:spPr>
          <a:xfrm>
            <a:off x="5933219" y="5016883"/>
            <a:ext cx="21487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tx1">
                    <a:lumMod val="50000"/>
                  </a:schemeClr>
                </a:solidFill>
              </a:rPr>
              <a:t>True – 87% False – 13%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B58768-74EA-4CD6-A273-E70F2EC5DB27}"/>
              </a:ext>
            </a:extLst>
          </p:cNvPr>
          <p:cNvSpPr/>
          <p:nvPr/>
        </p:nvSpPr>
        <p:spPr>
          <a:xfrm>
            <a:off x="5933222" y="5260580"/>
            <a:ext cx="21487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37373A"/>
                </a:solidFill>
              </a:rPr>
              <a:t>True – 97% False – 3%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E9F632-4AD4-4459-8207-A56FFF7EADDE}"/>
              </a:ext>
            </a:extLst>
          </p:cNvPr>
          <p:cNvCxnSpPr>
            <a:cxnSpLocks/>
          </p:cNvCxnSpPr>
          <p:nvPr/>
        </p:nvCxnSpPr>
        <p:spPr>
          <a:xfrm>
            <a:off x="5420177" y="1316608"/>
            <a:ext cx="29278" cy="5189788"/>
          </a:xfrm>
          <a:prstGeom prst="line">
            <a:avLst/>
          </a:prstGeom>
          <a:ln w="9525" cap="rnd">
            <a:solidFill>
              <a:srgbClr val="9A9A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BD9D56-C433-4794-AEF8-1019564B369F}"/>
              </a:ext>
            </a:extLst>
          </p:cNvPr>
          <p:cNvGrpSpPr/>
          <p:nvPr/>
        </p:nvGrpSpPr>
        <p:grpSpPr>
          <a:xfrm>
            <a:off x="5288071" y="3233866"/>
            <a:ext cx="283829" cy="306910"/>
            <a:chOff x="2073292" y="3967299"/>
            <a:chExt cx="306171" cy="306910"/>
          </a:xfrm>
        </p:grpSpPr>
        <p:sp>
          <p:nvSpPr>
            <p:cNvPr id="20" name="Freeform 94">
              <a:extLst>
                <a:ext uri="{FF2B5EF4-FFF2-40B4-BE49-F238E27FC236}">
                  <a16:creationId xmlns:a16="http://schemas.microsoft.com/office/drawing/2014/main" id="{E1BD6F2D-B106-4F4A-B015-BAFF829C58D0}"/>
                </a:ext>
              </a:extLst>
            </p:cNvPr>
            <p:cNvSpPr>
              <a:spLocks/>
            </p:cNvSpPr>
            <p:nvPr/>
          </p:nvSpPr>
          <p:spPr bwMode="gray">
            <a:xfrm>
              <a:off x="2073292" y="3967299"/>
              <a:ext cx="306171" cy="306910"/>
            </a:xfrm>
            <a:custGeom>
              <a:avLst/>
              <a:gdLst>
                <a:gd name="T0" fmla="*/ 0 w 1052"/>
                <a:gd name="T1" fmla="*/ 526 h 1052"/>
                <a:gd name="T2" fmla="*/ 0 w 1052"/>
                <a:gd name="T3" fmla="*/ 526 h 1052"/>
                <a:gd name="T4" fmla="*/ 526 w 1052"/>
                <a:gd name="T5" fmla="*/ 0 h 1052"/>
                <a:gd name="T6" fmla="*/ 1052 w 1052"/>
                <a:gd name="T7" fmla="*/ 526 h 1052"/>
                <a:gd name="T8" fmla="*/ 1052 w 1052"/>
                <a:gd name="T9" fmla="*/ 526 h 1052"/>
                <a:gd name="T10" fmla="*/ 526 w 1052"/>
                <a:gd name="T11" fmla="*/ 1052 h 1052"/>
                <a:gd name="T12" fmla="*/ 526 w 1052"/>
                <a:gd name="T13" fmla="*/ 1052 h 1052"/>
                <a:gd name="T14" fmla="*/ 0 w 1052"/>
                <a:gd name="T15" fmla="*/ 526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2" h="1052">
                  <a:moveTo>
                    <a:pt x="0" y="526"/>
                  </a:moveTo>
                  <a:cubicBezTo>
                    <a:pt x="0" y="526"/>
                    <a:pt x="0" y="526"/>
                    <a:pt x="0" y="526"/>
                  </a:cubicBezTo>
                  <a:cubicBezTo>
                    <a:pt x="0" y="236"/>
                    <a:pt x="236" y="0"/>
                    <a:pt x="526" y="0"/>
                  </a:cubicBezTo>
                  <a:cubicBezTo>
                    <a:pt x="817" y="0"/>
                    <a:pt x="1052" y="236"/>
                    <a:pt x="1052" y="526"/>
                  </a:cubicBezTo>
                  <a:cubicBezTo>
                    <a:pt x="1052" y="526"/>
                    <a:pt x="1052" y="526"/>
                    <a:pt x="1052" y="526"/>
                  </a:cubicBezTo>
                  <a:cubicBezTo>
                    <a:pt x="1052" y="817"/>
                    <a:pt x="817" y="1052"/>
                    <a:pt x="526" y="1052"/>
                  </a:cubicBezTo>
                  <a:cubicBezTo>
                    <a:pt x="526" y="1052"/>
                    <a:pt x="526" y="1052"/>
                    <a:pt x="526" y="1052"/>
                  </a:cubicBezTo>
                  <a:cubicBezTo>
                    <a:pt x="236" y="1052"/>
                    <a:pt x="0" y="817"/>
                    <a:pt x="0" y="52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>
                  <a:solidFill>
                    <a:srgbClr val="DD1D21"/>
                  </a:solidFill>
                </a14:hiddenLine>
              </a:ext>
            </a:extLst>
          </p:spPr>
          <p:txBody>
            <a:bodyPr vert="horz" wrap="square" lIns="88641" tIns="44321" rIns="88641" bIns="443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21" name="Freeform 95">
              <a:extLst>
                <a:ext uri="{FF2B5EF4-FFF2-40B4-BE49-F238E27FC236}">
                  <a16:creationId xmlns:a16="http://schemas.microsoft.com/office/drawing/2014/main" id="{81D9F25A-8B46-4F0E-A04C-7BBF12D5CD28}"/>
                </a:ext>
              </a:extLst>
            </p:cNvPr>
            <p:cNvSpPr>
              <a:spLocks/>
            </p:cNvSpPr>
            <p:nvPr/>
          </p:nvSpPr>
          <p:spPr bwMode="gray">
            <a:xfrm>
              <a:off x="2189723" y="4009559"/>
              <a:ext cx="120251" cy="224731"/>
            </a:xfrm>
            <a:custGeom>
              <a:avLst/>
              <a:gdLst>
                <a:gd name="T0" fmla="*/ 66 w 976"/>
                <a:gd name="T1" fmla="*/ 1824 h 1824"/>
                <a:gd name="T2" fmla="*/ 0 w 976"/>
                <a:gd name="T3" fmla="*/ 1758 h 1824"/>
                <a:gd name="T4" fmla="*/ 843 w 976"/>
                <a:gd name="T5" fmla="*/ 912 h 1824"/>
                <a:gd name="T6" fmla="*/ 0 w 976"/>
                <a:gd name="T7" fmla="*/ 66 h 1824"/>
                <a:gd name="T8" fmla="*/ 66 w 976"/>
                <a:gd name="T9" fmla="*/ 0 h 1824"/>
                <a:gd name="T10" fmla="*/ 976 w 976"/>
                <a:gd name="T11" fmla="*/ 912 h 1824"/>
                <a:gd name="T12" fmla="*/ 66 w 976"/>
                <a:gd name="T13" fmla="*/ 1824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6" h="1824">
                  <a:moveTo>
                    <a:pt x="66" y="1824"/>
                  </a:moveTo>
                  <a:lnTo>
                    <a:pt x="0" y="1758"/>
                  </a:lnTo>
                  <a:lnTo>
                    <a:pt x="843" y="912"/>
                  </a:lnTo>
                  <a:lnTo>
                    <a:pt x="0" y="66"/>
                  </a:lnTo>
                  <a:lnTo>
                    <a:pt x="66" y="0"/>
                  </a:lnTo>
                  <a:lnTo>
                    <a:pt x="976" y="912"/>
                  </a:lnTo>
                  <a:lnTo>
                    <a:pt x="66" y="18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641" tIns="44321" rIns="88641" bIns="443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E2D8ED-DEC1-49B6-95ED-2105A2D30C78}"/>
              </a:ext>
            </a:extLst>
          </p:cNvPr>
          <p:cNvCxnSpPr>
            <a:cxnSpLocks/>
          </p:cNvCxnSpPr>
          <p:nvPr/>
        </p:nvCxnSpPr>
        <p:spPr>
          <a:xfrm>
            <a:off x="8436000" y="1285337"/>
            <a:ext cx="58555" cy="5189788"/>
          </a:xfrm>
          <a:prstGeom prst="line">
            <a:avLst/>
          </a:prstGeom>
          <a:ln w="9525" cap="rnd">
            <a:solidFill>
              <a:srgbClr val="9A9A9A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4F7954-FA4D-4516-87BD-9584E2C1E1B7}"/>
              </a:ext>
            </a:extLst>
          </p:cNvPr>
          <p:cNvGrpSpPr/>
          <p:nvPr/>
        </p:nvGrpSpPr>
        <p:grpSpPr>
          <a:xfrm>
            <a:off x="8329094" y="3171423"/>
            <a:ext cx="283829" cy="306910"/>
            <a:chOff x="2073292" y="3967299"/>
            <a:chExt cx="306171" cy="306910"/>
          </a:xfrm>
        </p:grpSpPr>
        <p:sp>
          <p:nvSpPr>
            <p:cNvPr id="26" name="Freeform 94">
              <a:extLst>
                <a:ext uri="{FF2B5EF4-FFF2-40B4-BE49-F238E27FC236}">
                  <a16:creationId xmlns:a16="http://schemas.microsoft.com/office/drawing/2014/main" id="{53B57B86-CDAD-4D8A-B742-D0E088780A6D}"/>
                </a:ext>
              </a:extLst>
            </p:cNvPr>
            <p:cNvSpPr>
              <a:spLocks/>
            </p:cNvSpPr>
            <p:nvPr/>
          </p:nvSpPr>
          <p:spPr bwMode="gray">
            <a:xfrm>
              <a:off x="2073292" y="3967299"/>
              <a:ext cx="306171" cy="306910"/>
            </a:xfrm>
            <a:custGeom>
              <a:avLst/>
              <a:gdLst>
                <a:gd name="T0" fmla="*/ 0 w 1052"/>
                <a:gd name="T1" fmla="*/ 526 h 1052"/>
                <a:gd name="T2" fmla="*/ 0 w 1052"/>
                <a:gd name="T3" fmla="*/ 526 h 1052"/>
                <a:gd name="T4" fmla="*/ 526 w 1052"/>
                <a:gd name="T5" fmla="*/ 0 h 1052"/>
                <a:gd name="T6" fmla="*/ 1052 w 1052"/>
                <a:gd name="T7" fmla="*/ 526 h 1052"/>
                <a:gd name="T8" fmla="*/ 1052 w 1052"/>
                <a:gd name="T9" fmla="*/ 526 h 1052"/>
                <a:gd name="T10" fmla="*/ 526 w 1052"/>
                <a:gd name="T11" fmla="*/ 1052 h 1052"/>
                <a:gd name="T12" fmla="*/ 526 w 1052"/>
                <a:gd name="T13" fmla="*/ 1052 h 1052"/>
                <a:gd name="T14" fmla="*/ 0 w 1052"/>
                <a:gd name="T15" fmla="*/ 526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2" h="1052">
                  <a:moveTo>
                    <a:pt x="0" y="526"/>
                  </a:moveTo>
                  <a:cubicBezTo>
                    <a:pt x="0" y="526"/>
                    <a:pt x="0" y="526"/>
                    <a:pt x="0" y="526"/>
                  </a:cubicBezTo>
                  <a:cubicBezTo>
                    <a:pt x="0" y="236"/>
                    <a:pt x="236" y="0"/>
                    <a:pt x="526" y="0"/>
                  </a:cubicBezTo>
                  <a:cubicBezTo>
                    <a:pt x="817" y="0"/>
                    <a:pt x="1052" y="236"/>
                    <a:pt x="1052" y="526"/>
                  </a:cubicBezTo>
                  <a:cubicBezTo>
                    <a:pt x="1052" y="526"/>
                    <a:pt x="1052" y="526"/>
                    <a:pt x="1052" y="526"/>
                  </a:cubicBezTo>
                  <a:cubicBezTo>
                    <a:pt x="1052" y="817"/>
                    <a:pt x="817" y="1052"/>
                    <a:pt x="526" y="1052"/>
                  </a:cubicBezTo>
                  <a:cubicBezTo>
                    <a:pt x="526" y="1052"/>
                    <a:pt x="526" y="1052"/>
                    <a:pt x="526" y="1052"/>
                  </a:cubicBezTo>
                  <a:cubicBezTo>
                    <a:pt x="236" y="1052"/>
                    <a:pt x="0" y="817"/>
                    <a:pt x="0" y="526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>
                  <a:solidFill>
                    <a:srgbClr val="DD1D21"/>
                  </a:solidFill>
                </a14:hiddenLine>
              </a:ext>
            </a:extLst>
          </p:spPr>
          <p:txBody>
            <a:bodyPr vert="horz" wrap="square" lIns="88641" tIns="44321" rIns="88641" bIns="443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27" name="Freeform 95">
              <a:extLst>
                <a:ext uri="{FF2B5EF4-FFF2-40B4-BE49-F238E27FC236}">
                  <a16:creationId xmlns:a16="http://schemas.microsoft.com/office/drawing/2014/main" id="{FAFAFC5F-FD8F-44C5-BE84-ACCD30CE4322}"/>
                </a:ext>
              </a:extLst>
            </p:cNvPr>
            <p:cNvSpPr>
              <a:spLocks/>
            </p:cNvSpPr>
            <p:nvPr/>
          </p:nvSpPr>
          <p:spPr bwMode="gray">
            <a:xfrm>
              <a:off x="2189723" y="4009559"/>
              <a:ext cx="120251" cy="224731"/>
            </a:xfrm>
            <a:custGeom>
              <a:avLst/>
              <a:gdLst>
                <a:gd name="T0" fmla="*/ 66 w 976"/>
                <a:gd name="T1" fmla="*/ 1824 h 1824"/>
                <a:gd name="T2" fmla="*/ 0 w 976"/>
                <a:gd name="T3" fmla="*/ 1758 h 1824"/>
                <a:gd name="T4" fmla="*/ 843 w 976"/>
                <a:gd name="T5" fmla="*/ 912 h 1824"/>
                <a:gd name="T6" fmla="*/ 0 w 976"/>
                <a:gd name="T7" fmla="*/ 66 h 1824"/>
                <a:gd name="T8" fmla="*/ 66 w 976"/>
                <a:gd name="T9" fmla="*/ 0 h 1824"/>
                <a:gd name="T10" fmla="*/ 976 w 976"/>
                <a:gd name="T11" fmla="*/ 912 h 1824"/>
                <a:gd name="T12" fmla="*/ 66 w 976"/>
                <a:gd name="T13" fmla="*/ 1824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6" h="1824">
                  <a:moveTo>
                    <a:pt x="66" y="1824"/>
                  </a:moveTo>
                  <a:lnTo>
                    <a:pt x="0" y="1758"/>
                  </a:lnTo>
                  <a:lnTo>
                    <a:pt x="843" y="912"/>
                  </a:lnTo>
                  <a:lnTo>
                    <a:pt x="0" y="66"/>
                  </a:lnTo>
                  <a:lnTo>
                    <a:pt x="66" y="0"/>
                  </a:lnTo>
                  <a:lnTo>
                    <a:pt x="976" y="912"/>
                  </a:lnTo>
                  <a:lnTo>
                    <a:pt x="66" y="18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8641" tIns="44321" rIns="88641" bIns="443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C72CD9D-6FBE-4919-8B3B-44E678ABF420}"/>
              </a:ext>
            </a:extLst>
          </p:cNvPr>
          <p:cNvSpPr txBox="1"/>
          <p:nvPr/>
        </p:nvSpPr>
        <p:spPr>
          <a:xfrm>
            <a:off x="8839201" y="886691"/>
            <a:ext cx="3149598" cy="251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i="1" dirty="0">
                <a:solidFill>
                  <a:schemeClr val="tx1"/>
                </a:solidFill>
              </a:rPr>
              <a:t>Insights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48294B-5A0B-495E-BFF0-D875971900C7}"/>
              </a:ext>
            </a:extLst>
          </p:cNvPr>
          <p:cNvSpPr txBox="1"/>
          <p:nvPr/>
        </p:nvSpPr>
        <p:spPr>
          <a:xfrm>
            <a:off x="8735983" y="1580220"/>
            <a:ext cx="3252815" cy="3323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Inconsistency in the use of Permits for activities across assets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A4DD06-794D-4148-8650-39FDBBAFAEB8}"/>
              </a:ext>
            </a:extLst>
          </p:cNvPr>
          <p:cNvSpPr txBox="1"/>
          <p:nvPr/>
        </p:nvSpPr>
        <p:spPr>
          <a:xfrm>
            <a:off x="8787592" y="2750774"/>
            <a:ext cx="3252815" cy="925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About 80% of target users find these effectiveness review useful for continuous improvements of PTW across the assets.</a:t>
            </a:r>
          </a:p>
          <a:p>
            <a:r>
              <a:rPr lang="en-GB" dirty="0"/>
              <a:t> However, the daily &amp; 6monthly review should be further modified to achieve better outcomes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F65900-9659-4C71-A355-731C11F0D2CC}"/>
              </a:ext>
            </a:extLst>
          </p:cNvPr>
          <p:cNvSpPr txBox="1"/>
          <p:nvPr/>
        </p:nvSpPr>
        <p:spPr>
          <a:xfrm>
            <a:off x="8735982" y="4272224"/>
            <a:ext cx="3252815" cy="9258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200" i="1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Inconsistency in the understanding of the PTW intent and use.</a:t>
            </a:r>
          </a:p>
          <a:p>
            <a:r>
              <a:rPr lang="en-GB" dirty="0"/>
              <a:t>Training of personnel required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6B82FBD-31C2-40CE-BF45-86FE59AD199C}"/>
              </a:ext>
            </a:extLst>
          </p:cNvPr>
          <p:cNvSpPr/>
          <p:nvPr/>
        </p:nvSpPr>
        <p:spPr>
          <a:xfrm>
            <a:off x="8151457" y="5375029"/>
            <a:ext cx="1790007" cy="925818"/>
          </a:xfrm>
          <a:prstGeom prst="wedgeRoundRectCallout">
            <a:avLst>
              <a:gd name="adj1" fmla="val -68305"/>
              <a:gd name="adj2" fmla="val -71184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GB" sz="900" dirty="0">
                <a:solidFill>
                  <a:srgbClr val="FFFFFF"/>
                </a:solidFill>
              </a:rPr>
              <a:t>PTW will not enable adherence if work procedures are not followed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AC560C13-164A-44DC-BF09-E5D54F9A84F3}"/>
              </a:ext>
            </a:extLst>
          </p:cNvPr>
          <p:cNvSpPr/>
          <p:nvPr/>
        </p:nvSpPr>
        <p:spPr>
          <a:xfrm>
            <a:off x="5773589" y="5522680"/>
            <a:ext cx="1790007" cy="778167"/>
          </a:xfrm>
          <a:prstGeom prst="wedgeRoundRectCallout">
            <a:avLst>
              <a:gd name="adj1" fmla="val 15286"/>
              <a:gd name="adj2" fmla="val -81160"/>
              <a:gd name="adj3" fmla="val 16667"/>
            </a:avLst>
          </a:prstGeom>
          <a:solidFill>
            <a:schemeClr val="bg2">
              <a:lumMod val="9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GB" sz="900" dirty="0">
                <a:solidFill>
                  <a:srgbClr val="FFFFFF"/>
                </a:solidFill>
              </a:rPr>
              <a:t>PTW makes work visible, but site leaders need to take an action by following procedure or visiting worksite to stay in control</a:t>
            </a:r>
          </a:p>
        </p:txBody>
      </p:sp>
    </p:spTree>
    <p:extLst>
      <p:ext uri="{BB962C8B-B14F-4D97-AF65-F5344CB8AC3E}">
        <p14:creationId xmlns:p14="http://schemas.microsoft.com/office/powerpoint/2010/main" val="72003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7DF2B11-B745-4012-B5AA-C97A1F03BB44}"/>
              </a:ext>
            </a:extLst>
          </p:cNvPr>
          <p:cNvGrpSpPr/>
          <p:nvPr/>
        </p:nvGrpSpPr>
        <p:grpSpPr>
          <a:xfrm>
            <a:off x="1583984" y="2899829"/>
            <a:ext cx="1221647" cy="1221647"/>
            <a:chOff x="1583984" y="2899829"/>
            <a:chExt cx="1221647" cy="122164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5AE7F5-4F41-4DF3-897C-FDE62064444D}"/>
                </a:ext>
              </a:extLst>
            </p:cNvPr>
            <p:cNvSpPr/>
            <p:nvPr/>
          </p:nvSpPr>
          <p:spPr>
            <a:xfrm>
              <a:off x="1583984" y="2899829"/>
              <a:ext cx="1221647" cy="122164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10DCA0-0D8C-447A-9E5F-C2C1CD314518}"/>
                </a:ext>
              </a:extLst>
            </p:cNvPr>
            <p:cNvSpPr txBox="1"/>
            <p:nvPr/>
          </p:nvSpPr>
          <p:spPr>
            <a:xfrm>
              <a:off x="2308870" y="3313485"/>
              <a:ext cx="4540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E1A5E01-D73B-44BB-B592-BC93331EA87D}"/>
              </a:ext>
            </a:extLst>
          </p:cNvPr>
          <p:cNvGrpSpPr/>
          <p:nvPr/>
        </p:nvGrpSpPr>
        <p:grpSpPr>
          <a:xfrm>
            <a:off x="1583984" y="1036775"/>
            <a:ext cx="1834337" cy="1221647"/>
            <a:chOff x="1583984" y="1036775"/>
            <a:chExt cx="1834337" cy="122164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BD2C63E-1725-4521-8455-39D3226288CA}"/>
                </a:ext>
              </a:extLst>
            </p:cNvPr>
            <p:cNvSpPr/>
            <p:nvPr/>
          </p:nvSpPr>
          <p:spPr>
            <a:xfrm>
              <a:off x="1583984" y="1036775"/>
              <a:ext cx="1221647" cy="122164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AB2B95-DEFC-47E8-9461-2F3C6AD7985D}"/>
                </a:ext>
              </a:extLst>
            </p:cNvPr>
            <p:cNvSpPr txBox="1"/>
            <p:nvPr/>
          </p:nvSpPr>
          <p:spPr>
            <a:xfrm>
              <a:off x="2348797" y="1407863"/>
              <a:ext cx="10695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+mn-cs"/>
                </a:rPr>
                <a:t>A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014890-5A2E-4393-8523-229442D8FD96}"/>
              </a:ext>
            </a:extLst>
          </p:cNvPr>
          <p:cNvGrpSpPr/>
          <p:nvPr/>
        </p:nvGrpSpPr>
        <p:grpSpPr>
          <a:xfrm>
            <a:off x="1584958" y="4872406"/>
            <a:ext cx="1221647" cy="1221647"/>
            <a:chOff x="1584958" y="4872406"/>
            <a:chExt cx="1221647" cy="122164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1993C58-ED16-4607-81AE-77845032E0FA}"/>
                </a:ext>
              </a:extLst>
            </p:cNvPr>
            <p:cNvSpPr/>
            <p:nvPr/>
          </p:nvSpPr>
          <p:spPr>
            <a:xfrm>
              <a:off x="1584958" y="4872406"/>
              <a:ext cx="1221647" cy="122164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93531F-8789-4736-B7A9-85949A87F834}"/>
                </a:ext>
              </a:extLst>
            </p:cNvPr>
            <p:cNvSpPr txBox="1"/>
            <p:nvPr/>
          </p:nvSpPr>
          <p:spPr>
            <a:xfrm>
              <a:off x="2308870" y="5317552"/>
              <a:ext cx="4447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+mn-cs"/>
                </a:rPr>
                <a:t>C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F1E460-8AEA-4425-A031-64C48ED89284}"/>
              </a:ext>
            </a:extLst>
          </p:cNvPr>
          <p:cNvCxnSpPr>
            <a:cxnSpLocks/>
          </p:cNvCxnSpPr>
          <p:nvPr/>
        </p:nvCxnSpPr>
        <p:spPr>
          <a:xfrm>
            <a:off x="2437450" y="2575083"/>
            <a:ext cx="9017640" cy="0"/>
          </a:xfrm>
          <a:prstGeom prst="line">
            <a:avLst/>
          </a:prstGeom>
          <a:ln w="15875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179264-EEDF-4431-B9A2-BCF1D19E9A5F}"/>
              </a:ext>
            </a:extLst>
          </p:cNvPr>
          <p:cNvCxnSpPr>
            <a:cxnSpLocks/>
          </p:cNvCxnSpPr>
          <p:nvPr/>
        </p:nvCxnSpPr>
        <p:spPr>
          <a:xfrm>
            <a:off x="2437450" y="4872406"/>
            <a:ext cx="9017640" cy="0"/>
          </a:xfrm>
          <a:prstGeom prst="line">
            <a:avLst/>
          </a:prstGeom>
          <a:ln w="15875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721CDF2-0A35-466A-A2AD-BAD7D91FBA4D}"/>
              </a:ext>
            </a:extLst>
          </p:cNvPr>
          <p:cNvGrpSpPr/>
          <p:nvPr/>
        </p:nvGrpSpPr>
        <p:grpSpPr>
          <a:xfrm>
            <a:off x="462920" y="713718"/>
            <a:ext cx="2035490" cy="5563564"/>
            <a:chOff x="438515" y="713718"/>
            <a:chExt cx="2059895" cy="556356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BB38928-A988-4966-9156-54B1F4CEE989}"/>
                </a:ext>
              </a:extLst>
            </p:cNvPr>
            <p:cNvSpPr/>
            <p:nvPr/>
          </p:nvSpPr>
          <p:spPr>
            <a:xfrm>
              <a:off x="438515" y="713718"/>
              <a:ext cx="2059895" cy="5563564"/>
            </a:xfrm>
            <a:custGeom>
              <a:avLst/>
              <a:gdLst>
                <a:gd name="connsiteX0" fmla="*/ 3313043 w 3352800"/>
                <a:gd name="connsiteY0" fmla="*/ 0 h 6864626"/>
                <a:gd name="connsiteX1" fmla="*/ 2690191 w 3352800"/>
                <a:gd name="connsiteY1" fmla="*/ 927652 h 6864626"/>
                <a:gd name="connsiteX2" fmla="*/ 3352800 w 3352800"/>
                <a:gd name="connsiteY2" fmla="*/ 2213113 h 6864626"/>
                <a:gd name="connsiteX3" fmla="*/ 2676939 w 3352800"/>
                <a:gd name="connsiteY3" fmla="*/ 3472070 h 6864626"/>
                <a:gd name="connsiteX4" fmla="*/ 3352800 w 3352800"/>
                <a:gd name="connsiteY4" fmla="*/ 4572000 h 6864626"/>
                <a:gd name="connsiteX5" fmla="*/ 2690191 w 3352800"/>
                <a:gd name="connsiteY5" fmla="*/ 5883965 h 6864626"/>
                <a:gd name="connsiteX6" fmla="*/ 3299791 w 3352800"/>
                <a:gd name="connsiteY6" fmla="*/ 6851374 h 6864626"/>
                <a:gd name="connsiteX7" fmla="*/ 0 w 3352800"/>
                <a:gd name="connsiteY7" fmla="*/ 6864626 h 6864626"/>
                <a:gd name="connsiteX8" fmla="*/ 13252 w 3352800"/>
                <a:gd name="connsiteY8" fmla="*/ 0 h 6864626"/>
                <a:gd name="connsiteX9" fmla="*/ 3313043 w 3352800"/>
                <a:gd name="connsiteY9" fmla="*/ 0 h 6864626"/>
                <a:gd name="connsiteX0" fmla="*/ 3313043 w 3421448"/>
                <a:gd name="connsiteY0" fmla="*/ 0 h 6864626"/>
                <a:gd name="connsiteX1" fmla="*/ 2690191 w 3421448"/>
                <a:gd name="connsiteY1" fmla="*/ 927652 h 6864626"/>
                <a:gd name="connsiteX2" fmla="*/ 3352800 w 3421448"/>
                <a:gd name="connsiteY2" fmla="*/ 2213113 h 6864626"/>
                <a:gd name="connsiteX3" fmla="*/ 2676939 w 3421448"/>
                <a:gd name="connsiteY3" fmla="*/ 3472070 h 6864626"/>
                <a:gd name="connsiteX4" fmla="*/ 3352800 w 3421448"/>
                <a:gd name="connsiteY4" fmla="*/ 4572000 h 6864626"/>
                <a:gd name="connsiteX5" fmla="*/ 2690191 w 3421448"/>
                <a:gd name="connsiteY5" fmla="*/ 5883965 h 6864626"/>
                <a:gd name="connsiteX6" fmla="*/ 3299791 w 3421448"/>
                <a:gd name="connsiteY6" fmla="*/ 6851374 h 6864626"/>
                <a:gd name="connsiteX7" fmla="*/ 0 w 3421448"/>
                <a:gd name="connsiteY7" fmla="*/ 6864626 h 6864626"/>
                <a:gd name="connsiteX8" fmla="*/ 13252 w 3421448"/>
                <a:gd name="connsiteY8" fmla="*/ 0 h 6864626"/>
                <a:gd name="connsiteX9" fmla="*/ 3313043 w 3421448"/>
                <a:gd name="connsiteY9" fmla="*/ 0 h 6864626"/>
                <a:gd name="connsiteX0" fmla="*/ 3313043 w 3421448"/>
                <a:gd name="connsiteY0" fmla="*/ 0 h 6864626"/>
                <a:gd name="connsiteX1" fmla="*/ 2690191 w 3421448"/>
                <a:gd name="connsiteY1" fmla="*/ 927652 h 6864626"/>
                <a:gd name="connsiteX2" fmla="*/ 3352800 w 3421448"/>
                <a:gd name="connsiteY2" fmla="*/ 2213113 h 6864626"/>
                <a:gd name="connsiteX3" fmla="*/ 2676939 w 3421448"/>
                <a:gd name="connsiteY3" fmla="*/ 3472070 h 6864626"/>
                <a:gd name="connsiteX4" fmla="*/ 3352800 w 3421448"/>
                <a:gd name="connsiteY4" fmla="*/ 4572000 h 6864626"/>
                <a:gd name="connsiteX5" fmla="*/ 2690191 w 3421448"/>
                <a:gd name="connsiteY5" fmla="*/ 5883965 h 6864626"/>
                <a:gd name="connsiteX6" fmla="*/ 3299791 w 3421448"/>
                <a:gd name="connsiteY6" fmla="*/ 6851374 h 6864626"/>
                <a:gd name="connsiteX7" fmla="*/ 0 w 3421448"/>
                <a:gd name="connsiteY7" fmla="*/ 6864626 h 6864626"/>
                <a:gd name="connsiteX8" fmla="*/ 13252 w 3421448"/>
                <a:gd name="connsiteY8" fmla="*/ 0 h 6864626"/>
                <a:gd name="connsiteX9" fmla="*/ 3313043 w 3421448"/>
                <a:gd name="connsiteY9" fmla="*/ 0 h 6864626"/>
                <a:gd name="connsiteX0" fmla="*/ 3313043 w 3421448"/>
                <a:gd name="connsiteY0" fmla="*/ 0 h 6864626"/>
                <a:gd name="connsiteX1" fmla="*/ 2690191 w 3421448"/>
                <a:gd name="connsiteY1" fmla="*/ 927652 h 6864626"/>
                <a:gd name="connsiteX2" fmla="*/ 3352800 w 3421448"/>
                <a:gd name="connsiteY2" fmla="*/ 2213113 h 6864626"/>
                <a:gd name="connsiteX3" fmla="*/ 2676939 w 3421448"/>
                <a:gd name="connsiteY3" fmla="*/ 3472070 h 6864626"/>
                <a:gd name="connsiteX4" fmla="*/ 3352800 w 3421448"/>
                <a:gd name="connsiteY4" fmla="*/ 4572000 h 6864626"/>
                <a:gd name="connsiteX5" fmla="*/ 2690191 w 3421448"/>
                <a:gd name="connsiteY5" fmla="*/ 5883965 h 6864626"/>
                <a:gd name="connsiteX6" fmla="*/ 3299791 w 3421448"/>
                <a:gd name="connsiteY6" fmla="*/ 6851374 h 6864626"/>
                <a:gd name="connsiteX7" fmla="*/ 0 w 3421448"/>
                <a:gd name="connsiteY7" fmla="*/ 6864626 h 6864626"/>
                <a:gd name="connsiteX8" fmla="*/ 13252 w 3421448"/>
                <a:gd name="connsiteY8" fmla="*/ 0 h 6864626"/>
                <a:gd name="connsiteX9" fmla="*/ 3313043 w 3421448"/>
                <a:gd name="connsiteY9" fmla="*/ 0 h 6864626"/>
                <a:gd name="connsiteX0" fmla="*/ 3313043 w 3421448"/>
                <a:gd name="connsiteY0" fmla="*/ 0 h 6864626"/>
                <a:gd name="connsiteX1" fmla="*/ 2690191 w 3421448"/>
                <a:gd name="connsiteY1" fmla="*/ 927652 h 6864626"/>
                <a:gd name="connsiteX2" fmla="*/ 3352800 w 3421448"/>
                <a:gd name="connsiteY2" fmla="*/ 2213113 h 6864626"/>
                <a:gd name="connsiteX3" fmla="*/ 2676939 w 3421448"/>
                <a:gd name="connsiteY3" fmla="*/ 3472070 h 6864626"/>
                <a:gd name="connsiteX4" fmla="*/ 3352800 w 3421448"/>
                <a:gd name="connsiteY4" fmla="*/ 4572000 h 6864626"/>
                <a:gd name="connsiteX5" fmla="*/ 2690191 w 3421448"/>
                <a:gd name="connsiteY5" fmla="*/ 5883965 h 6864626"/>
                <a:gd name="connsiteX6" fmla="*/ 3299791 w 3421448"/>
                <a:gd name="connsiteY6" fmla="*/ 6851374 h 6864626"/>
                <a:gd name="connsiteX7" fmla="*/ 0 w 3421448"/>
                <a:gd name="connsiteY7" fmla="*/ 6864626 h 6864626"/>
                <a:gd name="connsiteX8" fmla="*/ 13252 w 3421448"/>
                <a:gd name="connsiteY8" fmla="*/ 0 h 6864626"/>
                <a:gd name="connsiteX9" fmla="*/ 3313043 w 3421448"/>
                <a:gd name="connsiteY9" fmla="*/ 0 h 6864626"/>
                <a:gd name="connsiteX0" fmla="*/ 3313043 w 3421448"/>
                <a:gd name="connsiteY0" fmla="*/ 0 h 6864626"/>
                <a:gd name="connsiteX1" fmla="*/ 2690191 w 3421448"/>
                <a:gd name="connsiteY1" fmla="*/ 927652 h 6864626"/>
                <a:gd name="connsiteX2" fmla="*/ 3352800 w 3421448"/>
                <a:gd name="connsiteY2" fmla="*/ 2213113 h 6864626"/>
                <a:gd name="connsiteX3" fmla="*/ 2676939 w 3421448"/>
                <a:gd name="connsiteY3" fmla="*/ 3472070 h 6864626"/>
                <a:gd name="connsiteX4" fmla="*/ 3352800 w 3421448"/>
                <a:gd name="connsiteY4" fmla="*/ 4572000 h 6864626"/>
                <a:gd name="connsiteX5" fmla="*/ 2690191 w 3421448"/>
                <a:gd name="connsiteY5" fmla="*/ 5883965 h 6864626"/>
                <a:gd name="connsiteX6" fmla="*/ 3299791 w 3421448"/>
                <a:gd name="connsiteY6" fmla="*/ 6851374 h 6864626"/>
                <a:gd name="connsiteX7" fmla="*/ 0 w 3421448"/>
                <a:gd name="connsiteY7" fmla="*/ 6864626 h 6864626"/>
                <a:gd name="connsiteX8" fmla="*/ 13252 w 3421448"/>
                <a:gd name="connsiteY8" fmla="*/ 0 h 6864626"/>
                <a:gd name="connsiteX9" fmla="*/ 3313043 w 3421448"/>
                <a:gd name="connsiteY9" fmla="*/ 0 h 6864626"/>
                <a:gd name="connsiteX0" fmla="*/ 3313043 w 3667611"/>
                <a:gd name="connsiteY0" fmla="*/ 0 h 6864626"/>
                <a:gd name="connsiteX1" fmla="*/ 2690191 w 3667611"/>
                <a:gd name="connsiteY1" fmla="*/ 927652 h 6864626"/>
                <a:gd name="connsiteX2" fmla="*/ 3352800 w 3667611"/>
                <a:gd name="connsiteY2" fmla="*/ 2213113 h 6864626"/>
                <a:gd name="connsiteX3" fmla="*/ 2676939 w 3667611"/>
                <a:gd name="connsiteY3" fmla="*/ 3472070 h 6864626"/>
                <a:gd name="connsiteX4" fmla="*/ 3352800 w 3667611"/>
                <a:gd name="connsiteY4" fmla="*/ 4572000 h 6864626"/>
                <a:gd name="connsiteX5" fmla="*/ 2690191 w 3667611"/>
                <a:gd name="connsiteY5" fmla="*/ 5883965 h 6864626"/>
                <a:gd name="connsiteX6" fmla="*/ 3299791 w 3667611"/>
                <a:gd name="connsiteY6" fmla="*/ 6851374 h 6864626"/>
                <a:gd name="connsiteX7" fmla="*/ 0 w 3667611"/>
                <a:gd name="connsiteY7" fmla="*/ 6864626 h 6864626"/>
                <a:gd name="connsiteX8" fmla="*/ 13252 w 3667611"/>
                <a:gd name="connsiteY8" fmla="*/ 0 h 6864626"/>
                <a:gd name="connsiteX9" fmla="*/ 3313043 w 3667611"/>
                <a:gd name="connsiteY9" fmla="*/ 0 h 6864626"/>
                <a:gd name="connsiteX0" fmla="*/ 3313043 w 3679204"/>
                <a:gd name="connsiteY0" fmla="*/ 0 h 6864626"/>
                <a:gd name="connsiteX1" fmla="*/ 2690191 w 3679204"/>
                <a:gd name="connsiteY1" fmla="*/ 927652 h 6864626"/>
                <a:gd name="connsiteX2" fmla="*/ 3352800 w 3679204"/>
                <a:gd name="connsiteY2" fmla="*/ 2213113 h 6864626"/>
                <a:gd name="connsiteX3" fmla="*/ 2676939 w 3679204"/>
                <a:gd name="connsiteY3" fmla="*/ 3472070 h 6864626"/>
                <a:gd name="connsiteX4" fmla="*/ 3352800 w 3679204"/>
                <a:gd name="connsiteY4" fmla="*/ 4572000 h 6864626"/>
                <a:gd name="connsiteX5" fmla="*/ 2690191 w 3679204"/>
                <a:gd name="connsiteY5" fmla="*/ 5883965 h 6864626"/>
                <a:gd name="connsiteX6" fmla="*/ 3299791 w 3679204"/>
                <a:gd name="connsiteY6" fmla="*/ 6851374 h 6864626"/>
                <a:gd name="connsiteX7" fmla="*/ 0 w 3679204"/>
                <a:gd name="connsiteY7" fmla="*/ 6864626 h 6864626"/>
                <a:gd name="connsiteX8" fmla="*/ 13252 w 3679204"/>
                <a:gd name="connsiteY8" fmla="*/ 0 h 6864626"/>
                <a:gd name="connsiteX9" fmla="*/ 3313043 w 3679204"/>
                <a:gd name="connsiteY9" fmla="*/ 0 h 6864626"/>
                <a:gd name="connsiteX0" fmla="*/ 3313043 w 3679204"/>
                <a:gd name="connsiteY0" fmla="*/ 0 h 6864626"/>
                <a:gd name="connsiteX1" fmla="*/ 2690191 w 3679204"/>
                <a:gd name="connsiteY1" fmla="*/ 927652 h 6864626"/>
                <a:gd name="connsiteX2" fmla="*/ 3352800 w 3679204"/>
                <a:gd name="connsiteY2" fmla="*/ 2213113 h 6864626"/>
                <a:gd name="connsiteX3" fmla="*/ 2676939 w 3679204"/>
                <a:gd name="connsiteY3" fmla="*/ 3472070 h 6864626"/>
                <a:gd name="connsiteX4" fmla="*/ 3352800 w 3679204"/>
                <a:gd name="connsiteY4" fmla="*/ 4572000 h 6864626"/>
                <a:gd name="connsiteX5" fmla="*/ 2690191 w 3679204"/>
                <a:gd name="connsiteY5" fmla="*/ 5883965 h 6864626"/>
                <a:gd name="connsiteX6" fmla="*/ 3299791 w 3679204"/>
                <a:gd name="connsiteY6" fmla="*/ 6851374 h 6864626"/>
                <a:gd name="connsiteX7" fmla="*/ 0 w 3679204"/>
                <a:gd name="connsiteY7" fmla="*/ 6864626 h 6864626"/>
                <a:gd name="connsiteX8" fmla="*/ 13252 w 3679204"/>
                <a:gd name="connsiteY8" fmla="*/ 0 h 6864626"/>
                <a:gd name="connsiteX9" fmla="*/ 3313043 w 3679204"/>
                <a:gd name="connsiteY9" fmla="*/ 0 h 6864626"/>
                <a:gd name="connsiteX0" fmla="*/ 3313043 w 3679204"/>
                <a:gd name="connsiteY0" fmla="*/ 0 h 6864626"/>
                <a:gd name="connsiteX1" fmla="*/ 2690191 w 3679204"/>
                <a:gd name="connsiteY1" fmla="*/ 927652 h 6864626"/>
                <a:gd name="connsiteX2" fmla="*/ 3352800 w 3679204"/>
                <a:gd name="connsiteY2" fmla="*/ 2213113 h 6864626"/>
                <a:gd name="connsiteX3" fmla="*/ 2676939 w 3679204"/>
                <a:gd name="connsiteY3" fmla="*/ 3472070 h 6864626"/>
                <a:gd name="connsiteX4" fmla="*/ 3352800 w 3679204"/>
                <a:gd name="connsiteY4" fmla="*/ 4572000 h 6864626"/>
                <a:gd name="connsiteX5" fmla="*/ 2690191 w 3679204"/>
                <a:gd name="connsiteY5" fmla="*/ 5883965 h 6864626"/>
                <a:gd name="connsiteX6" fmla="*/ 3299791 w 3679204"/>
                <a:gd name="connsiteY6" fmla="*/ 6851374 h 6864626"/>
                <a:gd name="connsiteX7" fmla="*/ 0 w 3679204"/>
                <a:gd name="connsiteY7" fmla="*/ 6864626 h 6864626"/>
                <a:gd name="connsiteX8" fmla="*/ 13252 w 3679204"/>
                <a:gd name="connsiteY8" fmla="*/ 0 h 6864626"/>
                <a:gd name="connsiteX9" fmla="*/ 3313043 w 3679204"/>
                <a:gd name="connsiteY9" fmla="*/ 0 h 6864626"/>
                <a:gd name="connsiteX0" fmla="*/ 3313043 w 3679204"/>
                <a:gd name="connsiteY0" fmla="*/ 0 h 7067856"/>
                <a:gd name="connsiteX1" fmla="*/ 2690191 w 3679204"/>
                <a:gd name="connsiteY1" fmla="*/ 927652 h 7067856"/>
                <a:gd name="connsiteX2" fmla="*/ 3352800 w 3679204"/>
                <a:gd name="connsiteY2" fmla="*/ 2213113 h 7067856"/>
                <a:gd name="connsiteX3" fmla="*/ 2676939 w 3679204"/>
                <a:gd name="connsiteY3" fmla="*/ 3472070 h 7067856"/>
                <a:gd name="connsiteX4" fmla="*/ 3352800 w 3679204"/>
                <a:gd name="connsiteY4" fmla="*/ 4572000 h 7067856"/>
                <a:gd name="connsiteX5" fmla="*/ 2690191 w 3679204"/>
                <a:gd name="connsiteY5" fmla="*/ 5883965 h 7067856"/>
                <a:gd name="connsiteX6" fmla="*/ 3299791 w 3679204"/>
                <a:gd name="connsiteY6" fmla="*/ 6851374 h 7067856"/>
                <a:gd name="connsiteX7" fmla="*/ 0 w 3679204"/>
                <a:gd name="connsiteY7" fmla="*/ 6864626 h 7067856"/>
                <a:gd name="connsiteX8" fmla="*/ 13252 w 3679204"/>
                <a:gd name="connsiteY8" fmla="*/ 0 h 7067856"/>
                <a:gd name="connsiteX9" fmla="*/ 3313043 w 3679204"/>
                <a:gd name="connsiteY9" fmla="*/ 0 h 7067856"/>
                <a:gd name="connsiteX0" fmla="*/ 3313043 w 3432485"/>
                <a:gd name="connsiteY0" fmla="*/ 206144 h 7274000"/>
                <a:gd name="connsiteX1" fmla="*/ 2690191 w 3432485"/>
                <a:gd name="connsiteY1" fmla="*/ 1133796 h 7274000"/>
                <a:gd name="connsiteX2" fmla="*/ 3352800 w 3432485"/>
                <a:gd name="connsiteY2" fmla="*/ 2419257 h 7274000"/>
                <a:gd name="connsiteX3" fmla="*/ 2676939 w 3432485"/>
                <a:gd name="connsiteY3" fmla="*/ 3678214 h 7274000"/>
                <a:gd name="connsiteX4" fmla="*/ 3352800 w 3432485"/>
                <a:gd name="connsiteY4" fmla="*/ 4778144 h 7274000"/>
                <a:gd name="connsiteX5" fmla="*/ 2690191 w 3432485"/>
                <a:gd name="connsiteY5" fmla="*/ 6090109 h 7274000"/>
                <a:gd name="connsiteX6" fmla="*/ 3299791 w 3432485"/>
                <a:gd name="connsiteY6" fmla="*/ 7057518 h 7274000"/>
                <a:gd name="connsiteX7" fmla="*/ 0 w 3432485"/>
                <a:gd name="connsiteY7" fmla="*/ 7070770 h 7274000"/>
                <a:gd name="connsiteX8" fmla="*/ 13252 w 3432485"/>
                <a:gd name="connsiteY8" fmla="*/ 206144 h 7274000"/>
                <a:gd name="connsiteX9" fmla="*/ 3313043 w 3432485"/>
                <a:gd name="connsiteY9" fmla="*/ 206144 h 7274000"/>
                <a:gd name="connsiteX0" fmla="*/ 3313043 w 3432485"/>
                <a:gd name="connsiteY0" fmla="*/ 206144 h 7274000"/>
                <a:gd name="connsiteX1" fmla="*/ 2690191 w 3432485"/>
                <a:gd name="connsiteY1" fmla="*/ 1133796 h 7274000"/>
                <a:gd name="connsiteX2" fmla="*/ 3352800 w 3432485"/>
                <a:gd name="connsiteY2" fmla="*/ 2419257 h 7274000"/>
                <a:gd name="connsiteX3" fmla="*/ 2676939 w 3432485"/>
                <a:gd name="connsiteY3" fmla="*/ 3678214 h 7274000"/>
                <a:gd name="connsiteX4" fmla="*/ 3352800 w 3432485"/>
                <a:gd name="connsiteY4" fmla="*/ 4778144 h 7274000"/>
                <a:gd name="connsiteX5" fmla="*/ 2690191 w 3432485"/>
                <a:gd name="connsiteY5" fmla="*/ 6090109 h 7274000"/>
                <a:gd name="connsiteX6" fmla="*/ 3299791 w 3432485"/>
                <a:gd name="connsiteY6" fmla="*/ 7057518 h 7274000"/>
                <a:gd name="connsiteX7" fmla="*/ 0 w 3432485"/>
                <a:gd name="connsiteY7" fmla="*/ 7070770 h 7274000"/>
                <a:gd name="connsiteX8" fmla="*/ 13252 w 3432485"/>
                <a:gd name="connsiteY8" fmla="*/ 206144 h 7274000"/>
                <a:gd name="connsiteX9" fmla="*/ 3313043 w 3432485"/>
                <a:gd name="connsiteY9" fmla="*/ 206144 h 7274000"/>
                <a:gd name="connsiteX0" fmla="*/ 3313043 w 3432485"/>
                <a:gd name="connsiteY0" fmla="*/ 206144 h 7274000"/>
                <a:gd name="connsiteX1" fmla="*/ 2690191 w 3432485"/>
                <a:gd name="connsiteY1" fmla="*/ 1133796 h 7274000"/>
                <a:gd name="connsiteX2" fmla="*/ 3352800 w 3432485"/>
                <a:gd name="connsiteY2" fmla="*/ 2419257 h 7274000"/>
                <a:gd name="connsiteX3" fmla="*/ 2676939 w 3432485"/>
                <a:gd name="connsiteY3" fmla="*/ 3678214 h 7274000"/>
                <a:gd name="connsiteX4" fmla="*/ 3352800 w 3432485"/>
                <a:gd name="connsiteY4" fmla="*/ 4778144 h 7274000"/>
                <a:gd name="connsiteX5" fmla="*/ 2690191 w 3432485"/>
                <a:gd name="connsiteY5" fmla="*/ 6090109 h 7274000"/>
                <a:gd name="connsiteX6" fmla="*/ 3299791 w 3432485"/>
                <a:gd name="connsiteY6" fmla="*/ 7057518 h 7274000"/>
                <a:gd name="connsiteX7" fmla="*/ 0 w 3432485"/>
                <a:gd name="connsiteY7" fmla="*/ 7070770 h 7274000"/>
                <a:gd name="connsiteX8" fmla="*/ 13252 w 3432485"/>
                <a:gd name="connsiteY8" fmla="*/ 206144 h 7274000"/>
                <a:gd name="connsiteX9" fmla="*/ 3313043 w 3432485"/>
                <a:gd name="connsiteY9" fmla="*/ 206144 h 7274000"/>
                <a:gd name="connsiteX0" fmla="*/ 3313043 w 3432485"/>
                <a:gd name="connsiteY0" fmla="*/ 206144 h 7274000"/>
                <a:gd name="connsiteX1" fmla="*/ 2690191 w 3432485"/>
                <a:gd name="connsiteY1" fmla="*/ 1133796 h 7274000"/>
                <a:gd name="connsiteX2" fmla="*/ 3352800 w 3432485"/>
                <a:gd name="connsiteY2" fmla="*/ 2419257 h 7274000"/>
                <a:gd name="connsiteX3" fmla="*/ 2676939 w 3432485"/>
                <a:gd name="connsiteY3" fmla="*/ 3678214 h 7274000"/>
                <a:gd name="connsiteX4" fmla="*/ 3352800 w 3432485"/>
                <a:gd name="connsiteY4" fmla="*/ 4778144 h 7274000"/>
                <a:gd name="connsiteX5" fmla="*/ 2690191 w 3432485"/>
                <a:gd name="connsiteY5" fmla="*/ 6090109 h 7274000"/>
                <a:gd name="connsiteX6" fmla="*/ 3299791 w 3432485"/>
                <a:gd name="connsiteY6" fmla="*/ 7057518 h 7274000"/>
                <a:gd name="connsiteX7" fmla="*/ 0 w 3432485"/>
                <a:gd name="connsiteY7" fmla="*/ 7070770 h 7274000"/>
                <a:gd name="connsiteX8" fmla="*/ 13252 w 3432485"/>
                <a:gd name="connsiteY8" fmla="*/ 206144 h 7274000"/>
                <a:gd name="connsiteX9" fmla="*/ 3313043 w 3432485"/>
                <a:gd name="connsiteY9" fmla="*/ 206144 h 7274000"/>
                <a:gd name="connsiteX0" fmla="*/ 3313043 w 3432485"/>
                <a:gd name="connsiteY0" fmla="*/ 206144 h 7274000"/>
                <a:gd name="connsiteX1" fmla="*/ 2690191 w 3432485"/>
                <a:gd name="connsiteY1" fmla="*/ 1133796 h 7274000"/>
                <a:gd name="connsiteX2" fmla="*/ 3352800 w 3432485"/>
                <a:gd name="connsiteY2" fmla="*/ 2419257 h 7274000"/>
                <a:gd name="connsiteX3" fmla="*/ 3041780 w 3432485"/>
                <a:gd name="connsiteY3" fmla="*/ 3638458 h 7274000"/>
                <a:gd name="connsiteX4" fmla="*/ 3352800 w 3432485"/>
                <a:gd name="connsiteY4" fmla="*/ 4778144 h 7274000"/>
                <a:gd name="connsiteX5" fmla="*/ 2690191 w 3432485"/>
                <a:gd name="connsiteY5" fmla="*/ 6090109 h 7274000"/>
                <a:gd name="connsiteX6" fmla="*/ 3299791 w 3432485"/>
                <a:gd name="connsiteY6" fmla="*/ 7057518 h 7274000"/>
                <a:gd name="connsiteX7" fmla="*/ 0 w 3432485"/>
                <a:gd name="connsiteY7" fmla="*/ 7070770 h 7274000"/>
                <a:gd name="connsiteX8" fmla="*/ 13252 w 3432485"/>
                <a:gd name="connsiteY8" fmla="*/ 206144 h 7274000"/>
                <a:gd name="connsiteX9" fmla="*/ 3313043 w 3432485"/>
                <a:gd name="connsiteY9" fmla="*/ 206144 h 7274000"/>
                <a:gd name="connsiteX0" fmla="*/ 3313043 w 3482391"/>
                <a:gd name="connsiteY0" fmla="*/ 70679 h 7138535"/>
                <a:gd name="connsiteX1" fmla="*/ 3040140 w 3482391"/>
                <a:gd name="connsiteY1" fmla="*/ 1024836 h 7138535"/>
                <a:gd name="connsiteX2" fmla="*/ 3352800 w 3482391"/>
                <a:gd name="connsiteY2" fmla="*/ 2283792 h 7138535"/>
                <a:gd name="connsiteX3" fmla="*/ 3041780 w 3482391"/>
                <a:gd name="connsiteY3" fmla="*/ 3502993 h 7138535"/>
                <a:gd name="connsiteX4" fmla="*/ 3352800 w 3482391"/>
                <a:gd name="connsiteY4" fmla="*/ 4642679 h 7138535"/>
                <a:gd name="connsiteX5" fmla="*/ 2690191 w 3482391"/>
                <a:gd name="connsiteY5" fmla="*/ 5954644 h 7138535"/>
                <a:gd name="connsiteX6" fmla="*/ 3299791 w 3482391"/>
                <a:gd name="connsiteY6" fmla="*/ 6922053 h 7138535"/>
                <a:gd name="connsiteX7" fmla="*/ 0 w 3482391"/>
                <a:gd name="connsiteY7" fmla="*/ 6935305 h 7138535"/>
                <a:gd name="connsiteX8" fmla="*/ 13252 w 3482391"/>
                <a:gd name="connsiteY8" fmla="*/ 70679 h 7138535"/>
                <a:gd name="connsiteX9" fmla="*/ 3313043 w 3482391"/>
                <a:gd name="connsiteY9" fmla="*/ 70679 h 7138535"/>
                <a:gd name="connsiteX0" fmla="*/ 3313043 w 3482391"/>
                <a:gd name="connsiteY0" fmla="*/ 70679 h 7001163"/>
                <a:gd name="connsiteX1" fmla="*/ 3040140 w 3482391"/>
                <a:gd name="connsiteY1" fmla="*/ 1024836 h 7001163"/>
                <a:gd name="connsiteX2" fmla="*/ 3352800 w 3482391"/>
                <a:gd name="connsiteY2" fmla="*/ 2283792 h 7001163"/>
                <a:gd name="connsiteX3" fmla="*/ 3041780 w 3482391"/>
                <a:gd name="connsiteY3" fmla="*/ 3502993 h 7001163"/>
                <a:gd name="connsiteX4" fmla="*/ 3352800 w 3482391"/>
                <a:gd name="connsiteY4" fmla="*/ 4642679 h 7001163"/>
                <a:gd name="connsiteX5" fmla="*/ 3025249 w 3482391"/>
                <a:gd name="connsiteY5" fmla="*/ 5901635 h 7001163"/>
                <a:gd name="connsiteX6" fmla="*/ 3299791 w 3482391"/>
                <a:gd name="connsiteY6" fmla="*/ 6922053 h 7001163"/>
                <a:gd name="connsiteX7" fmla="*/ 0 w 3482391"/>
                <a:gd name="connsiteY7" fmla="*/ 6935305 h 7001163"/>
                <a:gd name="connsiteX8" fmla="*/ 13252 w 3482391"/>
                <a:gd name="connsiteY8" fmla="*/ 70679 h 7001163"/>
                <a:gd name="connsiteX9" fmla="*/ 3313043 w 3482391"/>
                <a:gd name="connsiteY9" fmla="*/ 70679 h 7001163"/>
                <a:gd name="connsiteX0" fmla="*/ 3313043 w 3482391"/>
                <a:gd name="connsiteY0" fmla="*/ 70679 h 6935305"/>
                <a:gd name="connsiteX1" fmla="*/ 3040140 w 3482391"/>
                <a:gd name="connsiteY1" fmla="*/ 1024836 h 6935305"/>
                <a:gd name="connsiteX2" fmla="*/ 3352800 w 3482391"/>
                <a:gd name="connsiteY2" fmla="*/ 2283792 h 6935305"/>
                <a:gd name="connsiteX3" fmla="*/ 3041780 w 3482391"/>
                <a:gd name="connsiteY3" fmla="*/ 3502993 h 6935305"/>
                <a:gd name="connsiteX4" fmla="*/ 3352800 w 3482391"/>
                <a:gd name="connsiteY4" fmla="*/ 4642679 h 6935305"/>
                <a:gd name="connsiteX5" fmla="*/ 3025249 w 3482391"/>
                <a:gd name="connsiteY5" fmla="*/ 5901635 h 6935305"/>
                <a:gd name="connsiteX6" fmla="*/ 3299791 w 3482391"/>
                <a:gd name="connsiteY6" fmla="*/ 6922053 h 6935305"/>
                <a:gd name="connsiteX7" fmla="*/ 0 w 3482391"/>
                <a:gd name="connsiteY7" fmla="*/ 6935305 h 6935305"/>
                <a:gd name="connsiteX8" fmla="*/ 13252 w 3482391"/>
                <a:gd name="connsiteY8" fmla="*/ 70679 h 6935305"/>
                <a:gd name="connsiteX9" fmla="*/ 3313043 w 3482391"/>
                <a:gd name="connsiteY9" fmla="*/ 70679 h 6935305"/>
                <a:gd name="connsiteX0" fmla="*/ 3313043 w 3352818"/>
                <a:gd name="connsiteY0" fmla="*/ 17670 h 6882296"/>
                <a:gd name="connsiteX1" fmla="*/ 3040140 w 3352818"/>
                <a:gd name="connsiteY1" fmla="*/ 971827 h 6882296"/>
                <a:gd name="connsiteX2" fmla="*/ 3352800 w 3352818"/>
                <a:gd name="connsiteY2" fmla="*/ 2230783 h 6882296"/>
                <a:gd name="connsiteX3" fmla="*/ 3041780 w 3352818"/>
                <a:gd name="connsiteY3" fmla="*/ 3449984 h 6882296"/>
                <a:gd name="connsiteX4" fmla="*/ 3352800 w 3352818"/>
                <a:gd name="connsiteY4" fmla="*/ 4589670 h 6882296"/>
                <a:gd name="connsiteX5" fmla="*/ 3025249 w 3352818"/>
                <a:gd name="connsiteY5" fmla="*/ 5848626 h 6882296"/>
                <a:gd name="connsiteX6" fmla="*/ 3299791 w 3352818"/>
                <a:gd name="connsiteY6" fmla="*/ 6869044 h 6882296"/>
                <a:gd name="connsiteX7" fmla="*/ 0 w 3352818"/>
                <a:gd name="connsiteY7" fmla="*/ 6882296 h 6882296"/>
                <a:gd name="connsiteX8" fmla="*/ 13252 w 3352818"/>
                <a:gd name="connsiteY8" fmla="*/ 17670 h 6882296"/>
                <a:gd name="connsiteX9" fmla="*/ 3313043 w 3352818"/>
                <a:gd name="connsiteY9" fmla="*/ 17670 h 6882296"/>
                <a:gd name="connsiteX0" fmla="*/ 3313043 w 3352818"/>
                <a:gd name="connsiteY0" fmla="*/ 12486 h 6905247"/>
                <a:gd name="connsiteX1" fmla="*/ 3040140 w 3352818"/>
                <a:gd name="connsiteY1" fmla="*/ 994778 h 6905247"/>
                <a:gd name="connsiteX2" fmla="*/ 3352800 w 3352818"/>
                <a:gd name="connsiteY2" fmla="*/ 2253734 h 6905247"/>
                <a:gd name="connsiteX3" fmla="*/ 3041780 w 3352818"/>
                <a:gd name="connsiteY3" fmla="*/ 3472935 h 6905247"/>
                <a:gd name="connsiteX4" fmla="*/ 3352800 w 3352818"/>
                <a:gd name="connsiteY4" fmla="*/ 4612621 h 6905247"/>
                <a:gd name="connsiteX5" fmla="*/ 3025249 w 3352818"/>
                <a:gd name="connsiteY5" fmla="*/ 5871577 h 6905247"/>
                <a:gd name="connsiteX6" fmla="*/ 3299791 w 3352818"/>
                <a:gd name="connsiteY6" fmla="*/ 6891995 h 6905247"/>
                <a:gd name="connsiteX7" fmla="*/ 0 w 3352818"/>
                <a:gd name="connsiteY7" fmla="*/ 6905247 h 6905247"/>
                <a:gd name="connsiteX8" fmla="*/ 13252 w 3352818"/>
                <a:gd name="connsiteY8" fmla="*/ 40621 h 6905247"/>
                <a:gd name="connsiteX9" fmla="*/ 3313043 w 3352818"/>
                <a:gd name="connsiteY9" fmla="*/ 12486 h 6905247"/>
                <a:gd name="connsiteX0" fmla="*/ 3313043 w 3352818"/>
                <a:gd name="connsiteY0" fmla="*/ 1059 h 6893820"/>
                <a:gd name="connsiteX1" fmla="*/ 3040140 w 3352818"/>
                <a:gd name="connsiteY1" fmla="*/ 983351 h 6893820"/>
                <a:gd name="connsiteX2" fmla="*/ 3352800 w 3352818"/>
                <a:gd name="connsiteY2" fmla="*/ 2242307 h 6893820"/>
                <a:gd name="connsiteX3" fmla="*/ 3041780 w 3352818"/>
                <a:gd name="connsiteY3" fmla="*/ 3461508 h 6893820"/>
                <a:gd name="connsiteX4" fmla="*/ 3352800 w 3352818"/>
                <a:gd name="connsiteY4" fmla="*/ 4601194 h 6893820"/>
                <a:gd name="connsiteX5" fmla="*/ 3025249 w 3352818"/>
                <a:gd name="connsiteY5" fmla="*/ 5860150 h 6893820"/>
                <a:gd name="connsiteX6" fmla="*/ 3299791 w 3352818"/>
                <a:gd name="connsiteY6" fmla="*/ 6880568 h 6893820"/>
                <a:gd name="connsiteX7" fmla="*/ 0 w 3352818"/>
                <a:gd name="connsiteY7" fmla="*/ 6893820 h 6893820"/>
                <a:gd name="connsiteX8" fmla="*/ 13252 w 3352818"/>
                <a:gd name="connsiteY8" fmla="*/ 29194 h 6893820"/>
                <a:gd name="connsiteX9" fmla="*/ 3313043 w 3352818"/>
                <a:gd name="connsiteY9" fmla="*/ 1059 h 689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2818" h="6893820">
                  <a:moveTo>
                    <a:pt x="3313043" y="1059"/>
                  </a:moveTo>
                  <a:cubicBezTo>
                    <a:pt x="3445237" y="-29523"/>
                    <a:pt x="3033514" y="609810"/>
                    <a:pt x="3040140" y="983351"/>
                  </a:cubicBezTo>
                  <a:cubicBezTo>
                    <a:pt x="3046766" y="1356892"/>
                    <a:pt x="3352527" y="1829281"/>
                    <a:pt x="3352800" y="2242307"/>
                  </a:cubicBezTo>
                  <a:cubicBezTo>
                    <a:pt x="3353073" y="2655333"/>
                    <a:pt x="3028527" y="3002100"/>
                    <a:pt x="3041780" y="3461508"/>
                  </a:cubicBezTo>
                  <a:cubicBezTo>
                    <a:pt x="3055033" y="3920916"/>
                    <a:pt x="3355555" y="4201420"/>
                    <a:pt x="3352800" y="4601194"/>
                  </a:cubicBezTo>
                  <a:cubicBezTo>
                    <a:pt x="3350045" y="5000968"/>
                    <a:pt x="3020832" y="5277054"/>
                    <a:pt x="3025249" y="5860150"/>
                  </a:cubicBezTo>
                  <a:cubicBezTo>
                    <a:pt x="3029666" y="6443246"/>
                    <a:pt x="3409375" y="6893821"/>
                    <a:pt x="3299791" y="6880568"/>
                  </a:cubicBezTo>
                  <a:cubicBezTo>
                    <a:pt x="3190207" y="6867315"/>
                    <a:pt x="1099930" y="6889403"/>
                    <a:pt x="0" y="6893820"/>
                  </a:cubicBezTo>
                  <a:cubicBezTo>
                    <a:pt x="4417" y="4605611"/>
                    <a:pt x="8835" y="2317403"/>
                    <a:pt x="13252" y="29194"/>
                  </a:cubicBezTo>
                  <a:lnTo>
                    <a:pt x="3313043" y="1059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1"/>
              </a:solidFill>
            </a:ln>
            <a:effectLst>
              <a:outerShdw blurRad="50800" dist="508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56BAA8A-87EE-46F8-9466-DEB14122B9D6}"/>
                </a:ext>
              </a:extLst>
            </p:cNvPr>
            <p:cNvSpPr/>
            <p:nvPr/>
          </p:nvSpPr>
          <p:spPr>
            <a:xfrm>
              <a:off x="532218" y="780218"/>
              <a:ext cx="1882161" cy="5452939"/>
            </a:xfrm>
            <a:custGeom>
              <a:avLst/>
              <a:gdLst>
                <a:gd name="connsiteX0" fmla="*/ 3313043 w 3352800"/>
                <a:gd name="connsiteY0" fmla="*/ 0 h 6864626"/>
                <a:gd name="connsiteX1" fmla="*/ 2690191 w 3352800"/>
                <a:gd name="connsiteY1" fmla="*/ 927652 h 6864626"/>
                <a:gd name="connsiteX2" fmla="*/ 3352800 w 3352800"/>
                <a:gd name="connsiteY2" fmla="*/ 2213113 h 6864626"/>
                <a:gd name="connsiteX3" fmla="*/ 2676939 w 3352800"/>
                <a:gd name="connsiteY3" fmla="*/ 3472070 h 6864626"/>
                <a:gd name="connsiteX4" fmla="*/ 3352800 w 3352800"/>
                <a:gd name="connsiteY4" fmla="*/ 4572000 h 6864626"/>
                <a:gd name="connsiteX5" fmla="*/ 2690191 w 3352800"/>
                <a:gd name="connsiteY5" fmla="*/ 5883965 h 6864626"/>
                <a:gd name="connsiteX6" fmla="*/ 3299791 w 3352800"/>
                <a:gd name="connsiteY6" fmla="*/ 6851374 h 6864626"/>
                <a:gd name="connsiteX7" fmla="*/ 0 w 3352800"/>
                <a:gd name="connsiteY7" fmla="*/ 6864626 h 6864626"/>
                <a:gd name="connsiteX8" fmla="*/ 13252 w 3352800"/>
                <a:gd name="connsiteY8" fmla="*/ 0 h 6864626"/>
                <a:gd name="connsiteX9" fmla="*/ 3313043 w 3352800"/>
                <a:gd name="connsiteY9" fmla="*/ 0 h 6864626"/>
                <a:gd name="connsiteX0" fmla="*/ 3313043 w 3421448"/>
                <a:gd name="connsiteY0" fmla="*/ 0 h 6864626"/>
                <a:gd name="connsiteX1" fmla="*/ 2690191 w 3421448"/>
                <a:gd name="connsiteY1" fmla="*/ 927652 h 6864626"/>
                <a:gd name="connsiteX2" fmla="*/ 3352800 w 3421448"/>
                <a:gd name="connsiteY2" fmla="*/ 2213113 h 6864626"/>
                <a:gd name="connsiteX3" fmla="*/ 2676939 w 3421448"/>
                <a:gd name="connsiteY3" fmla="*/ 3472070 h 6864626"/>
                <a:gd name="connsiteX4" fmla="*/ 3352800 w 3421448"/>
                <a:gd name="connsiteY4" fmla="*/ 4572000 h 6864626"/>
                <a:gd name="connsiteX5" fmla="*/ 2690191 w 3421448"/>
                <a:gd name="connsiteY5" fmla="*/ 5883965 h 6864626"/>
                <a:gd name="connsiteX6" fmla="*/ 3299791 w 3421448"/>
                <a:gd name="connsiteY6" fmla="*/ 6851374 h 6864626"/>
                <a:gd name="connsiteX7" fmla="*/ 0 w 3421448"/>
                <a:gd name="connsiteY7" fmla="*/ 6864626 h 6864626"/>
                <a:gd name="connsiteX8" fmla="*/ 13252 w 3421448"/>
                <a:gd name="connsiteY8" fmla="*/ 0 h 6864626"/>
                <a:gd name="connsiteX9" fmla="*/ 3313043 w 3421448"/>
                <a:gd name="connsiteY9" fmla="*/ 0 h 6864626"/>
                <a:gd name="connsiteX0" fmla="*/ 3313043 w 3421448"/>
                <a:gd name="connsiteY0" fmla="*/ 0 h 6864626"/>
                <a:gd name="connsiteX1" fmla="*/ 2690191 w 3421448"/>
                <a:gd name="connsiteY1" fmla="*/ 927652 h 6864626"/>
                <a:gd name="connsiteX2" fmla="*/ 3352800 w 3421448"/>
                <a:gd name="connsiteY2" fmla="*/ 2213113 h 6864626"/>
                <a:gd name="connsiteX3" fmla="*/ 2676939 w 3421448"/>
                <a:gd name="connsiteY3" fmla="*/ 3472070 h 6864626"/>
                <a:gd name="connsiteX4" fmla="*/ 3352800 w 3421448"/>
                <a:gd name="connsiteY4" fmla="*/ 4572000 h 6864626"/>
                <a:gd name="connsiteX5" fmla="*/ 2690191 w 3421448"/>
                <a:gd name="connsiteY5" fmla="*/ 5883965 h 6864626"/>
                <a:gd name="connsiteX6" fmla="*/ 3299791 w 3421448"/>
                <a:gd name="connsiteY6" fmla="*/ 6851374 h 6864626"/>
                <a:gd name="connsiteX7" fmla="*/ 0 w 3421448"/>
                <a:gd name="connsiteY7" fmla="*/ 6864626 h 6864626"/>
                <a:gd name="connsiteX8" fmla="*/ 13252 w 3421448"/>
                <a:gd name="connsiteY8" fmla="*/ 0 h 6864626"/>
                <a:gd name="connsiteX9" fmla="*/ 3313043 w 3421448"/>
                <a:gd name="connsiteY9" fmla="*/ 0 h 6864626"/>
                <a:gd name="connsiteX0" fmla="*/ 3313043 w 3421448"/>
                <a:gd name="connsiteY0" fmla="*/ 0 h 6864626"/>
                <a:gd name="connsiteX1" fmla="*/ 2690191 w 3421448"/>
                <a:gd name="connsiteY1" fmla="*/ 927652 h 6864626"/>
                <a:gd name="connsiteX2" fmla="*/ 3352800 w 3421448"/>
                <a:gd name="connsiteY2" fmla="*/ 2213113 h 6864626"/>
                <a:gd name="connsiteX3" fmla="*/ 2676939 w 3421448"/>
                <a:gd name="connsiteY3" fmla="*/ 3472070 h 6864626"/>
                <a:gd name="connsiteX4" fmla="*/ 3352800 w 3421448"/>
                <a:gd name="connsiteY4" fmla="*/ 4572000 h 6864626"/>
                <a:gd name="connsiteX5" fmla="*/ 2690191 w 3421448"/>
                <a:gd name="connsiteY5" fmla="*/ 5883965 h 6864626"/>
                <a:gd name="connsiteX6" fmla="*/ 3299791 w 3421448"/>
                <a:gd name="connsiteY6" fmla="*/ 6851374 h 6864626"/>
                <a:gd name="connsiteX7" fmla="*/ 0 w 3421448"/>
                <a:gd name="connsiteY7" fmla="*/ 6864626 h 6864626"/>
                <a:gd name="connsiteX8" fmla="*/ 13252 w 3421448"/>
                <a:gd name="connsiteY8" fmla="*/ 0 h 6864626"/>
                <a:gd name="connsiteX9" fmla="*/ 3313043 w 3421448"/>
                <a:gd name="connsiteY9" fmla="*/ 0 h 6864626"/>
                <a:gd name="connsiteX0" fmla="*/ 3313043 w 3421448"/>
                <a:gd name="connsiteY0" fmla="*/ 0 h 6864626"/>
                <a:gd name="connsiteX1" fmla="*/ 2690191 w 3421448"/>
                <a:gd name="connsiteY1" fmla="*/ 927652 h 6864626"/>
                <a:gd name="connsiteX2" fmla="*/ 3352800 w 3421448"/>
                <a:gd name="connsiteY2" fmla="*/ 2213113 h 6864626"/>
                <a:gd name="connsiteX3" fmla="*/ 2676939 w 3421448"/>
                <a:gd name="connsiteY3" fmla="*/ 3472070 h 6864626"/>
                <a:gd name="connsiteX4" fmla="*/ 3352800 w 3421448"/>
                <a:gd name="connsiteY4" fmla="*/ 4572000 h 6864626"/>
                <a:gd name="connsiteX5" fmla="*/ 2690191 w 3421448"/>
                <a:gd name="connsiteY5" fmla="*/ 5883965 h 6864626"/>
                <a:gd name="connsiteX6" fmla="*/ 3299791 w 3421448"/>
                <a:gd name="connsiteY6" fmla="*/ 6851374 h 6864626"/>
                <a:gd name="connsiteX7" fmla="*/ 0 w 3421448"/>
                <a:gd name="connsiteY7" fmla="*/ 6864626 h 6864626"/>
                <a:gd name="connsiteX8" fmla="*/ 13252 w 3421448"/>
                <a:gd name="connsiteY8" fmla="*/ 0 h 6864626"/>
                <a:gd name="connsiteX9" fmla="*/ 3313043 w 3421448"/>
                <a:gd name="connsiteY9" fmla="*/ 0 h 6864626"/>
                <a:gd name="connsiteX0" fmla="*/ 3313043 w 3421448"/>
                <a:gd name="connsiteY0" fmla="*/ 0 h 6864626"/>
                <a:gd name="connsiteX1" fmla="*/ 2690191 w 3421448"/>
                <a:gd name="connsiteY1" fmla="*/ 927652 h 6864626"/>
                <a:gd name="connsiteX2" fmla="*/ 3352800 w 3421448"/>
                <a:gd name="connsiteY2" fmla="*/ 2213113 h 6864626"/>
                <a:gd name="connsiteX3" fmla="*/ 2676939 w 3421448"/>
                <a:gd name="connsiteY3" fmla="*/ 3472070 h 6864626"/>
                <a:gd name="connsiteX4" fmla="*/ 3352800 w 3421448"/>
                <a:gd name="connsiteY4" fmla="*/ 4572000 h 6864626"/>
                <a:gd name="connsiteX5" fmla="*/ 2690191 w 3421448"/>
                <a:gd name="connsiteY5" fmla="*/ 5883965 h 6864626"/>
                <a:gd name="connsiteX6" fmla="*/ 3299791 w 3421448"/>
                <a:gd name="connsiteY6" fmla="*/ 6851374 h 6864626"/>
                <a:gd name="connsiteX7" fmla="*/ 0 w 3421448"/>
                <a:gd name="connsiteY7" fmla="*/ 6864626 h 6864626"/>
                <a:gd name="connsiteX8" fmla="*/ 13252 w 3421448"/>
                <a:gd name="connsiteY8" fmla="*/ 0 h 6864626"/>
                <a:gd name="connsiteX9" fmla="*/ 3313043 w 3421448"/>
                <a:gd name="connsiteY9" fmla="*/ 0 h 6864626"/>
                <a:gd name="connsiteX0" fmla="*/ 3313043 w 3667611"/>
                <a:gd name="connsiteY0" fmla="*/ 0 h 6864626"/>
                <a:gd name="connsiteX1" fmla="*/ 2690191 w 3667611"/>
                <a:gd name="connsiteY1" fmla="*/ 927652 h 6864626"/>
                <a:gd name="connsiteX2" fmla="*/ 3352800 w 3667611"/>
                <a:gd name="connsiteY2" fmla="*/ 2213113 h 6864626"/>
                <a:gd name="connsiteX3" fmla="*/ 2676939 w 3667611"/>
                <a:gd name="connsiteY3" fmla="*/ 3472070 h 6864626"/>
                <a:gd name="connsiteX4" fmla="*/ 3352800 w 3667611"/>
                <a:gd name="connsiteY4" fmla="*/ 4572000 h 6864626"/>
                <a:gd name="connsiteX5" fmla="*/ 2690191 w 3667611"/>
                <a:gd name="connsiteY5" fmla="*/ 5883965 h 6864626"/>
                <a:gd name="connsiteX6" fmla="*/ 3299791 w 3667611"/>
                <a:gd name="connsiteY6" fmla="*/ 6851374 h 6864626"/>
                <a:gd name="connsiteX7" fmla="*/ 0 w 3667611"/>
                <a:gd name="connsiteY7" fmla="*/ 6864626 h 6864626"/>
                <a:gd name="connsiteX8" fmla="*/ 13252 w 3667611"/>
                <a:gd name="connsiteY8" fmla="*/ 0 h 6864626"/>
                <a:gd name="connsiteX9" fmla="*/ 3313043 w 3667611"/>
                <a:gd name="connsiteY9" fmla="*/ 0 h 6864626"/>
                <a:gd name="connsiteX0" fmla="*/ 3313043 w 3679204"/>
                <a:gd name="connsiteY0" fmla="*/ 0 h 6864626"/>
                <a:gd name="connsiteX1" fmla="*/ 2690191 w 3679204"/>
                <a:gd name="connsiteY1" fmla="*/ 927652 h 6864626"/>
                <a:gd name="connsiteX2" fmla="*/ 3352800 w 3679204"/>
                <a:gd name="connsiteY2" fmla="*/ 2213113 h 6864626"/>
                <a:gd name="connsiteX3" fmla="*/ 2676939 w 3679204"/>
                <a:gd name="connsiteY3" fmla="*/ 3472070 h 6864626"/>
                <a:gd name="connsiteX4" fmla="*/ 3352800 w 3679204"/>
                <a:gd name="connsiteY4" fmla="*/ 4572000 h 6864626"/>
                <a:gd name="connsiteX5" fmla="*/ 2690191 w 3679204"/>
                <a:gd name="connsiteY5" fmla="*/ 5883965 h 6864626"/>
                <a:gd name="connsiteX6" fmla="*/ 3299791 w 3679204"/>
                <a:gd name="connsiteY6" fmla="*/ 6851374 h 6864626"/>
                <a:gd name="connsiteX7" fmla="*/ 0 w 3679204"/>
                <a:gd name="connsiteY7" fmla="*/ 6864626 h 6864626"/>
                <a:gd name="connsiteX8" fmla="*/ 13252 w 3679204"/>
                <a:gd name="connsiteY8" fmla="*/ 0 h 6864626"/>
                <a:gd name="connsiteX9" fmla="*/ 3313043 w 3679204"/>
                <a:gd name="connsiteY9" fmla="*/ 0 h 6864626"/>
                <a:gd name="connsiteX0" fmla="*/ 3313043 w 3679204"/>
                <a:gd name="connsiteY0" fmla="*/ 0 h 6864626"/>
                <a:gd name="connsiteX1" fmla="*/ 2690191 w 3679204"/>
                <a:gd name="connsiteY1" fmla="*/ 927652 h 6864626"/>
                <a:gd name="connsiteX2" fmla="*/ 3352800 w 3679204"/>
                <a:gd name="connsiteY2" fmla="*/ 2213113 h 6864626"/>
                <a:gd name="connsiteX3" fmla="*/ 2676939 w 3679204"/>
                <a:gd name="connsiteY3" fmla="*/ 3472070 h 6864626"/>
                <a:gd name="connsiteX4" fmla="*/ 3352800 w 3679204"/>
                <a:gd name="connsiteY4" fmla="*/ 4572000 h 6864626"/>
                <a:gd name="connsiteX5" fmla="*/ 2690191 w 3679204"/>
                <a:gd name="connsiteY5" fmla="*/ 5883965 h 6864626"/>
                <a:gd name="connsiteX6" fmla="*/ 3299791 w 3679204"/>
                <a:gd name="connsiteY6" fmla="*/ 6851374 h 6864626"/>
                <a:gd name="connsiteX7" fmla="*/ 0 w 3679204"/>
                <a:gd name="connsiteY7" fmla="*/ 6864626 h 6864626"/>
                <a:gd name="connsiteX8" fmla="*/ 13252 w 3679204"/>
                <a:gd name="connsiteY8" fmla="*/ 0 h 6864626"/>
                <a:gd name="connsiteX9" fmla="*/ 3313043 w 3679204"/>
                <a:gd name="connsiteY9" fmla="*/ 0 h 6864626"/>
                <a:gd name="connsiteX0" fmla="*/ 3313043 w 3679204"/>
                <a:gd name="connsiteY0" fmla="*/ 0 h 6864626"/>
                <a:gd name="connsiteX1" fmla="*/ 2690191 w 3679204"/>
                <a:gd name="connsiteY1" fmla="*/ 927652 h 6864626"/>
                <a:gd name="connsiteX2" fmla="*/ 3352800 w 3679204"/>
                <a:gd name="connsiteY2" fmla="*/ 2213113 h 6864626"/>
                <a:gd name="connsiteX3" fmla="*/ 2676939 w 3679204"/>
                <a:gd name="connsiteY3" fmla="*/ 3472070 h 6864626"/>
                <a:gd name="connsiteX4" fmla="*/ 3352800 w 3679204"/>
                <a:gd name="connsiteY4" fmla="*/ 4572000 h 6864626"/>
                <a:gd name="connsiteX5" fmla="*/ 2690191 w 3679204"/>
                <a:gd name="connsiteY5" fmla="*/ 5883965 h 6864626"/>
                <a:gd name="connsiteX6" fmla="*/ 3299791 w 3679204"/>
                <a:gd name="connsiteY6" fmla="*/ 6851374 h 6864626"/>
                <a:gd name="connsiteX7" fmla="*/ 0 w 3679204"/>
                <a:gd name="connsiteY7" fmla="*/ 6864626 h 6864626"/>
                <a:gd name="connsiteX8" fmla="*/ 13252 w 3679204"/>
                <a:gd name="connsiteY8" fmla="*/ 0 h 6864626"/>
                <a:gd name="connsiteX9" fmla="*/ 3313043 w 3679204"/>
                <a:gd name="connsiteY9" fmla="*/ 0 h 6864626"/>
                <a:gd name="connsiteX0" fmla="*/ 3313043 w 3679204"/>
                <a:gd name="connsiteY0" fmla="*/ 0 h 7067856"/>
                <a:gd name="connsiteX1" fmla="*/ 2690191 w 3679204"/>
                <a:gd name="connsiteY1" fmla="*/ 927652 h 7067856"/>
                <a:gd name="connsiteX2" fmla="*/ 3352800 w 3679204"/>
                <a:gd name="connsiteY2" fmla="*/ 2213113 h 7067856"/>
                <a:gd name="connsiteX3" fmla="*/ 2676939 w 3679204"/>
                <a:gd name="connsiteY3" fmla="*/ 3472070 h 7067856"/>
                <a:gd name="connsiteX4" fmla="*/ 3352800 w 3679204"/>
                <a:gd name="connsiteY4" fmla="*/ 4572000 h 7067856"/>
                <a:gd name="connsiteX5" fmla="*/ 2690191 w 3679204"/>
                <a:gd name="connsiteY5" fmla="*/ 5883965 h 7067856"/>
                <a:gd name="connsiteX6" fmla="*/ 3299791 w 3679204"/>
                <a:gd name="connsiteY6" fmla="*/ 6851374 h 7067856"/>
                <a:gd name="connsiteX7" fmla="*/ 0 w 3679204"/>
                <a:gd name="connsiteY7" fmla="*/ 6864626 h 7067856"/>
                <a:gd name="connsiteX8" fmla="*/ 13252 w 3679204"/>
                <a:gd name="connsiteY8" fmla="*/ 0 h 7067856"/>
                <a:gd name="connsiteX9" fmla="*/ 3313043 w 3679204"/>
                <a:gd name="connsiteY9" fmla="*/ 0 h 7067856"/>
                <a:gd name="connsiteX0" fmla="*/ 3313043 w 3432485"/>
                <a:gd name="connsiteY0" fmla="*/ 206144 h 7274000"/>
                <a:gd name="connsiteX1" fmla="*/ 2690191 w 3432485"/>
                <a:gd name="connsiteY1" fmla="*/ 1133796 h 7274000"/>
                <a:gd name="connsiteX2" fmla="*/ 3352800 w 3432485"/>
                <a:gd name="connsiteY2" fmla="*/ 2419257 h 7274000"/>
                <a:gd name="connsiteX3" fmla="*/ 2676939 w 3432485"/>
                <a:gd name="connsiteY3" fmla="*/ 3678214 h 7274000"/>
                <a:gd name="connsiteX4" fmla="*/ 3352800 w 3432485"/>
                <a:gd name="connsiteY4" fmla="*/ 4778144 h 7274000"/>
                <a:gd name="connsiteX5" fmla="*/ 2690191 w 3432485"/>
                <a:gd name="connsiteY5" fmla="*/ 6090109 h 7274000"/>
                <a:gd name="connsiteX6" fmla="*/ 3299791 w 3432485"/>
                <a:gd name="connsiteY6" fmla="*/ 7057518 h 7274000"/>
                <a:gd name="connsiteX7" fmla="*/ 0 w 3432485"/>
                <a:gd name="connsiteY7" fmla="*/ 7070770 h 7274000"/>
                <a:gd name="connsiteX8" fmla="*/ 13252 w 3432485"/>
                <a:gd name="connsiteY8" fmla="*/ 206144 h 7274000"/>
                <a:gd name="connsiteX9" fmla="*/ 3313043 w 3432485"/>
                <a:gd name="connsiteY9" fmla="*/ 206144 h 7274000"/>
                <a:gd name="connsiteX0" fmla="*/ 3313043 w 3432485"/>
                <a:gd name="connsiteY0" fmla="*/ 206144 h 7274000"/>
                <a:gd name="connsiteX1" fmla="*/ 2690191 w 3432485"/>
                <a:gd name="connsiteY1" fmla="*/ 1133796 h 7274000"/>
                <a:gd name="connsiteX2" fmla="*/ 3352800 w 3432485"/>
                <a:gd name="connsiteY2" fmla="*/ 2419257 h 7274000"/>
                <a:gd name="connsiteX3" fmla="*/ 2676939 w 3432485"/>
                <a:gd name="connsiteY3" fmla="*/ 3678214 h 7274000"/>
                <a:gd name="connsiteX4" fmla="*/ 3352800 w 3432485"/>
                <a:gd name="connsiteY4" fmla="*/ 4778144 h 7274000"/>
                <a:gd name="connsiteX5" fmla="*/ 2690191 w 3432485"/>
                <a:gd name="connsiteY5" fmla="*/ 6090109 h 7274000"/>
                <a:gd name="connsiteX6" fmla="*/ 3299791 w 3432485"/>
                <a:gd name="connsiteY6" fmla="*/ 7057518 h 7274000"/>
                <a:gd name="connsiteX7" fmla="*/ 0 w 3432485"/>
                <a:gd name="connsiteY7" fmla="*/ 7070770 h 7274000"/>
                <a:gd name="connsiteX8" fmla="*/ 13252 w 3432485"/>
                <a:gd name="connsiteY8" fmla="*/ 206144 h 7274000"/>
                <a:gd name="connsiteX9" fmla="*/ 3313043 w 3432485"/>
                <a:gd name="connsiteY9" fmla="*/ 206144 h 7274000"/>
                <a:gd name="connsiteX0" fmla="*/ 3313043 w 3432485"/>
                <a:gd name="connsiteY0" fmla="*/ 206144 h 7274000"/>
                <a:gd name="connsiteX1" fmla="*/ 2690191 w 3432485"/>
                <a:gd name="connsiteY1" fmla="*/ 1133796 h 7274000"/>
                <a:gd name="connsiteX2" fmla="*/ 3352800 w 3432485"/>
                <a:gd name="connsiteY2" fmla="*/ 2419257 h 7274000"/>
                <a:gd name="connsiteX3" fmla="*/ 2676939 w 3432485"/>
                <a:gd name="connsiteY3" fmla="*/ 3678214 h 7274000"/>
                <a:gd name="connsiteX4" fmla="*/ 3352800 w 3432485"/>
                <a:gd name="connsiteY4" fmla="*/ 4778144 h 7274000"/>
                <a:gd name="connsiteX5" fmla="*/ 2690191 w 3432485"/>
                <a:gd name="connsiteY5" fmla="*/ 6090109 h 7274000"/>
                <a:gd name="connsiteX6" fmla="*/ 3299791 w 3432485"/>
                <a:gd name="connsiteY6" fmla="*/ 7057518 h 7274000"/>
                <a:gd name="connsiteX7" fmla="*/ 0 w 3432485"/>
                <a:gd name="connsiteY7" fmla="*/ 7070770 h 7274000"/>
                <a:gd name="connsiteX8" fmla="*/ 13252 w 3432485"/>
                <a:gd name="connsiteY8" fmla="*/ 206144 h 7274000"/>
                <a:gd name="connsiteX9" fmla="*/ 3313043 w 3432485"/>
                <a:gd name="connsiteY9" fmla="*/ 206144 h 7274000"/>
                <a:gd name="connsiteX0" fmla="*/ 3313043 w 3432485"/>
                <a:gd name="connsiteY0" fmla="*/ 206144 h 7274000"/>
                <a:gd name="connsiteX1" fmla="*/ 2690191 w 3432485"/>
                <a:gd name="connsiteY1" fmla="*/ 1133796 h 7274000"/>
                <a:gd name="connsiteX2" fmla="*/ 3352800 w 3432485"/>
                <a:gd name="connsiteY2" fmla="*/ 2419257 h 7274000"/>
                <a:gd name="connsiteX3" fmla="*/ 2676939 w 3432485"/>
                <a:gd name="connsiteY3" fmla="*/ 3678214 h 7274000"/>
                <a:gd name="connsiteX4" fmla="*/ 3352800 w 3432485"/>
                <a:gd name="connsiteY4" fmla="*/ 4778144 h 7274000"/>
                <a:gd name="connsiteX5" fmla="*/ 2690191 w 3432485"/>
                <a:gd name="connsiteY5" fmla="*/ 6090109 h 7274000"/>
                <a:gd name="connsiteX6" fmla="*/ 3299791 w 3432485"/>
                <a:gd name="connsiteY6" fmla="*/ 7057518 h 7274000"/>
                <a:gd name="connsiteX7" fmla="*/ 0 w 3432485"/>
                <a:gd name="connsiteY7" fmla="*/ 7070770 h 7274000"/>
                <a:gd name="connsiteX8" fmla="*/ 13252 w 3432485"/>
                <a:gd name="connsiteY8" fmla="*/ 206144 h 7274000"/>
                <a:gd name="connsiteX9" fmla="*/ 3313043 w 3432485"/>
                <a:gd name="connsiteY9" fmla="*/ 206144 h 7274000"/>
                <a:gd name="connsiteX0" fmla="*/ 3313043 w 3432485"/>
                <a:gd name="connsiteY0" fmla="*/ 206144 h 7274000"/>
                <a:gd name="connsiteX1" fmla="*/ 2690191 w 3432485"/>
                <a:gd name="connsiteY1" fmla="*/ 1133796 h 7274000"/>
                <a:gd name="connsiteX2" fmla="*/ 3352800 w 3432485"/>
                <a:gd name="connsiteY2" fmla="*/ 2419257 h 7274000"/>
                <a:gd name="connsiteX3" fmla="*/ 3041780 w 3432485"/>
                <a:gd name="connsiteY3" fmla="*/ 3638458 h 7274000"/>
                <a:gd name="connsiteX4" fmla="*/ 3352800 w 3432485"/>
                <a:gd name="connsiteY4" fmla="*/ 4778144 h 7274000"/>
                <a:gd name="connsiteX5" fmla="*/ 2690191 w 3432485"/>
                <a:gd name="connsiteY5" fmla="*/ 6090109 h 7274000"/>
                <a:gd name="connsiteX6" fmla="*/ 3299791 w 3432485"/>
                <a:gd name="connsiteY6" fmla="*/ 7057518 h 7274000"/>
                <a:gd name="connsiteX7" fmla="*/ 0 w 3432485"/>
                <a:gd name="connsiteY7" fmla="*/ 7070770 h 7274000"/>
                <a:gd name="connsiteX8" fmla="*/ 13252 w 3432485"/>
                <a:gd name="connsiteY8" fmla="*/ 206144 h 7274000"/>
                <a:gd name="connsiteX9" fmla="*/ 3313043 w 3432485"/>
                <a:gd name="connsiteY9" fmla="*/ 206144 h 7274000"/>
                <a:gd name="connsiteX0" fmla="*/ 3313043 w 3482391"/>
                <a:gd name="connsiteY0" fmla="*/ 70679 h 7138535"/>
                <a:gd name="connsiteX1" fmla="*/ 3040140 w 3482391"/>
                <a:gd name="connsiteY1" fmla="*/ 1024836 h 7138535"/>
                <a:gd name="connsiteX2" fmla="*/ 3352800 w 3482391"/>
                <a:gd name="connsiteY2" fmla="*/ 2283792 h 7138535"/>
                <a:gd name="connsiteX3" fmla="*/ 3041780 w 3482391"/>
                <a:gd name="connsiteY3" fmla="*/ 3502993 h 7138535"/>
                <a:gd name="connsiteX4" fmla="*/ 3352800 w 3482391"/>
                <a:gd name="connsiteY4" fmla="*/ 4642679 h 7138535"/>
                <a:gd name="connsiteX5" fmla="*/ 2690191 w 3482391"/>
                <a:gd name="connsiteY5" fmla="*/ 5954644 h 7138535"/>
                <a:gd name="connsiteX6" fmla="*/ 3299791 w 3482391"/>
                <a:gd name="connsiteY6" fmla="*/ 6922053 h 7138535"/>
                <a:gd name="connsiteX7" fmla="*/ 0 w 3482391"/>
                <a:gd name="connsiteY7" fmla="*/ 6935305 h 7138535"/>
                <a:gd name="connsiteX8" fmla="*/ 13252 w 3482391"/>
                <a:gd name="connsiteY8" fmla="*/ 70679 h 7138535"/>
                <a:gd name="connsiteX9" fmla="*/ 3313043 w 3482391"/>
                <a:gd name="connsiteY9" fmla="*/ 70679 h 7138535"/>
                <a:gd name="connsiteX0" fmla="*/ 3313043 w 3482391"/>
                <a:gd name="connsiteY0" fmla="*/ 70679 h 7001163"/>
                <a:gd name="connsiteX1" fmla="*/ 3040140 w 3482391"/>
                <a:gd name="connsiteY1" fmla="*/ 1024836 h 7001163"/>
                <a:gd name="connsiteX2" fmla="*/ 3352800 w 3482391"/>
                <a:gd name="connsiteY2" fmla="*/ 2283792 h 7001163"/>
                <a:gd name="connsiteX3" fmla="*/ 3041780 w 3482391"/>
                <a:gd name="connsiteY3" fmla="*/ 3502993 h 7001163"/>
                <a:gd name="connsiteX4" fmla="*/ 3352800 w 3482391"/>
                <a:gd name="connsiteY4" fmla="*/ 4642679 h 7001163"/>
                <a:gd name="connsiteX5" fmla="*/ 3025249 w 3482391"/>
                <a:gd name="connsiteY5" fmla="*/ 5901635 h 7001163"/>
                <a:gd name="connsiteX6" fmla="*/ 3299791 w 3482391"/>
                <a:gd name="connsiteY6" fmla="*/ 6922053 h 7001163"/>
                <a:gd name="connsiteX7" fmla="*/ 0 w 3482391"/>
                <a:gd name="connsiteY7" fmla="*/ 6935305 h 7001163"/>
                <a:gd name="connsiteX8" fmla="*/ 13252 w 3482391"/>
                <a:gd name="connsiteY8" fmla="*/ 70679 h 7001163"/>
                <a:gd name="connsiteX9" fmla="*/ 3313043 w 3482391"/>
                <a:gd name="connsiteY9" fmla="*/ 70679 h 7001163"/>
                <a:gd name="connsiteX0" fmla="*/ 3313043 w 3482391"/>
                <a:gd name="connsiteY0" fmla="*/ 70679 h 6935305"/>
                <a:gd name="connsiteX1" fmla="*/ 3040140 w 3482391"/>
                <a:gd name="connsiteY1" fmla="*/ 1024836 h 6935305"/>
                <a:gd name="connsiteX2" fmla="*/ 3352800 w 3482391"/>
                <a:gd name="connsiteY2" fmla="*/ 2283792 h 6935305"/>
                <a:gd name="connsiteX3" fmla="*/ 3041780 w 3482391"/>
                <a:gd name="connsiteY3" fmla="*/ 3502993 h 6935305"/>
                <a:gd name="connsiteX4" fmla="*/ 3352800 w 3482391"/>
                <a:gd name="connsiteY4" fmla="*/ 4642679 h 6935305"/>
                <a:gd name="connsiteX5" fmla="*/ 3025249 w 3482391"/>
                <a:gd name="connsiteY5" fmla="*/ 5901635 h 6935305"/>
                <a:gd name="connsiteX6" fmla="*/ 3299791 w 3482391"/>
                <a:gd name="connsiteY6" fmla="*/ 6922053 h 6935305"/>
                <a:gd name="connsiteX7" fmla="*/ 0 w 3482391"/>
                <a:gd name="connsiteY7" fmla="*/ 6935305 h 6935305"/>
                <a:gd name="connsiteX8" fmla="*/ 13252 w 3482391"/>
                <a:gd name="connsiteY8" fmla="*/ 70679 h 6935305"/>
                <a:gd name="connsiteX9" fmla="*/ 3313043 w 3482391"/>
                <a:gd name="connsiteY9" fmla="*/ 70679 h 6935305"/>
                <a:gd name="connsiteX0" fmla="*/ 3313043 w 3352818"/>
                <a:gd name="connsiteY0" fmla="*/ 17670 h 6882296"/>
                <a:gd name="connsiteX1" fmla="*/ 3040140 w 3352818"/>
                <a:gd name="connsiteY1" fmla="*/ 971827 h 6882296"/>
                <a:gd name="connsiteX2" fmla="*/ 3352800 w 3352818"/>
                <a:gd name="connsiteY2" fmla="*/ 2230783 h 6882296"/>
                <a:gd name="connsiteX3" fmla="*/ 3041780 w 3352818"/>
                <a:gd name="connsiteY3" fmla="*/ 3449984 h 6882296"/>
                <a:gd name="connsiteX4" fmla="*/ 3352800 w 3352818"/>
                <a:gd name="connsiteY4" fmla="*/ 4589670 h 6882296"/>
                <a:gd name="connsiteX5" fmla="*/ 3025249 w 3352818"/>
                <a:gd name="connsiteY5" fmla="*/ 5848626 h 6882296"/>
                <a:gd name="connsiteX6" fmla="*/ 3299791 w 3352818"/>
                <a:gd name="connsiteY6" fmla="*/ 6869044 h 6882296"/>
                <a:gd name="connsiteX7" fmla="*/ 0 w 3352818"/>
                <a:gd name="connsiteY7" fmla="*/ 6882296 h 6882296"/>
                <a:gd name="connsiteX8" fmla="*/ 13252 w 3352818"/>
                <a:gd name="connsiteY8" fmla="*/ 17670 h 6882296"/>
                <a:gd name="connsiteX9" fmla="*/ 3313043 w 3352818"/>
                <a:gd name="connsiteY9" fmla="*/ 17670 h 6882296"/>
                <a:gd name="connsiteX0" fmla="*/ 3329074 w 3368849"/>
                <a:gd name="connsiteY0" fmla="*/ 17670 h 6882296"/>
                <a:gd name="connsiteX1" fmla="*/ 3056171 w 3368849"/>
                <a:gd name="connsiteY1" fmla="*/ 971827 h 6882296"/>
                <a:gd name="connsiteX2" fmla="*/ 3368831 w 3368849"/>
                <a:gd name="connsiteY2" fmla="*/ 2230783 h 6882296"/>
                <a:gd name="connsiteX3" fmla="*/ 3057811 w 3368849"/>
                <a:gd name="connsiteY3" fmla="*/ 3449984 h 6882296"/>
                <a:gd name="connsiteX4" fmla="*/ 3368831 w 3368849"/>
                <a:gd name="connsiteY4" fmla="*/ 4589670 h 6882296"/>
                <a:gd name="connsiteX5" fmla="*/ 3041280 w 3368849"/>
                <a:gd name="connsiteY5" fmla="*/ 5848626 h 6882296"/>
                <a:gd name="connsiteX6" fmla="*/ 3315822 w 3368849"/>
                <a:gd name="connsiteY6" fmla="*/ 6869044 h 6882296"/>
                <a:gd name="connsiteX7" fmla="*/ 16031 w 3368849"/>
                <a:gd name="connsiteY7" fmla="*/ 6882296 h 6882296"/>
                <a:gd name="connsiteX8" fmla="*/ 29283 w 3368849"/>
                <a:gd name="connsiteY8" fmla="*/ 17670 h 6882296"/>
                <a:gd name="connsiteX9" fmla="*/ 3329074 w 3368849"/>
                <a:gd name="connsiteY9" fmla="*/ 17670 h 6882296"/>
                <a:gd name="connsiteX0" fmla="*/ 3329074 w 3368849"/>
                <a:gd name="connsiteY0" fmla="*/ 14638 h 6893332"/>
                <a:gd name="connsiteX1" fmla="*/ 3056171 w 3368849"/>
                <a:gd name="connsiteY1" fmla="*/ 982863 h 6893332"/>
                <a:gd name="connsiteX2" fmla="*/ 3368831 w 3368849"/>
                <a:gd name="connsiteY2" fmla="*/ 2241819 h 6893332"/>
                <a:gd name="connsiteX3" fmla="*/ 3057811 w 3368849"/>
                <a:gd name="connsiteY3" fmla="*/ 3461020 h 6893332"/>
                <a:gd name="connsiteX4" fmla="*/ 3368831 w 3368849"/>
                <a:gd name="connsiteY4" fmla="*/ 4600706 h 6893332"/>
                <a:gd name="connsiteX5" fmla="*/ 3041280 w 3368849"/>
                <a:gd name="connsiteY5" fmla="*/ 5859662 h 6893332"/>
                <a:gd name="connsiteX6" fmla="*/ 3315822 w 3368849"/>
                <a:gd name="connsiteY6" fmla="*/ 6880080 h 6893332"/>
                <a:gd name="connsiteX7" fmla="*/ 16031 w 3368849"/>
                <a:gd name="connsiteY7" fmla="*/ 6893332 h 6893332"/>
                <a:gd name="connsiteX8" fmla="*/ 29283 w 3368849"/>
                <a:gd name="connsiteY8" fmla="*/ 28706 h 6893332"/>
                <a:gd name="connsiteX9" fmla="*/ 3329074 w 3368849"/>
                <a:gd name="connsiteY9" fmla="*/ 14638 h 6893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849" h="6893332">
                  <a:moveTo>
                    <a:pt x="3329074" y="14638"/>
                  </a:moveTo>
                  <a:cubicBezTo>
                    <a:pt x="3461268" y="54395"/>
                    <a:pt x="3049545" y="611666"/>
                    <a:pt x="3056171" y="982863"/>
                  </a:cubicBezTo>
                  <a:cubicBezTo>
                    <a:pt x="3062797" y="1354060"/>
                    <a:pt x="3368558" y="1828793"/>
                    <a:pt x="3368831" y="2241819"/>
                  </a:cubicBezTo>
                  <a:cubicBezTo>
                    <a:pt x="3369104" y="2654845"/>
                    <a:pt x="3044558" y="3001612"/>
                    <a:pt x="3057811" y="3461020"/>
                  </a:cubicBezTo>
                  <a:cubicBezTo>
                    <a:pt x="3071064" y="3920428"/>
                    <a:pt x="3371586" y="4200932"/>
                    <a:pt x="3368831" y="4600706"/>
                  </a:cubicBezTo>
                  <a:cubicBezTo>
                    <a:pt x="3366076" y="5000480"/>
                    <a:pt x="3036863" y="5276566"/>
                    <a:pt x="3041280" y="5859662"/>
                  </a:cubicBezTo>
                  <a:cubicBezTo>
                    <a:pt x="3045697" y="6442758"/>
                    <a:pt x="3425406" y="6893333"/>
                    <a:pt x="3315822" y="6880080"/>
                  </a:cubicBezTo>
                  <a:cubicBezTo>
                    <a:pt x="3206238" y="6866827"/>
                    <a:pt x="1115961" y="6888915"/>
                    <a:pt x="16031" y="6893332"/>
                  </a:cubicBezTo>
                  <a:cubicBezTo>
                    <a:pt x="20448" y="4605123"/>
                    <a:pt x="-30462" y="2359118"/>
                    <a:pt x="29283" y="28706"/>
                  </a:cubicBezTo>
                  <a:cubicBezTo>
                    <a:pt x="1129213" y="28706"/>
                    <a:pt x="3196880" y="-25119"/>
                    <a:pt x="3329074" y="146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CE9323E-E6C1-4A16-9A92-EE09A8424209}"/>
              </a:ext>
            </a:extLst>
          </p:cNvPr>
          <p:cNvGrpSpPr/>
          <p:nvPr/>
        </p:nvGrpSpPr>
        <p:grpSpPr>
          <a:xfrm>
            <a:off x="645645" y="1044059"/>
            <a:ext cx="1614415" cy="920855"/>
            <a:chOff x="645645" y="1044059"/>
            <a:chExt cx="1614415" cy="92085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65DD548-6E64-45A9-8437-18DEF0B170F5}"/>
                </a:ext>
              </a:extLst>
            </p:cNvPr>
            <p:cNvSpPr txBox="1"/>
            <p:nvPr/>
          </p:nvSpPr>
          <p:spPr>
            <a:xfrm>
              <a:off x="645645" y="1746491"/>
              <a:ext cx="1614415" cy="218423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100" dirty="0">
                  <a:solidFill>
                    <a:srgbClr val="C00000"/>
                  </a:solidFill>
                  <a:latin typeface="+mj-lt"/>
                </a:rPr>
                <a:t>Tools &amp; Equipment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9A261DD-A7EF-4C6F-AAA7-00D1AA75E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2691" y="1044059"/>
              <a:ext cx="771542" cy="771542"/>
            </a:xfrm>
            <a:prstGeom prst="rect">
              <a:avLst/>
            </a:prstGeom>
          </p:spPr>
        </p:pic>
      </p:grpSp>
      <p:sp>
        <p:nvSpPr>
          <p:cNvPr id="47" name="Title 46">
            <a:extLst>
              <a:ext uri="{FF2B5EF4-FFF2-40B4-BE49-F238E27FC236}">
                <a16:creationId xmlns:a16="http://schemas.microsoft.com/office/drawing/2014/main" id="{B5C6EB3D-D5D3-4414-BB1F-0238263F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5" y="61146"/>
            <a:ext cx="11171238" cy="370005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Recommendations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C4A372-3DB6-4739-8A51-6B35A0D42D52}"/>
              </a:ext>
            </a:extLst>
          </p:cNvPr>
          <p:cNvSpPr txBox="1"/>
          <p:nvPr/>
        </p:nvSpPr>
        <p:spPr>
          <a:xfrm>
            <a:off x="2816378" y="1590434"/>
            <a:ext cx="10695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827C91C-E8FB-4DB5-8507-640C410558BA}"/>
              </a:ext>
            </a:extLst>
          </p:cNvPr>
          <p:cNvSpPr/>
          <p:nvPr/>
        </p:nvSpPr>
        <p:spPr>
          <a:xfrm>
            <a:off x="2967590" y="688844"/>
            <a:ext cx="8296601" cy="1803180"/>
          </a:xfrm>
          <a:prstGeom prst="roundRect">
            <a:avLst>
              <a:gd name="adj" fmla="val 0"/>
            </a:avLst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en-GB" sz="1100" b="1" dirty="0">
              <a:solidFill>
                <a:srgbClr val="C00000"/>
              </a:solidFill>
            </a:endParaRPr>
          </a:p>
          <a:p>
            <a:pPr algn="just"/>
            <a:r>
              <a:rPr lang="en-US" sz="1100" dirty="0">
                <a:solidFill>
                  <a:schemeClr val="accent3">
                    <a:lumMod val="75000"/>
                  </a:schemeClr>
                </a:solidFill>
              </a:rPr>
              <a:t>Eliminate challenges with printing and paper usage; Reduce PTW processing time; Enhance remote working; Encourage spot assessment during and after work completion: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781035" lvl="1" indent="-171450" algn="just"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Replicate use of mobile electronic device for permit vision tool to ease authorization, issuance and acceptance of permits. Collaborate with connected field worker program to Fastrack delivery </a:t>
            </a:r>
          </a:p>
          <a:p>
            <a:pPr marL="781035" lvl="1" indent="-171450" algn="just"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Deploy use of wearables to complement electronic devices to ease permit authorizations for remote locations</a:t>
            </a:r>
          </a:p>
          <a:p>
            <a:pPr algn="just"/>
            <a:r>
              <a:rPr lang="en-US" sz="1100" u="sng" dirty="0">
                <a:solidFill>
                  <a:schemeClr val="tx1">
                    <a:lumMod val="50000"/>
                  </a:schemeClr>
                </a:solidFill>
              </a:rPr>
              <a:t>Asset/project Managers  - June 2022 </a:t>
            </a:r>
            <a:endParaRPr lang="en-GB" sz="1100" u="sng" dirty="0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endParaRPr lang="en-GB" sz="1100" b="1" dirty="0">
              <a:solidFill>
                <a:srgbClr val="C00000"/>
              </a:solidFill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Eliminate use of permit for low- risk activities by enabling “permit not required” default mode in the permit vision tool. Connect with the permit vision IT project team  to implement</a:t>
            </a:r>
          </a:p>
          <a:p>
            <a:pPr lvl="1" algn="just"/>
            <a:r>
              <a:rPr lang="en-US" sz="1100" u="sng" dirty="0">
                <a:solidFill>
                  <a:schemeClr val="tx1">
                    <a:lumMod val="50000"/>
                  </a:schemeClr>
                </a:solidFill>
              </a:rPr>
              <a:t>Operations Safety  -  June 2022</a:t>
            </a:r>
          </a:p>
          <a:p>
            <a:pPr algn="just"/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C15999-1F5C-458C-8AA5-78ADCFAC8235}"/>
              </a:ext>
            </a:extLst>
          </p:cNvPr>
          <p:cNvSpPr/>
          <p:nvPr/>
        </p:nvSpPr>
        <p:spPr>
          <a:xfrm>
            <a:off x="2891452" y="2675858"/>
            <a:ext cx="8296602" cy="2297930"/>
          </a:xfrm>
          <a:prstGeom prst="roundRect">
            <a:avLst>
              <a:gd name="adj" fmla="val 0"/>
            </a:avLst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Re-define activities requiring PTW application and sensitize the stakeholders including end-users. </a:t>
            </a:r>
            <a:r>
              <a:rPr lang="en-US" sz="1100" u="sng" dirty="0">
                <a:solidFill>
                  <a:schemeClr val="tx1">
                    <a:lumMod val="50000"/>
                  </a:schemeClr>
                </a:solidFill>
              </a:rPr>
              <a:t>Operations Safety  -Dec. 2021 </a:t>
            </a:r>
          </a:p>
          <a:p>
            <a:pPr marL="171450" indent="-1714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Define minimum competence required for manning the PCF to strengthen the role of coordinators as gatekeepers.</a:t>
            </a:r>
            <a:r>
              <a:rPr lang="en-US" sz="1100" u="sng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lvl="1" algn="just">
              <a:spcAft>
                <a:spcPts val="600"/>
              </a:spcAft>
            </a:pPr>
            <a:r>
              <a:rPr lang="en-US" sz="1100" u="sng" dirty="0">
                <a:solidFill>
                  <a:schemeClr val="tx1">
                    <a:lumMod val="50000"/>
                  </a:schemeClr>
                </a:solidFill>
              </a:rPr>
              <a:t>Operations Safety  -Dec. 2021 </a:t>
            </a:r>
            <a:endParaRPr lang="en-GB" sz="110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</a:rPr>
              <a:t>Seek exemption and integrate daily permit to work monitoring as part of Permit holder responsibility. Also capture in the </a:t>
            </a:r>
            <a:r>
              <a:rPr lang="en-US" sz="1100" dirty="0">
                <a:solidFill>
                  <a:srgbClr val="595959"/>
                </a:solidFill>
              </a:rPr>
              <a:t>focused review sessions/coordination meetings to derive value. </a:t>
            </a:r>
            <a:r>
              <a:rPr lang="en-US" sz="1100" u="sng" dirty="0">
                <a:solidFill>
                  <a:srgbClr val="595959"/>
                </a:solidFill>
              </a:rPr>
              <a:t>Operations Safety  -Dec. 2021</a:t>
            </a:r>
            <a:endParaRPr lang="en-GB" sz="1100" u="sng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Continue 6-monthly (tier 2) audit but focused at asset level instead of production unit level. create opportunity for cross-learning</a:t>
            </a:r>
          </a:p>
          <a:p>
            <a:pPr lvl="1" algn="just">
              <a:spcAft>
                <a:spcPts val="600"/>
              </a:spcAft>
            </a:pPr>
            <a:r>
              <a:rPr lang="en-US" sz="1100" u="sng" dirty="0">
                <a:solidFill>
                  <a:schemeClr val="tx1">
                    <a:lumMod val="50000"/>
                  </a:schemeClr>
                </a:solidFill>
              </a:rPr>
              <a:t>Asset/project Managers – Dec 2021</a:t>
            </a:r>
          </a:p>
          <a:p>
            <a:pPr marL="171450" indent="-17145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Update the procedure to create alignment with the permit vision and take into consideration improvement initiatives.</a:t>
            </a:r>
          </a:p>
          <a:p>
            <a:pPr lvl="1">
              <a:spcAft>
                <a:spcPts val="600"/>
              </a:spcAft>
            </a:pPr>
            <a:r>
              <a:rPr lang="en-US" sz="1100" u="sng" dirty="0">
                <a:solidFill>
                  <a:srgbClr val="595959"/>
                </a:solidFill>
              </a:rPr>
              <a:t>Operations Safety  -Dec. 2021</a:t>
            </a:r>
            <a:endParaRPr lang="en-GB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35F5165-C38D-456E-89C6-4C4DDC4A6798}"/>
              </a:ext>
            </a:extLst>
          </p:cNvPr>
          <p:cNvGrpSpPr/>
          <p:nvPr/>
        </p:nvGrpSpPr>
        <p:grpSpPr>
          <a:xfrm>
            <a:off x="545356" y="2603729"/>
            <a:ext cx="1725513" cy="1054695"/>
            <a:chOff x="545356" y="2603729"/>
            <a:chExt cx="1725513" cy="105469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270A93-6405-49F4-8137-C8EBDFA4538E}"/>
                </a:ext>
              </a:extLst>
            </p:cNvPr>
            <p:cNvSpPr txBox="1"/>
            <p:nvPr/>
          </p:nvSpPr>
          <p:spPr>
            <a:xfrm>
              <a:off x="545356" y="3354659"/>
              <a:ext cx="1725513" cy="303765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tx1">
                      <a:lumMod val="50000"/>
                    </a:schemeClr>
                  </a:solidFill>
                </a:defRPr>
              </a:lvl1pPr>
            </a:lstStyle>
            <a:p>
              <a:r>
                <a:rPr lang="en-GB" sz="1100" dirty="0">
                  <a:solidFill>
                    <a:srgbClr val="C00000"/>
                  </a:solidFill>
                  <a:latin typeface="+mj-lt"/>
                </a:rPr>
                <a:t>Process Effectiveness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BEE56D39-C94E-405D-93BD-4CDAF33C5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4257" y="2603729"/>
              <a:ext cx="903170" cy="891771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F4EF96-3DA6-495A-B988-B6915394DFB4}"/>
              </a:ext>
            </a:extLst>
          </p:cNvPr>
          <p:cNvGrpSpPr/>
          <p:nvPr/>
        </p:nvGrpSpPr>
        <p:grpSpPr>
          <a:xfrm>
            <a:off x="462920" y="4705365"/>
            <a:ext cx="1821545" cy="1135407"/>
            <a:chOff x="462920" y="4705365"/>
            <a:chExt cx="1821545" cy="113540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ED1247-724B-40A5-8472-86884FC8B669}"/>
                </a:ext>
              </a:extLst>
            </p:cNvPr>
            <p:cNvSpPr txBox="1"/>
            <p:nvPr/>
          </p:nvSpPr>
          <p:spPr>
            <a:xfrm>
              <a:off x="462920" y="5537007"/>
              <a:ext cx="1821545" cy="303765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600">
                  <a:solidFill>
                    <a:schemeClr val="tx1">
                      <a:lumMod val="50000"/>
                    </a:schemeClr>
                  </a:solidFill>
                </a:defRPr>
              </a:lvl1pPr>
            </a:lstStyle>
            <a:p>
              <a:r>
                <a:rPr lang="en-GB" sz="1100" dirty="0">
                  <a:solidFill>
                    <a:srgbClr val="C00000"/>
                  </a:solidFill>
                  <a:latin typeface="+mj-lt"/>
                </a:rPr>
                <a:t>Training &amp; Development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F08A8329-A0A8-42F1-A0B7-BD1E4F1D3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8657" y="4705365"/>
              <a:ext cx="891771" cy="891771"/>
            </a:xfrm>
            <a:prstGeom prst="rect">
              <a:avLst/>
            </a:prstGeom>
          </p:spPr>
        </p:pic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1E97F7E-C52C-4A7B-AE3F-D439238B90FC}"/>
              </a:ext>
            </a:extLst>
          </p:cNvPr>
          <p:cNvSpPr/>
          <p:nvPr/>
        </p:nvSpPr>
        <p:spPr>
          <a:xfrm>
            <a:off x="2894382" y="5176359"/>
            <a:ext cx="8300275" cy="1519333"/>
          </a:xfrm>
          <a:prstGeom prst="roundRect">
            <a:avLst>
              <a:gd name="adj" fmla="val 0"/>
            </a:avLst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Define criteria for those that required PTW training prior to nomination. e.g. Frontline workers,</a:t>
            </a:r>
            <a:r>
              <a:rPr lang="en-US" sz="1100" dirty="0">
                <a:latin typeface="Futura Medium" panose="000004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Operators, Technicians. Etc.</a:t>
            </a:r>
          </a:p>
          <a:p>
            <a:pPr lvl="1"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100" u="sng" dirty="0">
                <a:solidFill>
                  <a:srgbClr val="595959"/>
                </a:solidFill>
              </a:rPr>
              <a:t>Operations Safety  -Dec. 2021</a:t>
            </a:r>
            <a:endParaRPr lang="en-GB" sz="1100" dirty="0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  <a:p>
            <a:pPr marL="171450" indent="-171450" algn="just"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</a:rPr>
              <a:t>Update the PTW training manual to simplify and to reflect improvement action and changes </a:t>
            </a:r>
          </a:p>
          <a:p>
            <a:pPr lvl="1" algn="just"/>
            <a:r>
              <a:rPr lang="en-US" sz="1100" u="sng" dirty="0">
                <a:solidFill>
                  <a:srgbClr val="595959"/>
                </a:solidFill>
              </a:rPr>
              <a:t>Operations Safety  -Dec. 2021 </a:t>
            </a:r>
          </a:p>
          <a:p>
            <a:pPr marL="171450" indent="-171450" algn="just">
              <a:buFont typeface="Courier New" panose="02070309020205020404" pitchFamily="49" charset="0"/>
              <a:buChar char="o"/>
            </a:pP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349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7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31189B5-5B1B-48E8-B684-0206F88EB134}"/>
              </a:ext>
            </a:extLst>
          </p:cNvPr>
          <p:cNvCxnSpPr>
            <a:cxnSpLocks/>
            <a:stCxn id="120" idx="7"/>
            <a:endCxn id="124" idx="7"/>
          </p:cNvCxnSpPr>
          <p:nvPr/>
        </p:nvCxnSpPr>
        <p:spPr>
          <a:xfrm flipV="1">
            <a:off x="1240299" y="1516359"/>
            <a:ext cx="9716818" cy="3785955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headEnd type="oval"/>
            <a:tailEnd type="arrow"/>
          </a:ln>
          <a:effectLst/>
        </p:spPr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4975452" y="3618671"/>
            <a:ext cx="311872" cy="311872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rgbClr val="EB87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6795312" y="2891281"/>
            <a:ext cx="311872" cy="311872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rgbClr val="FBCE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8529745" y="2219355"/>
            <a:ext cx="311872" cy="311872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rgbClr val="5F8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95774" y="5476003"/>
            <a:ext cx="2289049" cy="733322"/>
            <a:chOff x="1514240" y="4816886"/>
            <a:chExt cx="2289049" cy="73332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5969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CURRENT REALITY 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Tw Cen MT" panose="020B0602020104020603" pitchFamily="34" charset="0"/>
                </a:rPr>
                <a:t>C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hallenges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/Gaps in PTW Implementation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938711" y="4531728"/>
            <a:ext cx="603176" cy="603176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10638196" y="701486"/>
            <a:ext cx="637841" cy="637841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2" name="Picture 131" descr="Lightbulb and gear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5565682" y="2061164"/>
              <a:ext cx="659144" cy="659144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7E760A-E1CD-454E-BD13-4F6FEE1BACCB}"/>
              </a:ext>
            </a:extLst>
          </p:cNvPr>
          <p:cNvGrpSpPr/>
          <p:nvPr/>
        </p:nvGrpSpPr>
        <p:grpSpPr>
          <a:xfrm>
            <a:off x="9869486" y="1797905"/>
            <a:ext cx="2289049" cy="733322"/>
            <a:chOff x="1514240" y="4816886"/>
            <a:chExt cx="2289049" cy="73332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A7DFEB7-1A95-45B1-AC08-FE2A4AEB8370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DB7C9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DESIRED OUTCOME 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682AF1-7858-4530-9465-F12BCA9B3549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Simpler, Efficient &amp; intent based PTW compliance 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4EA21D6-9B80-45F6-8B88-815C9D2E1DFA}"/>
              </a:ext>
            </a:extLst>
          </p:cNvPr>
          <p:cNvGrpSpPr/>
          <p:nvPr/>
        </p:nvGrpSpPr>
        <p:grpSpPr>
          <a:xfrm>
            <a:off x="3090186" y="4362398"/>
            <a:ext cx="311872" cy="311872"/>
            <a:chOff x="1677812" y="4248152"/>
            <a:chExt cx="211094" cy="211094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D4EC085-AA13-482C-9AA9-1DDBD8D23C2F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2B759-79E7-4A37-B1DF-D79FC153811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FAE91A65-ABF8-44C5-9571-247C6A99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81" y="101635"/>
            <a:ext cx="11171238" cy="752475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Next Steps/Conclusions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49526B-78B8-485C-A663-3E43D8C06889}"/>
              </a:ext>
            </a:extLst>
          </p:cNvPr>
          <p:cNvGrpSpPr/>
          <p:nvPr/>
        </p:nvGrpSpPr>
        <p:grpSpPr>
          <a:xfrm>
            <a:off x="456406" y="1179719"/>
            <a:ext cx="3689883" cy="2180617"/>
            <a:chOff x="4116654" y="530090"/>
            <a:chExt cx="3810000" cy="14855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6544E8-3E51-4072-8407-20CA7990A0A6}"/>
                </a:ext>
              </a:extLst>
            </p:cNvPr>
            <p:cNvSpPr/>
            <p:nvPr/>
          </p:nvSpPr>
          <p:spPr>
            <a:xfrm>
              <a:off x="4116654" y="530090"/>
              <a:ext cx="3810000" cy="245693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Deliverables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126FFC3-660F-40F5-A7DF-7A205B2E4D31}"/>
                </a:ext>
              </a:extLst>
            </p:cNvPr>
            <p:cNvSpPr/>
            <p:nvPr/>
          </p:nvSpPr>
          <p:spPr>
            <a:xfrm>
              <a:off x="4116654" y="775783"/>
              <a:ext cx="3810000" cy="12398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just" defTabSz="121917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DD1D21">
                    <a:lumMod val="100000"/>
                  </a:srgbClr>
                </a:buClr>
                <a:buSzPct val="100000"/>
                <a:buFont typeface="Courier New" panose="02070309020205020404" pitchFamily="49" charset="0"/>
                <a:buChar char="o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50000"/>
                    </a:srgbClr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Pull data and further deep dive for insights using select assets – Wells , Bonga &amp; Central Asset</a:t>
              </a:r>
            </a:p>
            <a:p>
              <a:pPr marL="171450" marR="0" lvl="0" indent="-171450" algn="just" defTabSz="121917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DD1D21">
                    <a:lumMod val="100000"/>
                  </a:srgbClr>
                </a:buClr>
                <a:buSzPct val="100000"/>
                <a:buFont typeface="Courier New" panose="02070309020205020404" pitchFamily="49" charset="0"/>
                <a:buChar char="o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50000"/>
                    </a:srgbClr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Conduct a SIPOC to understand end-users perspectives and pain points in PTW process</a:t>
              </a:r>
            </a:p>
            <a:p>
              <a:pPr marL="171450" marR="0" lvl="0" indent="-171450" algn="just" defTabSz="121917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DD1D21">
                    <a:lumMod val="100000"/>
                  </a:srgbClr>
                </a:buClr>
                <a:buSzPct val="100000"/>
                <a:buFont typeface="Courier New" panose="02070309020205020404" pitchFamily="49" charset="0"/>
                <a:buChar char="o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50000"/>
                    </a:srgbClr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Harness and Validate improvement levers/opportunities  </a:t>
              </a:r>
            </a:p>
            <a:p>
              <a:pPr marL="171450" marR="0" lvl="0" indent="-171450" algn="just" defTabSz="121917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DD1D21">
                    <a:lumMod val="100000"/>
                  </a:srgbClr>
                </a:buClr>
                <a:buSzPct val="100000"/>
                <a:buFont typeface="Courier New" panose="02070309020205020404" pitchFamily="49" charset="0"/>
                <a:buChar char="o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50000"/>
                    </a:srgbClr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Deploy changes and recommendation to the Assets and line of business through process custodian 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6E17151-C557-448C-8D3A-F3A24BE7B7A3}"/>
              </a:ext>
            </a:extLst>
          </p:cNvPr>
          <p:cNvGrpSpPr/>
          <p:nvPr/>
        </p:nvGrpSpPr>
        <p:grpSpPr>
          <a:xfrm>
            <a:off x="2475504" y="5192044"/>
            <a:ext cx="3689883" cy="1261852"/>
            <a:chOff x="4116654" y="530090"/>
            <a:chExt cx="3810000" cy="859657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2414083-ADB4-4FD7-B44C-654FCEF0FD78}"/>
                </a:ext>
              </a:extLst>
            </p:cNvPr>
            <p:cNvSpPr/>
            <p:nvPr/>
          </p:nvSpPr>
          <p:spPr>
            <a:xfrm>
              <a:off x="4116654" y="530090"/>
              <a:ext cx="3810000" cy="2456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Adopt Improvement Recommendations  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0269600-D858-4F23-97B3-521C91D3412B}"/>
                </a:ext>
              </a:extLst>
            </p:cNvPr>
            <p:cNvSpPr/>
            <p:nvPr/>
          </p:nvSpPr>
          <p:spPr>
            <a:xfrm>
              <a:off x="4116654" y="775784"/>
              <a:ext cx="3810000" cy="6139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just" defTabSz="121917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>
                    <a:lumMod val="100000"/>
                  </a:srgbClr>
                </a:buClr>
                <a:buSzPct val="100000"/>
                <a:buFont typeface="Courier New" panose="02070309020205020404" pitchFamily="49" charset="0"/>
                <a:buChar char="o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50000"/>
                    </a:srgbClr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Tool and Equipment </a:t>
              </a:r>
            </a:p>
            <a:p>
              <a:pPr marL="171450" marR="0" lvl="0" indent="-171450" algn="just" defTabSz="121917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>
                    <a:lumMod val="100000"/>
                  </a:srgbClr>
                </a:buClr>
                <a:buSzPct val="100000"/>
                <a:buFont typeface="Courier New" panose="02070309020205020404" pitchFamily="49" charset="0"/>
                <a:buChar char="o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50000"/>
                    </a:srgbClr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Process effectiveness</a:t>
              </a:r>
            </a:p>
            <a:p>
              <a:pPr marL="171450" marR="0" lvl="0" indent="-171450" algn="just" defTabSz="121917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>
                    <a:lumMod val="100000"/>
                  </a:srgbClr>
                </a:buClr>
                <a:buSzPct val="100000"/>
                <a:buFont typeface="Courier New" panose="02070309020205020404" pitchFamily="49" charset="0"/>
                <a:buChar char="o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50000"/>
                    </a:srgbClr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Training and development 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B78D975-2610-4321-9583-E05C37F76D7F}"/>
              </a:ext>
            </a:extLst>
          </p:cNvPr>
          <p:cNvGrpSpPr/>
          <p:nvPr/>
        </p:nvGrpSpPr>
        <p:grpSpPr>
          <a:xfrm>
            <a:off x="6869550" y="3558196"/>
            <a:ext cx="4230744" cy="2353710"/>
            <a:chOff x="4116654" y="530090"/>
            <a:chExt cx="3810000" cy="185425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69CC9F4-78DA-436B-AD15-B284FA09655D}"/>
                </a:ext>
              </a:extLst>
            </p:cNvPr>
            <p:cNvSpPr/>
            <p:nvPr/>
          </p:nvSpPr>
          <p:spPr>
            <a:xfrm>
              <a:off x="4116654" y="530090"/>
              <a:ext cx="3810000" cy="2456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Project summary statement 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11077A6-2A3D-4DCD-9B8B-0720B87FA78F}"/>
                </a:ext>
              </a:extLst>
            </p:cNvPr>
            <p:cNvSpPr/>
            <p:nvPr/>
          </p:nvSpPr>
          <p:spPr>
            <a:xfrm>
              <a:off x="4116654" y="775784"/>
              <a:ext cx="3810000" cy="16085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just" defTabSz="1219170" rtl="0" eaLnBrk="1" fontAlgn="auto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DD1D21">
                    <a:lumMod val="100000"/>
                  </a:srgbClr>
                </a:buClr>
                <a:buSzPct val="100000"/>
                <a:buFont typeface="Courier New" panose="02070309020205020404" pitchFamily="49" charset="0"/>
                <a:buChar char="o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50000"/>
                    </a:srgbClr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Identified challenges and improvement opportunities for PTW process with clear accountability of who is to execute</a:t>
              </a:r>
            </a:p>
            <a:p>
              <a:pPr marL="171450" marR="0" lvl="0" indent="-171450" algn="just" defTabSz="1219170" rtl="0" eaLnBrk="1" fontAlgn="auto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DD1D21">
                    <a:lumMod val="100000"/>
                  </a:srgbClr>
                </a:buClr>
                <a:buSzPct val="100000"/>
                <a:buFont typeface="Courier New" panose="02070309020205020404" pitchFamily="49" charset="0"/>
                <a:buChar char="o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50000"/>
                    </a:srgbClr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The project recommendation have the potential to create efficiency, simplification if the recommendations are achieved as stipulated </a:t>
              </a:r>
            </a:p>
            <a:p>
              <a:pPr marL="171450" marR="0" lvl="0" indent="-171450" algn="just" defTabSz="1219170" rtl="0" eaLnBrk="1" fontAlgn="auto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DD1D21">
                    <a:lumMod val="100000"/>
                  </a:srgbClr>
                </a:buClr>
                <a:buSzPct val="100000"/>
                <a:buFont typeface="Courier New" panose="02070309020205020404" pitchFamily="49" charset="0"/>
                <a:buChar char="o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50000"/>
                    </a:srgbClr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The project team will conduct assurance in the next 6 months to check effectiveness of implementation.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18C9053-2B3D-4320-9876-758CB9E2F030}"/>
              </a:ext>
            </a:extLst>
          </p:cNvPr>
          <p:cNvGrpSpPr/>
          <p:nvPr/>
        </p:nvGrpSpPr>
        <p:grpSpPr>
          <a:xfrm>
            <a:off x="6096000" y="499277"/>
            <a:ext cx="3420886" cy="1195306"/>
            <a:chOff x="4116653" y="530090"/>
            <a:chExt cx="3810001" cy="941661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65C1026-096E-4052-A659-F4FB8EE702E4}"/>
                </a:ext>
              </a:extLst>
            </p:cNvPr>
            <p:cNvSpPr/>
            <p:nvPr/>
          </p:nvSpPr>
          <p:spPr>
            <a:xfrm>
              <a:off x="4116654" y="530090"/>
              <a:ext cx="3810000" cy="245693"/>
            </a:xfrm>
            <a:prstGeom prst="rect">
              <a:avLst/>
            </a:prstGeom>
            <a:solidFill>
              <a:srgbClr val="5F8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Hand back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FD7C893-B15E-4B9F-8CF5-9CC95CE9BB26}"/>
                </a:ext>
              </a:extLst>
            </p:cNvPr>
            <p:cNvSpPr/>
            <p:nvPr/>
          </p:nvSpPr>
          <p:spPr>
            <a:xfrm>
              <a:off x="4116653" y="775784"/>
              <a:ext cx="3810000" cy="695967"/>
            </a:xfrm>
            <a:prstGeom prst="rect">
              <a:avLst/>
            </a:prstGeom>
            <a:solidFill>
              <a:srgbClr val="DFE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marR="0" lvl="0" indent="-171450" algn="l" defTabSz="121917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>
                    <a:lumMod val="100000"/>
                  </a:srgbClr>
                </a:buClr>
                <a:buSzPct val="100000"/>
                <a:buFont typeface="Courier New" panose="02070309020205020404" pitchFamily="49" charset="0"/>
                <a:buChar char="o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50000"/>
                    </a:srgbClr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The recommended actions handed over to the run and maintain team- i.e. process custodian/Operations Safety team.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51A69F4-051E-420C-8391-6C4652A6EA53}"/>
              </a:ext>
            </a:extLst>
          </p:cNvPr>
          <p:cNvCxnSpPr>
            <a:cxnSpLocks/>
            <a:stCxn id="92" idx="2"/>
            <a:endCxn id="86" idx="0"/>
          </p:cNvCxnSpPr>
          <p:nvPr/>
        </p:nvCxnSpPr>
        <p:spPr>
          <a:xfrm rot="16200000" flipH="1">
            <a:off x="2272704" y="3388980"/>
            <a:ext cx="1002062" cy="944774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8209DB5-8C6C-4F42-8A04-273836D7132F}"/>
              </a:ext>
            </a:extLst>
          </p:cNvPr>
          <p:cNvCxnSpPr>
            <a:cxnSpLocks/>
            <a:stCxn id="98" idx="4"/>
            <a:endCxn id="94" idx="0"/>
          </p:cNvCxnSpPr>
          <p:nvPr/>
        </p:nvCxnSpPr>
        <p:spPr>
          <a:xfrm rot="5400000">
            <a:off x="4095167" y="4155822"/>
            <a:ext cx="1261501" cy="810942"/>
          </a:xfrm>
          <a:prstGeom prst="bentConnector3">
            <a:avLst>
              <a:gd name="adj1" fmla="val 50000"/>
            </a:avLst>
          </a:prstGeom>
          <a:ln>
            <a:solidFill>
              <a:srgbClr val="EB87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1558349-F349-451E-B997-CDF5531E3E01}"/>
              </a:ext>
            </a:extLst>
          </p:cNvPr>
          <p:cNvCxnSpPr>
            <a:cxnSpLocks/>
            <a:stCxn id="130" idx="2"/>
            <a:endCxn id="106" idx="0"/>
          </p:cNvCxnSpPr>
          <p:nvPr/>
        </p:nvCxnSpPr>
        <p:spPr>
          <a:xfrm rot="16200000" flipH="1">
            <a:off x="7961302" y="1539723"/>
            <a:ext cx="569520" cy="879239"/>
          </a:xfrm>
          <a:prstGeom prst="bentConnector3">
            <a:avLst>
              <a:gd name="adj1" fmla="val 50000"/>
            </a:avLst>
          </a:prstGeom>
          <a:ln>
            <a:solidFill>
              <a:srgbClr val="5F8E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7B3FA27-EB73-4FB0-9454-81E025FE5EFA}"/>
              </a:ext>
            </a:extLst>
          </p:cNvPr>
          <p:cNvCxnSpPr>
            <a:cxnSpLocks/>
            <a:stCxn id="103" idx="4"/>
            <a:endCxn id="122" idx="0"/>
          </p:cNvCxnSpPr>
          <p:nvPr/>
        </p:nvCxnSpPr>
        <p:spPr>
          <a:xfrm rot="16200000" flipH="1">
            <a:off x="7768190" y="2341464"/>
            <a:ext cx="399790" cy="2033673"/>
          </a:xfrm>
          <a:prstGeom prst="bentConnector3">
            <a:avLst>
              <a:gd name="adj1" fmla="val 50000"/>
            </a:avLst>
          </a:prstGeom>
          <a:ln>
            <a:solidFill>
              <a:srgbClr val="FBCE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278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CE7F-49B2-48B9-8DC4-FE2FBD25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1"/>
            <a:ext cx="11171238" cy="262559"/>
          </a:xfrm>
        </p:spPr>
        <p:txBody>
          <a:bodyPr/>
          <a:lstStyle/>
          <a:p>
            <a:r>
              <a:rPr lang="en-US" sz="1500" b="1" dirty="0">
                <a:latin typeface="+mn-lt"/>
                <a:ea typeface="+mn-ea"/>
                <a:cs typeface="+mn-cs"/>
              </a:rPr>
              <a:t>Team Composition:</a:t>
            </a:r>
            <a:br>
              <a:rPr lang="en-US" sz="1500" dirty="0">
                <a:latin typeface="+mn-lt"/>
                <a:ea typeface="+mn-ea"/>
                <a:cs typeface="+mn-cs"/>
              </a:rPr>
            </a:br>
            <a:endParaRPr lang="en-GB" sz="15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DD6E1-2E4D-454B-AA97-06D739CA214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93567" y="1053194"/>
            <a:ext cx="5997904" cy="5416005"/>
          </a:xfrm>
          <a:ln>
            <a:solidFill>
              <a:srgbClr val="66C5D2"/>
            </a:solidFill>
          </a:ln>
        </p:spPr>
        <p:txBody>
          <a:bodyPr/>
          <a:lstStyle/>
          <a:p>
            <a:pPr lvl="1"/>
            <a:r>
              <a:rPr lang="en-US" sz="1500" b="1" dirty="0"/>
              <a:t>Workstream Objective</a:t>
            </a:r>
          </a:p>
          <a:p>
            <a:pPr marL="516150" lvl="1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DD1D21">
                  <a:lumMod val="100000"/>
                </a:srgbClr>
              </a:buClr>
              <a:buSzPct val="100000"/>
              <a:buFont typeface="Courier New" panose="02070309020205020404" pitchFamily="49" charset="0"/>
              <a:buChar char="o"/>
              <a:defRPr/>
            </a:pPr>
            <a:r>
              <a:rPr lang="en-US" sz="1500" dirty="0"/>
              <a:t>To understand challenges/gaps in PTW implementation, make the process simpler, efficient and deliver intent based compliance </a:t>
            </a:r>
          </a:p>
          <a:p>
            <a:pPr lvl="1"/>
            <a:r>
              <a:rPr lang="en-US" sz="1500" b="1" dirty="0"/>
              <a:t>Achievements</a:t>
            </a:r>
          </a:p>
          <a:p>
            <a:pPr marL="516150" lvl="1" indent="-285750">
              <a:buFont typeface="Wingdings" panose="05000000000000000000" pitchFamily="2" charset="2"/>
              <a:buChar char="q"/>
            </a:pPr>
            <a:r>
              <a:rPr lang="en-US" sz="1500" dirty="0"/>
              <a:t>Efficiency and Credibility</a:t>
            </a:r>
          </a:p>
          <a:p>
            <a:pPr marL="516150" lvl="1" indent="-285750">
              <a:buFont typeface="Courier New" panose="02070309020205020404" pitchFamily="49" charset="0"/>
              <a:buChar char="o"/>
            </a:pPr>
            <a:r>
              <a:rPr lang="en-US" sz="1500" dirty="0"/>
              <a:t>Identified challenges and improvement opportunities covering </a:t>
            </a:r>
            <a:r>
              <a:rPr lang="en-US" sz="1500" b="1" u="sng" dirty="0"/>
              <a:t>Tools &amp; Equipment</a:t>
            </a:r>
            <a:r>
              <a:rPr lang="en-US" sz="1500" dirty="0"/>
              <a:t>, </a:t>
            </a:r>
            <a:r>
              <a:rPr lang="en-US" sz="1500" b="1" u="sng" dirty="0"/>
              <a:t>Process Effectiveness </a:t>
            </a:r>
            <a:r>
              <a:rPr lang="en-US" sz="1500" dirty="0"/>
              <a:t>and </a:t>
            </a:r>
            <a:r>
              <a:rPr lang="en-US" sz="1500" b="1" u="sng" dirty="0"/>
              <a:t>Training/Development </a:t>
            </a:r>
            <a:r>
              <a:rPr lang="en-US" sz="1500" dirty="0"/>
              <a:t>with clear accountability and timelines to execute improvement recommendations</a:t>
            </a:r>
          </a:p>
          <a:p>
            <a:pPr marL="516150" lvl="1" indent="-285750">
              <a:buFont typeface="Courier New" panose="02070309020205020404" pitchFamily="49" charset="0"/>
              <a:buChar char="o"/>
            </a:pPr>
            <a:r>
              <a:rPr lang="en-US" sz="1500" dirty="0"/>
              <a:t>These recommendation have the potential to create efficiency, simplification if implemented as stipulated</a:t>
            </a:r>
          </a:p>
          <a:p>
            <a:pPr marL="516150" lvl="1" indent="-285750">
              <a:buFont typeface="Courier New" panose="02070309020205020404" pitchFamily="49" charset="0"/>
              <a:buChar char="o"/>
            </a:pPr>
            <a:r>
              <a:rPr lang="en-US" sz="1500" dirty="0"/>
              <a:t>Recommendations have been handed over to the run and maintain team – Process Custodian/Operations Safety team.</a:t>
            </a:r>
          </a:p>
          <a:p>
            <a:pPr marL="0" lvl="1" indent="0">
              <a:buNone/>
            </a:pPr>
            <a:endParaRPr lang="en-US" sz="1600" b="1" u="sng" dirty="0">
              <a:solidFill>
                <a:srgbClr val="404040">
                  <a:lumMod val="50000"/>
                </a:srgbClr>
              </a:solidFill>
            </a:endParaRPr>
          </a:p>
          <a:p>
            <a:pPr marL="0" lvl="1" indent="0">
              <a:buNone/>
            </a:pP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418AA-9716-43B6-B54A-86A5EA2A5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850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4F6419-4AEA-42D3-8C04-8E417E1F3AEE}"/>
              </a:ext>
            </a:extLst>
          </p:cNvPr>
          <p:cNvSpPr/>
          <p:nvPr/>
        </p:nvSpPr>
        <p:spPr>
          <a:xfrm>
            <a:off x="360855" y="0"/>
            <a:ext cx="5188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PTW Simplification Project Summary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85BB7D-961D-434E-BB56-DB8F2C376306}"/>
              </a:ext>
            </a:extLst>
          </p:cNvPr>
          <p:cNvSpPr txBox="1">
            <a:spLocks/>
          </p:cNvSpPr>
          <p:nvPr/>
        </p:nvSpPr>
        <p:spPr bwMode="auto">
          <a:xfrm>
            <a:off x="6526924" y="1053194"/>
            <a:ext cx="5458992" cy="5416005"/>
          </a:xfrm>
          <a:prstGeom prst="rect">
            <a:avLst/>
          </a:prstGeom>
          <a:noFill/>
          <a:ln w="9525" algn="ctr">
            <a:solidFill>
              <a:srgbClr val="66C5D2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	</a:t>
            </a:r>
          </a:p>
          <a:p>
            <a:pPr marL="459000" marR="0" lvl="2" indent="-22860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75000"/>
              <a:buFont typeface="Wingdings" pitchFamily="2" charset="2"/>
              <a:buChar char="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Line of Sight to L5</a:t>
            </a:r>
          </a:p>
          <a:p>
            <a:pPr marL="0" marR="0" lvl="1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marL="0" marR="0" lvl="1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marL="0" marR="0" lvl="1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marL="0" marR="0" lvl="1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marL="0" marR="0" lvl="1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marL="0" marR="0" lvl="1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marL="0" marR="0" lvl="1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marL="459000" marR="0" lvl="2" indent="-22860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75000"/>
              <a:buFont typeface="Wingdings" pitchFamily="2" charset="2"/>
              <a:buChar char="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Next Steps</a:t>
            </a:r>
          </a:p>
          <a:p>
            <a:pPr lvl="3">
              <a:buClr>
                <a:srgbClr val="DD1D21"/>
              </a:buClr>
              <a:buFont typeface="Wingdings" panose="05000000000000000000" pitchFamily="2" charset="2"/>
              <a:buChar char="§"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Handover to Run &amp; Maintain – June 2021</a:t>
            </a:r>
          </a:p>
          <a:p>
            <a:pPr lvl="3">
              <a:buClr>
                <a:srgbClr val="DD1D21"/>
              </a:buClr>
              <a:buFont typeface="Wingdings" panose="05000000000000000000" pitchFamily="2" charset="2"/>
              <a:buChar char="§"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Dec. 2021: Project team to conduct assurance to check effectiveness of implementation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018B50-214D-4DC8-876D-2B2E339A5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502" y="1770889"/>
            <a:ext cx="46386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20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jbGc8KK32BnSmKWeKx1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0kaz7A7tCiR8SDh4TT5e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_AliqY36KhVzTmt.0ka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Xto8Drkj9NRPefJ4dEm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6K6R05AQlpwpeaJ7pgcE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7DYPQWLjJ9oPltbqjwFR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1XjrvaOFoEjLjUOGw8as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3QWY892L3uEbK_ixH5Kw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q4lvXdKcQAd1.d8ufiX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WLxnla5m4iNL.h9C_70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xCwtmRAI9GRdxmTEBiu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eHex5AP8xRCk0aCyNXT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KBuSUh1VR_hh0cSk6Yw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PhnzjDOQacHjmmyVQxF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7RP_fczxuqqcZAjPbRi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1qLK1xFvLaX_MYNG8Dg2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._B_X0q4HJprbLWO_Gf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0T6aHpfh5MO8ras0zsR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8oWOWWsZQ1gy_9lnWsp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3FP3jP7MMX3261L3XMix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McC_CvedaYBG2XIeA9w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PVvjjD0J.XWR9lxj57_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FIkO7LAFpj_s4f1KN_wB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WLEy.K8KnrogvY4V6FTE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GyXRKqVGeE6kJFEp1sFQ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bCwGPIvdqvpD4.9r3eU2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BWiW2NebzV0kqDRyh79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jFIPxwilAmZ2IQISZks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8QpLTivwDBiaxkNZtCRn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G6E6toCwPOPxm_iImNwB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tVH8q_ZtRa2mrgiWAkS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Y7L6_OymMz5pS9.sWno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LaoVqEYiyz3hA0D3gwN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CexzG48qo4o0qmTmerj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BsHLdRFjNoK7GJStGL0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g08s_eU3ihTru6xvUSiog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8bZCd_dZI2Wy3X1b4Lni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GbzsiWvIhsSObSzIYTApw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8t0bDOCN4VZ3gJNSVbb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hs5EPP6a9fL.UMvKIWW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LaoVqEYiyz3hA0D3gwN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cp7SPBmGSS.da9hBgNS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cp7SPBmGSS.da9hBgNSQ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8bZCd_dZI2Wy3X1b4Lnig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GbzsiWvIhsSObSzIYTAp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GbzsiWvIhsSObSzIYTAp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GbzsiWvIhsSObSzIYTApw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cp7SPBmGSS.da9hBgNS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CexzG48qo4o0qmTmerj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g08s_eU3ihTru6xvUSio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g08s_eU3ihTru6xvUSio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1TxAf7UBO1FrjcmAYWLz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pe_CF5kXMucvX1yzB2he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edHmyaCjdoLyJu9kH1A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dhfMiasUw0XFTR7dHbE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17ppgapy2bVCf2I7bqn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DlcSxnpc8cfdiorRFMoI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ItYe2PKu49.jQnjxl8Zt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VKa_h43uH8at5okR.JRQ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61Wz36p5SlGBLcxwIvl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_ALLGyB3FMaTRXBZOEJ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dhP0IUgwO_L5QTcpOMW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9qmVA8fC7gGhftJjt4vG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Rr2tmfsZU7z2IvKa9Yr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R4mpa9vwofz6XZsHvuv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8E0cVE6sxwYdtuQlz2nq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mNApNcwU7FIC1PAgUVc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y89CrhR8peiPfOJB6nTT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GOh8aLsn9GJIlDBfsj1R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gB03ZsVOeVUoN1jroV_g"/>
</p:tagLst>
</file>

<file path=ppt/theme/theme1.xml><?xml version="1.0" encoding="utf-8"?>
<a:theme xmlns:a="http://schemas.openxmlformats.org/drawingml/2006/main" name="Shell layouts with footer">
  <a:themeElements>
    <a:clrScheme name="Custom 71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404040"/>
      </a:hlink>
      <a:folHlink>
        <a:srgbClr val="A6A6A6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Use WizKit for your Shell presentations (003).potx [Read-Only]" id="{421757DC-3024-4E27-B65C-C45B1A005685}" vid="{6A274529-3431-4656-9196-C4C6FBB31660}"/>
    </a:ext>
  </a:extLst>
</a:theme>
</file>

<file path=ppt/theme/theme2.xml><?xml version="1.0" encoding="utf-8"?>
<a:theme xmlns:a="http://schemas.openxmlformats.org/drawingml/2006/main" name="BCG Grid 16:9">
  <a:themeElements>
    <a:clrScheme name="Custom 13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Custom 1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D1D21"/>
        </a:solidFill>
        <a:ln w="9525" cap="rnd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91240B29-F687-4F45-9708-019B960494DF}">
            <a14:hiddenLine xmlns:a14="http://schemas.microsoft.com/office/drawing/2010/main" w="9525" cap="rnd" cmpd="sng" algn="ctr">
              <a:solidFill>
                <a:srgbClr val="29BA74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Aft>
            <a:spcPts val="1000"/>
          </a:spcAft>
          <a:defRPr sz="1200" dirty="0" err="1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3.xml><?xml version="1.0" encoding="utf-8"?>
<a:theme xmlns:a="http://schemas.openxmlformats.org/drawingml/2006/main" name="1_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Widescreen Shell template - 16x9.potx" id="{EF8FB5D5-3011-473E-A23F-ED37F2EB025F}" vid="{81D08C13-1DEF-4B43-9487-15A41A0A3FD6}"/>
    </a:ext>
  </a:extLst>
</a:theme>
</file>

<file path=ppt/theme/theme4.xml><?xml version="1.0" encoding="utf-8"?>
<a:theme xmlns:a="http://schemas.openxmlformats.org/drawingml/2006/main" name="1_Shell WizKit V3_Template_Widescreen_07june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>
          <a:defRPr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25.potx" id="{5E22847D-5CBF-4CA8-8CE3-232DAB546EA5}" vid="{4B24E3B9-20E2-4138-8309-8028B113B2B8}"/>
    </a:ext>
  </a:extLst>
</a:theme>
</file>

<file path=ppt/theme/theme5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20702</TotalTime>
  <Words>1946</Words>
  <Application>Microsoft Office PowerPoint</Application>
  <PresentationFormat>Widescreen</PresentationFormat>
  <Paragraphs>240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Trebuchet MS</vt:lpstr>
      <vt:lpstr>Courier New</vt:lpstr>
      <vt:lpstr>Arial</vt:lpstr>
      <vt:lpstr>Wingdings</vt:lpstr>
      <vt:lpstr>Helvetica</vt:lpstr>
      <vt:lpstr>Futura Medium</vt:lpstr>
      <vt:lpstr>Futura Bold</vt:lpstr>
      <vt:lpstr>ShellMedium</vt:lpstr>
      <vt:lpstr>Calibri</vt:lpstr>
      <vt:lpstr>Tw Cen MT</vt:lpstr>
      <vt:lpstr>Shell layouts with footer</vt:lpstr>
      <vt:lpstr>BCG Grid 16:9</vt:lpstr>
      <vt:lpstr>1_Shell layouts with footer</vt:lpstr>
      <vt:lpstr>1_Shell WizKit V3_Template_Widescreen_07june2016</vt:lpstr>
      <vt:lpstr>think-cell Slide</vt:lpstr>
      <vt:lpstr>PTW SIMPLIFICATION PROJECT </vt:lpstr>
      <vt:lpstr>Permit to Work  | Enabler Charter</vt:lpstr>
      <vt:lpstr> Deepdive Insights| PTW Process  </vt:lpstr>
      <vt:lpstr>Percentage of Work Not Requiring Permit 2019-2020 </vt:lpstr>
      <vt:lpstr>Survey Outcomes /Insights</vt:lpstr>
      <vt:lpstr>Survey Outcomes/Insights</vt:lpstr>
      <vt:lpstr>Recommendations</vt:lpstr>
      <vt:lpstr>Next Steps/Conclusions </vt:lpstr>
      <vt:lpstr>Team Composition: 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Patterns</dc:title>
  <dc:creator>Adu, Akinsola J SPDC-UPO/G/PSMR</dc:creator>
  <cp:lastModifiedBy>Aghaiyo, David I SPDC-UPC/G/SL</cp:lastModifiedBy>
  <cp:revision>254</cp:revision>
  <dcterms:created xsi:type="dcterms:W3CDTF">2018-06-21T16:38:15Z</dcterms:created>
  <dcterms:modified xsi:type="dcterms:W3CDTF">2021-06-30T08:18:41Z</dcterms:modified>
  <cp:category>Shell_IC: RESTRICTED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</Properties>
</file>