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5168" r:id="rId6"/>
  </p:sldIdLst>
  <p:sldSz cx="12192000" cy="6858000"/>
  <p:notesSz cx="6797675" cy="9926638"/>
  <p:embeddedFontLst>
    <p:embeddedFont>
      <p:font typeface="Futura" panose="020B0604020202020204" charset="0"/>
      <p:regular r:id="rId9"/>
      <p:bold r:id="rId10"/>
      <p:italic r:id="rId11"/>
      <p:boldItalic r:id="rId12"/>
    </p:embeddedFont>
    <p:embeddedFont>
      <p:font typeface="Futura Bold" panose="00000900000000000000" pitchFamily="2" charset="0"/>
      <p:regular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  <p:embeddedFont>
      <p:font typeface="ShellMedium" panose="00000600000000000000" charset="0"/>
      <p:regular r:id="rId1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0A6AC1-83C5-42A9-9C0B-7B1F7C23DB95}">
          <p14:sldIdLst>
            <p14:sldId id="51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395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ayaram, Deepa S SBOBNG-ITPT/FD" initials="JDSS" lastIdx="3" clrIdx="6">
    <p:extLst>
      <p:ext uri="{19B8F6BF-5375-455C-9EA6-DF929625EA0E}">
        <p15:presenceInfo xmlns:p15="http://schemas.microsoft.com/office/powerpoint/2012/main" userId="S-1-5-21-2025429265-606747145-682003330-1079254" providerId="AD"/>
      </p:ext>
    </p:extLst>
  </p:cmAuthor>
  <p:cmAuthor id="1" name="Dixon, Koren L GSUSI-ITPT/S" initials="DKLG" lastIdx="1" clrIdx="0">
    <p:extLst>
      <p:ext uri="{19B8F6BF-5375-455C-9EA6-DF929625EA0E}">
        <p15:presenceInfo xmlns:p15="http://schemas.microsoft.com/office/powerpoint/2012/main" userId="S-1-5-21-343818398-725345543-1417001333-6664" providerId="AD"/>
      </p:ext>
    </p:extLst>
  </p:cmAuthor>
  <p:cmAuthor id="8" name="Shaik, Ilias SBOBNG-ITV/PDS" initials="SIS" lastIdx="4" clrIdx="7">
    <p:extLst>
      <p:ext uri="{19B8F6BF-5375-455C-9EA6-DF929625EA0E}">
        <p15:presenceInfo xmlns:p15="http://schemas.microsoft.com/office/powerpoint/2012/main" userId="S::Ilias.Shaik@shell.com::5bf75c1c-5344-4cf0-9429-6d32ef36a16c" providerId="AD"/>
      </p:ext>
    </p:extLst>
  </p:cmAuthor>
  <p:cmAuthor id="2" name="Pennington, Sarah L GSUK-PTS/P" initials="PSLG" lastIdx="88" clrIdx="1">
    <p:extLst>
      <p:ext uri="{19B8F6BF-5375-455C-9EA6-DF929625EA0E}">
        <p15:presenceInfo xmlns:p15="http://schemas.microsoft.com/office/powerpoint/2012/main" userId="S-1-5-21-1454471165-343818398-682003330-515625" providerId="AD"/>
      </p:ext>
    </p:extLst>
  </p:cmAuthor>
  <p:cmAuthor id="3" name="Lakshmanan, Sammy GSNL-ITPT/FD" initials="LSG" lastIdx="41" clrIdx="2">
    <p:extLst>
      <p:ext uri="{19B8F6BF-5375-455C-9EA6-DF929625EA0E}">
        <p15:presenceInfo xmlns:p15="http://schemas.microsoft.com/office/powerpoint/2012/main" userId="S-1-5-21-1454471165-343818398-682003330-1935858" providerId="AD"/>
      </p:ext>
    </p:extLst>
  </p:cmAuthor>
  <p:cmAuthor id="4" name="Weidenaar, Petra GSNL-ITPT/FD" initials="WG" lastIdx="12" clrIdx="3">
    <p:extLst>
      <p:ext uri="{19B8F6BF-5375-455C-9EA6-DF929625EA0E}">
        <p15:presenceInfo xmlns:p15="http://schemas.microsoft.com/office/powerpoint/2012/main" userId="S::petra.weidenaar@shell.com::e1bbb10e-bbfb-4540-8958-4097544ab783" providerId="AD"/>
      </p:ext>
    </p:extLst>
  </p:cmAuthor>
  <p:cmAuthor id="5" name="Rooney, Tony SITI-ITV/SB" initials="RS" lastIdx="22" clrIdx="4">
    <p:extLst>
      <p:ext uri="{19B8F6BF-5375-455C-9EA6-DF929625EA0E}">
        <p15:presenceInfo xmlns:p15="http://schemas.microsoft.com/office/powerpoint/2012/main" userId="S::tony.t.rooney@shell.com::adcd78c7-88ef-484f-a687-4392aac8775d" providerId="AD"/>
      </p:ext>
    </p:extLst>
  </p:cmAuthor>
  <p:cmAuthor id="6" name="Hulspas, Fred LM GSNL-ITPT/F" initials="HG" lastIdx="6" clrIdx="5">
    <p:extLst>
      <p:ext uri="{19B8F6BF-5375-455C-9EA6-DF929625EA0E}">
        <p15:presenceInfo xmlns:p15="http://schemas.microsoft.com/office/powerpoint/2012/main" userId="S::fred.hulspas@shell.com::7a9034e3-9d1b-425d-ad88-51f2006508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7"/>
    <a:srgbClr val="403C88"/>
    <a:srgbClr val="EB8705"/>
    <a:srgbClr val="404040"/>
    <a:srgbClr val="FF2D2D"/>
    <a:srgbClr val="DD1D21"/>
    <a:srgbClr val="595959"/>
    <a:srgbClr val="00FFFF"/>
    <a:srgbClr val="EBCE07"/>
    <a:srgbClr val="E1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24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395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6574" y="0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21/03/2022</a:t>
            </a:fld>
            <a:endParaRPr lang="en-GB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0235579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6574" y="10235579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6574" y="0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3838" y="808038"/>
            <a:ext cx="7185026" cy="4041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788" y="5118725"/>
            <a:ext cx="5390305" cy="484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0235579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6574" y="10235579"/>
            <a:ext cx="2919748" cy="538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Soc Gen red</a:t>
            </a:r>
          </a:p>
          <a:p>
            <a:r>
              <a:rPr lang="en-US" dirty="0"/>
              <a:t>Mashreq- 19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A5F7082-858F-4EAF-927C-144C4E9781A0}" type="datetime3">
              <a:rPr lang="en-US" smtClean="0"/>
              <a:t>21 March 2022</a:t>
            </a:fld>
            <a:endParaRPr lang="en-GB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2DF49D53-AE6C-4EBB-B4BD-AC18BF67D91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6E13D4D-8E6D-4572-8124-63F84ECE536B}" type="datetime3">
              <a:rPr lang="en-US" smtClean="0"/>
              <a:t>21 March 2022</a:t>
            </a:fld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4882AC9-DB8A-4831-B08E-7514179A83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97E9E9-6638-4B76-A486-0148BD64F358}" type="datetime3">
              <a:rPr lang="en-US" smtClean="0"/>
              <a:t>21 March 2022</a:t>
            </a:fld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7E7DE14-E483-49CE-9AA2-3C13AD51872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March 2022</a:t>
            </a:fld>
            <a:endParaRPr lang="en-GB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1D68477F-9E75-4B70-8F81-5EC12F1E7F9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F1D0962-BE6F-4AB4-BD6D-C5BCE5AEC849}" type="datetime3">
              <a:rPr lang="en-US" smtClean="0"/>
              <a:t>21 March 2022</a:t>
            </a:fld>
            <a:endParaRPr lang="en-GB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B5DC3826-9381-4292-A60E-23C080BB90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BE8AEDA-77E0-4C28-9178-5BCFACEA713B}" type="datetime3">
              <a:rPr lang="en-US" smtClean="0"/>
              <a:t>21 March 2022</a:t>
            </a:fld>
            <a:endParaRPr lang="en-GB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C02F1B76-AF80-4AD6-BBE0-BA663767956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1CF1416-2FCF-4700-B328-BC05381F3F45}" type="datetime3">
              <a:rPr lang="en-US" smtClean="0"/>
              <a:t>21 March 2022</a:t>
            </a:fld>
            <a:endParaRPr lang="en-GB"/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DF5CCAA2-4BBA-4859-A0B9-A99317B585C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0A32052-49CE-4EEA-AFB0-C9DB33018D46}" type="datetime3">
              <a:rPr lang="en-US" smtClean="0"/>
              <a:t>21 March 2022</a:t>
            </a:fld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A172BAD-F21B-4606-88A5-8A8EAB800F3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5017AF7-93EC-4AB7-848A-E86C244A87FF}" type="datetime3">
              <a:rPr lang="en-US" smtClean="0"/>
              <a:t>21 March 2022</a:t>
            </a:fld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14A274C-9072-4F8A-BA81-A1ED5571A20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CCA73C-886C-44F1-8A4C-508145DF119D}" type="datetime3">
              <a:rPr lang="en-US" smtClean="0"/>
              <a:t>21 March 2022</a:t>
            </a:fld>
            <a:endParaRPr lang="en-GB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6B129FD5-27EE-4F8F-964A-4D0E81E2CC5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E8E4839-CE5B-4BAD-99DE-6C22206E2EC8}" type="datetime3">
              <a:rPr lang="en-US" smtClean="0"/>
              <a:t>21 March 2022</a:t>
            </a:fld>
            <a:endParaRPr lang="en-GB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D33604E8-401B-4B6F-8A25-94BDB9C8CB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9114E54-62E1-44A9-B14A-D011C552357B}" type="datetime3">
              <a:rPr lang="en-US" smtClean="0"/>
              <a:t>21 March 2022</a:t>
            </a:fld>
            <a:endParaRPr lang="en-GB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CB01E00A-DDDF-4E19-97F2-01CC595EC71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A5F7082-858F-4EAF-927C-144C4E9781A0}" type="datetime3">
              <a:rPr lang="en-US" smtClean="0"/>
              <a:t>21 March 2022</a:t>
            </a:fld>
            <a:endParaRPr lang="en-GB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53083EC-CB53-431A-BC50-EBD11EE2DE23}" type="datetime3">
              <a:rPr lang="en-US" smtClean="0"/>
              <a:t>21 March 2022</a:t>
            </a:fld>
            <a:endParaRPr lang="en-GB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0B53C54-8EEC-4536-BAD3-AD929967D42A}" type="datetime3">
              <a:rPr lang="en-US" smtClean="0"/>
              <a:t>21 March 2022</a:t>
            </a:fld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913A8A3-EF74-4ED2-B64D-5CFA32863918}" type="datetime3">
              <a:rPr lang="en-US" smtClean="0"/>
              <a:t>21 March 2022</a:t>
            </a:fld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6E13D4D-8E6D-4572-8124-63F84ECE536B}" type="datetime3">
              <a:rPr lang="en-US" smtClean="0"/>
              <a:t>21 March 2022</a:t>
            </a:fld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97E9E9-6638-4B76-A486-0148BD64F358}" type="datetime3">
              <a:rPr lang="en-US" smtClean="0"/>
              <a:t>21 March 2022</a:t>
            </a:fld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March 2022</a:t>
            </a:fld>
            <a:endParaRPr lang="en-GB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BE8AEDA-77E0-4C28-9178-5BCFACEA713B}" type="datetime3">
              <a:rPr lang="en-US" smtClean="0"/>
              <a:t>21 March 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5017AF7-93EC-4AB7-848A-E86C244A87FF}" type="datetime3">
              <a:rPr lang="en-US" smtClean="0"/>
              <a:t>21 March 2022</a:t>
            </a:fld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CCA73C-886C-44F1-8A4C-508145DF119D}" type="datetime3">
              <a:rPr lang="en-US" smtClean="0"/>
              <a:t>21 March 2022</a:t>
            </a:fld>
            <a:endParaRPr lang="en-GB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78599D-0BCF-4081-ACC6-D905CF2F2DFF}" type="datetime3">
              <a:rPr lang="en-US" smtClean="0"/>
              <a:t>21 March 2022</a:t>
            </a:fld>
            <a:endParaRPr lang="en-GB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AA4687E-328F-46A7-ACC5-7A535CADC0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" y="228600"/>
            <a:ext cx="11566769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EDC32-CFF7-4F66-B03D-CECF8DBE2F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605581B8-2EB9-43A3-991C-1C5DDBE01C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March 2022</a:t>
            </a:fld>
            <a:endParaRPr lang="en-GB"/>
          </a:p>
        </p:txBody>
      </p:sp>
      <p:sp>
        <p:nvSpPr>
          <p:cNvPr id="7" name="Slide Number Placeholder 6" descr="Rectangle 6">
            <a:extLst>
              <a:ext uri="{FF2B5EF4-FFF2-40B4-BE49-F238E27FC236}">
                <a16:creationId xmlns:a16="http://schemas.microsoft.com/office/drawing/2014/main" id="{77A0A14B-F35A-48DC-875D-AF26209D26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9940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53083EC-CB53-431A-BC50-EBD11EE2DE23}" type="datetime3">
              <a:rPr lang="en-US" smtClean="0"/>
              <a:t>21 March 2022</a:t>
            </a:fld>
            <a:endParaRPr lang="en-GB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A4885D12-ACD6-4A0D-8B73-3B8A00109DE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BA653A-31BB-482E-8E1A-264889099E73}" type="datetime3">
              <a:rPr lang="en-US" smtClean="0"/>
              <a:t>21 March 2022</a:t>
            </a:fld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5669AA5-4F0B-47DA-8E27-1A1A6BC9C1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0B53C54-8EEC-4536-BAD3-AD929967D42A}" type="datetime3">
              <a:rPr lang="en-US" smtClean="0"/>
              <a:t>21 March 2022</a:t>
            </a:fld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9F7E6E3-011C-42BD-B115-C133A09F738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913A8A3-EF74-4ED2-B64D-5CFA32863918}" type="datetime3">
              <a:rPr lang="en-US" smtClean="0"/>
              <a:t>21 March 2022</a:t>
            </a:fld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F68BEFAB-B0D8-4AF7-88FB-415D0B3BEC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B8FDC46-45E8-4174-B81E-4AD2817D26E6}" type="datetime3">
              <a:rPr lang="en-US" smtClean="0"/>
              <a:t>21 March 2022</a:t>
            </a:fld>
            <a:endParaRPr lang="en-GB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4BB3B618-7725-468A-ABEC-D9C378C555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9B76F19-8467-4D91-BB8E-8E4463C66AE0}" type="datetime3">
              <a:rPr lang="en-US" smtClean="0"/>
              <a:t>21 March 2022</a:t>
            </a:fld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DDECED0-499A-4F64-BCC5-F1C837C966E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649" r:id="rId20"/>
    <p:sldLayoutId id="2147483698" r:id="rId21"/>
    <p:sldLayoutId id="2147483699" r:id="rId22"/>
    <p:sldLayoutId id="2147483689" r:id="rId23"/>
    <p:sldLayoutId id="2147483690" r:id="rId24"/>
    <p:sldLayoutId id="2147483692" r:id="rId25"/>
    <p:sldLayoutId id="2147483694" r:id="rId26"/>
    <p:sldLayoutId id="2147483697" r:id="rId27"/>
    <p:sldLayoutId id="2147483700" r:id="rId28"/>
    <p:sldLayoutId id="2147483681" r:id="rId29"/>
    <p:sldLayoutId id="2147483683" r:id="rId30"/>
    <p:sldLayoutId id="2147483701" r:id="rId3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4.w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830-CF39-437D-A09B-4F53D06E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06174"/>
            <a:ext cx="11171238" cy="752475"/>
          </a:xfrm>
        </p:spPr>
        <p:txBody>
          <a:bodyPr/>
          <a:lstStyle/>
          <a:p>
            <a:r>
              <a:rPr lang="nl-NL" dirty="0"/>
              <a:t>D-FEAT PROJECT </a:t>
            </a:r>
            <a:r>
              <a:rPr lang="pl-PL" dirty="0"/>
              <a:t>–Implementation </a:t>
            </a:r>
            <a:r>
              <a:rPr lang="nl-NL" dirty="0"/>
              <a:t>Poa</a:t>
            </a:r>
            <a:r>
              <a:rPr lang="pl-PL" dirty="0"/>
              <a:t>P</a:t>
            </a:r>
            <a:r>
              <a:rPr lang="en-US" dirty="0"/>
              <a:t>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A99E0-9416-41AA-97F2-5A3C03F42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2876E484-2E50-41D7-B4FE-E70C916D0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11860"/>
              </p:ext>
            </p:extLst>
          </p:nvPr>
        </p:nvGraphicFramePr>
        <p:xfrm>
          <a:off x="268979" y="827876"/>
          <a:ext cx="11562772" cy="57601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811337554"/>
                    </a:ext>
                  </a:extLst>
                </a:gridCol>
                <a:gridCol w="844298">
                  <a:extLst>
                    <a:ext uri="{9D8B030D-6E8A-4147-A177-3AD203B41FA5}">
                      <a16:colId xmlns:a16="http://schemas.microsoft.com/office/drawing/2014/main" val="3943016187"/>
                    </a:ext>
                  </a:extLst>
                </a:gridCol>
                <a:gridCol w="61029">
                  <a:extLst>
                    <a:ext uri="{9D8B030D-6E8A-4147-A177-3AD203B41FA5}">
                      <a16:colId xmlns:a16="http://schemas.microsoft.com/office/drawing/2014/main" val="2082097063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369401494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72330413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827755592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903798457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446396238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770639997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708408411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918560033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4107739648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778781502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707983022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670101706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697632053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73820399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320235044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630355651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165771771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01338524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7105684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510816543"/>
                    </a:ext>
                  </a:extLst>
                </a:gridCol>
                <a:gridCol w="202508">
                  <a:extLst>
                    <a:ext uri="{9D8B030D-6E8A-4147-A177-3AD203B41FA5}">
                      <a16:colId xmlns:a16="http://schemas.microsoft.com/office/drawing/2014/main" val="1832493172"/>
                    </a:ext>
                  </a:extLst>
                </a:gridCol>
                <a:gridCol w="263052">
                  <a:extLst>
                    <a:ext uri="{9D8B030D-6E8A-4147-A177-3AD203B41FA5}">
                      <a16:colId xmlns:a16="http://schemas.microsoft.com/office/drawing/2014/main" val="2599602224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319620086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081923717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458005484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108122666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53198544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380247299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4030264462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73424036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129280359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55299010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703409362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16218330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02243789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818273000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885998995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507849367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421495659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089257506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2041630431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1527847288"/>
                    </a:ext>
                  </a:extLst>
                </a:gridCol>
                <a:gridCol w="232785">
                  <a:extLst>
                    <a:ext uri="{9D8B030D-6E8A-4147-A177-3AD203B41FA5}">
                      <a16:colId xmlns:a16="http://schemas.microsoft.com/office/drawing/2014/main" val="3810634751"/>
                    </a:ext>
                  </a:extLst>
                </a:gridCol>
              </a:tblGrid>
              <a:tr h="372573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2021 YR 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  <a:p>
                      <a:pPr marL="0" marR="0" lvl="0" indent="0" algn="ctr" defTabSz="12191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2022 -YR 2</a:t>
                      </a:r>
                    </a:p>
                    <a:p>
                      <a:pPr algn="ctr" rtl="0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99590"/>
                  </a:ext>
                </a:extLst>
              </a:tr>
              <a:tr h="372573">
                <a:tc v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878457"/>
                  </a:ext>
                </a:extLst>
              </a:tr>
              <a:tr h="1298960">
                <a:tc gridSpan="2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MANAGEMENT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extLst>
                  <a:ext uri="{0D108BD9-81ED-4DB2-BD59-A6C34878D82A}">
                    <a16:rowId xmlns:a16="http://schemas.microsoft.com/office/drawing/2014/main" val="579325080"/>
                  </a:ext>
                </a:extLst>
              </a:tr>
              <a:tr h="774498">
                <a:tc gridSpan="2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NIGERIA</a:t>
                      </a: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E0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72411"/>
                  </a:ext>
                </a:extLst>
              </a:tr>
              <a:tr h="1380458">
                <a:tc gridSpan="2">
                  <a:txBody>
                    <a:bodyPr/>
                    <a:lstStyle/>
                    <a:p>
                      <a:pPr marL="0" algn="l" defTabSz="1219170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GSAP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E0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45019"/>
                  </a:ext>
                </a:extLst>
              </a:tr>
              <a:tr h="1561061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SECRYT</a:t>
                      </a:r>
                      <a:b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(SERP &amp; CRYSTAL) &amp; CEE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CE0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14412"/>
                  </a:ext>
                </a:extLst>
              </a:tr>
            </a:tbl>
          </a:graphicData>
        </a:graphic>
      </p:graphicFrame>
      <p:pic>
        <p:nvPicPr>
          <p:cNvPr id="99" name="Picture 4" descr="M:\PC to Mac\Pectens, Waves &amp; Business Brands 2008\Pecten\Shell-P-007-PCmsRGB.wmf">
            <a:extLst>
              <a:ext uri="{FF2B5EF4-FFF2-40B4-BE49-F238E27FC236}">
                <a16:creationId xmlns:a16="http://schemas.microsoft.com/office/drawing/2014/main" id="{EB77E4C1-6C44-4F7A-AB53-13AD49FE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3" y="1561801"/>
            <a:ext cx="292852" cy="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B1CCE-5500-4A2F-B49D-58AA895B27DA}"/>
              </a:ext>
            </a:extLst>
          </p:cNvPr>
          <p:cNvSpPr/>
          <p:nvPr/>
        </p:nvSpPr>
        <p:spPr>
          <a:xfrm>
            <a:off x="2905286" y="2175504"/>
            <a:ext cx="1861763" cy="58790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5D821319-5EB8-434A-AC83-F734C2902D4F}"/>
              </a:ext>
            </a:extLst>
          </p:cNvPr>
          <p:cNvSpPr txBox="1"/>
          <p:nvPr/>
        </p:nvSpPr>
        <p:spPr>
          <a:xfrm>
            <a:off x="1530382" y="1662561"/>
            <a:ext cx="865112" cy="1566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ClrTx/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Charter Agreed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577D0C-9A54-4C8F-BE80-0DF01CF8C4F0}"/>
              </a:ext>
            </a:extLst>
          </p:cNvPr>
          <p:cNvSpPr txBox="1"/>
          <p:nvPr/>
        </p:nvSpPr>
        <p:spPr>
          <a:xfrm>
            <a:off x="2650537" y="1762140"/>
            <a:ext cx="1162857" cy="1441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 sz="800" baseline="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baseline="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baseline="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dirty="0"/>
              <a:t>PIRA Review &amp; Signoff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E50CEBBA-BFDB-4211-9B0F-747DD7CB256D}"/>
              </a:ext>
            </a:extLst>
          </p:cNvPr>
          <p:cNvSpPr/>
          <p:nvPr/>
        </p:nvSpPr>
        <p:spPr>
          <a:xfrm>
            <a:off x="1805248" y="1486473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543DEB-71A4-4DC2-97AA-795BEEB275ED}"/>
              </a:ext>
            </a:extLst>
          </p:cNvPr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5981711" y="1625075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SG2 Signoff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17955A-AB5B-4546-A30B-2379C6B88501}"/>
              </a:ext>
            </a:extLst>
          </p:cNvPr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2668434" y="2269729"/>
            <a:ext cx="1039412" cy="156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sz="800" dirty="0">
                <a:sym typeface="+mn-lt"/>
              </a:rPr>
              <a:t>CIRA preparation and Sign-off</a:t>
            </a:r>
          </a:p>
        </p:txBody>
      </p:sp>
      <p:sp>
        <p:nvSpPr>
          <p:cNvPr id="109" name="Text Box 18">
            <a:extLst>
              <a:ext uri="{FF2B5EF4-FFF2-40B4-BE49-F238E27FC236}">
                <a16:creationId xmlns:a16="http://schemas.microsoft.com/office/drawing/2014/main" id="{FED7F4D8-C9CF-4C84-86BF-A0D31E4E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696" y="2385864"/>
            <a:ext cx="2097642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algn="ctr">
              <a:defRPr sz="554">
                <a:latin typeface="Arial" pitchFamily="34" charset="0"/>
                <a:cs typeface="Arial" pitchFamily="34" charset="0"/>
              </a:defRPr>
            </a:lvl1pPr>
          </a:lstStyle>
          <a:p>
            <a:pPr marR="0" lvl="0" indent="0" algn="l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/>
            </a:pPr>
            <a:r>
              <a:rPr lang="en-GB" sz="800" dirty="0">
                <a:solidFill>
                  <a:srgbClr val="7030A0"/>
                </a:solidFill>
                <a:latin typeface="+mn-lt"/>
                <a:cs typeface="+mn-cs"/>
              </a:rPr>
              <a:t>Project Execution and Solution Implementation</a:t>
            </a:r>
            <a:endParaRPr lang="en-US" sz="800" dirty="0">
              <a:solidFill>
                <a:srgbClr val="7030A0"/>
              </a:solidFill>
              <a:latin typeface="+mn-lt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657369-D10F-4F3E-AD4A-D9A7B20080FC}"/>
              </a:ext>
            </a:extLst>
          </p:cNvPr>
          <p:cNvSpPr/>
          <p:nvPr/>
        </p:nvSpPr>
        <p:spPr>
          <a:xfrm>
            <a:off x="2023205" y="2687282"/>
            <a:ext cx="9755884" cy="4571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9" name="5-Point Star 65">
            <a:extLst>
              <a:ext uri="{FF2B5EF4-FFF2-40B4-BE49-F238E27FC236}">
                <a16:creationId xmlns:a16="http://schemas.microsoft.com/office/drawing/2014/main" id="{32C44637-885F-40C8-91DB-C50831DB2E01}"/>
              </a:ext>
            </a:extLst>
          </p:cNvPr>
          <p:cNvSpPr/>
          <p:nvPr/>
        </p:nvSpPr>
        <p:spPr>
          <a:xfrm>
            <a:off x="10508003" y="1928400"/>
            <a:ext cx="223709" cy="184910"/>
          </a:xfrm>
          <a:prstGeom prst="star5">
            <a:avLst/>
          </a:prstGeom>
          <a:solidFill>
            <a:srgbClr val="003C88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0" name="5-Point Star 65">
            <a:extLst>
              <a:ext uri="{FF2B5EF4-FFF2-40B4-BE49-F238E27FC236}">
                <a16:creationId xmlns:a16="http://schemas.microsoft.com/office/drawing/2014/main" id="{FCE5E9F8-742F-4020-95BF-43640FCD264B}"/>
              </a:ext>
            </a:extLst>
          </p:cNvPr>
          <p:cNvSpPr/>
          <p:nvPr/>
        </p:nvSpPr>
        <p:spPr>
          <a:xfrm>
            <a:off x="6231238" y="1428972"/>
            <a:ext cx="223709" cy="184910"/>
          </a:xfrm>
          <a:prstGeom prst="star5">
            <a:avLst/>
          </a:prstGeom>
          <a:solidFill>
            <a:srgbClr val="003C88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39BB8B-39FA-4A58-BECB-CEA7D0EA5E05}"/>
              </a:ext>
            </a:extLst>
          </p:cNvPr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2395494" y="1648389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9BA87AC-D63F-4AB4-AD0F-BCFDF876E3B4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663482" y="2002559"/>
            <a:ext cx="1752459" cy="278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sz="800" dirty="0">
                <a:sym typeface="+mn-lt"/>
              </a:rPr>
              <a:t>PIA,BIA,LRA Preparation and Sign-Off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899054-D972-460A-AAE0-A3AC78F72C1B}"/>
              </a:ext>
            </a:extLst>
          </p:cNvPr>
          <p:cNvSpPr/>
          <p:nvPr/>
        </p:nvSpPr>
        <p:spPr>
          <a:xfrm>
            <a:off x="2905176" y="1961045"/>
            <a:ext cx="1861873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FEFBB41-DBEF-4F78-8A46-B859904364B1}"/>
              </a:ext>
            </a:extLst>
          </p:cNvPr>
          <p:cNvSpPr/>
          <p:nvPr/>
        </p:nvSpPr>
        <p:spPr>
          <a:xfrm>
            <a:off x="2700102" y="2418097"/>
            <a:ext cx="1816394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1" name="TextBox 6">
            <a:extLst>
              <a:ext uri="{FF2B5EF4-FFF2-40B4-BE49-F238E27FC236}">
                <a16:creationId xmlns:a16="http://schemas.microsoft.com/office/drawing/2014/main" id="{AAFF2CAD-04A0-42C2-AF29-8273E4292E2D}"/>
              </a:ext>
            </a:extLst>
          </p:cNvPr>
          <p:cNvSpPr txBox="1"/>
          <p:nvPr/>
        </p:nvSpPr>
        <p:spPr>
          <a:xfrm>
            <a:off x="11018222" y="2281336"/>
            <a:ext cx="102367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/>
          </a:p>
          <a:p>
            <a:r>
              <a:rPr lang="en-US" sz="800" dirty="0">
                <a:solidFill>
                  <a:srgbClr val="7030A0"/>
                </a:solidFill>
                <a:latin typeface="+mn-lt"/>
              </a:rPr>
              <a:t>Go</a:t>
            </a:r>
            <a:r>
              <a:rPr lang="en-US" dirty="0"/>
              <a:t> –</a:t>
            </a:r>
            <a:r>
              <a:rPr lang="en-US" sz="800" dirty="0">
                <a:solidFill>
                  <a:srgbClr val="7030A0"/>
                </a:solidFill>
                <a:latin typeface="+mn-lt"/>
              </a:rPr>
              <a:t>Live Bolivia/Brazil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F7624-5471-412F-810F-D7F7D143F3A8}"/>
              </a:ext>
            </a:extLst>
          </p:cNvPr>
          <p:cNvSpPr txBox="1"/>
          <p:nvPr/>
        </p:nvSpPr>
        <p:spPr bwMode="auto">
          <a:xfrm>
            <a:off x="5281676" y="1705074"/>
            <a:ext cx="1040349" cy="483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>
                <a:solidFill>
                  <a:srgbClr val="7030A0"/>
                </a:solidFill>
              </a:rPr>
              <a:t>ARB review and sign-off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F4D7307-D1D1-4C42-9CD1-0A06D70041C6}"/>
              </a:ext>
            </a:extLst>
          </p:cNvPr>
          <p:cNvSpPr/>
          <p:nvPr/>
        </p:nvSpPr>
        <p:spPr>
          <a:xfrm flipV="1">
            <a:off x="5184880" y="1887749"/>
            <a:ext cx="1399415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E9AAD47-5A89-4DFB-B114-CFC0CF00192B}"/>
              </a:ext>
            </a:extLst>
          </p:cNvPr>
          <p:cNvSpPr/>
          <p:nvPr/>
        </p:nvSpPr>
        <p:spPr>
          <a:xfrm flipV="1">
            <a:off x="5464555" y="3442268"/>
            <a:ext cx="842424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256C218-2F0E-4930-ADE6-6CBCD00CCA25}"/>
              </a:ext>
            </a:extLst>
          </p:cNvPr>
          <p:cNvSpPr txBox="1"/>
          <p:nvPr/>
        </p:nvSpPr>
        <p:spPr bwMode="auto">
          <a:xfrm>
            <a:off x="5449925" y="3300961"/>
            <a:ext cx="1568842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Nigeria  Hypercare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578B8F-D364-4D70-AF99-E4C05078BEF3}"/>
              </a:ext>
            </a:extLst>
          </p:cNvPr>
          <p:cNvSpPr txBox="1"/>
          <p:nvPr/>
        </p:nvSpPr>
        <p:spPr bwMode="auto">
          <a:xfrm>
            <a:off x="3902596" y="1811360"/>
            <a:ext cx="776738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/>
              <a:t>PM Onboarding</a:t>
            </a:r>
          </a:p>
        </p:txBody>
      </p:sp>
      <p:sp>
        <p:nvSpPr>
          <p:cNvPr id="216" name="5-Point Star 65">
            <a:extLst>
              <a:ext uri="{FF2B5EF4-FFF2-40B4-BE49-F238E27FC236}">
                <a16:creationId xmlns:a16="http://schemas.microsoft.com/office/drawing/2014/main" id="{7F5D280D-C033-4D6F-AFBE-3E758164F618}"/>
              </a:ext>
            </a:extLst>
          </p:cNvPr>
          <p:cNvSpPr/>
          <p:nvPr/>
        </p:nvSpPr>
        <p:spPr>
          <a:xfrm>
            <a:off x="3861365" y="1696835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5F9CFE-18C5-4FA6-AF58-ECF591DDCABF}"/>
              </a:ext>
            </a:extLst>
          </p:cNvPr>
          <p:cNvSpPr txBox="1"/>
          <p:nvPr/>
        </p:nvSpPr>
        <p:spPr bwMode="auto">
          <a:xfrm>
            <a:off x="3981878" y="3119004"/>
            <a:ext cx="1568842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lnSpc>
                <a:spcPct val="140000"/>
              </a:lnSpc>
              <a:buClr>
                <a:schemeClr val="accent2"/>
              </a:buClr>
              <a:buSzPct val="85000"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PWC  testing &amp;  UAT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72ABB09-09D8-4CD0-978F-C48B97D8B954}"/>
              </a:ext>
            </a:extLst>
          </p:cNvPr>
          <p:cNvSpPr/>
          <p:nvPr/>
        </p:nvSpPr>
        <p:spPr>
          <a:xfrm flipV="1">
            <a:off x="4497023" y="2373771"/>
            <a:ext cx="3254600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8379CE-B210-4E75-8D08-344D7C4FC14D}"/>
              </a:ext>
            </a:extLst>
          </p:cNvPr>
          <p:cNvSpPr/>
          <p:nvPr/>
        </p:nvSpPr>
        <p:spPr>
          <a:xfrm flipV="1">
            <a:off x="2962685" y="1569872"/>
            <a:ext cx="2442269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B185866C-2634-43A9-BE85-752B9CDD9310}"/>
              </a:ext>
            </a:extLst>
          </p:cNvPr>
          <p:cNvSpPr txBox="1"/>
          <p:nvPr/>
        </p:nvSpPr>
        <p:spPr>
          <a:xfrm>
            <a:off x="3678842" y="1480349"/>
            <a:ext cx="1198548" cy="1178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ClrTx/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SAHLD Doc prep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3DC330-CAF3-42FE-A0D7-825D15971959}"/>
              </a:ext>
            </a:extLst>
          </p:cNvPr>
          <p:cNvSpPr/>
          <p:nvPr/>
        </p:nvSpPr>
        <p:spPr>
          <a:xfrm>
            <a:off x="2952059" y="1742724"/>
            <a:ext cx="910590" cy="45719"/>
          </a:xfrm>
          <a:prstGeom prst="rect">
            <a:avLst/>
          </a:prstGeom>
          <a:solidFill>
            <a:srgbClr val="00844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3A680D-B660-4128-B981-FAFE82375B2C}"/>
              </a:ext>
            </a:extLst>
          </p:cNvPr>
          <p:cNvSpPr txBox="1"/>
          <p:nvPr/>
        </p:nvSpPr>
        <p:spPr>
          <a:xfrm>
            <a:off x="2292103" y="1633353"/>
            <a:ext cx="1162857" cy="45719"/>
          </a:xfrm>
          <a:prstGeom prst="rect">
            <a:avLst/>
          </a:prstGeom>
          <a:solidFill>
            <a:srgbClr val="008443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 sz="800" baseline="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baseline="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baseline="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dirty="0"/>
              <a:t>Budget &amp; LE sign-off</a:t>
            </a:r>
          </a:p>
        </p:txBody>
      </p:sp>
      <p:sp>
        <p:nvSpPr>
          <p:cNvPr id="79" name="5-Point Star 65">
            <a:extLst>
              <a:ext uri="{FF2B5EF4-FFF2-40B4-BE49-F238E27FC236}">
                <a16:creationId xmlns:a16="http://schemas.microsoft.com/office/drawing/2014/main" id="{F2F05C6B-573E-4804-9F85-D650D6C4423C}"/>
              </a:ext>
            </a:extLst>
          </p:cNvPr>
          <p:cNvSpPr/>
          <p:nvPr/>
        </p:nvSpPr>
        <p:spPr>
          <a:xfrm>
            <a:off x="10513844" y="1541862"/>
            <a:ext cx="194545" cy="184910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226D427E-70DD-43A7-9516-5AB7B3D5CAB0}"/>
              </a:ext>
            </a:extLst>
          </p:cNvPr>
          <p:cNvSpPr txBox="1"/>
          <p:nvPr/>
        </p:nvSpPr>
        <p:spPr>
          <a:xfrm>
            <a:off x="9682049" y="1451258"/>
            <a:ext cx="1099625" cy="4037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030A0"/>
                </a:solidFill>
              </a:rPr>
              <a:t>ATD  Brazil, Bolivia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61F99E-8F5D-457D-8F8B-C24DDF0150E1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4762285" y="2261626"/>
            <a:ext cx="2603880" cy="213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Detailed Design &amp; Development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2617E2-130B-493E-9412-0D8A83D443B6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2441063" y="3115703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Data Preparation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E6A968-ECA5-4089-BE58-9A2ECD7C5380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9960665" y="1996909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SG 4 Sign-off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1C8C443-B435-425A-BE6A-A06E1EB22C21}"/>
              </a:ext>
            </a:extLst>
          </p:cNvPr>
          <p:cNvSpPr/>
          <p:nvPr/>
        </p:nvSpPr>
        <p:spPr>
          <a:xfrm>
            <a:off x="3967524" y="3266580"/>
            <a:ext cx="1065314" cy="49418"/>
          </a:xfrm>
          <a:prstGeom prst="rect">
            <a:avLst/>
          </a:prstGeom>
          <a:solidFill>
            <a:srgbClr val="4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00396B-F0DC-4144-BF45-9B5890A3FDF5}"/>
              </a:ext>
            </a:extLst>
          </p:cNvPr>
          <p:cNvSpPr/>
          <p:nvPr/>
        </p:nvSpPr>
        <p:spPr>
          <a:xfrm flipV="1">
            <a:off x="3982244" y="3056485"/>
            <a:ext cx="720498" cy="45719"/>
          </a:xfrm>
          <a:prstGeom prst="rect">
            <a:avLst/>
          </a:prstGeom>
          <a:solidFill>
            <a:srgbClr val="4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BB7023-AE46-48D2-9FFF-A4B00B3B7A3D}"/>
              </a:ext>
            </a:extLst>
          </p:cNvPr>
          <p:cNvSpPr/>
          <p:nvPr/>
        </p:nvSpPr>
        <p:spPr>
          <a:xfrm flipV="1">
            <a:off x="1557943" y="3462765"/>
            <a:ext cx="837551" cy="45719"/>
          </a:xfrm>
          <a:prstGeom prst="rect">
            <a:avLst/>
          </a:prstGeom>
          <a:solidFill>
            <a:schemeClr val="accent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8" name="5-Point Star 65">
            <a:extLst>
              <a:ext uri="{FF2B5EF4-FFF2-40B4-BE49-F238E27FC236}">
                <a16:creationId xmlns:a16="http://schemas.microsoft.com/office/drawing/2014/main" id="{B03A3BA3-ACAA-4DEB-9556-7EBDF9FBACEB}"/>
              </a:ext>
            </a:extLst>
          </p:cNvPr>
          <p:cNvSpPr/>
          <p:nvPr/>
        </p:nvSpPr>
        <p:spPr>
          <a:xfrm>
            <a:off x="11235706" y="2202077"/>
            <a:ext cx="266253" cy="183787"/>
          </a:xfrm>
          <a:prstGeom prst="star5">
            <a:avLst/>
          </a:prstGeom>
          <a:solidFill>
            <a:schemeClr val="accent5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00"/>
              </a:highlight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BDAB1F6-F813-4B41-B075-CD46E3179114}"/>
              </a:ext>
            </a:extLst>
          </p:cNvPr>
          <p:cNvSpPr/>
          <p:nvPr/>
        </p:nvSpPr>
        <p:spPr>
          <a:xfrm>
            <a:off x="1988905" y="3221845"/>
            <a:ext cx="1857882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A63B97F-33E1-4E37-9699-5B6375701031}"/>
              </a:ext>
            </a:extLst>
          </p:cNvPr>
          <p:cNvSpPr/>
          <p:nvPr/>
        </p:nvSpPr>
        <p:spPr>
          <a:xfrm>
            <a:off x="2087101" y="3066453"/>
            <a:ext cx="1716856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2" name="Diamond 171">
            <a:extLst>
              <a:ext uri="{FF2B5EF4-FFF2-40B4-BE49-F238E27FC236}">
                <a16:creationId xmlns:a16="http://schemas.microsoft.com/office/drawing/2014/main" id="{BECB77D8-AB49-4581-9B8B-4E2DAE00A33E}"/>
              </a:ext>
            </a:extLst>
          </p:cNvPr>
          <p:cNvSpPr/>
          <p:nvPr/>
        </p:nvSpPr>
        <p:spPr>
          <a:xfrm>
            <a:off x="3941738" y="2854930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0" name="TextBox 6">
            <a:extLst>
              <a:ext uri="{FF2B5EF4-FFF2-40B4-BE49-F238E27FC236}">
                <a16:creationId xmlns:a16="http://schemas.microsoft.com/office/drawing/2014/main" id="{219825C8-6FBE-4F0B-B7FE-1F332893594E}"/>
              </a:ext>
            </a:extLst>
          </p:cNvPr>
          <p:cNvSpPr txBox="1"/>
          <p:nvPr/>
        </p:nvSpPr>
        <p:spPr>
          <a:xfrm>
            <a:off x="2017336" y="2657109"/>
            <a:ext cx="9140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SG </a:t>
            </a:r>
            <a:r>
              <a:rPr lang="en-US" sz="1000" b="1" dirty="0">
                <a:solidFill>
                  <a:srgbClr val="7030A0"/>
                </a:solidFill>
                <a:latin typeface="ShellMedium"/>
              </a:rPr>
              <a:t>2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Sign-off</a:t>
            </a: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</a:t>
            </a:r>
          </a:p>
        </p:txBody>
      </p:sp>
      <p:sp>
        <p:nvSpPr>
          <p:cNvPr id="139" name="5-Point Star 65">
            <a:extLst>
              <a:ext uri="{FF2B5EF4-FFF2-40B4-BE49-F238E27FC236}">
                <a16:creationId xmlns:a16="http://schemas.microsoft.com/office/drawing/2014/main" id="{298D7D3F-D67C-42A8-A073-35E51A479939}"/>
              </a:ext>
            </a:extLst>
          </p:cNvPr>
          <p:cNvSpPr/>
          <p:nvPr/>
        </p:nvSpPr>
        <p:spPr>
          <a:xfrm>
            <a:off x="4452433" y="3300474"/>
            <a:ext cx="223709" cy="184910"/>
          </a:xfrm>
          <a:prstGeom prst="star5">
            <a:avLst/>
          </a:prstGeom>
          <a:solidFill>
            <a:srgbClr val="003C88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CE0DB59-A472-4D1E-B462-5F74C92FF053}"/>
              </a:ext>
            </a:extLst>
          </p:cNvPr>
          <p:cNvSpPr txBox="1"/>
          <p:nvPr/>
        </p:nvSpPr>
        <p:spPr bwMode="auto">
          <a:xfrm>
            <a:off x="3714903" y="2790441"/>
            <a:ext cx="228092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/>
            </a:pPr>
            <a:r>
              <a:rPr lang="en-GB" sz="800" dirty="0">
                <a:solidFill>
                  <a:srgbClr val="7030A0"/>
                </a:solidFill>
              </a:rPr>
              <a:t>Data Sample to PWC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4415BA-5DBF-4815-B5CC-D54AD566319D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2658384" y="2909462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Design &amp; Development</a:t>
            </a:r>
          </a:p>
        </p:txBody>
      </p:sp>
      <p:sp>
        <p:nvSpPr>
          <p:cNvPr id="177" name="5-Point Star 65">
            <a:extLst>
              <a:ext uri="{FF2B5EF4-FFF2-40B4-BE49-F238E27FC236}">
                <a16:creationId xmlns:a16="http://schemas.microsoft.com/office/drawing/2014/main" id="{CD597625-3B89-4452-ACAD-4C7E65521EF5}"/>
              </a:ext>
            </a:extLst>
          </p:cNvPr>
          <p:cNvSpPr/>
          <p:nvPr/>
        </p:nvSpPr>
        <p:spPr>
          <a:xfrm>
            <a:off x="5139846" y="3146737"/>
            <a:ext cx="223709" cy="184910"/>
          </a:xfrm>
          <a:prstGeom prst="star5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298114-11D2-41F4-88B0-6BD6674A1398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5392716" y="3218881"/>
            <a:ext cx="447449" cy="175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NIGERIA GO-LIVE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A32E7A-BDAD-4918-88B0-C9CB7B1E6F3F}"/>
              </a:ext>
            </a:extLst>
          </p:cNvPr>
          <p:cNvSpPr/>
          <p:nvPr/>
        </p:nvSpPr>
        <p:spPr>
          <a:xfrm>
            <a:off x="2023205" y="4131831"/>
            <a:ext cx="2639834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970650-8B0B-4BC6-B095-0BDC6D8DC969}"/>
              </a:ext>
            </a:extLst>
          </p:cNvPr>
          <p:cNvSpPr txBox="1"/>
          <p:nvPr/>
        </p:nvSpPr>
        <p:spPr bwMode="auto">
          <a:xfrm>
            <a:off x="2063059" y="3935992"/>
            <a:ext cx="3055960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 PREPARATION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762996C-54AE-4331-AE44-3AD3899D1D15}"/>
              </a:ext>
            </a:extLst>
          </p:cNvPr>
          <p:cNvSpPr/>
          <p:nvPr/>
        </p:nvSpPr>
        <p:spPr>
          <a:xfrm>
            <a:off x="2076990" y="3786678"/>
            <a:ext cx="159308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C31B7B6-E127-4D51-88FA-EE4415CEED73}"/>
              </a:ext>
            </a:extLst>
          </p:cNvPr>
          <p:cNvSpPr txBox="1"/>
          <p:nvPr/>
        </p:nvSpPr>
        <p:spPr bwMode="auto">
          <a:xfrm>
            <a:off x="6994569" y="4928998"/>
            <a:ext cx="2089913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Application and Approval Process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41914FD-F415-4DB7-8E3C-7D85DD7B5C43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1582477" y="3312892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IRM /SHLAD discussion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8FC22C6-88A9-4E3B-B6D3-7D8029747210}"/>
              </a:ext>
            </a:extLst>
          </p:cNvPr>
          <p:cNvSpPr/>
          <p:nvPr/>
        </p:nvSpPr>
        <p:spPr>
          <a:xfrm flipV="1">
            <a:off x="4516496" y="3519953"/>
            <a:ext cx="999307" cy="45719"/>
          </a:xfrm>
          <a:prstGeom prst="rect">
            <a:avLst/>
          </a:prstGeom>
          <a:solidFill>
            <a:schemeClr val="accent3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8D87B2-7BE9-401E-829A-EB1B8E8BC00E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4655136" y="3358534"/>
            <a:ext cx="999323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1000" b="1" dirty="0">
                <a:solidFill>
                  <a:srgbClr val="7030A0"/>
                </a:solidFill>
                <a:latin typeface="ShellMedium"/>
                <a:sym typeface="+mn-lt"/>
              </a:rPr>
              <a:t>SG4 Sign-Off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1F6DFE3-0755-4400-B840-885F3CBAF738}"/>
              </a:ext>
            </a:extLst>
          </p:cNvPr>
          <p:cNvCxnSpPr>
            <a:cxnSpLocks/>
          </p:cNvCxnSpPr>
          <p:nvPr/>
        </p:nvCxnSpPr>
        <p:spPr>
          <a:xfrm>
            <a:off x="5170955" y="1499592"/>
            <a:ext cx="31445" cy="501237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93100AD-C3ED-4048-918F-E74F676AE3F6}"/>
              </a:ext>
            </a:extLst>
          </p:cNvPr>
          <p:cNvSpPr/>
          <p:nvPr/>
        </p:nvSpPr>
        <p:spPr>
          <a:xfrm>
            <a:off x="6948913" y="5126220"/>
            <a:ext cx="226176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D6C0AD-CBE9-4990-A3E6-582279E56AFF}"/>
              </a:ext>
            </a:extLst>
          </p:cNvPr>
          <p:cNvSpPr txBox="1"/>
          <p:nvPr/>
        </p:nvSpPr>
        <p:spPr bwMode="auto">
          <a:xfrm>
            <a:off x="1992198" y="3579351"/>
            <a:ext cx="3055960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Application and Approval Process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016675-3875-40B0-916B-D8BCAD14E702}"/>
              </a:ext>
            </a:extLst>
          </p:cNvPr>
          <p:cNvSpPr/>
          <p:nvPr/>
        </p:nvSpPr>
        <p:spPr>
          <a:xfrm flipV="1">
            <a:off x="7760554" y="5345986"/>
            <a:ext cx="1450109" cy="45720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45D58D-CB80-4218-91C4-4790DEF638B4}"/>
              </a:ext>
            </a:extLst>
          </p:cNvPr>
          <p:cNvSpPr txBox="1"/>
          <p:nvPr/>
        </p:nvSpPr>
        <p:spPr bwMode="auto">
          <a:xfrm>
            <a:off x="7757543" y="5164472"/>
            <a:ext cx="1450098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 PREPARATION</a:t>
            </a:r>
          </a:p>
        </p:txBody>
      </p:sp>
      <p:sp>
        <p:nvSpPr>
          <p:cNvPr id="80" name="Speech Bubble: Oval 79">
            <a:extLst>
              <a:ext uri="{FF2B5EF4-FFF2-40B4-BE49-F238E27FC236}">
                <a16:creationId xmlns:a16="http://schemas.microsoft.com/office/drawing/2014/main" id="{0A722BEC-768F-4713-8753-92538B01A7B4}"/>
              </a:ext>
            </a:extLst>
          </p:cNvPr>
          <p:cNvSpPr/>
          <p:nvPr/>
        </p:nvSpPr>
        <p:spPr>
          <a:xfrm>
            <a:off x="10195818" y="3793840"/>
            <a:ext cx="1635933" cy="653956"/>
          </a:xfrm>
          <a:prstGeom prst="wedgeEllipseCallout">
            <a:avLst>
              <a:gd name="adj1" fmla="val -332867"/>
              <a:gd name="adj2" fmla="val -327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Philippines would be pathfinder among GSAP countries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9A19AA-DA59-4C62-9D4C-599E3D77D432}"/>
              </a:ext>
            </a:extLst>
          </p:cNvPr>
          <p:cNvSpPr/>
          <p:nvPr/>
        </p:nvSpPr>
        <p:spPr>
          <a:xfrm flipV="1">
            <a:off x="3713874" y="3500042"/>
            <a:ext cx="723606" cy="45719"/>
          </a:xfrm>
          <a:prstGeom prst="rect">
            <a:avLst/>
          </a:prstGeom>
          <a:solidFill>
            <a:srgbClr val="4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63AA68-31DA-4C7A-9A32-B47300DED9B9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3395244" y="3363616"/>
            <a:ext cx="1364703" cy="1986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Support Model Finalization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277412-8D7A-414C-BD2F-B7B1AE3AAFBB}"/>
              </a:ext>
            </a:extLst>
          </p:cNvPr>
          <p:cNvSpPr txBox="1"/>
          <p:nvPr/>
        </p:nvSpPr>
        <p:spPr bwMode="auto">
          <a:xfrm>
            <a:off x="3849375" y="2970992"/>
            <a:ext cx="766235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Regression testing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87FD921A-1D48-4497-B397-8E311709FFBF}"/>
              </a:ext>
            </a:extLst>
          </p:cNvPr>
          <p:cNvSpPr/>
          <p:nvPr/>
        </p:nvSpPr>
        <p:spPr>
          <a:xfrm>
            <a:off x="4983733" y="3170218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B36D14-CBC9-4480-8860-3E39B5745BE5}"/>
              </a:ext>
            </a:extLst>
          </p:cNvPr>
          <p:cNvSpPr txBox="1"/>
          <p:nvPr/>
        </p:nvSpPr>
        <p:spPr bwMode="auto">
          <a:xfrm>
            <a:off x="4955061" y="3003526"/>
            <a:ext cx="746299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UAT sign-off</a:t>
            </a:r>
          </a:p>
        </p:txBody>
      </p:sp>
      <p:sp>
        <p:nvSpPr>
          <p:cNvPr id="92" name="Speech Bubble: Oval 91">
            <a:extLst>
              <a:ext uri="{FF2B5EF4-FFF2-40B4-BE49-F238E27FC236}">
                <a16:creationId xmlns:a16="http://schemas.microsoft.com/office/drawing/2014/main" id="{06C06345-5029-4DBA-BB32-0421EA2131D1}"/>
              </a:ext>
            </a:extLst>
          </p:cNvPr>
          <p:cNvSpPr/>
          <p:nvPr/>
        </p:nvSpPr>
        <p:spPr>
          <a:xfrm>
            <a:off x="5915819" y="2762191"/>
            <a:ext cx="1474243" cy="454960"/>
          </a:xfrm>
          <a:prstGeom prst="wedgeEllipseCallout">
            <a:avLst>
              <a:gd name="adj1" fmla="val -187263"/>
              <a:gd name="adj2" fmla="val -95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Business gets Access to the demo tool</a:t>
            </a:r>
          </a:p>
        </p:txBody>
      </p:sp>
      <p:sp>
        <p:nvSpPr>
          <p:cNvPr id="83" name="5-Point Star 65">
            <a:extLst>
              <a:ext uri="{FF2B5EF4-FFF2-40B4-BE49-F238E27FC236}">
                <a16:creationId xmlns:a16="http://schemas.microsoft.com/office/drawing/2014/main" id="{96027F99-B480-46B5-94B7-E58683375B2F}"/>
              </a:ext>
            </a:extLst>
          </p:cNvPr>
          <p:cNvSpPr/>
          <p:nvPr/>
        </p:nvSpPr>
        <p:spPr>
          <a:xfrm>
            <a:off x="10885095" y="5950025"/>
            <a:ext cx="266253" cy="183787"/>
          </a:xfrm>
          <a:prstGeom prst="star5">
            <a:avLst/>
          </a:prstGeom>
          <a:solidFill>
            <a:schemeClr val="accent5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00"/>
              </a:highlight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1EDC0FE0-DB54-4442-AD1C-15DD991F4541}"/>
              </a:ext>
            </a:extLst>
          </p:cNvPr>
          <p:cNvSpPr txBox="1"/>
          <p:nvPr/>
        </p:nvSpPr>
        <p:spPr>
          <a:xfrm>
            <a:off x="11151348" y="5908916"/>
            <a:ext cx="3877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/>
          </a:p>
          <a:p>
            <a:r>
              <a:rPr lang="en-US" sz="800" dirty="0">
                <a:solidFill>
                  <a:srgbClr val="7030A0"/>
                </a:solidFill>
                <a:latin typeface="+mn-lt"/>
              </a:rPr>
              <a:t>Go</a:t>
            </a:r>
            <a:r>
              <a:rPr lang="en-US" dirty="0"/>
              <a:t> –</a:t>
            </a:r>
            <a:r>
              <a:rPr lang="en-US" sz="800" dirty="0">
                <a:solidFill>
                  <a:srgbClr val="7030A0"/>
                </a:solidFill>
                <a:latin typeface="+mn-lt"/>
              </a:rPr>
              <a:t>Live</a:t>
            </a:r>
          </a:p>
          <a:p>
            <a:r>
              <a:rPr lang="en-US" dirty="0"/>
              <a:t> </a:t>
            </a: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45DAA60B-E2D9-4EDD-9B68-109994BCC55B}"/>
              </a:ext>
            </a:extLst>
          </p:cNvPr>
          <p:cNvSpPr/>
          <p:nvPr/>
        </p:nvSpPr>
        <p:spPr>
          <a:xfrm>
            <a:off x="9171441" y="5301520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F8FA33-CBD9-4889-B658-0B688074FB36}"/>
              </a:ext>
            </a:extLst>
          </p:cNvPr>
          <p:cNvSpPr txBox="1"/>
          <p:nvPr/>
        </p:nvSpPr>
        <p:spPr bwMode="auto">
          <a:xfrm>
            <a:off x="9279225" y="5205684"/>
            <a:ext cx="1236835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shared with PWC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EE0C78-94A9-4737-86D4-9347ED06E769}"/>
              </a:ext>
            </a:extLst>
          </p:cNvPr>
          <p:cNvGrpSpPr/>
          <p:nvPr/>
        </p:nvGrpSpPr>
        <p:grpSpPr>
          <a:xfrm>
            <a:off x="9169748" y="5419893"/>
            <a:ext cx="2065958" cy="274569"/>
            <a:chOff x="9169748" y="5419893"/>
            <a:chExt cx="2065958" cy="27456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80F26EA-8E92-40EA-B963-FFA44478E5F4}"/>
                </a:ext>
              </a:extLst>
            </p:cNvPr>
            <p:cNvSpPr/>
            <p:nvPr/>
          </p:nvSpPr>
          <p:spPr>
            <a:xfrm flipV="1">
              <a:off x="9169748" y="5591753"/>
              <a:ext cx="790917" cy="45719"/>
            </a:xfrm>
            <a:prstGeom prst="rect">
              <a:avLst/>
            </a:prstGeom>
            <a:solidFill>
              <a:srgbClr val="003C88"/>
            </a:solidFill>
            <a:ln w="3175">
              <a:noFill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529EF8-548A-4C7B-8309-27AC8A80E66A}"/>
                </a:ext>
              </a:extLst>
            </p:cNvPr>
            <p:cNvSpPr txBox="1"/>
            <p:nvPr/>
          </p:nvSpPr>
          <p:spPr bwMode="auto">
            <a:xfrm>
              <a:off x="9306547" y="5419893"/>
              <a:ext cx="573510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PwC testing</a:t>
              </a:r>
            </a:p>
          </p:txBody>
        </p:sp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id="{962C1D90-D370-4684-A68C-129C4C27475C}"/>
                </a:ext>
              </a:extLst>
            </p:cNvPr>
            <p:cNvSpPr/>
            <p:nvPr/>
          </p:nvSpPr>
          <p:spPr>
            <a:xfrm>
              <a:off x="9945516" y="5530504"/>
              <a:ext cx="155658" cy="142120"/>
            </a:xfrm>
            <a:prstGeom prst="diamond">
              <a:avLst/>
            </a:prstGeom>
            <a:solidFill>
              <a:srgbClr val="EB8705"/>
            </a:solidFill>
            <a:ln w="3175">
              <a:noFill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EAED99D-A1DE-4F2B-8279-09D2C5822455}"/>
                </a:ext>
              </a:extLst>
            </p:cNvPr>
            <p:cNvSpPr txBox="1"/>
            <p:nvPr/>
          </p:nvSpPr>
          <p:spPr bwMode="auto">
            <a:xfrm>
              <a:off x="10108977" y="5505480"/>
              <a:ext cx="1126729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Access to business users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D9AEFE7-1EFA-47BF-85F1-145413BDF4CB}"/>
              </a:ext>
            </a:extLst>
          </p:cNvPr>
          <p:cNvSpPr/>
          <p:nvPr/>
        </p:nvSpPr>
        <p:spPr>
          <a:xfrm flipV="1">
            <a:off x="10001862" y="5855608"/>
            <a:ext cx="802082" cy="46364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BDF2D-44AE-4C54-95A6-4BE04ECB2866}"/>
              </a:ext>
            </a:extLst>
          </p:cNvPr>
          <p:cNvGrpSpPr/>
          <p:nvPr/>
        </p:nvGrpSpPr>
        <p:grpSpPr>
          <a:xfrm>
            <a:off x="10001862" y="5666627"/>
            <a:ext cx="2105332" cy="272792"/>
            <a:chOff x="10001862" y="5666627"/>
            <a:chExt cx="2105332" cy="27279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5341FCE-DF54-474F-A0A9-834C3F8442F7}"/>
                </a:ext>
              </a:extLst>
            </p:cNvPr>
            <p:cNvSpPr txBox="1"/>
            <p:nvPr/>
          </p:nvSpPr>
          <p:spPr bwMode="auto">
            <a:xfrm>
              <a:off x="10001862" y="5666627"/>
              <a:ext cx="1236835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Business UAT</a:t>
              </a:r>
            </a:p>
          </p:txBody>
        </p:sp>
        <p:sp>
          <p:nvSpPr>
            <p:cNvPr id="113" name="Diamond 112">
              <a:extLst>
                <a:ext uri="{FF2B5EF4-FFF2-40B4-BE49-F238E27FC236}">
                  <a16:creationId xmlns:a16="http://schemas.microsoft.com/office/drawing/2014/main" id="{A2537EA0-D180-4F76-BAAE-2E3247AA268C}"/>
                </a:ext>
              </a:extLst>
            </p:cNvPr>
            <p:cNvSpPr/>
            <p:nvPr/>
          </p:nvSpPr>
          <p:spPr>
            <a:xfrm>
              <a:off x="10802950" y="5797299"/>
              <a:ext cx="155658" cy="142120"/>
            </a:xfrm>
            <a:prstGeom prst="diamond">
              <a:avLst/>
            </a:prstGeom>
            <a:solidFill>
              <a:srgbClr val="EB8705"/>
            </a:solidFill>
            <a:ln w="3175">
              <a:noFill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176DBF-29F5-4369-833A-6B50FF43EA3C}"/>
                </a:ext>
              </a:extLst>
            </p:cNvPr>
            <p:cNvSpPr txBox="1"/>
            <p:nvPr/>
          </p:nvSpPr>
          <p:spPr bwMode="auto">
            <a:xfrm>
              <a:off x="10964560" y="5747769"/>
              <a:ext cx="1142634" cy="1916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UAT Sign-off</a:t>
              </a:r>
            </a:p>
          </p:txBody>
        </p:sp>
      </p:grpSp>
      <p:sp>
        <p:nvSpPr>
          <p:cNvPr id="116" name="5-Point Star 65">
            <a:extLst>
              <a:ext uri="{FF2B5EF4-FFF2-40B4-BE49-F238E27FC236}">
                <a16:creationId xmlns:a16="http://schemas.microsoft.com/office/drawing/2014/main" id="{D51EDE1E-A83A-4956-A946-85F50E930DFD}"/>
              </a:ext>
            </a:extLst>
          </p:cNvPr>
          <p:cNvSpPr/>
          <p:nvPr/>
        </p:nvSpPr>
        <p:spPr>
          <a:xfrm>
            <a:off x="6705739" y="4630816"/>
            <a:ext cx="266253" cy="183787"/>
          </a:xfrm>
          <a:prstGeom prst="star5">
            <a:avLst/>
          </a:prstGeom>
          <a:solidFill>
            <a:schemeClr val="accent5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00"/>
              </a:highlight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7" name="TextBox 6">
            <a:extLst>
              <a:ext uri="{FF2B5EF4-FFF2-40B4-BE49-F238E27FC236}">
                <a16:creationId xmlns:a16="http://schemas.microsoft.com/office/drawing/2014/main" id="{2AD08C17-E5A5-42E3-953B-07FCAF04C6DC}"/>
              </a:ext>
            </a:extLst>
          </p:cNvPr>
          <p:cNvSpPr txBox="1"/>
          <p:nvPr/>
        </p:nvSpPr>
        <p:spPr>
          <a:xfrm>
            <a:off x="6937759" y="4585039"/>
            <a:ext cx="38774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/>
          </a:p>
          <a:p>
            <a:r>
              <a:rPr lang="en-US" sz="800" dirty="0">
                <a:solidFill>
                  <a:srgbClr val="7030A0"/>
                </a:solidFill>
                <a:latin typeface="+mn-lt"/>
              </a:rPr>
              <a:t>Go</a:t>
            </a:r>
            <a:r>
              <a:rPr lang="en-US" dirty="0"/>
              <a:t> –</a:t>
            </a:r>
            <a:r>
              <a:rPr lang="en-US" sz="800" dirty="0">
                <a:solidFill>
                  <a:srgbClr val="7030A0"/>
                </a:solidFill>
                <a:latin typeface="+mn-lt"/>
              </a:rPr>
              <a:t>Live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407E10B-8B54-4F3D-985B-3F0AED38EEC9}"/>
              </a:ext>
            </a:extLst>
          </p:cNvPr>
          <p:cNvCxnSpPr>
            <a:cxnSpLocks/>
          </p:cNvCxnSpPr>
          <p:nvPr/>
        </p:nvCxnSpPr>
        <p:spPr>
          <a:xfrm>
            <a:off x="2012332" y="1451258"/>
            <a:ext cx="606" cy="502905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Diamond 121">
            <a:extLst>
              <a:ext uri="{FF2B5EF4-FFF2-40B4-BE49-F238E27FC236}">
                <a16:creationId xmlns:a16="http://schemas.microsoft.com/office/drawing/2014/main" id="{93764FDE-B584-4789-A468-F41C936F1B2F}"/>
              </a:ext>
            </a:extLst>
          </p:cNvPr>
          <p:cNvSpPr/>
          <p:nvPr/>
        </p:nvSpPr>
        <p:spPr>
          <a:xfrm>
            <a:off x="2905176" y="2787715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3" name="Diamond 122">
            <a:extLst>
              <a:ext uri="{FF2B5EF4-FFF2-40B4-BE49-F238E27FC236}">
                <a16:creationId xmlns:a16="http://schemas.microsoft.com/office/drawing/2014/main" id="{E48C9D95-46C3-4758-B800-BEB25EDE0098}"/>
              </a:ext>
            </a:extLst>
          </p:cNvPr>
          <p:cNvSpPr/>
          <p:nvPr/>
        </p:nvSpPr>
        <p:spPr>
          <a:xfrm>
            <a:off x="3490232" y="3893340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4" name="TextBox 6">
            <a:extLst>
              <a:ext uri="{FF2B5EF4-FFF2-40B4-BE49-F238E27FC236}">
                <a16:creationId xmlns:a16="http://schemas.microsoft.com/office/drawing/2014/main" id="{DA000424-9311-42A7-BD7A-8B10F31F6B59}"/>
              </a:ext>
            </a:extLst>
          </p:cNvPr>
          <p:cNvSpPr txBox="1"/>
          <p:nvPr/>
        </p:nvSpPr>
        <p:spPr>
          <a:xfrm>
            <a:off x="3564087" y="3804240"/>
            <a:ext cx="9140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SG </a:t>
            </a:r>
            <a:r>
              <a:rPr lang="en-US" sz="1000" b="1" dirty="0">
                <a:solidFill>
                  <a:srgbClr val="7030A0"/>
                </a:solidFill>
                <a:latin typeface="ShellMedium"/>
              </a:rPr>
              <a:t>2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Sign-off</a:t>
            </a: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</a:t>
            </a: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3EB9EFF1-8AE9-4765-BA4F-79F69F69BA2C}"/>
              </a:ext>
            </a:extLst>
          </p:cNvPr>
          <p:cNvSpPr/>
          <p:nvPr/>
        </p:nvSpPr>
        <p:spPr>
          <a:xfrm>
            <a:off x="4576098" y="3972957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6DDA666-61FA-47FD-A230-B23ABD048EDF}"/>
              </a:ext>
            </a:extLst>
          </p:cNvPr>
          <p:cNvSpPr txBox="1"/>
          <p:nvPr/>
        </p:nvSpPr>
        <p:spPr bwMode="auto">
          <a:xfrm>
            <a:off x="4500181" y="3831822"/>
            <a:ext cx="1236835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DATA shared with PWC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D3AEC8B-5B40-4084-A05B-877D0DBCF52D}"/>
              </a:ext>
            </a:extLst>
          </p:cNvPr>
          <p:cNvGrpSpPr/>
          <p:nvPr/>
        </p:nvGrpSpPr>
        <p:grpSpPr>
          <a:xfrm>
            <a:off x="4702743" y="4140268"/>
            <a:ext cx="2869725" cy="256224"/>
            <a:chOff x="8808094" y="5416400"/>
            <a:chExt cx="2869725" cy="25622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3DBC7C-CD06-4FFD-9346-EAA8EAECF2F9}"/>
                </a:ext>
              </a:extLst>
            </p:cNvPr>
            <p:cNvSpPr/>
            <p:nvPr/>
          </p:nvSpPr>
          <p:spPr>
            <a:xfrm flipV="1">
              <a:off x="8808094" y="5591752"/>
              <a:ext cx="1152572" cy="47063"/>
            </a:xfrm>
            <a:prstGeom prst="rect">
              <a:avLst/>
            </a:prstGeom>
            <a:solidFill>
              <a:srgbClr val="003C88"/>
            </a:solidFill>
            <a:ln w="3175">
              <a:noFill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A3F4A8C-D176-4B84-A12B-DAFAADFFD196}"/>
                </a:ext>
              </a:extLst>
            </p:cNvPr>
            <p:cNvSpPr txBox="1"/>
            <p:nvPr/>
          </p:nvSpPr>
          <p:spPr bwMode="auto">
            <a:xfrm>
              <a:off x="9314664" y="5416400"/>
              <a:ext cx="573510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PwC testing</a:t>
              </a:r>
            </a:p>
          </p:txBody>
        </p:sp>
        <p:sp>
          <p:nvSpPr>
            <p:cNvPr id="132" name="Diamond 131">
              <a:extLst>
                <a:ext uri="{FF2B5EF4-FFF2-40B4-BE49-F238E27FC236}">
                  <a16:creationId xmlns:a16="http://schemas.microsoft.com/office/drawing/2014/main" id="{56F08006-88B1-40E6-A2B0-404D9AD158F6}"/>
                </a:ext>
              </a:extLst>
            </p:cNvPr>
            <p:cNvSpPr/>
            <p:nvPr/>
          </p:nvSpPr>
          <p:spPr>
            <a:xfrm>
              <a:off x="9945516" y="5530504"/>
              <a:ext cx="155658" cy="142120"/>
            </a:xfrm>
            <a:prstGeom prst="diamond">
              <a:avLst/>
            </a:prstGeom>
            <a:solidFill>
              <a:srgbClr val="EB8705"/>
            </a:solidFill>
            <a:ln w="3175">
              <a:noFill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35D0855-5887-4AFF-9810-6BE58CBB6151}"/>
                </a:ext>
              </a:extLst>
            </p:cNvPr>
            <p:cNvSpPr txBox="1"/>
            <p:nvPr/>
          </p:nvSpPr>
          <p:spPr bwMode="auto">
            <a:xfrm>
              <a:off x="10108977" y="5439197"/>
              <a:ext cx="1568842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Access to other business users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AAFEAA4-C110-4CA4-A19A-9B55989850E4}"/>
              </a:ext>
            </a:extLst>
          </p:cNvPr>
          <p:cNvGrpSpPr/>
          <p:nvPr/>
        </p:nvGrpSpPr>
        <p:grpSpPr>
          <a:xfrm>
            <a:off x="5860469" y="4381538"/>
            <a:ext cx="2105332" cy="272792"/>
            <a:chOff x="10001862" y="5666627"/>
            <a:chExt cx="2105332" cy="27279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A8E37E5-0C6D-4222-9932-7A2E9A0A38E3}"/>
                </a:ext>
              </a:extLst>
            </p:cNvPr>
            <p:cNvSpPr txBox="1"/>
            <p:nvPr/>
          </p:nvSpPr>
          <p:spPr bwMode="auto">
            <a:xfrm>
              <a:off x="10001862" y="5666627"/>
              <a:ext cx="1236835" cy="18898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Business UAT</a:t>
              </a:r>
            </a:p>
          </p:txBody>
        </p:sp>
        <p:sp>
          <p:nvSpPr>
            <p:cNvPr id="146" name="Diamond 145">
              <a:extLst>
                <a:ext uri="{FF2B5EF4-FFF2-40B4-BE49-F238E27FC236}">
                  <a16:creationId xmlns:a16="http://schemas.microsoft.com/office/drawing/2014/main" id="{01D1B4A8-375A-4B37-9B3B-4791A997BF23}"/>
                </a:ext>
              </a:extLst>
            </p:cNvPr>
            <p:cNvSpPr/>
            <p:nvPr/>
          </p:nvSpPr>
          <p:spPr>
            <a:xfrm>
              <a:off x="10802950" y="5797299"/>
              <a:ext cx="155658" cy="142120"/>
            </a:xfrm>
            <a:prstGeom prst="diamond">
              <a:avLst/>
            </a:prstGeom>
            <a:solidFill>
              <a:srgbClr val="EB8705"/>
            </a:solidFill>
            <a:ln w="3175">
              <a:noFill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BB72508-6168-4BF9-AC72-99664F793488}"/>
                </a:ext>
              </a:extLst>
            </p:cNvPr>
            <p:cNvSpPr txBox="1"/>
            <p:nvPr/>
          </p:nvSpPr>
          <p:spPr bwMode="auto">
            <a:xfrm>
              <a:off x="10964560" y="5747769"/>
              <a:ext cx="1142634" cy="1916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3231" tIns="16615" rIns="33231" bIns="16615" anchor="ctr">
              <a:spAutoFit/>
            </a:bodyPr>
            <a:lstStyle>
              <a:defPPr>
                <a:defRPr lang="en-US"/>
              </a:defPPr>
              <a:lvl1pPr marR="0" lvl="0" indent="0" defTabSz="357708" fontAlgn="auto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Tx/>
                <a:buNone/>
                <a:tabLst/>
                <a:defRPr sz="800">
                  <a:solidFill>
                    <a:srgbClr val="7030A0"/>
                  </a:solidFill>
                </a:defRPr>
              </a:lvl1pPr>
            </a:lstStyle>
            <a:p>
              <a:r>
                <a:rPr lang="en-GB" dirty="0"/>
                <a:t>UAT Sign-off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61E62EF-23AF-44D5-AB9B-EAE84268934A}"/>
              </a:ext>
            </a:extLst>
          </p:cNvPr>
          <p:cNvSpPr/>
          <p:nvPr/>
        </p:nvSpPr>
        <p:spPr>
          <a:xfrm flipV="1">
            <a:off x="5896190" y="4553457"/>
            <a:ext cx="802082" cy="46364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9" name="TextBox 6">
            <a:extLst>
              <a:ext uri="{FF2B5EF4-FFF2-40B4-BE49-F238E27FC236}">
                <a16:creationId xmlns:a16="http://schemas.microsoft.com/office/drawing/2014/main" id="{8E5D2504-6E6E-487B-8F6D-C34AEF9A5B3C}"/>
              </a:ext>
            </a:extLst>
          </p:cNvPr>
          <p:cNvSpPr txBox="1"/>
          <p:nvPr/>
        </p:nvSpPr>
        <p:spPr>
          <a:xfrm>
            <a:off x="8160333" y="5563103"/>
            <a:ext cx="9140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SG </a:t>
            </a:r>
            <a:r>
              <a:rPr lang="en-US" sz="1000" b="1" dirty="0">
                <a:solidFill>
                  <a:srgbClr val="7030A0"/>
                </a:solidFill>
                <a:latin typeface="ShellMedium"/>
              </a:rPr>
              <a:t>2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Sign-off</a:t>
            </a:r>
          </a:p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</a:t>
            </a:r>
          </a:p>
        </p:txBody>
      </p:sp>
      <p:sp>
        <p:nvSpPr>
          <p:cNvPr id="150" name="Diamond 149">
            <a:extLst>
              <a:ext uri="{FF2B5EF4-FFF2-40B4-BE49-F238E27FC236}">
                <a16:creationId xmlns:a16="http://schemas.microsoft.com/office/drawing/2014/main" id="{6DC122A3-9781-4007-A30E-4E587E0AAF43}"/>
              </a:ext>
            </a:extLst>
          </p:cNvPr>
          <p:cNvSpPr/>
          <p:nvPr/>
        </p:nvSpPr>
        <p:spPr>
          <a:xfrm>
            <a:off x="7991185" y="5655356"/>
            <a:ext cx="155658" cy="142120"/>
          </a:xfrm>
          <a:prstGeom prst="diamond">
            <a:avLst/>
          </a:prstGeom>
          <a:solidFill>
            <a:srgbClr val="EB870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65C430-01A5-4829-B32E-4342A811EDD7}"/>
              </a:ext>
            </a:extLst>
          </p:cNvPr>
          <p:cNvSpPr/>
          <p:nvPr/>
        </p:nvSpPr>
        <p:spPr>
          <a:xfrm>
            <a:off x="10802949" y="6428247"/>
            <a:ext cx="1205079" cy="59073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2" name="Text Box 18">
            <a:extLst>
              <a:ext uri="{FF2B5EF4-FFF2-40B4-BE49-F238E27FC236}">
                <a16:creationId xmlns:a16="http://schemas.microsoft.com/office/drawing/2014/main" id="{0FC5E0F1-D0FE-4726-908D-12260E8EC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617" y="6221317"/>
            <a:ext cx="1407270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algn="ctr">
              <a:defRPr sz="554">
                <a:latin typeface="Arial" pitchFamily="34" charset="0"/>
                <a:cs typeface="Arial" pitchFamily="34" charset="0"/>
              </a:defRPr>
            </a:lvl1pPr>
          </a:lstStyle>
          <a:p>
            <a:pPr marR="0" lvl="0" indent="0" algn="l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/>
            </a:pPr>
            <a:r>
              <a:rPr lang="en-GB" sz="800" dirty="0">
                <a:solidFill>
                  <a:srgbClr val="7030A0"/>
                </a:solidFill>
                <a:latin typeface="+mn-lt"/>
                <a:cs typeface="+mn-cs"/>
              </a:rPr>
              <a:t>Project Closure &amp; Retrospective</a:t>
            </a:r>
            <a:endParaRPr lang="en-US" sz="800" dirty="0">
              <a:solidFill>
                <a:srgbClr val="7030A0"/>
              </a:solidFill>
              <a:latin typeface="+mn-lt"/>
              <a:cs typeface="+mn-cs"/>
            </a:endParaRPr>
          </a:p>
        </p:txBody>
      </p:sp>
      <p:sp>
        <p:nvSpPr>
          <p:cNvPr id="153" name="5-Point Star 65">
            <a:extLst>
              <a:ext uri="{FF2B5EF4-FFF2-40B4-BE49-F238E27FC236}">
                <a16:creationId xmlns:a16="http://schemas.microsoft.com/office/drawing/2014/main" id="{416925B5-4726-4413-94BE-DF323772F98B}"/>
              </a:ext>
            </a:extLst>
          </p:cNvPr>
          <p:cNvSpPr/>
          <p:nvPr/>
        </p:nvSpPr>
        <p:spPr>
          <a:xfrm>
            <a:off x="10575068" y="6228549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4" name="5-Point Star 65">
            <a:extLst>
              <a:ext uri="{FF2B5EF4-FFF2-40B4-BE49-F238E27FC236}">
                <a16:creationId xmlns:a16="http://schemas.microsoft.com/office/drawing/2014/main" id="{32B19CA1-4E33-4F9C-B0AC-86C5234ED1F1}"/>
              </a:ext>
            </a:extLst>
          </p:cNvPr>
          <p:cNvSpPr/>
          <p:nvPr/>
        </p:nvSpPr>
        <p:spPr>
          <a:xfrm>
            <a:off x="10384843" y="6240528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5" name="5-Point Star 65">
            <a:extLst>
              <a:ext uri="{FF2B5EF4-FFF2-40B4-BE49-F238E27FC236}">
                <a16:creationId xmlns:a16="http://schemas.microsoft.com/office/drawing/2014/main" id="{5914AC05-4906-4E37-964B-A2036A3F35BF}"/>
              </a:ext>
            </a:extLst>
          </p:cNvPr>
          <p:cNvSpPr/>
          <p:nvPr/>
        </p:nvSpPr>
        <p:spPr>
          <a:xfrm>
            <a:off x="10207614" y="6247605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B267DBB-CA4D-41A5-9843-4D468CE4F547}"/>
              </a:ext>
            </a:extLst>
          </p:cNvPr>
          <p:cNvSpPr/>
          <p:nvPr/>
        </p:nvSpPr>
        <p:spPr>
          <a:xfrm>
            <a:off x="6937759" y="4814661"/>
            <a:ext cx="1142635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550366-1A89-4000-8B5E-732A36B7AA43}"/>
              </a:ext>
            </a:extLst>
          </p:cNvPr>
          <p:cNvSpPr txBox="1"/>
          <p:nvPr/>
        </p:nvSpPr>
        <p:spPr bwMode="auto">
          <a:xfrm>
            <a:off x="8008657" y="4685432"/>
            <a:ext cx="676865" cy="1916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  Hypercare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474C31F-CA16-484F-8085-C49EBDAD45DB}"/>
              </a:ext>
            </a:extLst>
          </p:cNvPr>
          <p:cNvSpPr/>
          <p:nvPr/>
        </p:nvSpPr>
        <p:spPr>
          <a:xfrm>
            <a:off x="11065914" y="6168590"/>
            <a:ext cx="925762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9E3A7B9-046D-4F37-893E-0BDE28A643C8}"/>
              </a:ext>
            </a:extLst>
          </p:cNvPr>
          <p:cNvSpPr txBox="1"/>
          <p:nvPr/>
        </p:nvSpPr>
        <p:spPr bwMode="auto">
          <a:xfrm>
            <a:off x="11496249" y="5969950"/>
            <a:ext cx="676865" cy="1916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  Hypercare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49FCF1-625B-4EAC-AA4D-70CBD18BC66A}"/>
              </a:ext>
            </a:extLst>
          </p:cNvPr>
          <p:cNvCxnSpPr>
            <a:cxnSpLocks/>
          </p:cNvCxnSpPr>
          <p:nvPr/>
        </p:nvCxnSpPr>
        <p:spPr>
          <a:xfrm>
            <a:off x="4683269" y="1471895"/>
            <a:ext cx="24176" cy="493034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5-Point Star 65">
            <a:extLst>
              <a:ext uri="{FF2B5EF4-FFF2-40B4-BE49-F238E27FC236}">
                <a16:creationId xmlns:a16="http://schemas.microsoft.com/office/drawing/2014/main" id="{30313580-399B-4C5B-8301-A46D2219F3E0}"/>
              </a:ext>
            </a:extLst>
          </p:cNvPr>
          <p:cNvSpPr/>
          <p:nvPr/>
        </p:nvSpPr>
        <p:spPr>
          <a:xfrm>
            <a:off x="5112552" y="3966943"/>
            <a:ext cx="223709" cy="184910"/>
          </a:xfrm>
          <a:prstGeom prst="star5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0EF1881-B5D0-4BDF-A843-D880A428D8E9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5363555" y="4035398"/>
            <a:ext cx="1196774" cy="4886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Philippines  GO-LIVE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D74ED4A-8EBF-443E-8915-DFC50EE9DD01}"/>
              </a:ext>
            </a:extLst>
          </p:cNvPr>
          <p:cNvSpPr/>
          <p:nvPr/>
        </p:nvSpPr>
        <p:spPr>
          <a:xfrm>
            <a:off x="2157048" y="4553458"/>
            <a:ext cx="2462132" cy="1208926"/>
          </a:xfrm>
          <a:prstGeom prst="wedgeRectCallout">
            <a:avLst>
              <a:gd name="adj1" fmla="val -65332"/>
              <a:gd name="adj2" fmla="val -9127"/>
            </a:avLst>
          </a:prstGeom>
          <a:solidFill>
            <a:srgbClr val="B8E2EA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506D5-00C5-4ED4-A649-529CEF192855}"/>
              </a:ext>
            </a:extLst>
          </p:cNvPr>
          <p:cNvSpPr txBox="1"/>
          <p:nvPr/>
        </p:nvSpPr>
        <p:spPr bwMode="auto">
          <a:xfrm flipH="1">
            <a:off x="2331892" y="4689891"/>
            <a:ext cx="220726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Relationship between </a:t>
            </a:r>
            <a:r>
              <a:rPr lang="en-US" sz="1000" b="1" dirty="0"/>
              <a:t>ERPs and countries </a:t>
            </a:r>
            <a:r>
              <a:rPr lang="en-US" sz="1000" dirty="0"/>
              <a:t>is </a:t>
            </a:r>
            <a:r>
              <a:rPr lang="en-US" sz="1000" b="1" dirty="0"/>
              <a:t>Many to one </a:t>
            </a:r>
            <a:r>
              <a:rPr lang="en-US" sz="1000" dirty="0"/>
              <a:t>hence list of countries per swim-lane  can change subject to business req/data readiness  inputs. </a:t>
            </a:r>
            <a:r>
              <a:rPr lang="en-US" sz="1000" b="1" dirty="0"/>
              <a:t>Scope freeze timelines  Mar 3</a:t>
            </a:r>
            <a:r>
              <a:rPr lang="en-US" sz="1000" b="1" baseline="30000" dirty="0"/>
              <a:t>rd</a:t>
            </a:r>
            <a:r>
              <a:rPr lang="en-US" sz="1000" b="1" dirty="0"/>
              <a:t> week and June 4</a:t>
            </a:r>
            <a:r>
              <a:rPr lang="en-US" sz="1000" b="1" baseline="30000" dirty="0"/>
              <a:t>th</a:t>
            </a:r>
            <a:r>
              <a:rPr lang="en-US" sz="1000" b="1" dirty="0"/>
              <a:t> week for the July and Nov Go-Live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3F8DE4-1036-4911-B11C-82AF4804AF86}"/>
              </a:ext>
            </a:extLst>
          </p:cNvPr>
          <p:cNvCxnSpPr>
            <a:cxnSpLocks/>
          </p:cNvCxnSpPr>
          <p:nvPr/>
        </p:nvCxnSpPr>
        <p:spPr>
          <a:xfrm>
            <a:off x="11015802" y="1470043"/>
            <a:ext cx="24176" cy="493034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F02D5880-FCC6-439F-A1D5-8CFB14BF19BB}"/>
              </a:ext>
            </a:extLst>
          </p:cNvPr>
          <p:cNvSpPr/>
          <p:nvPr/>
        </p:nvSpPr>
        <p:spPr>
          <a:xfrm>
            <a:off x="1444301" y="3685812"/>
            <a:ext cx="380049" cy="2735244"/>
          </a:xfrm>
          <a:prstGeom prst="rightBrace">
            <a:avLst>
              <a:gd name="adj1" fmla="val 0"/>
              <a:gd name="adj2" fmla="val 50000"/>
            </a:avLst>
          </a:prstGeom>
          <a:ln w="76200">
            <a:solidFill>
              <a:schemeClr val="tx1">
                <a:alpha val="9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800" dirty="0">
              <a:ln w="123825" cmpd="sng">
                <a:solidFill>
                  <a:srgbClr val="000000">
                    <a:alpha val="0"/>
                  </a:srgbClr>
                </a:solidFill>
                <a:headEnd w="sm" len="sm"/>
              </a:ln>
              <a:solidFill>
                <a:srgbClr val="000000">
                  <a:alpha val="96000"/>
                </a:srgbClr>
              </a:solidFill>
            </a:endParaRPr>
          </a:p>
        </p:txBody>
      </p:sp>
      <p:sp>
        <p:nvSpPr>
          <p:cNvPr id="142" name="Speech Bubble: Oval 141">
            <a:extLst>
              <a:ext uri="{FF2B5EF4-FFF2-40B4-BE49-F238E27FC236}">
                <a16:creationId xmlns:a16="http://schemas.microsoft.com/office/drawing/2014/main" id="{57909D66-0D96-4EDC-8F08-739DD1E99764}"/>
              </a:ext>
            </a:extLst>
          </p:cNvPr>
          <p:cNvSpPr/>
          <p:nvPr/>
        </p:nvSpPr>
        <p:spPr>
          <a:xfrm>
            <a:off x="8352294" y="1950951"/>
            <a:ext cx="1474243" cy="454960"/>
          </a:xfrm>
          <a:prstGeom prst="wedgeEllipseCallout">
            <a:avLst>
              <a:gd name="adj1" fmla="val -187263"/>
              <a:gd name="adj2" fmla="val -956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 and BG SAP already onboarded</a:t>
            </a:r>
          </a:p>
        </p:txBody>
      </p:sp>
    </p:spTree>
    <p:extLst>
      <p:ext uri="{BB962C8B-B14F-4D97-AF65-F5344CB8AC3E}">
        <p14:creationId xmlns:p14="http://schemas.microsoft.com/office/powerpoint/2010/main" val="421352198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AEFLegalEntityTaxHTField0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AEFSecurityClassificationTaxHTField0>
    <TaxCatchAll xmlns="2cfc0f01-12a0-482e-9311-05826c7671ed">
      <Value>33</Value>
      <Value>21</Value>
      <Value>13</Value>
      <Value>12</Value>
      <Value>11</Value>
      <Value>7</Value>
      <Value>4</Value>
      <Value>20</Value>
    </TaxCatchAll>
    <b97d0a5c042c4549a9de28c4d8e38527 xmlns="2cfc0f01-12a0-482e-9311-05826c7671ed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Intermediate File</TermName>
          <TermId xmlns="http://schemas.microsoft.com/office/infopath/2007/PartnerControls">f0771917-bf3b-444d-bae9-c3a16fbd7020</TermId>
        </TermInfo>
      </Terms>
    </b97d0a5c042c4549a9de28c4d8e38527>
    <l89901caca9944b7b1207afb6f4d8086 xmlns="2cfc0f01-12a0-482e-9311-05826c7671ed">
      <Terms xmlns="http://schemas.microsoft.com/office/infopath/2007/PartnerControls">
        <TermInfo xmlns="http://schemas.microsoft.com/office/infopath/2007/PartnerControls">
          <TermName xmlns="http://schemas.microsoft.com/office/infopath/2007/PartnerControls">Open</TermName>
          <TermId xmlns="http://schemas.microsoft.com/office/infopath/2007/PartnerControls">a8f13ce3-e9de-4a7b-9a5b-b03a2d90d766</TermId>
        </TermInfo>
      </Terms>
    </l89901caca9944b7b1207afb6f4d8086>
    <Lead xmlns="2cfc0f01-12a0-482e-9311-05826c7671ed">
      <UserInfo>
        <DisplayName>Lakshmanan, Pradeep K SBOBNG-ITY/CG</DisplayName>
        <AccountId>110936</AccountId>
        <AccountType/>
      </UserInfo>
    </Lead>
    <i7ed4637c75c40958d375ffb6f9db110 xmlns="2cfc0f01-12a0-482e-9311-05826c7671ed">
      <Terms xmlns="http://schemas.microsoft.com/office/infopath/2007/PartnerControls">
        <TermInfo xmlns="http://schemas.microsoft.com/office/infopath/2007/PartnerControls">
          <TermName xmlns="http://schemas.microsoft.com/office/infopath/2007/PartnerControls">C＆P S＆E PT Functions</TermName>
          <TermId xmlns="http://schemas.microsoft.com/office/infopath/2007/PartnerControls">8f8c2df3-d313-4db6-a6d4-8c75b7b3b562</TermId>
        </TermInfo>
      </Terms>
    </i7ed4637c75c40958d375ffb6f9db110>
    <_dlc_DocId xmlns="2cfc0f01-12a0-482e-9311-05826c7671ed">AAFAA4619-1143503050-66339</_dlc_DocId>
    <_dlc_DocIdUrl xmlns="2cfc0f01-12a0-482e-9311-05826c7671ed">
      <Url>https://eu001-sp.shell.com/sites/AAFAA4619/_layouts/15/DocIdRedir.aspx?ID=AAFAA4619-1143503050-66339</Url>
      <Description>AAFAA4619-1143503050-66339</Description>
    </_dlc_DocIdUrl>
    <Azure_x0020_Permission_x0020_Provisioning_x0020_Grouped xmlns="d3677a1c-8392-4f79-b152-e29339bc7a5c">
      <Url xsi:nil="true"/>
      <Description xsi:nil="true"/>
    </Azure_x0020_Permission_x0020_Provisioning_x0020_Grouped>
    <Grouping xmlns="2cfc0f01-12a0-482e-9311-05826c7671ed">Steering Committee </Grouping>
    <Azure_x0020_Permission_x0020_Provisioning xmlns="d3677a1c-8392-4f79-b152-e29339bc7a5c">
      <Url xsi:nil="true"/>
      <Description xsi:nil="true"/>
    </Azure_x0020_Permission_x0020_Provisioning>
    <RIM_x0020_Permission_x0020_Provisioning_x0020_on_x0020_Azure_x0020__x0028_20200520_x0029__x0028_1_x0029_ xmlns="d3677a1c-8392-4f79-b152-e29339bc7a5c">
      <Url xsi:nil="true"/>
      <Description xsi:nil="true"/>
    </RIM_x0020_Permission_x0020_Provisioning_x0020_on_x0020_Azure_x0020__x0028_20200520_x0029__x0028_1_x0029_>
    <RIM_x0020_Permission_x0020_Provisioning_x0020_on_x0020_Azure_x0020__x0028_20200520_x0029_ xmlns="d3677a1c-8392-4f79-b152-e29339bc7a5c">
      <Url xsi:nil="true"/>
      <Description xsi:nil="true"/>
    </RIM_x0020_Permission_x0020_Provisioning_x0020_on_x0020_Azure_x0020__x0028_20200520_x0029_>
    <RIM_x0020_Permission_x0020_Provisioning_x0020_on_x0020_Azure_x0020__x0028_20200520_x0029__x0028_1_x0029_3 xmlns="d3677a1c-8392-4f79-b152-e29339bc7a5c">
      <Url xsi:nil="true"/>
      <Description xsi:nil="true"/>
    </RIM_x0020_Permission_x0020_Provisioning_x0020_on_x0020_Azure_x0020__x0028_20200520_x0029__x0028_1_x0029_3>
    <RIM_x0020_Permission_x0020_Provisioning_x0020_on_x0020_Azure_x0020__x0028_20200520_x0029__x0028_1_x0029_2 xmlns="d3677a1c-8392-4f79-b152-e29339bc7a5c">
      <Url xsi:nil="true"/>
      <Description xsi:nil="true"/>
    </RIM_x0020_Permission_x0020_Provisioning_x0020_on_x0020_Azure_x0020__x0028_20200520_x0029__x0028_1_x0029_2>
    <RIM_x0020_Azure_x0020_Permission_x0020_Provisioning_x0020_Workflow_x0020__x0028_20200629_x0029_ xmlns="d3677a1c-8392-4f79-b152-e29339bc7a5c">
      <Url xsi:nil="true"/>
      <Description xsi:nil="true"/>
    </RIM_x0020_Azure_x0020_Permission_x0020_Provisioning_x0020_Workflow_x0020__x0028_20200629_x0029_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BCAFFD2740E229459F1DDDF663158124" ma:contentTypeVersion="118" ma:contentTypeDescription="Shell Document Content Type" ma:contentTypeScope="" ma:versionID="0f49a4257cb786d56562df74ee508d53">
  <xsd:schema xmlns:xsd="http://www.w3.org/2001/XMLSchema" xmlns:xs="http://www.w3.org/2001/XMLSchema" xmlns:p="http://schemas.microsoft.com/office/2006/metadata/properties" xmlns:ns1="http://schemas.microsoft.com/sharepoint/v3" xmlns:ns2="2cfc0f01-12a0-482e-9311-05826c7671ed" xmlns:ns3="d3677a1c-8392-4f79-b152-e29339bc7a5c" xmlns:ns4="http://schemas.microsoft.com/sharepoint/v4" targetNamespace="http://schemas.microsoft.com/office/2006/metadata/properties" ma:root="true" ma:fieldsID="a55dfcc9130d8f6144ed408fb8bc17a4" ns1:_="" ns2:_="" ns3:_="" ns4:_="">
    <xsd:import namespace="http://schemas.microsoft.com/sharepoint/v3"/>
    <xsd:import namespace="2cfc0f01-12a0-482e-9311-05826c7671ed"/>
    <xsd:import namespace="d3677a1c-8392-4f79-b152-e29339bc7a5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SAEFSecurityClassificationTaxHTField0" minOccurs="0"/>
                <xsd:element ref="ns2:_dlc_DocIdUrl" minOccurs="0"/>
                <xsd:element ref="ns1:SAEFLegalEntityTaxHTField0" minOccurs="0"/>
                <xsd:element ref="ns2:TaxCatchAllLabel" minOccurs="0"/>
                <xsd:element ref="ns2:TaxCatchAll" minOccurs="0"/>
                <xsd:element ref="ns2:_dlc_DocId" minOccurs="0"/>
                <xsd:element ref="ns2:_dlc_DocIdPersistId" minOccurs="0"/>
                <xsd:element ref="ns2:Lead" minOccurs="0"/>
                <xsd:element ref="ns2:l89901caca9944b7b1207afb6f4d8086" minOccurs="0"/>
                <xsd:element ref="ns2:i7ed4637c75c40958d375ffb6f9db110" minOccurs="0"/>
                <xsd:element ref="ns2:b97d0a5c042c4549a9de28c4d8e38527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Azure_x0020_Permission_x0020_Provisioning" minOccurs="0"/>
                <xsd:element ref="ns3:Azure_x0020_Permission_x0020_Provisioning_x0020_Grouped" minOccurs="0"/>
                <xsd:element ref="ns4:IconOverlay" minOccurs="0"/>
                <xsd:element ref="ns3:MediaServiceAutoKeyPoints" minOccurs="0"/>
                <xsd:element ref="ns3:MediaServiceKeyPoints" minOccurs="0"/>
                <xsd:element ref="ns3:RIM_x0020_Permission_x0020_Provisioning_x0020_on_x0020_Azure_x0020__x0028_20200520_x0029_" minOccurs="0"/>
                <xsd:element ref="ns3:RIM_x0020_Permission_x0020_Provisioning_x0020_on_x0020_Azure_x0020__x0028_20200520_x0029__x0028_1_x0029_" minOccurs="0"/>
                <xsd:element ref="ns3:RIM_x0020_Permission_x0020_Provisioning_x0020_on_x0020_Azure_x0020__x0028_20200520_x0029__x0028_1_x0029_2" minOccurs="0"/>
                <xsd:element ref="ns3:RIM_x0020_Permission_x0020_Provisioning_x0020_on_x0020_Azure_x0020__x0028_20200520_x0029__x0028_1_x0029_3" minOccurs="0"/>
                <xsd:element ref="ns2:Grouping" minOccurs="0"/>
                <xsd:element ref="ns3:RIM_x0020_Azure_x0020_Permission_x0020_Provisioning_x0020_Workflow_x0020__x0028_20200629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nillable="true" ma:taxonomy="true" ma:internalName="SAEFSecurityClassificationTaxHTField0" ma:taxonomyFieldName="SAEFSecurityClassification" ma:displayName="Security Classification" ma:indexed="true" ma:readOnly="false" ma:default="8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5" nillable="true" ma:taxonomy="true" ma:internalName="SAEFLegalEntityTaxHTField0" ma:taxonomyFieldName="SAEFLegalEntity" ma:displayName="Legal Entity" ma:readOnly="false" ma:default="-1;#Shell Global Solutions International B.V.|c97403e1-4af2-48b1-b9b1-50ae27f1fcb2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fc0f01-12a0-482e-9311-05826c7671ed" elementFormDefault="qualified">
    <xsd:import namespace="http://schemas.microsoft.com/office/2006/documentManagement/types"/>
    <xsd:import namespace="http://schemas.microsoft.com/office/infopath/2007/PartnerControls"/>
    <xsd:element name="_dlc_DocIdUrl" ma:index="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7" nillable="true" ma:displayName="Taxonomy Catch All Column1" ma:hidden="true" ma:list="{04183599-44fd-4487-a18e-6cb6302c0931}" ma:internalName="TaxCatchAllLabel" ma:readOnly="true" ma:showField="CatchAllDataLabel" ma:web="2cfc0f01-12a0-482e-9311-05826c7671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8" nillable="true" ma:displayName="Taxonomy Catch All Column" ma:hidden="true" ma:list="{04183599-44fd-4487-a18e-6cb6302c0931}" ma:internalName="TaxCatchAll" ma:showField="CatchAllData" ma:web="2cfc0f01-12a0-482e-9311-05826c7671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Lead" ma:index="17" nillable="true" ma:displayName="Content Owner" ma:description="Changes can be made only by Content Owner or FSO" ma:indexed="true" ma:list="UserInfo" ma:SharePointGroup="0" ma:internalName="Lea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89901caca9944b7b1207afb6f4d8086" ma:index="18" ma:taxonomy="true" ma:internalName="l89901caca9944b7b1207afb6f4d8086" ma:taxonomyFieldName="Collaboration_x0020_Status" ma:displayName="collaboration status" ma:indexed="true" ma:readOnly="false" ma:default="13;#Open|a8f13ce3-e9de-4a7b-9a5b-b03a2d90d766" ma:fieldId="{589901ca-ca99-44b7-b120-7afb6f4d8086}" ma:sspId="e3aebf70-341c-4d91-bdd3-aba9df361687" ma:termSetId="ac8f655d-b48d-4bd3-bc75-c3a4a2fd672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d4637c75c40958d375ffb6f9db110" ma:index="20" ma:taxonomy="true" ma:internalName="i7ed4637c75c40958d375ffb6f9db110" ma:taxonomyFieldName="Team" ma:displayName="Delivery Team" ma:indexed="true" ma:readOnly="false" ma:default="" ma:fieldId="{27ed4637-c75c-4095-8d37-5ffb6f9db110}" ma:sspId="e3aebf70-341c-4d91-bdd3-aba9df361687" ma:termSetId="b25da231-a9bc-4ec6-a92c-c36bedf627e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7d0a5c042c4549a9de28c4d8e38527" ma:index="22" nillable="true" ma:taxonomy="true" ma:internalName="b97d0a5c042c4549a9de28c4d8e38527" ma:taxonomyFieldName="Document_x0020_Purpose" ma:displayName="Document Purpose" ma:indexed="true" ma:readOnly="false" ma:default="-1;#Intermediate File|f1a07c3a-0595-4b97-a033-b6389a23b009" ma:fieldId="{b97d0a5c-042c-4549-a9de-28c4d8e38527}" ma:sspId="e3aebf70-341c-4d91-bdd3-aba9df361687" ma:termSetId="4d224b80-ee2d-4a87-829c-a014bd940e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rouping" ma:index="41" nillable="true" ma:displayName="Grouping" ma:indexed="true" ma:internalName="Grouping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77a1c-8392-4f79-b152-e29339bc7a5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7" nillable="true" ma:displayName="MediaServiceAutoTags" ma:internalName="MediaServiceAutoTags" ma:readOnly="true">
      <xsd:simpleType>
        <xsd:restriction base="dms:Text"/>
      </xsd:simpleType>
    </xsd:element>
    <xsd:element name="MediaServiceOCR" ma:index="2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Azure_x0020_Permission_x0020_Provisioning" ma:index="32" nillable="true" ma:displayName="Azure Permission Provisioning" ma:internalName="Azure_x0020_Permission_x0020_Provisioning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zure_x0020_Permission_x0020_Provisioning_x0020_Grouped" ma:index="33" nillable="true" ma:displayName="Azure Permission Provisioning Grouped" ma:internalName="Azure_x0020_Permission_x0020_Provisioning_x0020_Groupe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IM_x0020_Permission_x0020_Provisioning_x0020_on_x0020_Azure_x0020__x0028_20200520_x0029_" ma:index="37" nillable="true" ma:displayName="RIM Permission Provisioning on Azure (20200520)" ma:internalName="RIM_x0020_Permission_x0020_Provisioning_x0020_on_x0020_Azure_x0020__x0028_20200520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" ma:index="38" nillable="true" ma:displayName="RIM Permission Provisioning on Azure (20200520)" ma:internalName="RIM_x0020_Permission_x0020_Provisioning_x0020_on_x0020_Azure_x0020__x0028_20200520_x0029_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2" ma:index="39" nillable="true" ma:displayName="RIM Permission Provisioning on Azure (20200520)" ma:internalName="RIM_x0020_Permission_x0020_Provisioning_x0020_on_x0020_Azure_x0020__x0028_20200520_x0029__x0028_1_x0029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3" ma:index="40" nillable="true" ma:displayName="RIM Permission Provisioning on Azure (20200520)" ma:internalName="RIM_x0020_Permission_x0020_Provisioning_x0020_on_x0020_Azure_x0020__x0028_20200520_x0029__x0028_1_x0029_3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Azure_x0020_Permission_x0020_Provisioning_x0020_Workflow_x0020__x0028_20200629_x0029_" ma:index="42" nillable="true" ma:displayName="RIM Azure Permission Provisioning Workflow (20200629)" ma:internalName="RIM_x0020_Azure_x0020_Permission_x0020_Provisioning_x0020_Workflow_x0020__x0028_20200629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3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09422E-6364-4209-9407-C2F4A0D48A85}">
  <ds:schemaRefs>
    <ds:schemaRef ds:uri="http://purl.org/dc/elements/1.1/"/>
    <ds:schemaRef ds:uri="http://schemas.microsoft.com/office/2006/metadata/properties"/>
    <ds:schemaRef ds:uri="d3677a1c-8392-4f79-b152-e29339bc7a5c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cfc0f01-12a0-482e-9311-05826c7671e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E31F74-216E-4A04-829F-D684CED8EB6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9F83341-FC9B-4AC7-9B89-58B3C859A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fc0f01-12a0-482e-9311-05826c7671ed"/>
    <ds:schemaRef ds:uri="d3677a1c-8392-4f79-b152-e29339bc7a5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6980583-EEF8-444B-8C3E-175A41419E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15834</TotalTime>
  <Words>316</Words>
  <Application>Microsoft Office PowerPoint</Application>
  <PresentationFormat>Widescreen</PresentationFormat>
  <Paragraphs>136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ShellMedium</vt:lpstr>
      <vt:lpstr>Futura</vt:lpstr>
      <vt:lpstr>Futura Bold</vt:lpstr>
      <vt:lpstr>Arial</vt:lpstr>
      <vt:lpstr>Wingdings</vt:lpstr>
      <vt:lpstr>Futura Medium</vt:lpstr>
      <vt:lpstr>Shell layouts with footer</vt:lpstr>
      <vt:lpstr>D-FEAT PROJECT –Implementation PoaP 2022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Roadmap RFP Steerco Meeting_24 Sept</dc:title>
  <dc:creator>Jayaram;Deepa S</dc:creator>
  <cp:lastModifiedBy>Okoroafor, Uchenna E SPDC-PTC/U/GC</cp:lastModifiedBy>
  <cp:revision>275</cp:revision>
  <cp:lastPrinted>2019-03-13T16:50:57Z</cp:lastPrinted>
  <dcterms:created xsi:type="dcterms:W3CDTF">2018-04-02T08:11:10Z</dcterms:created>
  <dcterms:modified xsi:type="dcterms:W3CDTF">2022-03-21T09:45:11Z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0x0101006F0A470EEB1140E7AA14F4CE8A50B54C0001CB1477F4DD432AA86DD56CC3887AF400BCAFFD2740E229459F1DDDF663158124</vt:lpwstr>
  </property>
  <property fmtid="{D5CDD505-2E9C-101B-9397-08002B2CF9AE}" pid="5" name="Document Purpose">
    <vt:lpwstr>21;#Intermediate File|f0771917-bf3b-444d-bae9-c3a16fbd7020</vt:lpwstr>
  </property>
  <property fmtid="{D5CDD505-2E9C-101B-9397-08002B2CF9AE}" pid="6" name="SAEFLegalEntity">
    <vt:lpwstr>4;#Shell Global Solutions International B.V.|c97403e1-4af2-48b1-b9b1-50ae27f1fcb2</vt:lpwstr>
  </property>
  <property fmtid="{D5CDD505-2E9C-101B-9397-08002B2CF9AE}" pid="7" name="SAEFExportControlClassification">
    <vt:lpwstr>9;#US content - Non Controlled (EAR99)|28f925a0-3150-42d2-9202-9af8bad33ffa</vt:lpwstr>
  </property>
  <property fmtid="{D5CDD505-2E9C-101B-9397-08002B2CF9AE}" pid="8" name="Delivery Type">
    <vt:lpwstr>380;#Opportunity|c8660713-80e8-4050-aafa-7f06c7f8307e</vt:lpwstr>
  </property>
  <property fmtid="{D5CDD505-2E9C-101B-9397-08002B2CF9AE}" pid="9" name="SAEFDocumentStatus">
    <vt:lpwstr>11;#Draft|1c86f377-7d91-4c95-bd5b-c18c83fe0aa5</vt:lpwstr>
  </property>
  <property fmtid="{D5CDD505-2E9C-101B-9397-08002B2CF9AE}" pid="10" name="Asset Name0">
    <vt:lpwstr/>
  </property>
  <property fmtid="{D5CDD505-2E9C-101B-9397-08002B2CF9AE}" pid="11" name="SAEFBusinessUnitRegion">
    <vt:lpwstr>210;#TaCIT|ffe12cfe-77b7-417c-876c-64d7aa485bc7</vt:lpwstr>
  </property>
  <property fmtid="{D5CDD505-2E9C-101B-9397-08002B2CF9AE}" pid="12" name="Team">
    <vt:lpwstr>33;#C＆P S＆E PT Functions|8f8c2df3-d313-4db6-a6d4-8c75b7b3b562</vt:lpwstr>
  </property>
  <property fmtid="{D5CDD505-2E9C-101B-9397-08002B2CF9AE}" pid="13" name="Collaboration Status">
    <vt:lpwstr>13;#Open|a8f13ce3-e9de-4a7b-9a5b-b03a2d90d766</vt:lpwstr>
  </property>
  <property fmtid="{D5CDD505-2E9C-101B-9397-08002B2CF9AE}" pid="14" name="Meeting Type">
    <vt:lpwstr>25;#Deliver|eeedf863-42c4-4679-afc1-aca5f16aa836</vt:lpwstr>
  </property>
  <property fmtid="{D5CDD505-2E9C-101B-9397-08002B2CF9AE}" pid="15" name="SAEFCountryOfJurisdiction">
    <vt:lpwstr>7;#NETHERLANDS|54565ecb-470f-40ea-a584-819150a65a13</vt:lpwstr>
  </property>
  <property fmtid="{D5CDD505-2E9C-101B-9397-08002B2CF9AE}" pid="16" name="SAEFLanguage">
    <vt:lpwstr>6;#English|bd3ad5ee-f0c3-40aa-8cc8-36ef09940af3</vt:lpwstr>
  </property>
  <property fmtid="{D5CDD505-2E9C-101B-9397-08002B2CF9AE}" pid="17" name="SAEFDocumentType">
    <vt:lpwstr>12;#_Information of Temporary Value (IoTV) [ARM]|dc22de30-e040-4f6f-a405-8651aa46b527</vt:lpwstr>
  </property>
  <property fmtid="{D5CDD505-2E9C-101B-9397-08002B2CF9AE}" pid="18" name="SAEFBusiness">
    <vt:lpwstr>1;#Projects ＆ Technology|71ef976b-0896-446b-8541-fe6e77f226a6</vt:lpwstr>
  </property>
  <property fmtid="{D5CDD505-2E9C-101B-9397-08002B2CF9AE}" pid="19" name="SAEFSecurityClassification">
    <vt:lpwstr>20;#Confidential|e4bc29b2-6e76-48cc-b090-8b544c0802ae</vt:lpwstr>
  </property>
  <property fmtid="{D5CDD505-2E9C-101B-9397-08002B2CF9AE}" pid="20" name="SAEFBusinessProcess">
    <vt:lpwstr>10;#All - Records Management|1f68a0f2-47ab-4887-8df5-7c0616d5ad90</vt:lpwstr>
  </property>
  <property fmtid="{D5CDD505-2E9C-101B-9397-08002B2CF9AE}" pid="21" name="SAEFGlobalFunction">
    <vt:lpwstr>15;#Global Technical Functions|58dbb438-1f88-44ec-b87f-bb5f85ba8df0</vt:lpwstr>
  </property>
  <property fmtid="{D5CDD505-2E9C-101B-9397-08002B2CF9AE}" pid="22" name="_dlc_DocIdItemGuid">
    <vt:lpwstr>ee56f5e4-cc05-43d9-b9f8-1218136a08f4</vt:lpwstr>
  </property>
  <property fmtid="{D5CDD505-2E9C-101B-9397-08002B2CF9AE}" pid="23" name="SAEFCountryOfJurisdictionTaxHTField0">
    <vt:lpwstr>NETHERLANDS|54565ecb-470f-40ea-a584-819150a65a13</vt:lpwstr>
  </property>
  <property fmtid="{D5CDD505-2E9C-101B-9397-08002B2CF9AE}" pid="24" name="SAEFBusinessTaxHTField0">
    <vt:lpwstr>Projects ＆ Technology|71ef976b-0896-446b-8541-fe6e77f226a6</vt:lpwstr>
  </property>
  <property fmtid="{D5CDD505-2E9C-101B-9397-08002B2CF9AE}" pid="25" name="SAEFGlobalFunctionTaxHTField0">
    <vt:lpwstr>Global Technical Functions|58dbb438-1f88-44ec-b87f-bb5f85ba8df0</vt:lpwstr>
  </property>
  <property fmtid="{D5CDD505-2E9C-101B-9397-08002B2CF9AE}" pid="26" name="SAEFBusinessProcessTaxHTField0">
    <vt:lpwstr>All - Records Management|1f68a0f2-47ab-4887-8df5-7c0616d5ad90</vt:lpwstr>
  </property>
  <property fmtid="{D5CDD505-2E9C-101B-9397-08002B2CF9AE}" pid="27" name="SAEFLanguageTaxHTField0">
    <vt:lpwstr>English|bd3ad5ee-f0c3-40aa-8cc8-36ef09940af3</vt:lpwstr>
  </property>
  <property fmtid="{D5CDD505-2E9C-101B-9397-08002B2CF9AE}" pid="28" name="SAEFDocumentStatusTaxHTField0">
    <vt:lpwstr>Draft|1c86f377-7d91-4c95-bd5b-c18c83fe0aa5</vt:lpwstr>
  </property>
  <property fmtid="{D5CDD505-2E9C-101B-9397-08002B2CF9AE}" pid="29" name="SAEFDocumentTypeTaxHTField0">
    <vt:lpwstr>_Information of Temporary Value (IoTV) [ARM]|dc22de30-e040-4f6f-a405-8651aa46b527</vt:lpwstr>
  </property>
  <property fmtid="{D5CDD505-2E9C-101B-9397-08002B2CF9AE}" pid="30" name="SAEFCollection">
    <vt:bool>false</vt:bool>
  </property>
  <property fmtid="{D5CDD505-2E9C-101B-9397-08002B2CF9AE}" pid="31" name="SAEFSiteCollectionName">
    <vt:lpwstr>CIO Delivery Vertical</vt:lpwstr>
  </property>
  <property fmtid="{D5CDD505-2E9C-101B-9397-08002B2CF9AE}" pid="32" name="SAEFSiteOwner">
    <vt:lpwstr>i:0#.w|americas\charlie.pham</vt:lpwstr>
  </property>
  <property fmtid="{D5CDD505-2E9C-101B-9397-08002B2CF9AE}" pid="33" name="Activity">
    <vt:lpwstr/>
  </property>
  <property fmtid="{D5CDD505-2E9C-101B-9397-08002B2CF9AE}" pid="34" name="o10dec307fff4f949c0effff351702ac">
    <vt:lpwstr/>
  </property>
  <property fmtid="{D5CDD505-2E9C-101B-9397-08002B2CF9AE}" pid="35" name="_docset_NoMedatataSyncRequired">
    <vt:lpwstr>False</vt:lpwstr>
  </property>
  <property fmtid="{D5CDD505-2E9C-101B-9397-08002B2CF9AE}" pid="36" name="RIM Permission Provisioning on Azure (20200520)(1)0">
    <vt:lpwstr>, </vt:lpwstr>
  </property>
  <property fmtid="{D5CDD505-2E9C-101B-9397-08002B2CF9AE}" pid="37" name="RIM Permission Provisioning on Azure (20200520)(1)1">
    <vt:lpwstr>, </vt:lpwstr>
  </property>
  <property fmtid="{D5CDD505-2E9C-101B-9397-08002B2CF9AE}" pid="38" name="SAEFExportControlClassificationTaxHTField0">
    <vt:lpwstr>US content - Non Controlled (EAR99)|28f925a0-3150-42d2-9202-9af8bad33ffa</vt:lpwstr>
  </property>
  <property fmtid="{D5CDD505-2E9C-101B-9397-08002B2CF9AE}" pid="39" name="SAEFBusinessUnitRegionTaxHTField0">
    <vt:lpwstr>TaCIT|ffe12cfe-77b7-417c-876c-64d7aa485bc7</vt:lpwstr>
  </property>
</Properties>
</file>