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B3F3B0-B7CF-4B12-8852-5C9763FE045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20569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3F3B0-B7CF-4B12-8852-5C9763FE045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225708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3F3B0-B7CF-4B12-8852-5C9763FE045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382184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B3F3B0-B7CF-4B12-8852-5C9763FE045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20132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B3F3B0-B7CF-4B12-8852-5C9763FE045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484354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B3F3B0-B7CF-4B12-8852-5C9763FE045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355548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B3F3B0-B7CF-4B12-8852-5C9763FE0452}"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270300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B3F3B0-B7CF-4B12-8852-5C9763FE0452}"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314853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3F3B0-B7CF-4B12-8852-5C9763FE0452}"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90439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B3F3B0-B7CF-4B12-8852-5C9763FE045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157743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B3F3B0-B7CF-4B12-8852-5C9763FE045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331B52-1AD6-4C05-A30B-4E6BE5E3B101}" type="slidenum">
              <a:rPr lang="en-US" smtClean="0"/>
              <a:t>‹#›</a:t>
            </a:fld>
            <a:endParaRPr lang="en-US"/>
          </a:p>
        </p:txBody>
      </p:sp>
    </p:spTree>
    <p:extLst>
      <p:ext uri="{BB962C8B-B14F-4D97-AF65-F5344CB8AC3E}">
        <p14:creationId xmlns:p14="http://schemas.microsoft.com/office/powerpoint/2010/main" val="81471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3F3B0-B7CF-4B12-8852-5C9763FE0452}" type="datetimeFigureOut">
              <a:rPr lang="en-US" smtClean="0"/>
              <a:t>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31B52-1AD6-4C05-A30B-4E6BE5E3B101}" type="slidenum">
              <a:rPr lang="en-US" smtClean="0"/>
              <a:t>‹#›</a:t>
            </a:fld>
            <a:endParaRPr lang="en-US"/>
          </a:p>
        </p:txBody>
      </p:sp>
    </p:spTree>
    <p:extLst>
      <p:ext uri="{BB962C8B-B14F-4D97-AF65-F5344CB8AC3E}">
        <p14:creationId xmlns:p14="http://schemas.microsoft.com/office/powerpoint/2010/main" val="267024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319D204-B853-4DE6-9DA8-E5573FFDE2D9}"/>
              </a:ext>
            </a:extLst>
          </p:cNvPr>
          <p:cNvGrpSpPr/>
          <p:nvPr/>
        </p:nvGrpSpPr>
        <p:grpSpPr>
          <a:xfrm>
            <a:off x="78387" y="172857"/>
            <a:ext cx="11929467" cy="6542833"/>
            <a:chOff x="78387" y="172857"/>
            <a:chExt cx="11929467" cy="6542833"/>
          </a:xfrm>
        </p:grpSpPr>
        <p:sp>
          <p:nvSpPr>
            <p:cNvPr id="4" name="Text Placeholder 2"/>
            <p:cNvSpPr txBox="1">
              <a:spLocks/>
            </p:cNvSpPr>
            <p:nvPr/>
          </p:nvSpPr>
          <p:spPr>
            <a:xfrm>
              <a:off x="114302" y="503873"/>
              <a:ext cx="11893551" cy="1693998"/>
            </a:xfrm>
            <a:prstGeom prst="rect">
              <a:avLst/>
            </a:prstGeom>
            <a:noFill/>
            <a:ln w="19050">
              <a:solidFill>
                <a:srgbClr val="FFC000"/>
              </a:solidFill>
            </a:ln>
          </p:spPr>
          <p:txBody>
            <a:bodyPr/>
            <a:lstStyle/>
            <a:p>
              <a:pPr algn="just" defTabSz="914400">
                <a:spcAft>
                  <a:spcPts val="500"/>
                </a:spcAft>
                <a:defRPr/>
              </a:pPr>
              <a:r>
                <a:rPr lang="en-GB" sz="1600" b="1" u="sng" dirty="0">
                  <a:solidFill>
                    <a:schemeClr val="tx1">
                      <a:lumMod val="85000"/>
                      <a:lumOff val="15000"/>
                    </a:schemeClr>
                  </a:solidFill>
                  <a:latin typeface="Futura Medium" panose="00000400000000000000" pitchFamily="2" charset="0"/>
                </a:rPr>
                <a:t>Business Case / Objectives</a:t>
              </a:r>
              <a:r>
                <a:rPr lang="en-GB" sz="1600" b="1" dirty="0">
                  <a:solidFill>
                    <a:schemeClr val="tx1">
                      <a:lumMod val="85000"/>
                      <a:lumOff val="15000"/>
                    </a:schemeClr>
                  </a:solidFill>
                  <a:latin typeface="Futura Medium" pitchFamily="2" charset="0"/>
                  <a:cs typeface="Arial" charset="0"/>
                </a:rPr>
                <a:t>: </a:t>
              </a:r>
            </a:p>
            <a:p>
              <a:pPr algn="just">
                <a:spcAft>
                  <a:spcPts val="500"/>
                </a:spcAft>
                <a:defRPr/>
              </a:pPr>
              <a:r>
                <a:rPr lang="en-US" sz="1400" dirty="0">
                  <a:latin typeface="Futura Medium" panose="00000400000000000000" pitchFamily="2" charset="0"/>
                </a:rPr>
                <a:t>The Koroama and new </a:t>
              </a:r>
              <a:r>
                <a:rPr lang="en-US" sz="1400" dirty="0" err="1">
                  <a:latin typeface="Futura Medium" panose="00000400000000000000" pitchFamily="2" charset="0"/>
                </a:rPr>
                <a:t>Enwhe</a:t>
              </a:r>
              <a:r>
                <a:rPr lang="en-US" sz="1400" dirty="0">
                  <a:latin typeface="Futura Medium" panose="00000400000000000000" pitchFamily="2" charset="0"/>
                </a:rPr>
                <a:t> wells to flow through KOMA 2 and 1 manifolds, which is planned to go into compression from June 2022 and December 2024 with the GNC project, respectively. However, there are Koroama LP wells currently closed in or struggling on both manifolds that may not benefit from compression if rerouting is not done prior to GNC. Additionally, </a:t>
              </a:r>
              <a:r>
                <a:rPr lang="en-US" sz="1400" dirty="0" err="1">
                  <a:latin typeface="Futura Medium" panose="00000400000000000000" pitchFamily="2" charset="0"/>
                </a:rPr>
                <a:t>Enwhe</a:t>
              </a:r>
              <a:r>
                <a:rPr lang="en-US" sz="1400" dirty="0">
                  <a:latin typeface="Futura Medium" panose="00000400000000000000" pitchFamily="2" charset="0"/>
                </a:rPr>
                <a:t> wells will be taken early to compression even when they still have enough energy to flow natural, thus robbing other wells that need compression. After evaluation of 5 proposed options, the selected option to unlock this opportunity involves </a:t>
              </a:r>
              <a:r>
                <a:rPr lang="en-US" sz="1400" dirty="0">
                  <a:solidFill>
                    <a:srgbClr val="404040"/>
                  </a:solidFill>
                  <a:latin typeface="Futura Medium" panose="00000400000000000000" pitchFamily="2" charset="0"/>
                </a:rPr>
                <a:t>retaining current plan of compression sequence - KOMA 2 &amp; 1 at Jun ’22 and Dec ’24 respectively and rerouting all struggling wells to KOMA 2 manifold.</a:t>
              </a:r>
              <a:r>
                <a:rPr kumimoji="0" lang="en-US" sz="1400" b="0" i="0" u="none" strike="noStrike" kern="1200" cap="none" spc="0" normalizeH="0" baseline="0" noProof="0" dirty="0">
                  <a:ln>
                    <a:noFill/>
                  </a:ln>
                  <a:solidFill>
                    <a:srgbClr val="404040"/>
                  </a:solidFill>
                  <a:effectLst/>
                  <a:uLnTx/>
                  <a:uFillTx/>
                  <a:latin typeface="Futura Medium" panose="00000400000000000000" pitchFamily="2" charset="0"/>
                </a:rPr>
                <a:t> </a:t>
              </a:r>
              <a:r>
                <a:rPr kumimoji="0" lang="en-US" sz="1400" b="0" i="0" u="none" strike="noStrike" kern="1200" cap="none" spc="0" normalizeH="0" baseline="0" noProof="0" dirty="0" err="1">
                  <a:ln>
                    <a:noFill/>
                  </a:ln>
                  <a:solidFill>
                    <a:srgbClr val="404040"/>
                  </a:solidFill>
                  <a:effectLst/>
                  <a:uLnTx/>
                  <a:uFillTx/>
                  <a:latin typeface="Futura Medium" panose="00000400000000000000" pitchFamily="2" charset="0"/>
                </a:rPr>
                <a:t>Enwhe</a:t>
              </a:r>
              <a:r>
                <a:rPr kumimoji="0" lang="en-US" sz="1400" b="0" i="0" u="none" strike="noStrike" kern="1200" cap="none" spc="0" normalizeH="0" baseline="0" noProof="0" dirty="0">
                  <a:ln>
                    <a:noFill/>
                  </a:ln>
                  <a:solidFill>
                    <a:srgbClr val="404040"/>
                  </a:solidFill>
                  <a:effectLst/>
                  <a:uLnTx/>
                  <a:uFillTx/>
                  <a:latin typeface="Futura Medium" panose="00000400000000000000" pitchFamily="2" charset="0"/>
                </a:rPr>
                <a:t> wells can produce through the EPU Slug catcher.</a:t>
              </a:r>
            </a:p>
            <a:p>
              <a:pPr algn="just">
                <a:spcAft>
                  <a:spcPts val="500"/>
                </a:spcAft>
                <a:defRPr/>
              </a:pPr>
              <a:endParaRPr lang="en-US" sz="1350" dirty="0">
                <a:latin typeface="Futura Medium" panose="00000400000000000000" pitchFamily="2" charset="0"/>
              </a:endParaRPr>
            </a:p>
            <a:p>
              <a:pPr algn="just">
                <a:spcAft>
                  <a:spcPts val="500"/>
                </a:spcAft>
                <a:defRPr/>
              </a:pPr>
              <a:r>
                <a:rPr lang="en-US" sz="1350" dirty="0">
                  <a:latin typeface="Futura Medium" panose="00000400000000000000" pitchFamily="2" charset="0"/>
                </a:rPr>
                <a:t>.</a:t>
              </a:r>
              <a:endParaRPr lang="en-GB" sz="1350" dirty="0">
                <a:solidFill>
                  <a:schemeClr val="tx1">
                    <a:lumMod val="85000"/>
                    <a:lumOff val="15000"/>
                  </a:schemeClr>
                </a:solidFill>
                <a:latin typeface="Futura Medium" panose="00000400000000000000" pitchFamily="2" charset="0"/>
                <a:cs typeface="Arial" charset="0"/>
              </a:endParaRPr>
            </a:p>
          </p:txBody>
        </p:sp>
        <p:sp>
          <p:nvSpPr>
            <p:cNvPr id="5" name="Text Placeholder 2"/>
            <p:cNvSpPr txBox="1">
              <a:spLocks/>
            </p:cNvSpPr>
            <p:nvPr/>
          </p:nvSpPr>
          <p:spPr>
            <a:xfrm>
              <a:off x="4429125" y="2231857"/>
              <a:ext cx="4492464" cy="4483791"/>
            </a:xfrm>
            <a:prstGeom prst="rect">
              <a:avLst/>
            </a:prstGeom>
            <a:ln w="19050">
              <a:solidFill>
                <a:srgbClr val="FFC000"/>
              </a:solidFill>
            </a:ln>
          </p:spPr>
          <p:txBody>
            <a:bodyPr/>
            <a:lstStyle/>
            <a:p>
              <a:pPr algn="just" defTabSz="914400">
                <a:spcAft>
                  <a:spcPts val="500"/>
                </a:spcAft>
                <a:defRPr/>
              </a:pPr>
              <a:r>
                <a:rPr lang="en-US" sz="1600" b="1" u="sng" dirty="0">
                  <a:solidFill>
                    <a:schemeClr val="tx1">
                      <a:lumMod val="85000"/>
                      <a:lumOff val="15000"/>
                    </a:schemeClr>
                  </a:solidFill>
                  <a:latin typeface="Futura Medium" panose="00000400000000000000" pitchFamily="2" charset="0"/>
                </a:rPr>
                <a:t>Project Milestones /Actions:</a:t>
              </a:r>
            </a:p>
            <a:p>
              <a:pPr marL="285750" indent="-285750">
                <a:buFont typeface="Wingdings" panose="05000000000000000000" pitchFamily="2" charset="2"/>
                <a:buChar char="§"/>
              </a:pPr>
              <a:r>
                <a:rPr lang="en-US" sz="1350" dirty="0">
                  <a:solidFill>
                    <a:schemeClr val="tx1">
                      <a:lumMod val="85000"/>
                      <a:lumOff val="15000"/>
                    </a:schemeClr>
                  </a:solidFill>
                  <a:latin typeface="Futura Medium" panose="00000400000000000000" pitchFamily="2" charset="0"/>
                </a:rPr>
                <a:t>Generate draft Project Charter	- Jan 19, 2022</a:t>
              </a:r>
            </a:p>
            <a:p>
              <a:pPr marL="285750" indent="-285750">
                <a:buFont typeface="Wingdings" panose="05000000000000000000" pitchFamily="2" charset="2"/>
                <a:buChar char="§"/>
              </a:pPr>
              <a:r>
                <a:rPr lang="it-IT" sz="1350" dirty="0">
                  <a:solidFill>
                    <a:schemeClr val="tx1">
                      <a:lumMod val="85000"/>
                      <a:lumOff val="15000"/>
                    </a:schemeClr>
                  </a:solidFill>
                  <a:latin typeface="Futura Medium" panose="00000400000000000000" pitchFamily="2" charset="0"/>
                </a:rPr>
                <a:t>Determine scope &amp; cost 	</a:t>
              </a:r>
              <a:r>
                <a:rPr lang="en-US" sz="1350" dirty="0">
                  <a:solidFill>
                    <a:schemeClr val="tx1">
                      <a:lumMod val="85000"/>
                      <a:lumOff val="15000"/>
                    </a:schemeClr>
                  </a:solidFill>
                  <a:latin typeface="Futura Medium" panose="00000400000000000000" pitchFamily="2" charset="0"/>
                </a:rPr>
                <a:t>- Feb 14, 2022</a:t>
              </a:r>
            </a:p>
            <a:p>
              <a:pPr marL="285750" indent="-285750">
                <a:buFont typeface="Wingdings" panose="05000000000000000000" pitchFamily="2" charset="2"/>
                <a:buChar char="§"/>
              </a:pPr>
              <a:r>
                <a:rPr lang="en-US" sz="1350" dirty="0">
                  <a:solidFill>
                    <a:schemeClr val="tx1">
                      <a:lumMod val="85000"/>
                      <a:lumOff val="15000"/>
                    </a:schemeClr>
                  </a:solidFill>
                  <a:latin typeface="Futura Medium" panose="00000400000000000000" pitchFamily="2" charset="0"/>
                </a:rPr>
                <a:t>Evaluate Economics &amp; Value 	- FEB 21, 2022</a:t>
              </a:r>
            </a:p>
            <a:p>
              <a:pPr marL="285750" indent="-285750">
                <a:buFont typeface="Wingdings" panose="05000000000000000000" pitchFamily="2" charset="2"/>
                <a:buChar char="§"/>
              </a:pPr>
              <a:r>
                <a:rPr lang="en-US" sz="1350" dirty="0">
                  <a:solidFill>
                    <a:schemeClr val="tx1">
                      <a:lumMod val="85000"/>
                      <a:lumOff val="15000"/>
                    </a:schemeClr>
                  </a:solidFill>
                  <a:latin typeface="Futura Medium" panose="00000400000000000000" pitchFamily="2" charset="0"/>
                </a:rPr>
                <a:t>Develop execution schedule 	- Feb 28, 2022</a:t>
              </a:r>
            </a:p>
            <a:p>
              <a:pPr marL="285750" indent="-285750">
                <a:buFont typeface="Wingdings" panose="05000000000000000000" pitchFamily="2" charset="2"/>
                <a:buChar char="§"/>
              </a:pPr>
              <a:r>
                <a:rPr lang="en-US" sz="1350" dirty="0">
                  <a:solidFill>
                    <a:schemeClr val="tx1">
                      <a:lumMod val="85000"/>
                      <a:lumOff val="15000"/>
                    </a:schemeClr>
                  </a:solidFill>
                  <a:latin typeface="Futura Medium" panose="00000400000000000000" pitchFamily="2" charset="0"/>
                </a:rPr>
                <a:t>Seek SPDC’s Leadership support 	- Feb 28, 2022</a:t>
              </a:r>
            </a:p>
            <a:p>
              <a:pPr marL="285750" indent="-285750">
                <a:buFont typeface="Wingdings" panose="05000000000000000000" pitchFamily="2" charset="2"/>
                <a:buChar char="§"/>
              </a:pPr>
              <a:r>
                <a:rPr lang="en-US" sz="1350" dirty="0">
                  <a:solidFill>
                    <a:schemeClr val="tx1">
                      <a:lumMod val="85000"/>
                      <a:lumOff val="15000"/>
                    </a:schemeClr>
                  </a:solidFill>
                  <a:latin typeface="Futura Medium" panose="00000400000000000000" pitchFamily="2" charset="0"/>
                </a:rPr>
                <a:t>Secure Budget / Contract   	-  Mar 22, 2022</a:t>
              </a:r>
            </a:p>
            <a:p>
              <a:pPr marL="285750" indent="-285750">
                <a:buFont typeface="Wingdings" panose="05000000000000000000" pitchFamily="2" charset="2"/>
                <a:buChar char="§"/>
              </a:pPr>
              <a:r>
                <a:rPr lang="en-US" sz="1350" dirty="0">
                  <a:solidFill>
                    <a:schemeClr val="tx1">
                      <a:lumMod val="85000"/>
                      <a:lumOff val="15000"/>
                    </a:schemeClr>
                  </a:solidFill>
                  <a:latin typeface="Futura Medium" panose="00000400000000000000" pitchFamily="2" charset="0"/>
                </a:rPr>
                <a:t>Execute Rerouting 		- May 15, 2020</a:t>
              </a:r>
              <a:endParaRPr lang="en-GB" sz="1350" dirty="0">
                <a:solidFill>
                  <a:schemeClr val="tx1">
                    <a:lumMod val="85000"/>
                    <a:lumOff val="15000"/>
                  </a:schemeClr>
                </a:solidFill>
                <a:latin typeface="Futura Medium" panose="00000400000000000000" pitchFamily="2" charset="0"/>
              </a:endParaRPr>
            </a:p>
          </p:txBody>
        </p:sp>
        <p:sp>
          <p:nvSpPr>
            <p:cNvPr id="6" name="Text Placeholder 2"/>
            <p:cNvSpPr txBox="1">
              <a:spLocks/>
            </p:cNvSpPr>
            <p:nvPr/>
          </p:nvSpPr>
          <p:spPr>
            <a:xfrm>
              <a:off x="8921589" y="4531361"/>
              <a:ext cx="3086265" cy="2184288"/>
            </a:xfrm>
            <a:prstGeom prst="rect">
              <a:avLst/>
            </a:prstGeom>
            <a:ln w="19050">
              <a:solidFill>
                <a:srgbClr val="FFC000"/>
              </a:solidFill>
            </a:ln>
          </p:spPr>
          <p:txBody>
            <a:bodyPr/>
            <a:lstStyle/>
            <a:p>
              <a:pPr marL="0" lvl="1">
                <a:spcBef>
                  <a:spcPts val="300"/>
                </a:spcBef>
                <a:spcAft>
                  <a:spcPct val="0"/>
                </a:spcAft>
              </a:pPr>
              <a:r>
                <a:rPr lang="en-US" sz="1600" b="1" u="sng" dirty="0">
                  <a:solidFill>
                    <a:schemeClr val="tx1">
                      <a:lumMod val="85000"/>
                      <a:lumOff val="15000"/>
                    </a:schemeClr>
                  </a:solidFill>
                  <a:latin typeface="Futura Medium" panose="00000400000000000000" pitchFamily="2" charset="0"/>
                </a:rPr>
                <a:t>Project Team:</a:t>
              </a:r>
            </a:p>
            <a:p>
              <a:pPr marL="0" lvl="1" algn="just" defTabSz="914400">
                <a:spcBef>
                  <a:spcPts val="300"/>
                </a:spcBef>
                <a:spcAft>
                  <a:spcPct val="0"/>
                </a:spcAft>
              </a:pPr>
              <a:r>
                <a:rPr lang="en-US" altLang="en-US" sz="1200" b="1" dirty="0">
                  <a:solidFill>
                    <a:schemeClr val="tx1">
                      <a:lumMod val="85000"/>
                      <a:lumOff val="15000"/>
                    </a:schemeClr>
                  </a:solidFill>
                  <a:latin typeface="Futura Medium" panose="00000400000000000000" pitchFamily="2" charset="0"/>
                </a:rPr>
                <a:t>Project Sponsor</a:t>
              </a:r>
              <a:r>
                <a:rPr lang="en-US" altLang="en-US" sz="1200" dirty="0">
                  <a:solidFill>
                    <a:schemeClr val="tx1">
                      <a:lumMod val="85000"/>
                      <a:lumOff val="15000"/>
                    </a:schemeClr>
                  </a:solidFill>
                  <a:latin typeface="Futura Medium" panose="00000400000000000000" pitchFamily="2" charset="0"/>
                </a:rPr>
                <a:t>: Mijinyawa, Abdulrahman </a:t>
              </a:r>
            </a:p>
            <a:p>
              <a:pPr marL="0" lvl="1" algn="just" defTabSz="914400">
                <a:spcBef>
                  <a:spcPts val="300"/>
                </a:spcBef>
                <a:spcAft>
                  <a:spcPct val="0"/>
                </a:spcAft>
              </a:pPr>
              <a:r>
                <a:rPr lang="en-US" altLang="en-US" sz="1200" b="1" dirty="0">
                  <a:solidFill>
                    <a:schemeClr val="tx1">
                      <a:lumMod val="85000"/>
                      <a:lumOff val="15000"/>
                    </a:schemeClr>
                  </a:solidFill>
                  <a:latin typeface="Futura Medium" panose="00000400000000000000" pitchFamily="2" charset="0"/>
                </a:rPr>
                <a:t>Project Manager</a:t>
              </a:r>
              <a:r>
                <a:rPr lang="en-US" altLang="en-US" sz="1200" dirty="0">
                  <a:solidFill>
                    <a:schemeClr val="tx1">
                      <a:lumMod val="85000"/>
                      <a:lumOff val="15000"/>
                    </a:schemeClr>
                  </a:solidFill>
                  <a:latin typeface="Futura Medium" panose="00000400000000000000" pitchFamily="2" charset="0"/>
                </a:rPr>
                <a:t>: Abiodun Laoye/Emmanuel Wordu</a:t>
              </a:r>
            </a:p>
            <a:p>
              <a:pPr marL="0" lvl="1" algn="just" defTabSz="914400">
                <a:spcBef>
                  <a:spcPts val="300"/>
                </a:spcBef>
                <a:spcAft>
                  <a:spcPct val="0"/>
                </a:spcAft>
              </a:pPr>
              <a:r>
                <a:rPr lang="en-US" altLang="en-US" sz="1200" b="1" dirty="0">
                  <a:solidFill>
                    <a:schemeClr val="tx1">
                      <a:lumMod val="85000"/>
                      <a:lumOff val="15000"/>
                    </a:schemeClr>
                  </a:solidFill>
                  <a:latin typeface="Futura Medium" panose="00000400000000000000" pitchFamily="2" charset="0"/>
                </a:rPr>
                <a:t>Project Team: </a:t>
              </a:r>
              <a:r>
                <a:rPr lang="en-US" altLang="en-US" sz="1200" dirty="0">
                  <a:solidFill>
                    <a:schemeClr val="tx1">
                      <a:lumMod val="85000"/>
                      <a:lumOff val="15000"/>
                    </a:schemeClr>
                  </a:solidFill>
                  <a:latin typeface="Futura Medium" panose="00000400000000000000" pitchFamily="2" charset="0"/>
                </a:rPr>
                <a:t>Bayo Balogun, Uche Aja-Onu, Inalegwu Adoga, Barka Chiroma, tammy Biambo, Femi Obakhena</a:t>
              </a:r>
              <a:endParaRPr lang="en-GB" sz="1200" b="1" dirty="0">
                <a:solidFill>
                  <a:schemeClr val="tx1">
                    <a:lumMod val="85000"/>
                    <a:lumOff val="15000"/>
                  </a:schemeClr>
                </a:solidFill>
                <a:latin typeface="Futura Medium" panose="00000400000000000000" pitchFamily="2" charset="0"/>
              </a:endParaRPr>
            </a:p>
            <a:p>
              <a:pPr defTabSz="914400">
                <a:defRPr/>
              </a:pPr>
              <a:endParaRPr lang="en-US" sz="2400" dirty="0">
                <a:solidFill>
                  <a:schemeClr val="tx1">
                    <a:lumMod val="85000"/>
                    <a:lumOff val="1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2400" dirty="0">
                <a:solidFill>
                  <a:schemeClr val="tx1">
                    <a:lumMod val="85000"/>
                    <a:lumOff val="15000"/>
                  </a:schemeClr>
                </a:solidFill>
                <a:latin typeface="Futura Medium" panose="00000400000000000000" pitchFamily="2" charset="0"/>
              </a:endParaRPr>
            </a:p>
          </p:txBody>
        </p:sp>
        <p:sp>
          <p:nvSpPr>
            <p:cNvPr id="7" name="Text Placeholder 2"/>
            <p:cNvSpPr txBox="1">
              <a:spLocks/>
            </p:cNvSpPr>
            <p:nvPr/>
          </p:nvSpPr>
          <p:spPr>
            <a:xfrm>
              <a:off x="78387" y="5038769"/>
              <a:ext cx="4314573" cy="1676921"/>
            </a:xfrm>
            <a:prstGeom prst="rect">
              <a:avLst/>
            </a:prstGeom>
            <a:solidFill>
              <a:schemeClr val="bg1"/>
            </a:solidFill>
            <a:ln w="19050">
              <a:solidFill>
                <a:srgbClr val="FFC000"/>
              </a:solidFill>
            </a:ln>
          </p:spPr>
          <p:txBody>
            <a:bodyPr/>
            <a:lstStyle/>
            <a:p>
              <a:pPr algn="just" defTabSz="914400">
                <a:spcAft>
                  <a:spcPts val="500"/>
                </a:spcAft>
                <a:defRPr/>
              </a:pPr>
              <a:r>
                <a:rPr lang="en-GB" sz="1600" b="1" u="sng" dirty="0">
                  <a:solidFill>
                    <a:schemeClr val="tx1">
                      <a:lumMod val="85000"/>
                      <a:lumOff val="15000"/>
                    </a:schemeClr>
                  </a:solidFill>
                  <a:latin typeface="Futura Medium" panose="00000400000000000000" pitchFamily="2" charset="0"/>
                </a:rPr>
                <a:t>High-Level Timeline:</a:t>
              </a:r>
              <a:endParaRPr lang="en-GB" sz="1600" dirty="0">
                <a:solidFill>
                  <a:schemeClr val="tx1">
                    <a:lumMod val="85000"/>
                    <a:lumOff val="15000"/>
                  </a:schemeClr>
                </a:solidFill>
                <a:latin typeface="Futura Medium" panose="00000400000000000000" pitchFamily="2" charset="0"/>
              </a:endParaRPr>
            </a:p>
            <a:p>
              <a:pPr marL="171450" indent="-171450" defTabSz="914400">
                <a:buFont typeface="Wingdings" pitchFamily="2" charset="2"/>
                <a:buChar char="§"/>
                <a:defRPr/>
              </a:pPr>
              <a:r>
                <a:rPr lang="en-GB" sz="1350" dirty="0">
                  <a:solidFill>
                    <a:schemeClr val="tx1">
                      <a:lumMod val="85000"/>
                      <a:lumOff val="15000"/>
                    </a:schemeClr>
                  </a:solidFill>
                  <a:latin typeface="Futura Medium" panose="00000400000000000000" pitchFamily="2" charset="0"/>
                </a:rPr>
                <a:t>L0-L1:	</a:t>
              </a:r>
              <a:r>
                <a:rPr lang="en-GB" sz="1400" dirty="0">
                  <a:solidFill>
                    <a:schemeClr val="tx1">
                      <a:lumMod val="85000"/>
                      <a:lumOff val="15000"/>
                    </a:schemeClr>
                  </a:solidFill>
                  <a:latin typeface="Futura Medium" panose="00000400000000000000" pitchFamily="2" charset="0"/>
                </a:rPr>
                <a:t>	</a:t>
              </a:r>
              <a:r>
                <a:rPr lang="en-GB" sz="1350" dirty="0">
                  <a:solidFill>
                    <a:schemeClr val="tx1">
                      <a:lumMod val="85000"/>
                      <a:lumOff val="15000"/>
                    </a:schemeClr>
                  </a:solidFill>
                  <a:latin typeface="Futura Medium" panose="00000400000000000000" pitchFamily="2" charset="0"/>
                </a:rPr>
                <a:t>Jan 2022</a:t>
              </a:r>
            </a:p>
            <a:p>
              <a:pPr marL="171450" indent="-171450" defTabSz="914400">
                <a:spcBef>
                  <a:spcPts val="300"/>
                </a:spcBef>
                <a:buFont typeface="Wingdings" pitchFamily="2" charset="2"/>
                <a:buChar char="§"/>
                <a:defRPr/>
              </a:pPr>
              <a:r>
                <a:rPr lang="en-GB" sz="1350" dirty="0">
                  <a:solidFill>
                    <a:schemeClr val="tx1">
                      <a:lumMod val="85000"/>
                      <a:lumOff val="15000"/>
                    </a:schemeClr>
                  </a:solidFill>
                  <a:latin typeface="Futura Medium" panose="00000400000000000000" pitchFamily="2" charset="0"/>
                </a:rPr>
                <a:t>L2:		Feb 2022</a:t>
              </a:r>
            </a:p>
            <a:p>
              <a:pPr marL="171450" indent="-171450">
                <a:spcBef>
                  <a:spcPts val="300"/>
                </a:spcBef>
                <a:buFont typeface="Wingdings" pitchFamily="2" charset="2"/>
                <a:buChar char="§"/>
                <a:defRPr/>
              </a:pPr>
              <a:r>
                <a:rPr lang="en-GB" sz="1350" dirty="0">
                  <a:solidFill>
                    <a:schemeClr val="tx1">
                      <a:lumMod val="85000"/>
                      <a:lumOff val="15000"/>
                    </a:schemeClr>
                  </a:solidFill>
                  <a:latin typeface="Futura Medium" panose="00000400000000000000" pitchFamily="2" charset="0"/>
                </a:rPr>
                <a:t>L3/L4:		May 2022</a:t>
              </a:r>
            </a:p>
            <a:p>
              <a:pPr marL="171450" indent="-171450" defTabSz="914400">
                <a:spcBef>
                  <a:spcPts val="300"/>
                </a:spcBef>
                <a:buFont typeface="Wingdings" pitchFamily="2" charset="2"/>
                <a:buChar char="§"/>
                <a:defRPr/>
              </a:pPr>
              <a:r>
                <a:rPr lang="en-US" sz="1350" dirty="0">
                  <a:solidFill>
                    <a:schemeClr val="tx1">
                      <a:lumMod val="85000"/>
                      <a:lumOff val="15000"/>
                    </a:schemeClr>
                  </a:solidFill>
                  <a:latin typeface="Futura Medium" panose="00000400000000000000" pitchFamily="2" charset="0"/>
                </a:rPr>
                <a:t>L5:		Dec 2022</a:t>
              </a:r>
              <a:endParaRPr lang="en-GB" sz="1350" dirty="0">
                <a:solidFill>
                  <a:schemeClr val="tx1">
                    <a:lumMod val="85000"/>
                    <a:lumOff val="15000"/>
                  </a:schemeClr>
                </a:solidFill>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2400" dirty="0">
                <a:solidFill>
                  <a:schemeClr val="tx1">
                    <a:lumMod val="85000"/>
                    <a:lumOff val="15000"/>
                  </a:schemeClr>
                </a:solidFill>
                <a:latin typeface="Futura Medium" panose="00000400000000000000" pitchFamily="2" charset="0"/>
              </a:endParaRPr>
            </a:p>
          </p:txBody>
        </p:sp>
        <p:sp>
          <p:nvSpPr>
            <p:cNvPr id="8" name="Text Placeholder 2"/>
            <p:cNvSpPr txBox="1">
              <a:spLocks/>
            </p:cNvSpPr>
            <p:nvPr/>
          </p:nvSpPr>
          <p:spPr>
            <a:xfrm>
              <a:off x="8921590" y="2231856"/>
              <a:ext cx="3086264" cy="2299504"/>
            </a:xfrm>
            <a:prstGeom prst="rect">
              <a:avLst/>
            </a:prstGeom>
            <a:solidFill>
              <a:schemeClr val="bg1"/>
            </a:solidFill>
            <a:ln w="19050">
              <a:solidFill>
                <a:srgbClr val="FFC000"/>
              </a:solidFill>
            </a:ln>
          </p:spPr>
          <p:txBody>
            <a:bodyPr/>
            <a:lstStyle/>
            <a:p>
              <a:pPr algn="just" defTabSz="914400">
                <a:spcAft>
                  <a:spcPts val="500"/>
                </a:spcAft>
                <a:defRPr/>
              </a:pPr>
              <a:r>
                <a:rPr lang="en-US" sz="1600" b="1" u="sng" dirty="0">
                  <a:solidFill>
                    <a:schemeClr val="tx1">
                      <a:lumMod val="85000"/>
                      <a:lumOff val="15000"/>
                    </a:schemeClr>
                  </a:solidFill>
                  <a:latin typeface="Futura Medium" panose="00000400000000000000" pitchFamily="2" charset="0"/>
                </a:rPr>
                <a:t>Critical Success Factors:</a:t>
              </a:r>
            </a:p>
            <a:p>
              <a:pPr marL="285750" indent="-285750" algn="just">
                <a:spcAft>
                  <a:spcPts val="500"/>
                </a:spcAft>
                <a:buFont typeface="Wingdings" panose="05000000000000000000" pitchFamily="2" charset="2"/>
                <a:buChar char="§"/>
                <a:defRPr/>
              </a:pPr>
              <a:r>
                <a:rPr lang="en-US" sz="1350" dirty="0">
                  <a:solidFill>
                    <a:schemeClr val="tx1">
                      <a:lumMod val="85000"/>
                      <a:lumOff val="15000"/>
                    </a:schemeClr>
                  </a:solidFill>
                  <a:latin typeface="Futura Medium" panose="00000400000000000000" pitchFamily="2" charset="0"/>
                </a:rPr>
                <a:t>Management support &amp; early approval from partners and stakeholders </a:t>
              </a:r>
            </a:p>
            <a:p>
              <a:pPr marL="285750" indent="-285750" algn="just">
                <a:spcAft>
                  <a:spcPts val="500"/>
                </a:spcAft>
                <a:buFont typeface="Wingdings" panose="05000000000000000000" pitchFamily="2" charset="2"/>
                <a:buChar char="§"/>
                <a:defRPr/>
              </a:pPr>
              <a:r>
                <a:rPr lang="en-US" sz="1350" dirty="0">
                  <a:solidFill>
                    <a:schemeClr val="tx1">
                      <a:lumMod val="85000"/>
                      <a:lumOff val="15000"/>
                    </a:schemeClr>
                  </a:solidFill>
                  <a:latin typeface="Futura Medium" panose="00000400000000000000" pitchFamily="2" charset="0"/>
                </a:rPr>
                <a:t>Early Budget &amp; Contract availability</a:t>
              </a:r>
            </a:p>
            <a:p>
              <a:pPr marL="285750" indent="-285750" algn="just" defTabSz="914400">
                <a:spcAft>
                  <a:spcPts val="500"/>
                </a:spcAft>
                <a:buFont typeface="Wingdings" panose="05000000000000000000" pitchFamily="2" charset="2"/>
                <a:buChar char="§"/>
                <a:defRPr/>
              </a:pPr>
              <a:r>
                <a:rPr lang="en-US" sz="1350" dirty="0">
                  <a:solidFill>
                    <a:schemeClr val="tx1">
                      <a:lumMod val="85000"/>
                      <a:lumOff val="15000"/>
                    </a:schemeClr>
                  </a:solidFill>
                  <a:latin typeface="Futura Medium" panose="00000400000000000000" pitchFamily="2" charset="0"/>
                </a:rPr>
                <a:t>Simultaneous operations</a:t>
              </a:r>
            </a:p>
            <a:p>
              <a:pPr marL="285750" indent="-285750" algn="just" defTabSz="914400">
                <a:spcAft>
                  <a:spcPts val="500"/>
                </a:spcAft>
                <a:buFont typeface="Wingdings" panose="05000000000000000000" pitchFamily="2" charset="2"/>
                <a:buChar char="§"/>
                <a:defRPr/>
              </a:pPr>
              <a:r>
                <a:rPr lang="en-GB" sz="1350" dirty="0">
                  <a:solidFill>
                    <a:schemeClr val="tx1">
                      <a:lumMod val="85000"/>
                      <a:lumOff val="15000"/>
                    </a:schemeClr>
                  </a:solidFill>
                  <a:latin typeface="Futura Medium" panose="00000400000000000000" pitchFamily="2" charset="0"/>
                </a:rPr>
                <a:t>Early &amp; adequate resource assignment</a:t>
              </a:r>
            </a:p>
            <a:p>
              <a:pPr marL="285750" indent="-285750" algn="just" defTabSz="914400">
                <a:spcAft>
                  <a:spcPts val="500"/>
                </a:spcAft>
                <a:buFont typeface="Wingdings" panose="05000000000000000000" pitchFamily="2" charset="2"/>
                <a:buChar char="§"/>
                <a:defRPr/>
              </a:pPr>
              <a:r>
                <a:rPr lang="en-GB" sz="1350" dirty="0">
                  <a:solidFill>
                    <a:schemeClr val="tx1">
                      <a:lumMod val="85000"/>
                      <a:lumOff val="15000"/>
                    </a:schemeClr>
                  </a:solidFill>
                  <a:latin typeface="Futura Medium" panose="00000400000000000000" pitchFamily="2" charset="0"/>
                </a:rPr>
                <a:t>Credible execution schedule </a:t>
              </a:r>
            </a:p>
          </p:txBody>
        </p:sp>
        <p:sp>
          <p:nvSpPr>
            <p:cNvPr id="9" name="Text Placeholder 2"/>
            <p:cNvSpPr txBox="1">
              <a:spLocks/>
            </p:cNvSpPr>
            <p:nvPr/>
          </p:nvSpPr>
          <p:spPr>
            <a:xfrm>
              <a:off x="114303" y="2231857"/>
              <a:ext cx="4314573" cy="2806953"/>
            </a:xfrm>
            <a:prstGeom prst="rect">
              <a:avLst/>
            </a:prstGeom>
            <a:solidFill>
              <a:schemeClr val="bg1"/>
            </a:solidFill>
            <a:ln w="19050">
              <a:solidFill>
                <a:srgbClr val="FFC000"/>
              </a:solidFill>
            </a:ln>
          </p:spPr>
          <p:txBody>
            <a:bodyPr/>
            <a:lstStyle/>
            <a:p>
              <a:pPr algn="just" defTabSz="914400">
                <a:spcAft>
                  <a:spcPts val="500"/>
                </a:spcAft>
                <a:defRPr/>
              </a:pPr>
              <a:r>
                <a:rPr lang="en-US" sz="1600" b="1" u="sng" dirty="0">
                  <a:solidFill>
                    <a:schemeClr val="tx1">
                      <a:lumMod val="85000"/>
                      <a:lumOff val="15000"/>
                    </a:schemeClr>
                  </a:solidFill>
                  <a:latin typeface="Futura Medium" panose="00000400000000000000" pitchFamily="2" charset="0"/>
                </a:rPr>
                <a:t>Potential Benefits &amp; Measurement:</a:t>
              </a:r>
            </a:p>
            <a:p>
              <a:pPr marL="285750" indent="-285750" algn="just" defTabSz="914400">
                <a:spcAft>
                  <a:spcPts val="500"/>
                </a:spcAft>
                <a:buFont typeface="Wingdings" panose="05000000000000000000" pitchFamily="2" charset="2"/>
                <a:buChar char="§"/>
                <a:defRPr/>
              </a:pPr>
              <a:r>
                <a:rPr lang="en-US" sz="1350" dirty="0">
                  <a:solidFill>
                    <a:schemeClr val="tx1">
                      <a:lumMod val="85000"/>
                      <a:lumOff val="15000"/>
                    </a:schemeClr>
                  </a:solidFill>
                  <a:latin typeface="Futura Medium" panose="00000400000000000000" pitchFamily="2" charset="0"/>
                </a:rPr>
                <a:t>Realize locked in potential from closed-in and unhealthy wells.</a:t>
              </a:r>
            </a:p>
            <a:p>
              <a:pPr marL="285750" indent="-285750" algn="just" defTabSz="914400">
                <a:spcAft>
                  <a:spcPts val="500"/>
                </a:spcAft>
                <a:buFont typeface="Wingdings" panose="05000000000000000000" pitchFamily="2" charset="2"/>
                <a:buChar char="§"/>
                <a:defRPr/>
              </a:pPr>
              <a:r>
                <a:rPr lang="en-US" sz="1350" dirty="0">
                  <a:solidFill>
                    <a:schemeClr val="tx1">
                      <a:lumMod val="85000"/>
                      <a:lumOff val="15000"/>
                    </a:schemeClr>
                  </a:solidFill>
                  <a:latin typeface="Futura Medium" panose="00000400000000000000" pitchFamily="2" charset="0"/>
                </a:rPr>
                <a:t>Realize additional UR of ca. 40Bscf.</a:t>
              </a:r>
            </a:p>
            <a:p>
              <a:pPr marL="285750" indent="-285750" algn="just">
                <a:spcAft>
                  <a:spcPts val="500"/>
                </a:spcAft>
                <a:buFont typeface="Wingdings" panose="05000000000000000000" pitchFamily="2" charset="2"/>
                <a:buChar char="§"/>
                <a:defRPr/>
              </a:pPr>
              <a:r>
                <a:rPr lang="en-US" sz="1350" dirty="0">
                  <a:solidFill>
                    <a:schemeClr val="tx1">
                      <a:lumMod val="85000"/>
                      <a:lumOff val="15000"/>
                    </a:schemeClr>
                  </a:solidFill>
                  <a:latin typeface="Futura Medium" panose="00000400000000000000" pitchFamily="2" charset="0"/>
                </a:rPr>
                <a:t>Less deferment and accelerated production with additional production plateau of ca. 200MMscf/d for 5 years from Koroama wells. Thus, arresting wells decline </a:t>
              </a:r>
            </a:p>
            <a:p>
              <a:pPr marL="285750" indent="-285750" algn="just">
                <a:spcAft>
                  <a:spcPts val="500"/>
                </a:spcAft>
                <a:buFont typeface="Wingdings" panose="05000000000000000000" pitchFamily="2" charset="2"/>
                <a:buChar char="§"/>
                <a:defRPr/>
              </a:pPr>
              <a:r>
                <a:rPr lang="en-US" sz="1350" dirty="0">
                  <a:solidFill>
                    <a:schemeClr val="tx1">
                      <a:lumMod val="85000"/>
                      <a:lumOff val="15000"/>
                    </a:schemeClr>
                  </a:solidFill>
                  <a:latin typeface="Futura Medium" panose="00000400000000000000" pitchFamily="2" charset="0"/>
                </a:rPr>
                <a:t>Execute rerouting before GNC OSD. </a:t>
              </a:r>
            </a:p>
            <a:p>
              <a:pPr algn="just" defTabSz="914400">
                <a:spcAft>
                  <a:spcPts val="500"/>
                </a:spcAft>
                <a:defRPr/>
              </a:pPr>
              <a:endParaRPr lang="en-GB" sz="1600" dirty="0">
                <a:solidFill>
                  <a:schemeClr val="tx1">
                    <a:lumMod val="85000"/>
                    <a:lumOff val="15000"/>
                  </a:schemeClr>
                </a:solidFill>
                <a:latin typeface="Futura Medium" panose="00000400000000000000" pitchFamily="2" charset="0"/>
              </a:endParaRPr>
            </a:p>
          </p:txBody>
        </p:sp>
        <p:sp>
          <p:nvSpPr>
            <p:cNvPr id="11" name="Title 1">
              <a:extLst>
                <a:ext uri="{FF2B5EF4-FFF2-40B4-BE49-F238E27FC236}">
                  <a16:creationId xmlns:a16="http://schemas.microsoft.com/office/drawing/2014/main" id="{7F716401-5759-4C02-9E31-31CD97041111}"/>
                </a:ext>
              </a:extLst>
            </p:cNvPr>
            <p:cNvSpPr txBox="1">
              <a:spLocks/>
            </p:cNvSpPr>
            <p:nvPr/>
          </p:nvSpPr>
          <p:spPr bwMode="auto">
            <a:xfrm>
              <a:off x="184147" y="503873"/>
              <a:ext cx="3305174" cy="304800"/>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800" b="1" dirty="0">
                  <a:solidFill>
                    <a:srgbClr val="FFFFFF"/>
                  </a:solidFill>
                  <a:effectLst>
                    <a:outerShdw blurRad="38100" dist="38100" dir="2700000" algn="tl">
                      <a:srgbClr val="000000">
                        <a:alpha val="43137"/>
                      </a:srgbClr>
                    </a:outerShdw>
                  </a:effectLst>
                  <a:latin typeface="Futura Bold"/>
                </a:rPr>
                <a:t>Business Case / Objectives</a:t>
              </a:r>
              <a:endParaRPr sz="1800" b="1" dirty="0">
                <a:solidFill>
                  <a:srgbClr val="FFFFFF"/>
                </a:solidFill>
                <a:latin typeface="Futura Bold"/>
              </a:endParaRPr>
            </a:p>
          </p:txBody>
        </p:sp>
        <p:sp>
          <p:nvSpPr>
            <p:cNvPr id="12" name="Title 1">
              <a:extLst>
                <a:ext uri="{FF2B5EF4-FFF2-40B4-BE49-F238E27FC236}">
                  <a16:creationId xmlns:a16="http://schemas.microsoft.com/office/drawing/2014/main" id="{303E8E7E-CB6C-4961-8518-A73E428931A5}"/>
                </a:ext>
              </a:extLst>
            </p:cNvPr>
            <p:cNvSpPr txBox="1">
              <a:spLocks/>
            </p:cNvSpPr>
            <p:nvPr/>
          </p:nvSpPr>
          <p:spPr bwMode="auto">
            <a:xfrm>
              <a:off x="201836" y="2243935"/>
              <a:ext cx="4191124" cy="285664"/>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800" b="1" dirty="0">
                  <a:solidFill>
                    <a:srgbClr val="FFFFFF"/>
                  </a:solidFill>
                  <a:effectLst>
                    <a:outerShdw blurRad="38100" dist="38100" dir="2700000" algn="tl">
                      <a:srgbClr val="000000">
                        <a:alpha val="43137"/>
                      </a:srgbClr>
                    </a:outerShdw>
                  </a:effectLst>
                  <a:latin typeface="Futura Bold"/>
                </a:rPr>
                <a:t>Potential Benefits &amp; Measurement:</a:t>
              </a:r>
            </a:p>
          </p:txBody>
        </p:sp>
        <p:sp>
          <p:nvSpPr>
            <p:cNvPr id="13" name="Title 1">
              <a:extLst>
                <a:ext uri="{FF2B5EF4-FFF2-40B4-BE49-F238E27FC236}">
                  <a16:creationId xmlns:a16="http://schemas.microsoft.com/office/drawing/2014/main" id="{D41C5CC8-6247-4A24-B949-BE0DF5477E86}"/>
                </a:ext>
              </a:extLst>
            </p:cNvPr>
            <p:cNvSpPr txBox="1">
              <a:spLocks/>
            </p:cNvSpPr>
            <p:nvPr/>
          </p:nvSpPr>
          <p:spPr bwMode="auto">
            <a:xfrm>
              <a:off x="4443413" y="2243935"/>
              <a:ext cx="3305174" cy="304800"/>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800" b="1" dirty="0">
                  <a:solidFill>
                    <a:srgbClr val="FFFFFF"/>
                  </a:solidFill>
                  <a:effectLst>
                    <a:outerShdw blurRad="38100" dist="38100" dir="2700000" algn="tl">
                      <a:srgbClr val="000000">
                        <a:alpha val="43137"/>
                      </a:srgbClr>
                    </a:outerShdw>
                  </a:effectLst>
                  <a:latin typeface="Futura Bold"/>
                </a:rPr>
                <a:t>Project Milestones /Actions:</a:t>
              </a:r>
            </a:p>
          </p:txBody>
        </p:sp>
        <p:sp>
          <p:nvSpPr>
            <p:cNvPr id="14" name="Title 1">
              <a:extLst>
                <a:ext uri="{FF2B5EF4-FFF2-40B4-BE49-F238E27FC236}">
                  <a16:creationId xmlns:a16="http://schemas.microsoft.com/office/drawing/2014/main" id="{972C43B2-EC30-4289-8F54-77FC99A4C9CE}"/>
                </a:ext>
              </a:extLst>
            </p:cNvPr>
            <p:cNvSpPr txBox="1">
              <a:spLocks/>
            </p:cNvSpPr>
            <p:nvPr/>
          </p:nvSpPr>
          <p:spPr bwMode="auto">
            <a:xfrm>
              <a:off x="8957505" y="2243935"/>
              <a:ext cx="2854448" cy="282345"/>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800" b="1" dirty="0">
                  <a:solidFill>
                    <a:srgbClr val="FFFFFF"/>
                  </a:solidFill>
                  <a:effectLst>
                    <a:outerShdw blurRad="38100" dist="38100" dir="2700000" algn="tl">
                      <a:srgbClr val="000000">
                        <a:alpha val="43137"/>
                      </a:srgbClr>
                    </a:outerShdw>
                  </a:effectLst>
                  <a:latin typeface="Futura Bold"/>
                </a:rPr>
                <a:t>Critical Success Factors:</a:t>
              </a:r>
            </a:p>
          </p:txBody>
        </p:sp>
        <p:sp>
          <p:nvSpPr>
            <p:cNvPr id="15" name="Title 1">
              <a:extLst>
                <a:ext uri="{FF2B5EF4-FFF2-40B4-BE49-F238E27FC236}">
                  <a16:creationId xmlns:a16="http://schemas.microsoft.com/office/drawing/2014/main" id="{C3B3CA6F-1F57-4CE9-A8A4-18D4094CDE2A}"/>
                </a:ext>
              </a:extLst>
            </p:cNvPr>
            <p:cNvSpPr txBox="1">
              <a:spLocks/>
            </p:cNvSpPr>
            <p:nvPr/>
          </p:nvSpPr>
          <p:spPr bwMode="auto">
            <a:xfrm>
              <a:off x="114302" y="5067472"/>
              <a:ext cx="2419224" cy="304800"/>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800" b="1" dirty="0">
                  <a:solidFill>
                    <a:srgbClr val="FFFFFF"/>
                  </a:solidFill>
                  <a:effectLst>
                    <a:outerShdw blurRad="38100" dist="38100" dir="2700000" algn="tl">
                      <a:srgbClr val="000000">
                        <a:alpha val="43137"/>
                      </a:srgbClr>
                    </a:outerShdw>
                  </a:effectLst>
                  <a:latin typeface="Futura Bold"/>
                </a:rPr>
                <a:t>High-Level Timeline:</a:t>
              </a:r>
            </a:p>
          </p:txBody>
        </p:sp>
        <p:sp>
          <p:nvSpPr>
            <p:cNvPr id="16" name="Title 1">
              <a:extLst>
                <a:ext uri="{FF2B5EF4-FFF2-40B4-BE49-F238E27FC236}">
                  <a16:creationId xmlns:a16="http://schemas.microsoft.com/office/drawing/2014/main" id="{C005F176-4D2A-4D0C-835D-CD8A54461699}"/>
                </a:ext>
              </a:extLst>
            </p:cNvPr>
            <p:cNvSpPr txBox="1">
              <a:spLocks/>
            </p:cNvSpPr>
            <p:nvPr/>
          </p:nvSpPr>
          <p:spPr bwMode="auto">
            <a:xfrm>
              <a:off x="8957505" y="4563686"/>
              <a:ext cx="1606608" cy="282346"/>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800" b="1" dirty="0">
                  <a:solidFill>
                    <a:srgbClr val="FFFFFF"/>
                  </a:solidFill>
                  <a:effectLst>
                    <a:outerShdw blurRad="38100" dist="38100" dir="2700000" algn="tl">
                      <a:srgbClr val="000000">
                        <a:alpha val="43137"/>
                      </a:srgbClr>
                    </a:outerShdw>
                  </a:effectLst>
                  <a:latin typeface="Futura Bold"/>
                </a:rPr>
                <a:t>Project Team:</a:t>
              </a:r>
            </a:p>
          </p:txBody>
        </p:sp>
        <p:sp>
          <p:nvSpPr>
            <p:cNvPr id="17" name="Title 1">
              <a:extLst>
                <a:ext uri="{FF2B5EF4-FFF2-40B4-BE49-F238E27FC236}">
                  <a16:creationId xmlns:a16="http://schemas.microsoft.com/office/drawing/2014/main" id="{D78AFE38-D621-40F1-9F81-4552B9C17E79}"/>
                </a:ext>
              </a:extLst>
            </p:cNvPr>
            <p:cNvSpPr txBox="1">
              <a:spLocks/>
            </p:cNvSpPr>
            <p:nvPr/>
          </p:nvSpPr>
          <p:spPr bwMode="auto">
            <a:xfrm>
              <a:off x="184147" y="172857"/>
              <a:ext cx="1909348" cy="304800"/>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800" b="1" dirty="0">
                  <a:solidFill>
                    <a:srgbClr val="FFFFFF"/>
                  </a:solidFill>
                  <a:effectLst>
                    <a:outerShdw blurRad="38100" dist="38100" dir="2700000" algn="tl">
                      <a:srgbClr val="000000">
                        <a:alpha val="43137"/>
                      </a:srgbClr>
                    </a:outerShdw>
                  </a:effectLst>
                  <a:latin typeface="Futura Bold"/>
                </a:rPr>
                <a:t>Project Name</a:t>
              </a:r>
              <a:endParaRPr sz="1800" b="1" dirty="0">
                <a:solidFill>
                  <a:srgbClr val="FFFFFF"/>
                </a:solidFill>
                <a:latin typeface="Futura Bold"/>
              </a:endParaRPr>
            </a:p>
          </p:txBody>
        </p:sp>
      </p:grpSp>
      <p:sp>
        <p:nvSpPr>
          <p:cNvPr id="2" name="TextBox 1">
            <a:extLst>
              <a:ext uri="{FF2B5EF4-FFF2-40B4-BE49-F238E27FC236}">
                <a16:creationId xmlns:a16="http://schemas.microsoft.com/office/drawing/2014/main" id="{F4440386-41B0-4502-8A37-05CA1805C3F0}"/>
              </a:ext>
            </a:extLst>
          </p:cNvPr>
          <p:cNvSpPr txBox="1"/>
          <p:nvPr/>
        </p:nvSpPr>
        <p:spPr>
          <a:xfrm>
            <a:off x="2147637" y="142310"/>
            <a:ext cx="8416476" cy="369332"/>
          </a:xfrm>
          <a:prstGeom prst="rect">
            <a:avLst/>
          </a:prstGeom>
          <a:noFill/>
        </p:spPr>
        <p:txBody>
          <a:bodyPr wrap="square" rtlCol="0">
            <a:spAutoFit/>
          </a:bodyPr>
          <a:lstStyle/>
          <a:p>
            <a:r>
              <a:rPr lang="en-US" b="1" dirty="0"/>
              <a:t>Rerouting of GNC wells for optimized compressor utilization by Dec 2022</a:t>
            </a:r>
          </a:p>
        </p:txBody>
      </p:sp>
    </p:spTree>
    <p:extLst>
      <p:ext uri="{BB962C8B-B14F-4D97-AF65-F5344CB8AC3E}">
        <p14:creationId xmlns:p14="http://schemas.microsoft.com/office/powerpoint/2010/main" val="85439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TotalTime>
  <Words>413</Words>
  <Application>Microsoft Office PowerPoint</Application>
  <PresentationFormat>Widescreen</PresentationFormat>
  <Paragraphs>40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Bold</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Ojiako, Uche C SPDC-UPO/G/PSS</dc:creator>
  <cp:lastModifiedBy>Aboaba, Eniola O SPDC-UPC/G/UCL</cp:lastModifiedBy>
  <cp:revision>61</cp:revision>
  <dcterms:created xsi:type="dcterms:W3CDTF">2017-08-11T06:04:12Z</dcterms:created>
  <dcterms:modified xsi:type="dcterms:W3CDTF">2022-02-01T14:00:24Z</dcterms:modified>
</cp:coreProperties>
</file>