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6"/>
  </p:sldMasterIdLst>
  <p:notesMasterIdLst>
    <p:notesMasterId r:id="rId9"/>
  </p:notesMasterIdLst>
  <p:handoutMasterIdLst>
    <p:handoutMasterId r:id="rId10"/>
  </p:handoutMasterIdLst>
  <p:sldIdLst>
    <p:sldId id="365" r:id="rId7"/>
    <p:sldId id="2145706502" r:id="rId8"/>
  </p:sldIdLst>
  <p:sldSz cx="12192000" cy="6858000"/>
  <p:notesSz cx="6797675" cy="9926638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Bold" panose="00000900000000000000" pitchFamily="2" charset="0"/>
      <p:regular r:id="rId15"/>
    </p:embeddedFont>
    <p:embeddedFont>
      <p:font typeface="Futura Medium" panose="00000400000000000000" pitchFamily="2" charset="0"/>
      <p:regular r:id="rId16"/>
      <p:bold r:id="rId17"/>
      <p:italic r:id="rId18"/>
      <p:boldItalic r:id="rId19"/>
    </p:embeddedFont>
    <p:embeddedFont>
      <p:font typeface="ShellMedium" panose="00000600000000000000" pitchFamily="50" charset="0"/>
      <p:regular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binomwanhia, Ehioze N SPDC-UPV/C/NF" initials="IENSU" lastIdx="1" clrIdx="0">
    <p:extLst>
      <p:ext uri="{19B8F6BF-5375-455C-9EA6-DF929625EA0E}">
        <p15:presenceInfo xmlns:p15="http://schemas.microsoft.com/office/powerpoint/2012/main" userId="S::Noma.Igbinomwanhia@shell.com::cd4d369b-dc99-406e-ba58-2c0e4dc340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DB"/>
    <a:srgbClr val="81457A"/>
    <a:srgbClr val="FFFFFF"/>
    <a:srgbClr val="99CDB7"/>
    <a:srgbClr val="66B492"/>
    <a:srgbClr val="339B6E"/>
    <a:srgbClr val="DFD1DE"/>
    <a:srgbClr val="C0A2BD"/>
    <a:srgbClr val="A0749B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975" autoAdjust="0"/>
  </p:normalViewPr>
  <p:slideViewPr>
    <p:cSldViewPr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22/04/2022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22/04/2022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19B8F43-EFF0-4779-BDFC-99B37C6ABB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think-cell Slide" r:id="rId4" imgW="622" imgH="623" progId="TCLayout.ActiveDocument.1">
                  <p:embed/>
                </p:oleObj>
              </mc:Choice>
              <mc:Fallback>
                <p:oleObj name="think-cell Slide" r:id="rId4" imgW="622" imgH="6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19B8F43-EFF0-4779-BDFC-99B37C6ABB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33C7B5-D35C-48AE-BC9C-3D140C0B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1171238" cy="405786"/>
          </a:xfrm>
        </p:spPr>
        <p:txBody>
          <a:bodyPr vert="horz"/>
          <a:lstStyle/>
          <a:p>
            <a:r>
              <a:rPr lang="en-US" dirty="0"/>
              <a:t>Provisional Schedule for KOMA Wells Rerouting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46F4B-EC0A-41F5-B7B9-39DE3384E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4CE4-4A22-4149-B050-746CB2B15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5E397E-C4E8-4268-8A6D-A12F9BFD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93066"/>
              </p:ext>
            </p:extLst>
          </p:nvPr>
        </p:nvGraphicFramePr>
        <p:xfrm>
          <a:off x="508000" y="1118587"/>
          <a:ext cx="10331236" cy="4752254"/>
        </p:xfrm>
        <a:graphic>
          <a:graphicData uri="http://schemas.openxmlformats.org/drawingml/2006/table">
            <a:tbl>
              <a:tblPr/>
              <a:tblGrid>
                <a:gridCol w="6251384">
                  <a:extLst>
                    <a:ext uri="{9D8B030D-6E8A-4147-A177-3AD203B41FA5}">
                      <a16:colId xmlns:a16="http://schemas.microsoft.com/office/drawing/2014/main" val="2395916873"/>
                    </a:ext>
                  </a:extLst>
                </a:gridCol>
                <a:gridCol w="2039926">
                  <a:extLst>
                    <a:ext uri="{9D8B030D-6E8A-4147-A177-3AD203B41FA5}">
                      <a16:colId xmlns:a16="http://schemas.microsoft.com/office/drawing/2014/main" val="1246453420"/>
                    </a:ext>
                  </a:extLst>
                </a:gridCol>
                <a:gridCol w="2039926">
                  <a:extLst>
                    <a:ext uri="{9D8B030D-6E8A-4147-A177-3AD203B41FA5}">
                      <a16:colId xmlns:a16="http://schemas.microsoft.com/office/drawing/2014/main" val="2328809774"/>
                    </a:ext>
                  </a:extLst>
                </a:gridCol>
              </a:tblGrid>
              <a:tr h="371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FEED/DED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38627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Contact Meeting (In-house DED)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368513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Piping modification/ISO/MTO List (D01)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Nnamdi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93894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Piping modification review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Nnamdi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930219"/>
                  </a:ext>
                </a:extLst>
              </a:tr>
              <a:tr h="211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Piping modification/ISO/MTO List (D02)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Nnamdi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409348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PEFS Red-line mark-up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31st Mar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Wya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022534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Technical Risk Assessment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GB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Oluoma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88408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Civil/Structural supports/MTO List (D01)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Ayomide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38832"/>
                  </a:ext>
                </a:extLst>
              </a:tr>
              <a:tr h="286727"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CCMP (MoC) submission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Nnamdi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20309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Bow-Tie/HAZID Workshop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Madu/Darlington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3140"/>
                  </a:ext>
                </a:extLst>
              </a:tr>
              <a:tr h="2912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PDMS Model/Constructability review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Nnamdi/Idio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52239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Piping modification/ISO/MTO List (C01)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Nnamdi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987921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Civil/Structural supports/MTO list (C01)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Ayomide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7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5910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19B8F43-EFF0-4779-BDFC-99B37C6ABB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think-cell Slide" r:id="rId4" imgW="622" imgH="623" progId="TCLayout.ActiveDocument.1">
                  <p:embed/>
                </p:oleObj>
              </mc:Choice>
              <mc:Fallback>
                <p:oleObj name="think-cell Slide" r:id="rId4" imgW="622" imgH="62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19B8F43-EFF0-4779-BDFC-99B37C6ABB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33C7B5-D35C-48AE-BC9C-3D140C0B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1171238" cy="405786"/>
          </a:xfrm>
        </p:spPr>
        <p:txBody>
          <a:bodyPr vert="horz"/>
          <a:lstStyle/>
          <a:p>
            <a:r>
              <a:rPr lang="en-US" dirty="0"/>
              <a:t>Provisional Schedule for KOMA Wells Rerouting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46F4B-EC0A-41F5-B7B9-39DE3384E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A4CE4-4A22-4149-B050-746CB2B15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D12D44-63E9-4D8F-BBDA-59746D177D5F}"/>
              </a:ext>
            </a:extLst>
          </p:cNvPr>
          <p:cNvGraphicFramePr>
            <a:graphicFrameLocks noGrp="1"/>
          </p:cNvGraphicFramePr>
          <p:nvPr/>
        </p:nvGraphicFramePr>
        <p:xfrm>
          <a:off x="507999" y="1118587"/>
          <a:ext cx="10505897" cy="4984258"/>
        </p:xfrm>
        <a:graphic>
          <a:graphicData uri="http://schemas.openxmlformats.org/drawingml/2006/table">
            <a:tbl>
              <a:tblPr/>
              <a:tblGrid>
                <a:gridCol w="6357071">
                  <a:extLst>
                    <a:ext uri="{9D8B030D-6E8A-4147-A177-3AD203B41FA5}">
                      <a16:colId xmlns:a16="http://schemas.microsoft.com/office/drawing/2014/main" val="232921388"/>
                    </a:ext>
                  </a:extLst>
                </a:gridCol>
                <a:gridCol w="2074413">
                  <a:extLst>
                    <a:ext uri="{9D8B030D-6E8A-4147-A177-3AD203B41FA5}">
                      <a16:colId xmlns:a16="http://schemas.microsoft.com/office/drawing/2014/main" val="140720878"/>
                    </a:ext>
                  </a:extLst>
                </a:gridCol>
                <a:gridCol w="2074413">
                  <a:extLst>
                    <a:ext uri="{9D8B030D-6E8A-4147-A177-3AD203B41FA5}">
                      <a16:colId xmlns:a16="http://schemas.microsoft.com/office/drawing/2014/main" val="610034845"/>
                    </a:ext>
                  </a:extLst>
                </a:gridCol>
              </a:tblGrid>
              <a:tr h="297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C&amp;P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66839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Issuance of existing SAP MM nos.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03231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MMRF coding (New SAP MM nos.)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34378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 Creation (LLIs)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79830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Creation (LLIs)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1494"/>
                  </a:ext>
                </a:extLst>
              </a:tr>
              <a:tr h="297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10757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PO (Civil/Structural works)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74075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PO (Mech/Piping works)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133598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Mobilize to site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34346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Civil/Structural supports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67118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of LLIs to site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Chinwe/Jimba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04468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Koroama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wells shut-in/de-pressurization/safe isolation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306229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Mech/Piping installation works 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056110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Pre-CSU/TIV/CSU/72hrs RTR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Iheme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93646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De-mobilize from site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Jimba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13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7859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Africa</TermName>
          <TermId xmlns="http://schemas.microsoft.com/office/infopath/2007/PartnerControls">51afc0d6-64ff-49d9-977b-21f92d2a039e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i:0#.w|europe\its-app-imffv-s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Engineering Development [ARM]</TermName>
          <TermId xmlns="http://schemas.microsoft.com/office/infopath/2007/PartnerControls">147b7702-bc69-4f98-9a52-dc1a0bf0d886</TermId>
        </TermInfo>
      </Terms>
    </Shell_x0020_SharePoint_x0020_SAEF_x0020_DocumentTypeTaxHTField0>
    <Shell_x0020_SharePoint_x0020_SAEF_x0020_SiteCollectionName xmlns="http://schemas.microsoft.com/sharepoint/v3">Conceptual Engineering Site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TaxCatchAll xmlns="543557d3-564d-4544-85bf-7afca63eb2d2">
      <Value>30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Folder_x0020_STRUCTURE xmlns="080ffa7b-6286-460d-a09c-23d6a87684dc" xsi:nil="true"/>
    <_dlc_DocId xmlns="543557d3-564d-4544-85bf-7afca63eb2d2">AFFAA0778-1444028567-22018</_dlc_DocId>
    <_dlc_DocIdUrl xmlns="543557d3-564d-4544-85bf-7afca63eb2d2">
      <Url>https://nga001-sp.shell.com/sites/AFFAA0778/_layouts/15/DocIdRedir.aspx?ID=AFFAA0778-1444028567-22018</Url>
      <Description>AFFAA0778-1444028567-22018</Description>
    </_dlc_DocIdUrl>
    <SharedWithUsers xmlns="543557d3-564d-4544-85bf-7afca63eb2d2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355A4CC61049A04180CC9C27B5872D59" ma:contentTypeVersion="38" ma:contentTypeDescription="Shell Document Content Type" ma:contentTypeScope="" ma:versionID="3afa62979901c5864af9c5cbc826fe92">
  <xsd:schema xmlns:xsd="http://www.w3.org/2001/XMLSchema" xmlns:xs="http://www.w3.org/2001/XMLSchema" xmlns:p="http://schemas.microsoft.com/office/2006/metadata/properties" xmlns:ns1="http://schemas.microsoft.com/sharepoint/v3" xmlns:ns2="543557d3-564d-4544-85bf-7afca63eb2d2" xmlns:ns4="080ffa7b-6286-460d-a09c-23d6a87684dc" xmlns:ns5="http://schemas.microsoft.com/sharepoint/v4" targetNamespace="http://schemas.microsoft.com/office/2006/metadata/properties" ma:root="true" ma:fieldsID="e8f62a403716b98531beb2bd227c009c" ns1:_="" ns2:_="" ns4:_="" ns5:_="">
    <xsd:import namespace="http://schemas.microsoft.com/sharepoint/v3"/>
    <xsd:import namespace="543557d3-564d-4544-85bf-7afca63eb2d2"/>
    <xsd:import namespace="080ffa7b-6286-460d-a09c-23d6a87684d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Folder_x0020_STRUCTURE" minOccurs="0"/>
                <xsd:element ref="ns5:IconOverlay" minOccurs="0"/>
                <xsd:element ref="ns2:Retention_x005f_x0020_label" minOccurs="0"/>
                <xsd:element ref="ns2:Label_x005f_x0020_applied_x005f_x0020_by" minOccurs="0"/>
                <xsd:element ref="ns2:Expiry_x005f_x0020_Date" minOccurs="0"/>
                <xsd:element ref="ns1:_dlc_Exempt" minOccurs="0"/>
                <xsd:element ref="ns1:_vti_ItemDeclaredRecord" minOccurs="0"/>
                <xsd:element ref="ns1:_vti_ItemHoldRecordStatu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Africa|51afc0d6-64ff-49d9-977b-21f92d2a039e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Conceptual Engineering Site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europe\its-app-imffv-s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dexed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pireDateSaved" ma:index="47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8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1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2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_dlc_Exempt" ma:index="58" nillable="true" ma:displayName="Exempt from Policy" ma:hidden="true" ma:internalName="_dlc_Exempt" ma:readOnly="true">
      <xsd:simpleType>
        <xsd:restriction base="dms:Unknown"/>
      </xsd:simpleType>
    </xsd:element>
    <xsd:element name="_vti_ItemDeclaredRecord" ma:index="59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60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557d3-564d-4544-85bf-7afca63eb2d2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49" nillable="true" ma:displayName="Taxonomy Catch All Column" ma:description="" ma:hidden="true" ma:list="{1c766f5f-5d57-4e02-b41b-bd599b9966af}" ma:internalName="TaxCatchAll" ma:showField="CatchAllData" ma:web="543557d3-564d-4544-85bf-7afca63eb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0" nillable="true" ma:displayName="Taxonomy Catch All Column1" ma:description="" ma:hidden="true" ma:list="{1c766f5f-5d57-4e02-b41b-bd599b9966af}" ma:internalName="TaxCatchAllLabel" ma:readOnly="true" ma:showField="CatchAllDataLabel" ma:web="543557d3-564d-4544-85bf-7afca63eb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tention_x005f_x0020_label" ma:index="55" nillable="true" ma:displayName="Retention label" ma:internalName="Retention_x0020_label" ma:readOnly="true">
      <xsd:simpleType>
        <xsd:restriction base="dms:Text"/>
      </xsd:simpleType>
    </xsd:element>
    <xsd:element name="Label_x005f_x0020_applied_x005f_x0020_by" ma:index="56" nillable="true" ma:displayName="Label applied by" ma:internalName="Label_x0020_appli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piry_x005f_x0020_Date" ma:index="57" nillable="true" ma:displayName="Expiry Date" ma:hidden="true" ma:internalName="Expiry_x0020_Date" ma:readOnly="true">
      <xsd:simpleType>
        <xsd:restriction base="dms:DateTime"/>
      </xsd:simpleType>
    </xsd:element>
    <xsd:element name="SharedWithUsers" ma:index="6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ffa7b-6286-460d-a09c-23d6a87684dc" elementFormDefault="qualified">
    <xsd:import namespace="http://schemas.microsoft.com/office/2006/documentManagement/types"/>
    <xsd:import namespace="http://schemas.microsoft.com/office/infopath/2007/PartnerControls"/>
    <xsd:element name="Folder_x0020_STRUCTURE" ma:index="53" nillable="true" ma:displayName="Folder STRUCTURE" ma:internalName="Folder_x0020_STRUCTUR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4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p:Policy xmlns:p="office.server.policy" id="" local="true">
  <p:Name>Shell Document Base</p:Name>
  <p:Description/>
  <p:Statement/>
  <p:PolicyItems>
    <p:PolicyItem featureId="Microsoft.Office.RecordsManagement.PolicyFeatures.Expiration" staticId="0x0101006F0A470EEB1140E7AA14F4CE8A50B54C|-742801053" UniqueId="f974e6e7-41b4-4a3c-b2e1-222b35c303c1">
      <p:Name>Retention</p:Name>
      <p:Description>Automatic scheduling of content for processing, and performing a retention action on content that has reached its due date.</p:Description>
      <p:CustomData>
        <Schedules nextStageId="2" default="false">
          <Schedule type="Default">
            <stages/>
          </Schedule>
          <Schedule type="Record">
            <stages>
              <data stageId="1">
                <formula id="Microsoft.Office.RecordsManagement.PolicyFeatures.Expiration.Formula.BuiltIn">
                  <number>0</number>
                  <property>Expiry_x0020_Date</property>
                  <propertyId>6b0dd911-601f-40bf-9f24-9f8049df6c10</propertyId>
                  <period>years</period>
                </formula>
                <action type="action" id="Microsoft.Office.RecordsManagement.PolicyFeatures.Expiration.Action.Delete"/>
              </data>
            </stages>
          </Schedule>
        </Schedules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Version=16.0.0.0,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D5BC304B-6116-4DC5-8F95-E14677621192}">
  <ds:schemaRefs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80ffa7b-6286-460d-a09c-23d6a87684dc"/>
    <ds:schemaRef ds:uri="http://purl.org/dc/elements/1.1/"/>
    <ds:schemaRef ds:uri="http://schemas.microsoft.com/office/2006/metadata/properties"/>
    <ds:schemaRef ds:uri="543557d3-564d-4544-85bf-7afca63eb2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C206B9-F394-4F8F-AF4E-C4E9DA95A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3557d3-564d-4544-85bf-7afca63eb2d2"/>
    <ds:schemaRef ds:uri="080ffa7b-6286-460d-a09c-23d6a87684d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F9C351-EE5E-4E7A-A441-2F4B7CFC876C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44C79537-F5DD-4D61-80F1-76E1A4C3041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908B1D20-82D9-4637-8925-A78846B7EA2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19278</TotalTime>
  <Words>289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ShellMedium</vt:lpstr>
      <vt:lpstr>Wingdings</vt:lpstr>
      <vt:lpstr>Futura Bold</vt:lpstr>
      <vt:lpstr>Futura Medium</vt:lpstr>
      <vt:lpstr>Calibri</vt:lpstr>
      <vt:lpstr>Arial</vt:lpstr>
      <vt:lpstr>Shell WizKit V3_Template_Widescreen_07june2016</vt:lpstr>
      <vt:lpstr>think-cell Slide</vt:lpstr>
      <vt:lpstr>Provisional Schedule for KOMA Wells Rerouting</vt:lpstr>
      <vt:lpstr>Provisional Schedule for KOMA Wells Rerouting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U.N</dc:creator>
  <cp:lastModifiedBy>Aboaba, Eniola O SPDC-UPC/G/UCL</cp:lastModifiedBy>
  <cp:revision>447</cp:revision>
  <dcterms:created xsi:type="dcterms:W3CDTF">2016-07-08T06:53:06Z</dcterms:created>
  <dcterms:modified xsi:type="dcterms:W3CDTF">2022-04-22T03:40:32Z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0x0101006F0A470EEB1140E7AA14F4CE8A50B54C0001CB1477F4DD432AA86DD56CC3887AF400355A4CC61049A04180CC9C27B5872D59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_dlc_DocIdItemGuid">
    <vt:lpwstr>72e20983-33c9-45ac-97b3-78476a6e6246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30;#Engineering Development [ARM]|147b7702-bc69-4f98-9a52-dc1a0bf0d886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2;#Africa|51afc0d6-64ff-49d9-977b-21f92d2a039e</vt:lpwstr>
  </property>
  <property fmtid="{D5CDD505-2E9C-101B-9397-08002B2CF9AE}" pid="12" name="Shell SharePoint SAEF GlobalFunction">
    <vt:lpwstr>3;#Not Applicable|ddce64fb-3cb8-4cd9-8e3d-0fe554247fd1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