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
  </p:notesMasterIdLst>
  <p:sldIdLst>
    <p:sldId id="2147375326" r:id="rId2"/>
    <p:sldId id="2145706422" r:id="rId3"/>
    <p:sldId id="265" r:id="rId4"/>
  </p:sldIdLst>
  <p:sldSz cx="12192000" cy="6858000"/>
  <p:notesSz cx="6858000" cy="9144000"/>
  <p:custDataLst>
    <p:tags r:id="rId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1" autoAdjust="0"/>
    <p:restoredTop sz="91879" autoAdjust="0"/>
  </p:normalViewPr>
  <p:slideViewPr>
    <p:cSldViewPr snapToGrid="0">
      <p:cViewPr varScale="1">
        <p:scale>
          <a:sx n="110" d="100"/>
          <a:sy n="110" d="100"/>
        </p:scale>
        <p:origin x="264" y="102"/>
      </p:cViewPr>
      <p:guideLst/>
    </p:cSldViewPr>
  </p:slideViewPr>
  <p:notesTextViewPr>
    <p:cViewPr>
      <p:scale>
        <a:sx n="1" d="1"/>
        <a:sy n="1" d="1"/>
      </p:scale>
      <p:origin x="0" y="0"/>
    </p:cViewPr>
  </p:notesTextViewPr>
  <p:sorterViewPr>
    <p:cViewPr>
      <p:scale>
        <a:sx n="70" d="100"/>
        <a:sy n="70" d="100"/>
      </p:scale>
      <p:origin x="0" y="-3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73E88-D5C3-49A2-9DD0-54459748EE57}"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4ACB6-F94E-462B-A036-40DFED4B097E}" type="slidenum">
              <a:rPr lang="en-US" smtClean="0"/>
              <a:t>‹#›</a:t>
            </a:fld>
            <a:endParaRPr lang="en-US"/>
          </a:p>
        </p:txBody>
      </p:sp>
    </p:spTree>
    <p:extLst>
      <p:ext uri="{BB962C8B-B14F-4D97-AF65-F5344CB8AC3E}">
        <p14:creationId xmlns:p14="http://schemas.microsoft.com/office/powerpoint/2010/main" val="2477414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AFFE-494D-4B23-9A09-64A04EB233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1248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966035317"/>
      </p:ext>
    </p:extLst>
  </p:cSld>
  <p:clrMapOvr>
    <a:masterClrMapping/>
  </p:clrMapOvr>
  <p:transition/>
  <p:hf hd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dirty="0"/>
              <a:t>Click to edit Master title style</a:t>
            </a:r>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909753568"/>
      </p:ext>
    </p:extLst>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GB" dirty="0"/>
              <a:t>Click to edit Master title style</a:t>
            </a:r>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5"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802504160"/>
      </p:ext>
    </p:extLst>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GB" dirty="0"/>
              <a:t>Click to edit Master title style</a:t>
            </a:r>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dirty="0"/>
              <a:t>Click to edit Master subtitle style</a:t>
            </a:r>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2" name="TextBox 11"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530821146"/>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dirty="0"/>
              <a:t>Click to edit Master title style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6" name="TextBox 5"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661800723"/>
      </p:ext>
    </p:extLst>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GB" dirty="0"/>
              <a:t>Click to edit Master text styles</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289416364"/>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GB" dirty="0"/>
              <a:t>Click to edit Master title style</a:t>
            </a:r>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27"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650882524"/>
      </p:ext>
    </p:extLst>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2"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6" name="TextBox 5"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181241970"/>
      </p:ext>
    </p:extLst>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1680301016"/>
      </p:ext>
    </p:extLst>
  </p:cSld>
  <p:clrMapOvr>
    <a:masterClrMapping/>
  </p:clrMapOvr>
  <p:transition/>
  <p:hf hdr="0"/>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 Fade A">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C0B641D9-5755-044F-8454-D9F775B53B3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80975"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2pPr>
            <a:lvl3pPr marL="361950"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3pPr>
            <a:lvl4pPr marL="534988" marR="0" indent="-173038"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4pPr>
            <a:lvl5pPr marL="715963"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marL="180975" marR="0" lvl="1"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Second level</a:t>
            </a:r>
          </a:p>
          <a:p>
            <a:pPr marL="361950" marR="0" lvl="2"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Third level</a:t>
            </a:r>
          </a:p>
          <a:p>
            <a:pPr marL="534988" marR="0" lvl="3" indent="-173038"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Fourth level</a:t>
            </a:r>
          </a:p>
          <a:p>
            <a:pPr marL="715963" marR="0" lvl="4"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Fifth level</a:t>
            </a:r>
            <a:endParaRPr kumimoji="0" lang="en-GB"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endParaRPr>
          </a:p>
        </p:txBody>
      </p:sp>
      <p:sp>
        <p:nvSpPr>
          <p:cNvPr id="16" name="Rectangle 6" descr="Rectangle 6"/>
          <p:cNvSpPr>
            <a:spLocks noGrp="1" noChangeArrowheads="1"/>
          </p:cNvSpPr>
          <p:nvPr>
            <p:ph type="sldNum" sz="quarter" idx="4"/>
          </p:nvPr>
        </p:nvSpPr>
        <p:spPr bwMode="auto">
          <a:xfrm>
            <a:off x="11538677" y="6469199"/>
            <a:ext cx="141064" cy="176972"/>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b="0" i="0">
                <a:solidFill>
                  <a:schemeClr val="tx1"/>
                </a:solidFill>
                <a:latin typeface="ShellBook" pitchFamily="2" charset="0"/>
                <a:cs typeface="Arial" pitchFamily="34" charset="0"/>
              </a:defRPr>
            </a:lvl1pPr>
          </a:lstStyle>
          <a:p>
            <a:fld id="{D32BAE6A-B452-4007-8177-56DD051636F9}" type="slidenum">
              <a:rPr lang="en-GB" smtClean="0"/>
              <a:pPr/>
              <a:t>‹#›</a:t>
            </a:fld>
            <a:endParaRPr lang="en-GB"/>
          </a:p>
        </p:txBody>
      </p:sp>
      <p:sp>
        <p:nvSpPr>
          <p:cNvPr id="2" name="Title 1">
            <a:extLst>
              <a:ext uri="{FF2B5EF4-FFF2-40B4-BE49-F238E27FC236}">
                <a16:creationId xmlns:a16="http://schemas.microsoft.com/office/drawing/2014/main" id="{9158759C-2698-1248-A302-CA8AFBC8DA2D}"/>
              </a:ext>
            </a:extLst>
          </p:cNvPr>
          <p:cNvSpPr>
            <a:spLocks noGrp="1"/>
          </p:cNvSpPr>
          <p:nvPr>
            <p:ph type="title" hasCustomPrompt="1"/>
          </p:nvPr>
        </p:nvSpPr>
        <p:spPr/>
        <p:txBody>
          <a:bodyPr/>
          <a:lstStyle>
            <a:lvl1pPr>
              <a:lnSpc>
                <a:spcPct val="90000"/>
              </a:lnSpc>
              <a:defRPr sz="2400"/>
            </a:lvl1pPr>
          </a:lstStyle>
          <a:p>
            <a:r>
              <a:rPr lang="en-US"/>
              <a:t>CLICK TO EDIT MASTER TITLE</a:t>
            </a:r>
            <a:br>
              <a:rPr lang="en-US"/>
            </a:br>
            <a:r>
              <a:rPr lang="en-US"/>
              <a:t>SUB TITLE</a:t>
            </a:r>
          </a:p>
        </p:txBody>
      </p:sp>
      <p:sp>
        <p:nvSpPr>
          <p:cNvPr id="14" name="TextBox 13" descr="CONFIDENTIAL_TAG_0xFFEE">
            <a:extLst>
              <a:ext uri="{FF2B5EF4-FFF2-40B4-BE49-F238E27FC236}">
                <a16:creationId xmlns:a16="http://schemas.microsoft.com/office/drawing/2014/main" id="{E5C743D0-3553-5E4E-8F9B-DB9A9E781503}"/>
              </a:ext>
            </a:extLst>
          </p:cNvPr>
          <p:cNvSpPr txBox="1"/>
          <p:nvPr userDrawn="1"/>
        </p:nvSpPr>
        <p:spPr>
          <a:xfrm>
            <a:off x="555625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Book" pitchFamily="2" charset="0"/>
                <a:ea typeface="+mn-ea"/>
                <a:cs typeface="+mn-cs"/>
              </a:rPr>
              <a:t>CONFIDENTIAL</a:t>
            </a:r>
          </a:p>
        </p:txBody>
      </p:sp>
    </p:spTree>
    <p:extLst>
      <p:ext uri="{BB962C8B-B14F-4D97-AF65-F5344CB8AC3E}">
        <p14:creationId xmlns:p14="http://schemas.microsoft.com/office/powerpoint/2010/main" val="23709067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Title Centre">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9C855089-857D-144B-BCAC-5653DD6055C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Text Placeholder 5">
            <a:extLst>
              <a:ext uri="{FF2B5EF4-FFF2-40B4-BE49-F238E27FC236}">
                <a16:creationId xmlns:a16="http://schemas.microsoft.com/office/drawing/2014/main" id="{9CB6004A-5879-014D-BD50-7076E20ACA56}"/>
              </a:ext>
            </a:extLst>
          </p:cNvPr>
          <p:cNvSpPr>
            <a:spLocks noGrp="1"/>
          </p:cNvSpPr>
          <p:nvPr>
            <p:ph type="body" sz="quarter" idx="13" hasCustomPrompt="1"/>
          </p:nvPr>
        </p:nvSpPr>
        <p:spPr>
          <a:xfrm>
            <a:off x="1458496" y="2993235"/>
            <a:ext cx="9275008" cy="549313"/>
          </a:xfrm>
        </p:spPr>
        <p:txBody>
          <a:bodyPr wrap="square" tIns="36000" anchor="b">
            <a:spAutoFit/>
          </a:bodyPr>
          <a:lstStyle>
            <a:lvl1pPr algn="ctr">
              <a:lnSpc>
                <a:spcPts val="4000"/>
              </a:lnSpc>
              <a:spcAft>
                <a:spcPts val="0"/>
              </a:spcAft>
              <a:defRPr kumimoji="0" lang="nl-NL" sz="4000" b="0" i="0" u="none" strike="noStrike" cap="all" spc="300" normalizeH="0" baseline="0" dirty="0">
                <a:ln>
                  <a:noFill/>
                </a:ln>
                <a:solidFill>
                  <a:srgbClr val="404040"/>
                </a:solidFill>
                <a:effectLst/>
                <a:uLnTx/>
                <a:uFillTx/>
                <a:latin typeface="ShellBold"/>
              </a:defRPr>
            </a:lvl1pPr>
            <a:lvl2pPr>
              <a:defRPr sz="4000"/>
            </a:lvl2pPr>
            <a:lvl3pPr>
              <a:defRPr sz="4000"/>
            </a:lvl3pPr>
            <a:lvl4pPr>
              <a:defRPr sz="4000"/>
            </a:lvl4pPr>
            <a:lvl5pPr>
              <a:defRPr sz="4000"/>
            </a:lvl5pPr>
          </a:lstStyle>
          <a:p>
            <a:pPr marR="0" lvl="0" fontAlgn="auto">
              <a:lnSpc>
                <a:spcPts val="4000"/>
              </a:lnSpc>
              <a:spcAft>
                <a:spcPts val="0"/>
              </a:spcAft>
              <a:buClr>
                <a:srgbClr val="DD1D21"/>
              </a:buClr>
              <a:tabLst/>
            </a:pPr>
            <a:r>
              <a:rPr lang="en-US"/>
              <a:t>PRESENTATION TITLE</a:t>
            </a:r>
            <a:endParaRPr lang="nl-NL"/>
          </a:p>
        </p:txBody>
      </p:sp>
      <p:sp>
        <p:nvSpPr>
          <p:cNvPr id="15" name="Text Placeholder 5">
            <a:extLst>
              <a:ext uri="{FF2B5EF4-FFF2-40B4-BE49-F238E27FC236}">
                <a16:creationId xmlns:a16="http://schemas.microsoft.com/office/drawing/2014/main" id="{F92C3E4E-645B-DE4A-8382-AB1A039B26D5}"/>
              </a:ext>
            </a:extLst>
          </p:cNvPr>
          <p:cNvSpPr>
            <a:spLocks noGrp="1"/>
          </p:cNvSpPr>
          <p:nvPr>
            <p:ph type="body" sz="quarter" idx="12" hasCustomPrompt="1"/>
          </p:nvPr>
        </p:nvSpPr>
        <p:spPr>
          <a:xfrm>
            <a:off x="4160770" y="4895709"/>
            <a:ext cx="3870461" cy="221018"/>
          </a:xfrm>
        </p:spPr>
        <p:txBody>
          <a:bodyPr lIns="0"/>
          <a:lstStyle>
            <a:lvl1pPr algn="ctr">
              <a:lnSpc>
                <a:spcPct val="100000"/>
              </a:lnSpc>
              <a:defRPr kumimoji="0" lang="nl-NL" sz="1200" b="0" i="0" u="none" strike="noStrike" cap="none" spc="0" normalizeH="0" dirty="0">
                <a:ln>
                  <a:noFill/>
                </a:ln>
                <a:solidFill>
                  <a:schemeClr val="accent2"/>
                </a:solidFill>
                <a:effectLst/>
                <a:uLnTx/>
                <a:uFillTx/>
                <a:latin typeface="ShellBold"/>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Month day, year</a:t>
            </a:r>
            <a:endParaRPr lang="nl-NL"/>
          </a:p>
        </p:txBody>
      </p:sp>
      <p:sp>
        <p:nvSpPr>
          <p:cNvPr id="22" name="Text Placeholder 5">
            <a:extLst>
              <a:ext uri="{FF2B5EF4-FFF2-40B4-BE49-F238E27FC236}">
                <a16:creationId xmlns:a16="http://schemas.microsoft.com/office/drawing/2014/main" id="{9296D29A-B11F-E94A-9C83-2472B4298AF0}"/>
              </a:ext>
            </a:extLst>
          </p:cNvPr>
          <p:cNvSpPr>
            <a:spLocks noGrp="1"/>
          </p:cNvSpPr>
          <p:nvPr>
            <p:ph type="body" sz="quarter" idx="14" hasCustomPrompt="1"/>
          </p:nvPr>
        </p:nvSpPr>
        <p:spPr>
          <a:xfrm>
            <a:off x="3085727" y="4452848"/>
            <a:ext cx="6020547" cy="313350"/>
          </a:xfrm>
        </p:spPr>
        <p:txBody>
          <a:bodyPr wrap="square" tIns="36000" anchor="t">
            <a:spAutoFit/>
          </a:bodyPr>
          <a:lstStyle>
            <a:lvl1pPr algn="ctr">
              <a:lnSpc>
                <a:spcPct val="100000"/>
              </a:lnSpc>
              <a:defRPr kumimoji="0" lang="nl-NL" sz="1800" b="0" i="0" u="none" strike="noStrike" cap="none" spc="0" normalizeH="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Royal Dutch Shell plc</a:t>
            </a:r>
            <a:endParaRPr lang="nl-NL"/>
          </a:p>
        </p:txBody>
      </p:sp>
      <p:pic>
        <p:nvPicPr>
          <p:cNvPr id="23" name="Picture 22">
            <a:extLst>
              <a:ext uri="{FF2B5EF4-FFF2-40B4-BE49-F238E27FC236}">
                <a16:creationId xmlns:a16="http://schemas.microsoft.com/office/drawing/2014/main" id="{7E9BA1F0-9D2E-1A46-8813-DA353873B33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6934" y="1230496"/>
            <a:ext cx="1738132" cy="1738130"/>
          </a:xfrm>
          <a:prstGeom prst="rect">
            <a:avLst/>
          </a:prstGeom>
        </p:spPr>
      </p:pic>
      <p:sp>
        <p:nvSpPr>
          <p:cNvPr id="7" name="Text Placeholder 5">
            <a:extLst>
              <a:ext uri="{FF2B5EF4-FFF2-40B4-BE49-F238E27FC236}">
                <a16:creationId xmlns:a16="http://schemas.microsoft.com/office/drawing/2014/main" id="{E14E5C9B-676C-B745-B77A-83F6AE373178}"/>
              </a:ext>
            </a:extLst>
          </p:cNvPr>
          <p:cNvSpPr>
            <a:spLocks noGrp="1"/>
          </p:cNvSpPr>
          <p:nvPr>
            <p:ph type="body" sz="quarter" idx="15" hasCustomPrompt="1"/>
          </p:nvPr>
        </p:nvSpPr>
        <p:spPr>
          <a:xfrm>
            <a:off x="1458496" y="3558515"/>
            <a:ext cx="9275008" cy="405683"/>
          </a:xfrm>
        </p:spPr>
        <p:txBody>
          <a:bodyPr wrap="square" tIns="36000" anchor="t">
            <a:spAutoFit/>
          </a:bodyPr>
          <a:lstStyle>
            <a:lvl1pPr algn="ctr">
              <a:lnSpc>
                <a:spcPct val="100000"/>
              </a:lnSpc>
              <a:defRPr kumimoji="0" lang="nl-NL" sz="2400" b="0" i="0" u="none" strike="noStrike" cap="none" spc="200" normalizeH="0" baseline="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PRESENTATION SUB TITLE</a:t>
            </a:r>
            <a:endParaRPr lang="nl-NL"/>
          </a:p>
        </p:txBody>
      </p:sp>
      <p:sp>
        <p:nvSpPr>
          <p:cNvPr id="12" name="TextBox 11" descr="CONFIDENTIAL_TAG_0xFFEE">
            <a:extLst>
              <a:ext uri="{FF2B5EF4-FFF2-40B4-BE49-F238E27FC236}">
                <a16:creationId xmlns:a16="http://schemas.microsoft.com/office/drawing/2014/main" id="{F1688D22-D1CB-344E-A34C-0780ABBF21AD}"/>
              </a:ext>
            </a:extLst>
          </p:cNvPr>
          <p:cNvSpPr txBox="1"/>
          <p:nvPr userDrawn="1"/>
        </p:nvSpPr>
        <p:spPr>
          <a:xfrm>
            <a:off x="555625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Book" pitchFamily="2" charset="0"/>
                <a:ea typeface="+mn-ea"/>
                <a:cs typeface="+mn-cs"/>
              </a:rPr>
              <a:t>CONFIDENTIAL</a:t>
            </a:r>
          </a:p>
        </p:txBody>
      </p:sp>
    </p:spTree>
    <p:extLst>
      <p:ext uri="{BB962C8B-B14F-4D97-AF65-F5344CB8AC3E}">
        <p14:creationId xmlns:p14="http://schemas.microsoft.com/office/powerpoint/2010/main" val="3934001964"/>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dirty="0"/>
              <a:t>Click to edit Master title style</a:t>
            </a:r>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dirty="0"/>
              <a:t>Click to edit Master subtitle style</a:t>
            </a:r>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374852063"/>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endParaRPr lang="en-GB" dirty="0"/>
          </a:p>
        </p:txBody>
      </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dirty="0"/>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dirty="0"/>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618950502"/>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dirty="0"/>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dirty="0"/>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727443619"/>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Tree>
    <p:extLst>
      <p:ext uri="{BB962C8B-B14F-4D97-AF65-F5344CB8AC3E}">
        <p14:creationId xmlns:p14="http://schemas.microsoft.com/office/powerpoint/2010/main" val="3121753209"/>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284894818"/>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GB" noProof="0" dirty="0"/>
              <a:t>Click to edit Master title style</a:t>
            </a:r>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91440689"/>
      </p:ext>
    </p:extLst>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GB" dirty="0"/>
              <a:t>Click to edit Master title style</a:t>
            </a:r>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831138968"/>
      </p:ext>
    </p:extLst>
  </p:cSld>
  <p:clrMapOvr>
    <a:masterClrMapping/>
  </p:clrMapOvr>
  <p:transition/>
  <p:hf hd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GB" dirty="0"/>
              <a:t>Click to edit Master title style</a:t>
            </a:r>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513058995"/>
      </p:ext>
    </p:extLst>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166A521-C0FB-4F01-A553-3C97ED221740}"/>
              </a:ext>
            </a:extLst>
          </p:cNvPr>
          <p:cNvGraphicFramePr>
            <a:graphicFrameLocks noChangeAspect="1"/>
          </p:cNvGraphicFramePr>
          <p:nvPr userDrawn="1">
            <p:custDataLst>
              <p:tags r:id="rId21"/>
            </p:custDataLst>
            <p:extLst>
              <p:ext uri="{D42A27DB-BD31-4B8C-83A1-F6EECF244321}">
                <p14:modId xmlns:p14="http://schemas.microsoft.com/office/powerpoint/2010/main" val="3020066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15" imgH="416" progId="TCLayout.ActiveDocument.1">
                  <p:embed/>
                </p:oleObj>
              </mc:Choice>
              <mc:Fallback>
                <p:oleObj name="think-cell Slide" r:id="rId22" imgW="415" imgH="416" progId="TCLayout.ActiveDocument.1">
                  <p:embed/>
                  <p:pic>
                    <p:nvPicPr>
                      <p:cNvPr id="3" name="Object 2" hidden="1">
                        <a:extLst>
                          <a:ext uri="{FF2B5EF4-FFF2-40B4-BE49-F238E27FC236}">
                            <a16:creationId xmlns:a16="http://schemas.microsoft.com/office/drawing/2014/main" id="{B166A521-C0FB-4F01-A553-3C97ED221740}"/>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Sixth level</a:t>
            </a:r>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title style</a:t>
            </a:r>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July 2017</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extLst>
      <p:ext uri="{BB962C8B-B14F-4D97-AF65-F5344CB8AC3E}">
        <p14:creationId xmlns:p14="http://schemas.microsoft.com/office/powerpoint/2010/main" val="398207241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9" r:id="rId18"/>
    <p:sldLayoutId id="2147483700" r:id="rId19"/>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90601-070D-924C-8219-C9A76496888F}"/>
              </a:ext>
            </a:extLst>
          </p:cNvPr>
          <p:cNvSpPr>
            <a:spLocks noGrp="1"/>
          </p:cNvSpPr>
          <p:nvPr>
            <p:ph type="body" sz="quarter" idx="13"/>
          </p:nvPr>
        </p:nvSpPr>
        <p:spPr>
          <a:xfrm>
            <a:off x="1458496" y="3149355"/>
            <a:ext cx="9275008" cy="511738"/>
          </a:xfrm>
        </p:spPr>
        <p:txBody>
          <a:bodyPr/>
          <a:lstStyle/>
          <a:p>
            <a:pPr marL="0" indent="0">
              <a:buNone/>
            </a:pPr>
            <a:r>
              <a:rPr lang="en-US" sz="3000" dirty="0"/>
              <a:t>GBARAN-KC CADENCE CHARTERS</a:t>
            </a:r>
          </a:p>
        </p:txBody>
      </p:sp>
    </p:spTree>
    <p:extLst>
      <p:ext uri="{BB962C8B-B14F-4D97-AF65-F5344CB8AC3E}">
        <p14:creationId xmlns:p14="http://schemas.microsoft.com/office/powerpoint/2010/main" val="28400780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27D3E0C-3DD6-8C87-3277-B91827BD57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7" name="Object 6" hidden="1">
                        <a:extLst>
                          <a:ext uri="{FF2B5EF4-FFF2-40B4-BE49-F238E27FC236}">
                            <a16:creationId xmlns:a16="http://schemas.microsoft.com/office/drawing/2014/main" id="{127D3E0C-3DD6-8C87-3277-B91827BD57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B63DF455-2371-1947-AA74-45BF74326D5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50" b="0" i="0" u="none" strike="noStrike" kern="1200" cap="none" spc="0" normalizeH="0" baseline="0" noProof="1" smtClean="0">
                <a:ln>
                  <a:noFill/>
                </a:ln>
                <a:solidFill>
                  <a:srgbClr val="404040"/>
                </a:solidFill>
                <a:effectLst/>
                <a:uLnTx/>
                <a:uFillTx/>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850" b="0" i="0" u="none" strike="noStrike" kern="1200" cap="none" spc="0" normalizeH="0" baseline="0" noProof="1">
              <a:ln>
                <a:noFill/>
              </a:ln>
              <a:solidFill>
                <a:srgbClr val="404040"/>
              </a:solidFill>
              <a:effectLst/>
              <a:uLnTx/>
              <a:uFillTx/>
            </a:endParaRPr>
          </a:p>
        </p:txBody>
      </p:sp>
      <p:grpSp>
        <p:nvGrpSpPr>
          <p:cNvPr id="24" name="Group 23">
            <a:extLst>
              <a:ext uri="{FF2B5EF4-FFF2-40B4-BE49-F238E27FC236}">
                <a16:creationId xmlns:a16="http://schemas.microsoft.com/office/drawing/2014/main" id="{A9EAADA0-4378-DD6E-9177-2BCC83FFAFE8}"/>
              </a:ext>
            </a:extLst>
          </p:cNvPr>
          <p:cNvGrpSpPr/>
          <p:nvPr/>
        </p:nvGrpSpPr>
        <p:grpSpPr>
          <a:xfrm>
            <a:off x="182880" y="895499"/>
            <a:ext cx="11804356" cy="5708073"/>
            <a:chOff x="87655" y="395816"/>
            <a:chExt cx="11899581" cy="5962497"/>
          </a:xfrm>
        </p:grpSpPr>
        <p:sp>
          <p:nvSpPr>
            <p:cNvPr id="9" name="Rectangle 8">
              <a:extLst>
                <a:ext uri="{FF2B5EF4-FFF2-40B4-BE49-F238E27FC236}">
                  <a16:creationId xmlns:a16="http://schemas.microsoft.com/office/drawing/2014/main" id="{E5102D58-AEDF-460D-BFFE-6044BB391999}"/>
                </a:ext>
              </a:extLst>
            </p:cNvPr>
            <p:cNvSpPr/>
            <p:nvPr/>
          </p:nvSpPr>
          <p:spPr>
            <a:xfrm>
              <a:off x="843640" y="395816"/>
              <a:ext cx="9912405" cy="2435917"/>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algn="l">
                <a:lnSpc>
                  <a:spcPct val="150000"/>
                </a:lnSpc>
              </a:pPr>
              <a:endParaRPr lang="en-US" sz="1100" dirty="0">
                <a:solidFill>
                  <a:srgbClr val="000000"/>
                </a:solidFill>
                <a:latin typeface="ShellBook" panose="00000500000000000000" pitchFamily="50" charset="0"/>
              </a:endParaRPr>
            </a:p>
            <a:p>
              <a:pPr algn="l">
                <a:lnSpc>
                  <a:spcPct val="150000"/>
                </a:lnSpc>
              </a:pPr>
              <a:r>
                <a:rPr lang="en-US" sz="1200" dirty="0">
                  <a:solidFill>
                    <a:srgbClr val="000000"/>
                  </a:solidFill>
                  <a:latin typeface="ShellBook" panose="00000500000000000000" pitchFamily="50" charset="0"/>
                </a:rPr>
                <a:t>The Gbaran infill project </a:t>
              </a:r>
              <a:r>
                <a:rPr lang="en-US" sz="1200" dirty="0" err="1">
                  <a:solidFill>
                    <a:srgbClr val="000000"/>
                  </a:solidFill>
                  <a:latin typeface="ShellBook" panose="00000500000000000000" pitchFamily="50" charset="0"/>
                </a:rPr>
                <a:t>bulklines</a:t>
              </a:r>
              <a:r>
                <a:rPr lang="en-US" sz="1200" dirty="0">
                  <a:solidFill>
                    <a:srgbClr val="000000"/>
                  </a:solidFill>
                  <a:latin typeface="ShellBook" panose="00000500000000000000" pitchFamily="50" charset="0"/>
                </a:rPr>
                <a:t> were designed with carbon steel and corrosion inhibition at 95% availability to achieve a mitigated corrosion rate of 0.1mm/year. The specified injection rate based on design is 0.6L/</a:t>
              </a:r>
              <a:r>
                <a:rPr lang="en-US" sz="1200" dirty="0" err="1">
                  <a:solidFill>
                    <a:srgbClr val="000000"/>
                  </a:solidFill>
                  <a:latin typeface="ShellBook" panose="00000500000000000000" pitchFamily="50" charset="0"/>
                </a:rPr>
                <a:t>MMScf</a:t>
              </a:r>
              <a:r>
                <a:rPr lang="en-US" sz="1200" dirty="0">
                  <a:solidFill>
                    <a:srgbClr val="000000"/>
                  </a:solidFill>
                  <a:latin typeface="ShellBook" panose="00000500000000000000" pitchFamily="50" charset="0"/>
                </a:rPr>
                <a:t>.</a:t>
              </a:r>
            </a:p>
            <a:p>
              <a:pPr algn="l">
                <a:lnSpc>
                  <a:spcPct val="150000"/>
                </a:lnSpc>
              </a:pPr>
              <a:r>
                <a:rPr lang="en-US" sz="1200" dirty="0">
                  <a:solidFill>
                    <a:srgbClr val="000000"/>
                  </a:solidFill>
                  <a:latin typeface="ShellBook" panose="00000500000000000000" pitchFamily="50" charset="0"/>
                </a:rPr>
                <a:t>Recent desktop assessment using current operating conditions (pressure, temperature, CO2) indicated that pipeline integrity can be maintained even at lower CI availability because current operating conditions are not as severe as design conditions.</a:t>
              </a:r>
            </a:p>
            <a:p>
              <a:pPr algn="l">
                <a:lnSpc>
                  <a:spcPct val="150000"/>
                </a:lnSpc>
              </a:pPr>
              <a:r>
                <a:rPr lang="en-US" sz="1200" dirty="0">
                  <a:solidFill>
                    <a:srgbClr val="000000"/>
                  </a:solidFill>
                  <a:latin typeface="ShellBook" panose="00000500000000000000" pitchFamily="50" charset="0"/>
                </a:rPr>
                <a:t>Consequently, opportunity exists to reduce chemical cost for K2S </a:t>
              </a:r>
              <a:r>
                <a:rPr lang="en-US" sz="1200" dirty="0" err="1">
                  <a:solidFill>
                    <a:srgbClr val="000000"/>
                  </a:solidFill>
                  <a:latin typeface="ShellBook" panose="00000500000000000000" pitchFamily="50" charset="0"/>
                </a:rPr>
                <a:t>bulkline</a:t>
              </a:r>
              <a:r>
                <a:rPr lang="en-US" sz="1200" dirty="0">
                  <a:solidFill>
                    <a:srgbClr val="000000"/>
                  </a:solidFill>
                  <a:latin typeface="ShellBook" panose="00000500000000000000" pitchFamily="50" charset="0"/>
                </a:rPr>
                <a:t> as previously successfully executed on </a:t>
              </a:r>
              <a:r>
                <a:rPr lang="en-US" sz="1200" dirty="0" err="1">
                  <a:solidFill>
                    <a:srgbClr val="000000"/>
                  </a:solidFill>
                  <a:latin typeface="ShellBook" panose="00000500000000000000" pitchFamily="50" charset="0"/>
                </a:rPr>
                <a:t>Koma</a:t>
              </a:r>
              <a:r>
                <a:rPr lang="en-US" sz="1200" dirty="0">
                  <a:solidFill>
                    <a:srgbClr val="000000"/>
                  </a:solidFill>
                  <a:latin typeface="ShellBook" panose="00000500000000000000" pitchFamily="50" charset="0"/>
                </a:rPr>
                <a:t> PH2 and EPU3&amp;4 </a:t>
              </a:r>
              <a:r>
                <a:rPr lang="en-US" sz="1200" dirty="0" err="1">
                  <a:solidFill>
                    <a:srgbClr val="000000"/>
                  </a:solidFill>
                  <a:latin typeface="ShellBook" panose="00000500000000000000" pitchFamily="50" charset="0"/>
                </a:rPr>
                <a:t>bulkline</a:t>
              </a:r>
              <a:r>
                <a:rPr lang="en-US" sz="1200" dirty="0">
                  <a:solidFill>
                    <a:srgbClr val="000000"/>
                  </a:solidFill>
                  <a:latin typeface="ShellBook" panose="00000500000000000000" pitchFamily="50" charset="0"/>
                </a:rPr>
                <a:t> by optimizing CI dosage rate and availability whilst maintaining mitigated corrosion rate of 0.1mm/</a:t>
              </a:r>
              <a:r>
                <a:rPr lang="en-US" sz="1200" dirty="0" err="1">
                  <a:solidFill>
                    <a:srgbClr val="000000"/>
                  </a:solidFill>
                  <a:latin typeface="ShellBook" panose="00000500000000000000" pitchFamily="50" charset="0"/>
                </a:rPr>
                <a:t>yr</a:t>
              </a:r>
              <a:r>
                <a:rPr lang="en-US" sz="1200" dirty="0">
                  <a:solidFill>
                    <a:srgbClr val="000000"/>
                  </a:solidFill>
                  <a:latin typeface="ShellBook" panose="00000500000000000000" pitchFamily="50" charset="0"/>
                </a:rPr>
                <a:t>  as per design.</a:t>
              </a:r>
            </a:p>
          </p:txBody>
        </p:sp>
        <p:sp>
          <p:nvSpPr>
            <p:cNvPr id="10" name="Rectangle 9">
              <a:extLst>
                <a:ext uri="{FF2B5EF4-FFF2-40B4-BE49-F238E27FC236}">
                  <a16:creationId xmlns:a16="http://schemas.microsoft.com/office/drawing/2014/main" id="{11FBDFF2-9AFD-4371-B049-15ECCED99BB1}"/>
                </a:ext>
              </a:extLst>
            </p:cNvPr>
            <p:cNvSpPr/>
            <p:nvPr/>
          </p:nvSpPr>
          <p:spPr>
            <a:xfrm>
              <a:off x="1159332" y="395816"/>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04040"/>
                  </a:solidFill>
                  <a:effectLst/>
                  <a:uLnTx/>
                  <a:uFillTx/>
                  <a:latin typeface="ShellBold"/>
                </a:rPr>
                <a:t>Business Case</a:t>
              </a:r>
            </a:p>
          </p:txBody>
        </p:sp>
        <p:sp>
          <p:nvSpPr>
            <p:cNvPr id="11" name="Oval 10">
              <a:extLst>
                <a:ext uri="{FF2B5EF4-FFF2-40B4-BE49-F238E27FC236}">
                  <a16:creationId xmlns:a16="http://schemas.microsoft.com/office/drawing/2014/main" id="{DF750389-3BB1-45AE-B647-E01BFDBFC7FE}"/>
                </a:ext>
              </a:extLst>
            </p:cNvPr>
            <p:cNvSpPr/>
            <p:nvPr/>
          </p:nvSpPr>
          <p:spPr>
            <a:xfrm>
              <a:off x="87655" y="735437"/>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hellBold"/>
                </a:rPr>
                <a:t>1</a:t>
              </a:r>
            </a:p>
          </p:txBody>
        </p:sp>
        <p:sp>
          <p:nvSpPr>
            <p:cNvPr id="12" name="Arrow: Striped Right 11">
              <a:extLst>
                <a:ext uri="{FF2B5EF4-FFF2-40B4-BE49-F238E27FC236}">
                  <a16:creationId xmlns:a16="http://schemas.microsoft.com/office/drawing/2014/main" id="{E4FDC81F-A2DA-43B4-B6E5-8C8192DA1DF6}"/>
                </a:ext>
              </a:extLst>
            </p:cNvPr>
            <p:cNvSpPr/>
            <p:nvPr/>
          </p:nvSpPr>
          <p:spPr>
            <a:xfrm rot="16200000" flipH="1">
              <a:off x="50885" y="1670650"/>
              <a:ext cx="613540"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Medium"/>
              </a:endParaRPr>
            </a:p>
          </p:txBody>
        </p:sp>
        <p:sp>
          <p:nvSpPr>
            <p:cNvPr id="17" name="Oval 16">
              <a:extLst>
                <a:ext uri="{FF2B5EF4-FFF2-40B4-BE49-F238E27FC236}">
                  <a16:creationId xmlns:a16="http://schemas.microsoft.com/office/drawing/2014/main" id="{BFF06E98-FAA7-4A8E-8DC6-296AC9D2C37D}"/>
                </a:ext>
              </a:extLst>
            </p:cNvPr>
            <p:cNvSpPr/>
            <p:nvPr/>
          </p:nvSpPr>
          <p:spPr>
            <a:xfrm>
              <a:off x="87655" y="3223925"/>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ShellBold"/>
                </a:rPr>
                <a:t>2</a:t>
              </a:r>
            </a:p>
          </p:txBody>
        </p:sp>
        <p:sp>
          <p:nvSpPr>
            <p:cNvPr id="18" name="Rectangle 17">
              <a:extLst>
                <a:ext uri="{FF2B5EF4-FFF2-40B4-BE49-F238E27FC236}">
                  <a16:creationId xmlns:a16="http://schemas.microsoft.com/office/drawing/2014/main" id="{AC66042A-A56D-4B11-9787-88D62D4F22DC}"/>
                </a:ext>
              </a:extLst>
            </p:cNvPr>
            <p:cNvSpPr/>
            <p:nvPr/>
          </p:nvSpPr>
          <p:spPr>
            <a:xfrm>
              <a:off x="850327" y="4166834"/>
              <a:ext cx="5191927" cy="1607263"/>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rtlCol="0" anchor="ctr"/>
            <a:lstStyle/>
            <a:p>
              <a:pPr marL="171450" marR="0" lvl="0" indent="-171450" algn="l" defTabSz="914400" rtl="0" eaLnBrk="1" fontAlgn="auto" latinLnBrk="0" hangingPunct="1">
                <a:lnSpc>
                  <a:spcPct val="150000"/>
                </a:lnSpc>
                <a:spcBef>
                  <a:spcPts val="0"/>
                </a:spcBef>
                <a:spcAft>
                  <a:spcPts val="0"/>
                </a:spcAft>
                <a:buClr>
                  <a:srgbClr val="DD1D21"/>
                </a:buClr>
                <a:buSzTx/>
                <a:buFont typeface="Wingdings" panose="05000000000000000000" pitchFamily="2" charset="2"/>
                <a:buChar char="v"/>
                <a:tabLst/>
                <a:defRPr/>
              </a:pPr>
              <a:r>
                <a:rPr kumimoji="0" lang="en-US" sz="1200" b="0" i="0" u="none" strike="noStrike" kern="1200" cap="none" spc="0" normalizeH="0" baseline="0" noProof="0" dirty="0">
                  <a:ln>
                    <a:noFill/>
                  </a:ln>
                  <a:solidFill>
                    <a:srgbClr val="000000"/>
                  </a:solidFill>
                  <a:effectLst/>
                  <a:uLnTx/>
                  <a:uFillTx/>
                  <a:latin typeface="ShellBook" panose="00000500000000000000" pitchFamily="50" charset="0"/>
                </a:rPr>
                <a:t>Hold Kick-off meeting with team members post F/Head approval.</a:t>
              </a:r>
            </a:p>
            <a:p>
              <a:pPr marL="171450" marR="0" lvl="0" indent="-171450" algn="l" defTabSz="914400" rtl="0" eaLnBrk="1" fontAlgn="auto" latinLnBrk="0" hangingPunct="1">
                <a:lnSpc>
                  <a:spcPct val="150000"/>
                </a:lnSpc>
                <a:spcBef>
                  <a:spcPts val="0"/>
                </a:spcBef>
                <a:spcAft>
                  <a:spcPts val="0"/>
                </a:spcAft>
                <a:buClr>
                  <a:srgbClr val="DD1D21"/>
                </a:buClr>
                <a:buSzTx/>
                <a:buFont typeface="Wingdings" panose="05000000000000000000" pitchFamily="2" charset="2"/>
                <a:buChar char="v"/>
                <a:tabLst/>
                <a:defRPr/>
              </a:pPr>
              <a:r>
                <a:rPr kumimoji="0" lang="en-US" sz="1200" b="0" i="0" u="none" strike="noStrike" kern="1200" cap="none" spc="0" normalizeH="0" baseline="0" noProof="0" dirty="0">
                  <a:ln>
                    <a:noFill/>
                  </a:ln>
                  <a:solidFill>
                    <a:srgbClr val="000000"/>
                  </a:solidFill>
                  <a:effectLst/>
                  <a:uLnTx/>
                  <a:uFillTx/>
                  <a:latin typeface="ShellBook" panose="00000500000000000000" pitchFamily="50" charset="0"/>
                </a:rPr>
                <a:t>Secure funds approval and procure sampling materials; reagents.</a:t>
              </a:r>
            </a:p>
            <a:p>
              <a:pPr marL="171450" marR="0" lvl="0" indent="-171450" algn="l" defTabSz="914400" rtl="0" eaLnBrk="1" fontAlgn="auto" latinLnBrk="0" hangingPunct="1">
                <a:lnSpc>
                  <a:spcPct val="150000"/>
                </a:lnSpc>
                <a:spcBef>
                  <a:spcPts val="0"/>
                </a:spcBef>
                <a:spcAft>
                  <a:spcPts val="0"/>
                </a:spcAft>
                <a:buClr>
                  <a:srgbClr val="DD1D21"/>
                </a:buClr>
                <a:buSzTx/>
                <a:buFont typeface="Wingdings" panose="05000000000000000000" pitchFamily="2" charset="2"/>
                <a:buChar char="v"/>
                <a:tabLst/>
                <a:defRPr/>
              </a:pPr>
              <a:r>
                <a:rPr lang="en-US" sz="1200" dirty="0">
                  <a:solidFill>
                    <a:srgbClr val="000000"/>
                  </a:solidFill>
                  <a:latin typeface="ShellBook" panose="00000500000000000000" pitchFamily="50" charset="0"/>
                </a:rPr>
                <a:t>Take samples and </a:t>
              </a:r>
              <a:r>
                <a:rPr lang="en-US" sz="1200" dirty="0" err="1">
                  <a:solidFill>
                    <a:srgbClr val="000000"/>
                  </a:solidFill>
                  <a:latin typeface="ShellBook" panose="00000500000000000000" pitchFamily="50" charset="0"/>
                </a:rPr>
                <a:t>analyse</a:t>
              </a:r>
              <a:r>
                <a:rPr lang="en-US" sz="1200" dirty="0">
                  <a:solidFill>
                    <a:srgbClr val="000000"/>
                  </a:solidFill>
                  <a:latin typeface="ShellBook" panose="00000500000000000000" pitchFamily="50" charset="0"/>
                </a:rPr>
                <a:t>. Review results weekly.</a:t>
              </a:r>
            </a:p>
            <a:p>
              <a:pPr marL="171450" marR="0" lvl="0" indent="-171450" algn="l" defTabSz="914400" rtl="0" eaLnBrk="1" fontAlgn="auto" latinLnBrk="0" hangingPunct="1">
                <a:lnSpc>
                  <a:spcPct val="150000"/>
                </a:lnSpc>
                <a:spcBef>
                  <a:spcPts val="0"/>
                </a:spcBef>
                <a:spcAft>
                  <a:spcPts val="0"/>
                </a:spcAft>
                <a:buClr>
                  <a:srgbClr val="DD1D21"/>
                </a:buClr>
                <a:buSzTx/>
                <a:buFont typeface="Wingdings" panose="05000000000000000000" pitchFamily="2" charset="2"/>
                <a:buChar char="v"/>
                <a:tabLst/>
                <a:defRPr/>
              </a:pPr>
              <a:r>
                <a:rPr lang="en-US" sz="1200" dirty="0">
                  <a:solidFill>
                    <a:srgbClr val="000000"/>
                  </a:solidFill>
                  <a:latin typeface="ShellBook" panose="00000500000000000000" pitchFamily="50" charset="0"/>
                </a:rPr>
                <a:t>Carry out corrosion modelling based on reviewed </a:t>
              </a:r>
              <a:r>
                <a:rPr lang="en-US" sz="1200" dirty="0" err="1">
                  <a:solidFill>
                    <a:srgbClr val="000000"/>
                  </a:solidFill>
                  <a:latin typeface="ShellBook" panose="00000500000000000000" pitchFamily="50" charset="0"/>
                </a:rPr>
                <a:t>analysed</a:t>
              </a:r>
              <a:r>
                <a:rPr lang="en-US" sz="1200" dirty="0">
                  <a:solidFill>
                    <a:srgbClr val="000000"/>
                  </a:solidFill>
                  <a:latin typeface="ShellBook" panose="00000500000000000000" pitchFamily="50" charset="0"/>
                </a:rPr>
                <a:t> result</a:t>
              </a:r>
            </a:p>
            <a:p>
              <a:pPr marL="171450" marR="0" lvl="0" indent="-171450" algn="l" defTabSz="914400" rtl="0" eaLnBrk="1" fontAlgn="auto" latinLnBrk="0" hangingPunct="1">
                <a:lnSpc>
                  <a:spcPct val="150000"/>
                </a:lnSpc>
                <a:spcBef>
                  <a:spcPts val="0"/>
                </a:spcBef>
                <a:spcAft>
                  <a:spcPts val="0"/>
                </a:spcAft>
                <a:buClr>
                  <a:srgbClr val="DD1D21"/>
                </a:buClr>
                <a:buSzTx/>
                <a:buFont typeface="Wingdings" panose="05000000000000000000" pitchFamily="2" charset="2"/>
                <a:buChar char="v"/>
                <a:tabLst/>
                <a:defRPr/>
              </a:pPr>
              <a:r>
                <a:rPr kumimoji="0" lang="en-US" sz="1200" b="0" i="0" u="none" strike="noStrike" kern="1200" cap="none" spc="0" normalizeH="0" baseline="0" noProof="0" dirty="0">
                  <a:ln>
                    <a:noFill/>
                  </a:ln>
                  <a:solidFill>
                    <a:srgbClr val="000000"/>
                  </a:solidFill>
                  <a:effectLst/>
                  <a:uLnTx/>
                  <a:uFillTx/>
                  <a:latin typeface="ShellBook" panose="00000500000000000000" pitchFamily="50" charset="0"/>
                </a:rPr>
                <a:t>Implement optimization based on modelling outcome</a:t>
              </a:r>
            </a:p>
          </p:txBody>
        </p:sp>
        <p:sp>
          <p:nvSpPr>
            <p:cNvPr id="19" name="Rectangle 18">
              <a:extLst>
                <a:ext uri="{FF2B5EF4-FFF2-40B4-BE49-F238E27FC236}">
                  <a16:creationId xmlns:a16="http://schemas.microsoft.com/office/drawing/2014/main" id="{8973D3D9-9A6B-482F-B848-7AF0EB18CD09}"/>
                </a:ext>
              </a:extLst>
            </p:cNvPr>
            <p:cNvSpPr/>
            <p:nvPr/>
          </p:nvSpPr>
          <p:spPr>
            <a:xfrm>
              <a:off x="1166018" y="4014345"/>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404040"/>
                  </a:solidFill>
                  <a:effectLst/>
                  <a:uLnTx/>
                  <a:uFillTx/>
                  <a:latin typeface="ShellBold"/>
                </a:rPr>
                <a:t>Project Scope</a:t>
              </a:r>
            </a:p>
          </p:txBody>
        </p:sp>
        <p:sp>
          <p:nvSpPr>
            <p:cNvPr id="20" name="Oval 19">
              <a:extLst>
                <a:ext uri="{FF2B5EF4-FFF2-40B4-BE49-F238E27FC236}">
                  <a16:creationId xmlns:a16="http://schemas.microsoft.com/office/drawing/2014/main" id="{7B258F51-CBBA-4524-9968-AC4D068A0CED}"/>
                </a:ext>
              </a:extLst>
            </p:cNvPr>
            <p:cNvSpPr/>
            <p:nvPr/>
          </p:nvSpPr>
          <p:spPr>
            <a:xfrm>
              <a:off x="87655" y="4779328"/>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hellBold"/>
                </a:rPr>
                <a:t>3</a:t>
              </a:r>
            </a:p>
          </p:txBody>
        </p:sp>
        <p:sp>
          <p:nvSpPr>
            <p:cNvPr id="21" name="Arrow: Striped Right 20">
              <a:extLst>
                <a:ext uri="{FF2B5EF4-FFF2-40B4-BE49-F238E27FC236}">
                  <a16:creationId xmlns:a16="http://schemas.microsoft.com/office/drawing/2014/main" id="{24038962-A172-49AE-AA2C-5FDCAEFA99AF}"/>
                </a:ext>
              </a:extLst>
            </p:cNvPr>
            <p:cNvSpPr/>
            <p:nvPr/>
          </p:nvSpPr>
          <p:spPr>
            <a:xfrm rot="16200000" flipH="1">
              <a:off x="50885" y="4108106"/>
              <a:ext cx="613540"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Medium"/>
              </a:endParaRPr>
            </a:p>
          </p:txBody>
        </p:sp>
        <p:sp>
          <p:nvSpPr>
            <p:cNvPr id="15" name="Rectangle 14">
              <a:extLst>
                <a:ext uri="{FF2B5EF4-FFF2-40B4-BE49-F238E27FC236}">
                  <a16:creationId xmlns:a16="http://schemas.microsoft.com/office/drawing/2014/main" id="{B99AEEB3-7050-4DED-9019-BB36DB7F0FFB}"/>
                </a:ext>
              </a:extLst>
            </p:cNvPr>
            <p:cNvSpPr/>
            <p:nvPr/>
          </p:nvSpPr>
          <p:spPr>
            <a:xfrm>
              <a:off x="836955" y="3075564"/>
              <a:ext cx="5205299" cy="751798"/>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rtlCol="0" anchor="t"/>
            <a:lstStyle/>
            <a:p>
              <a:pPr marL="171450" marR="0" lvl="0" indent="-171450" algn="l" defTabSz="914400" rtl="0" eaLnBrk="1" fontAlgn="auto" latinLnBrk="0" hangingPunct="1">
                <a:lnSpc>
                  <a:spcPct val="100000"/>
                </a:lnSpc>
                <a:spcBef>
                  <a:spcPts val="0"/>
                </a:spcBef>
                <a:spcAft>
                  <a:spcPts val="0"/>
                </a:spcAft>
                <a:buClr>
                  <a:srgbClr val="DD1D21"/>
                </a:buClr>
                <a:buSzTx/>
                <a:buFont typeface="Arial" panose="020B0604020202020204" pitchFamily="34" charset="0"/>
                <a:buChar char="•"/>
                <a:tabLst/>
                <a:defRPr/>
              </a:pPr>
              <a:r>
                <a:rPr kumimoji="0" lang="en-US" sz="1200" i="0" u="none" strike="noStrike" kern="1200" cap="none" spc="0" normalizeH="0" baseline="0" noProof="0" dirty="0">
                  <a:ln>
                    <a:noFill/>
                  </a:ln>
                  <a:solidFill>
                    <a:srgbClr val="000000"/>
                  </a:solidFill>
                  <a:effectLst/>
                  <a:uLnTx/>
                  <a:uFillTx/>
                  <a:latin typeface="ShellBook" panose="00000500000000000000" pitchFamily="50" charset="0"/>
                </a:rPr>
                <a:t>Based on $5/</a:t>
              </a:r>
              <a:r>
                <a:rPr kumimoji="0" lang="en-US" sz="1200" i="0" u="none" strike="noStrike" kern="1200" cap="none" spc="0" normalizeH="0" baseline="0" noProof="0" dirty="0" err="1">
                  <a:ln>
                    <a:noFill/>
                  </a:ln>
                  <a:solidFill>
                    <a:srgbClr val="000000"/>
                  </a:solidFill>
                  <a:effectLst/>
                  <a:uLnTx/>
                  <a:uFillTx/>
                  <a:latin typeface="ShellBook" panose="00000500000000000000" pitchFamily="50" charset="0"/>
                </a:rPr>
                <a:t>litre</a:t>
              </a:r>
              <a:r>
                <a:rPr kumimoji="0" lang="en-US" sz="1200" i="0" u="none" strike="noStrike" kern="1200" cap="none" spc="0" normalizeH="0" baseline="0" noProof="0" dirty="0">
                  <a:ln>
                    <a:noFill/>
                  </a:ln>
                  <a:solidFill>
                    <a:srgbClr val="000000"/>
                  </a:solidFill>
                  <a:effectLst/>
                  <a:uLnTx/>
                  <a:uFillTx/>
                  <a:latin typeface="ShellBook" panose="00000500000000000000" pitchFamily="50" charset="0"/>
                </a:rPr>
                <a:t> cost and expected chemical consumption reduction of 0.12L/</a:t>
              </a:r>
              <a:r>
                <a:rPr kumimoji="0" lang="en-US" sz="1200" i="0" u="none" strike="noStrike" kern="1200" cap="none" spc="0" normalizeH="0" baseline="0" noProof="0" dirty="0" err="1">
                  <a:ln>
                    <a:noFill/>
                  </a:ln>
                  <a:solidFill>
                    <a:srgbClr val="000000"/>
                  </a:solidFill>
                  <a:effectLst/>
                  <a:uLnTx/>
                  <a:uFillTx/>
                  <a:latin typeface="ShellBook" panose="00000500000000000000" pitchFamily="50" charset="0"/>
                </a:rPr>
                <a:t>MMScfd</a:t>
              </a:r>
              <a:r>
                <a:rPr kumimoji="0" lang="en-US" sz="1200" i="0" u="none" strike="noStrike" kern="1200" cap="none" spc="0" normalizeH="0" baseline="0" noProof="0" dirty="0">
                  <a:ln>
                    <a:noFill/>
                  </a:ln>
                  <a:solidFill>
                    <a:srgbClr val="000000"/>
                  </a:solidFill>
                  <a:effectLst/>
                  <a:uLnTx/>
                  <a:uFillTx/>
                  <a:latin typeface="ShellBook" panose="00000500000000000000" pitchFamily="50" charset="0"/>
                </a:rPr>
                <a:t>, a potential </a:t>
              </a:r>
              <a:r>
                <a:rPr kumimoji="0" lang="en-US" sz="1200" b="1" i="0" u="none" strike="noStrike" kern="1200" cap="none" spc="0" normalizeH="0" baseline="0" noProof="0" dirty="0">
                  <a:ln>
                    <a:noFill/>
                  </a:ln>
                  <a:solidFill>
                    <a:srgbClr val="000000"/>
                  </a:solidFill>
                  <a:effectLst/>
                  <a:uLnTx/>
                  <a:uFillTx/>
                  <a:latin typeface="ShellBook" panose="00000500000000000000" pitchFamily="50" charset="0"/>
                </a:rPr>
                <a:t>minimum savings of $60k exists</a:t>
              </a:r>
            </a:p>
          </p:txBody>
        </p:sp>
        <p:sp>
          <p:nvSpPr>
            <p:cNvPr id="16" name="Rectangle 15">
              <a:extLst>
                <a:ext uri="{FF2B5EF4-FFF2-40B4-BE49-F238E27FC236}">
                  <a16:creationId xmlns:a16="http://schemas.microsoft.com/office/drawing/2014/main" id="{E9DB6877-C611-4A5A-9632-90B11493032E}"/>
                </a:ext>
              </a:extLst>
            </p:cNvPr>
            <p:cNvSpPr/>
            <p:nvPr/>
          </p:nvSpPr>
          <p:spPr>
            <a:xfrm>
              <a:off x="1152644" y="2916341"/>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04040"/>
                  </a:solidFill>
                  <a:effectLst/>
                  <a:uLnTx/>
                  <a:uFillTx/>
                  <a:latin typeface="ShellBold"/>
                </a:rPr>
                <a:t>Potential Benefit/Impact</a:t>
              </a:r>
            </a:p>
          </p:txBody>
        </p:sp>
        <p:cxnSp>
          <p:nvCxnSpPr>
            <p:cNvPr id="26" name="Straight Connector 25">
              <a:extLst>
                <a:ext uri="{FF2B5EF4-FFF2-40B4-BE49-F238E27FC236}">
                  <a16:creationId xmlns:a16="http://schemas.microsoft.com/office/drawing/2014/main" id="{37B1C532-1FD9-4960-93B5-C983163A43A3}"/>
                </a:ext>
              </a:extLst>
            </p:cNvPr>
            <p:cNvCxnSpPr>
              <a:cxnSpLocks/>
            </p:cNvCxnSpPr>
            <p:nvPr/>
          </p:nvCxnSpPr>
          <p:spPr>
            <a:xfrm>
              <a:off x="962023" y="6167589"/>
              <a:ext cx="10812248" cy="0"/>
            </a:xfrm>
            <a:prstGeom prst="line">
              <a:avLst/>
            </a:prstGeom>
            <a:ln w="25400" cap="rnd">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5EDF4A6-5564-4D2D-A6C9-D1EE43D0C222}"/>
                </a:ext>
              </a:extLst>
            </p:cNvPr>
            <p:cNvSpPr/>
            <p:nvPr/>
          </p:nvSpPr>
          <p:spPr>
            <a:xfrm>
              <a:off x="782528" y="6071569"/>
              <a:ext cx="179495" cy="180000"/>
            </a:xfrm>
            <a:prstGeom prst="ellipse">
              <a:avLst/>
            </a:prstGeom>
            <a:solidFill>
              <a:schemeClr val="bg1"/>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75299" rtl="0" eaLnBrk="1" fontAlgn="auto" latinLnBrk="0" hangingPunct="1">
                <a:lnSpc>
                  <a:spcPct val="100000"/>
                </a:lnSpc>
                <a:spcBef>
                  <a:spcPts val="0"/>
                </a:spcBef>
                <a:spcAft>
                  <a:spcPts val="0"/>
                </a:spcAft>
                <a:buClrTx/>
                <a:buSzTx/>
                <a:buFontTx/>
                <a:buNone/>
                <a:tabLst/>
                <a:defRPr/>
              </a:pPr>
              <a:endParaRPr kumimoji="0" lang="en-AU" sz="1920" b="0" i="0" u="none" strike="noStrike" kern="1200" cap="none" spc="0" normalizeH="0" baseline="0" noProof="0">
                <a:ln>
                  <a:noFill/>
                </a:ln>
                <a:solidFill>
                  <a:srgbClr val="FFFFFF">
                    <a:lumMod val="65000"/>
                    <a:lumOff val="35000"/>
                  </a:srgbClr>
                </a:solidFill>
                <a:effectLst/>
                <a:uLnTx/>
                <a:uFillTx/>
                <a:latin typeface="Futura Medium"/>
              </a:endParaRPr>
            </a:p>
          </p:txBody>
        </p:sp>
        <p:sp>
          <p:nvSpPr>
            <p:cNvPr id="29" name="Oval 28">
              <a:extLst>
                <a:ext uri="{FF2B5EF4-FFF2-40B4-BE49-F238E27FC236}">
                  <a16:creationId xmlns:a16="http://schemas.microsoft.com/office/drawing/2014/main" id="{A93FE461-7EB3-468D-A038-97B97F59AF90}"/>
                </a:ext>
              </a:extLst>
            </p:cNvPr>
            <p:cNvSpPr/>
            <p:nvPr/>
          </p:nvSpPr>
          <p:spPr>
            <a:xfrm>
              <a:off x="11774271" y="6071569"/>
              <a:ext cx="179495" cy="180000"/>
            </a:xfrm>
            <a:prstGeom prst="ellipse">
              <a:avLst/>
            </a:prstGeom>
            <a:solidFill>
              <a:schemeClr val="bg1"/>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75299" rtl="0" eaLnBrk="1" fontAlgn="auto" latinLnBrk="0" hangingPunct="1">
                <a:lnSpc>
                  <a:spcPct val="100000"/>
                </a:lnSpc>
                <a:spcBef>
                  <a:spcPts val="0"/>
                </a:spcBef>
                <a:spcAft>
                  <a:spcPts val="0"/>
                </a:spcAft>
                <a:buClrTx/>
                <a:buSzTx/>
                <a:buFontTx/>
                <a:buNone/>
                <a:tabLst/>
                <a:defRPr/>
              </a:pPr>
              <a:endParaRPr kumimoji="0" lang="en-AU" sz="1920" b="0" i="0" u="none" strike="noStrike" kern="1200" cap="none" spc="0" normalizeH="0" baseline="0" noProof="0">
                <a:ln>
                  <a:noFill/>
                </a:ln>
                <a:solidFill>
                  <a:srgbClr val="FFFFFF">
                    <a:lumMod val="65000"/>
                    <a:lumOff val="35000"/>
                  </a:srgbClr>
                </a:solidFill>
                <a:effectLst/>
                <a:uLnTx/>
                <a:uFillTx/>
                <a:latin typeface="Futura Medium"/>
              </a:endParaRPr>
            </a:p>
          </p:txBody>
        </p:sp>
        <p:sp>
          <p:nvSpPr>
            <p:cNvPr id="30" name="Rectangle 29">
              <a:extLst>
                <a:ext uri="{FF2B5EF4-FFF2-40B4-BE49-F238E27FC236}">
                  <a16:creationId xmlns:a16="http://schemas.microsoft.com/office/drawing/2014/main" id="{A8809F30-01F5-49DB-B998-B9D1BBE87865}"/>
                </a:ext>
              </a:extLst>
            </p:cNvPr>
            <p:cNvSpPr/>
            <p:nvPr/>
          </p:nvSpPr>
          <p:spPr>
            <a:xfrm>
              <a:off x="1414063" y="5964826"/>
              <a:ext cx="1620000" cy="39348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L1: 6</a:t>
              </a:r>
              <a:r>
                <a:rPr kumimoji="0" lang="en-US" sz="1200" b="1" i="0" u="none" strike="noStrike" kern="1200" cap="none" spc="0" normalizeH="0" baseline="30000" noProof="0" dirty="0">
                  <a:ln>
                    <a:noFill/>
                  </a:ln>
                  <a:solidFill>
                    <a:srgbClr val="404040"/>
                  </a:solidFill>
                  <a:effectLst/>
                  <a:uLnTx/>
                  <a:uFillTx/>
                  <a:latin typeface="ShellBook" panose="00000500000000000000" charset="0"/>
                  <a:cs typeface="ShellBook" panose="00000500000000000000" charset="0"/>
                </a:rPr>
                <a:t>th</a:t>
              </a: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 April 2023 </a:t>
              </a:r>
            </a:p>
          </p:txBody>
        </p:sp>
        <p:sp>
          <p:nvSpPr>
            <p:cNvPr id="31" name="Rectangle 30">
              <a:extLst>
                <a:ext uri="{FF2B5EF4-FFF2-40B4-BE49-F238E27FC236}">
                  <a16:creationId xmlns:a16="http://schemas.microsoft.com/office/drawing/2014/main" id="{4054AAA0-5C03-4C32-A34A-17F80601752C}"/>
                </a:ext>
              </a:extLst>
            </p:cNvPr>
            <p:cNvSpPr/>
            <p:nvPr/>
          </p:nvSpPr>
          <p:spPr>
            <a:xfrm>
              <a:off x="3486105" y="5964826"/>
              <a:ext cx="1620000" cy="39348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L2: 30</a:t>
              </a:r>
              <a:r>
                <a:rPr kumimoji="0" lang="en-US" sz="1200" b="1" i="0" u="none" strike="noStrike" kern="1200" cap="none" spc="0" normalizeH="0" baseline="30000" noProof="0" dirty="0">
                  <a:ln>
                    <a:noFill/>
                  </a:ln>
                  <a:solidFill>
                    <a:srgbClr val="404040"/>
                  </a:solidFill>
                  <a:effectLst/>
                  <a:uLnTx/>
                  <a:uFillTx/>
                  <a:latin typeface="ShellBook" panose="00000500000000000000" charset="0"/>
                  <a:cs typeface="ShellBook" panose="00000500000000000000" charset="0"/>
                </a:rPr>
                <a:t>th</a:t>
              </a: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 April 2023</a:t>
              </a:r>
            </a:p>
          </p:txBody>
        </p:sp>
        <p:sp>
          <p:nvSpPr>
            <p:cNvPr id="32" name="Rectangle 31">
              <a:extLst>
                <a:ext uri="{FF2B5EF4-FFF2-40B4-BE49-F238E27FC236}">
                  <a16:creationId xmlns:a16="http://schemas.microsoft.com/office/drawing/2014/main" id="{22CD6BC3-27C2-4C73-8796-5710417FA018}"/>
                </a:ext>
              </a:extLst>
            </p:cNvPr>
            <p:cNvSpPr/>
            <p:nvPr/>
          </p:nvSpPr>
          <p:spPr>
            <a:xfrm>
              <a:off x="7630187" y="5964826"/>
              <a:ext cx="1620000" cy="39348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L4: 13</a:t>
              </a:r>
              <a:r>
                <a:rPr kumimoji="0" lang="en-US" sz="1200" b="1" i="0" u="none" strike="noStrike" kern="1200" cap="none" spc="0" normalizeH="0" baseline="30000" noProof="0" dirty="0">
                  <a:ln>
                    <a:noFill/>
                  </a:ln>
                  <a:solidFill>
                    <a:srgbClr val="404040"/>
                  </a:solidFill>
                  <a:effectLst/>
                  <a:uLnTx/>
                  <a:uFillTx/>
                  <a:latin typeface="ShellBook" panose="00000500000000000000" charset="0"/>
                  <a:cs typeface="ShellBook" panose="00000500000000000000" charset="0"/>
                </a:rPr>
                <a:t>th</a:t>
              </a: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 Aug 2023</a:t>
              </a:r>
            </a:p>
          </p:txBody>
        </p:sp>
        <p:sp>
          <p:nvSpPr>
            <p:cNvPr id="33" name="Rectangle 32">
              <a:extLst>
                <a:ext uri="{FF2B5EF4-FFF2-40B4-BE49-F238E27FC236}">
                  <a16:creationId xmlns:a16="http://schemas.microsoft.com/office/drawing/2014/main" id="{A0F53F0F-1A2E-4940-A8EC-E51665AFE178}"/>
                </a:ext>
              </a:extLst>
            </p:cNvPr>
            <p:cNvSpPr/>
            <p:nvPr/>
          </p:nvSpPr>
          <p:spPr>
            <a:xfrm>
              <a:off x="5558146" y="5964826"/>
              <a:ext cx="1620000" cy="39348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L3: 30</a:t>
              </a:r>
              <a:r>
                <a:rPr kumimoji="0" lang="en-US" sz="1200" b="1" i="0" u="none" strike="noStrike" kern="1200" cap="none" spc="0" normalizeH="0" baseline="30000" noProof="0" dirty="0">
                  <a:ln>
                    <a:noFill/>
                  </a:ln>
                  <a:solidFill>
                    <a:srgbClr val="404040"/>
                  </a:solidFill>
                  <a:effectLst/>
                  <a:uLnTx/>
                  <a:uFillTx/>
                  <a:latin typeface="ShellBook" panose="00000500000000000000" charset="0"/>
                  <a:cs typeface="ShellBook" panose="00000500000000000000" charset="0"/>
                </a:rPr>
                <a:t>th</a:t>
              </a: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 July 2023</a:t>
              </a:r>
            </a:p>
          </p:txBody>
        </p:sp>
        <p:sp>
          <p:nvSpPr>
            <p:cNvPr id="34" name="Rectangle 33">
              <a:extLst>
                <a:ext uri="{FF2B5EF4-FFF2-40B4-BE49-F238E27FC236}">
                  <a16:creationId xmlns:a16="http://schemas.microsoft.com/office/drawing/2014/main" id="{04C9CEFC-1978-42B3-ABF3-882BC3D889A2}"/>
                </a:ext>
              </a:extLst>
            </p:cNvPr>
            <p:cNvSpPr/>
            <p:nvPr/>
          </p:nvSpPr>
          <p:spPr>
            <a:xfrm>
              <a:off x="9702228" y="5964826"/>
              <a:ext cx="1620000" cy="39348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L5:20</a:t>
              </a:r>
              <a:r>
                <a:rPr kumimoji="0" lang="en-US" sz="1200" b="1" i="0" u="none" strike="noStrike" kern="1200" cap="none" spc="0" normalizeH="0" baseline="30000" noProof="0" dirty="0">
                  <a:ln>
                    <a:noFill/>
                  </a:ln>
                  <a:solidFill>
                    <a:srgbClr val="404040"/>
                  </a:solidFill>
                  <a:effectLst/>
                  <a:uLnTx/>
                  <a:uFillTx/>
                  <a:latin typeface="ShellBook" panose="00000500000000000000" charset="0"/>
                  <a:cs typeface="ShellBook" panose="00000500000000000000" charset="0"/>
                </a:rPr>
                <a:t>th</a:t>
              </a:r>
              <a:r>
                <a:rPr kumimoji="0" lang="en-US" sz="1200" b="1" i="0" u="none" strike="noStrike" kern="1200" cap="none" spc="0" normalizeH="0" baseline="0" noProof="0" dirty="0">
                  <a:ln>
                    <a:noFill/>
                  </a:ln>
                  <a:solidFill>
                    <a:srgbClr val="404040"/>
                  </a:solidFill>
                  <a:effectLst/>
                  <a:uLnTx/>
                  <a:uFillTx/>
                  <a:latin typeface="ShellBook" panose="00000500000000000000" charset="0"/>
                  <a:cs typeface="ShellBook" panose="00000500000000000000" charset="0"/>
                </a:rPr>
                <a:t> Aug 2023</a:t>
              </a:r>
            </a:p>
          </p:txBody>
        </p:sp>
        <p:sp>
          <p:nvSpPr>
            <p:cNvPr id="35" name="Rectangle 34">
              <a:extLst>
                <a:ext uri="{FF2B5EF4-FFF2-40B4-BE49-F238E27FC236}">
                  <a16:creationId xmlns:a16="http://schemas.microsoft.com/office/drawing/2014/main" id="{A4C8F41D-6162-43B3-901F-AC0B2FE222B3}"/>
                </a:ext>
              </a:extLst>
            </p:cNvPr>
            <p:cNvSpPr/>
            <p:nvPr/>
          </p:nvSpPr>
          <p:spPr>
            <a:xfrm>
              <a:off x="6789096" y="4542266"/>
              <a:ext cx="5191927" cy="1285851"/>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ShellBook" panose="00000500000000000000" pitchFamily="50" charset="0"/>
                </a:rPr>
                <a:t>Project Lead</a:t>
              </a:r>
              <a:r>
                <a:rPr kumimoji="0" lang="en-GB" sz="1200" i="0" u="none" strike="noStrike" kern="1200" cap="none" spc="0" normalizeH="0" baseline="0" noProof="0" dirty="0">
                  <a:ln>
                    <a:noFill/>
                  </a:ln>
                  <a:solidFill>
                    <a:srgbClr val="000000"/>
                  </a:solidFill>
                  <a:effectLst/>
                  <a:uLnTx/>
                  <a:uFillTx/>
                  <a:latin typeface="ShellBook" panose="00000500000000000000" pitchFamily="50" charset="0"/>
                </a:rPr>
                <a:t>: Oba’ Durodola</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ShellBook" panose="00000500000000000000" pitchFamily="50" charset="0"/>
                </a:rPr>
                <a:t>Team Members</a:t>
              </a:r>
              <a:r>
                <a:rPr kumimoji="0" lang="en-GB" sz="1200" i="0" u="none" strike="noStrike" kern="1200" cap="none" spc="0" normalizeH="0" baseline="0" noProof="0" dirty="0">
                  <a:ln>
                    <a:noFill/>
                  </a:ln>
                  <a:solidFill>
                    <a:srgbClr val="000000"/>
                  </a:solidFill>
                  <a:effectLst/>
                  <a:uLnTx/>
                  <a:uFillTx/>
                  <a:latin typeface="ShellBook" panose="00000500000000000000" pitchFamily="50" charset="0"/>
                </a:rPr>
                <a:t>: Oniwo Abraham,</a:t>
              </a:r>
              <a:r>
                <a:rPr lang="en-GB" sz="1200" dirty="0">
                  <a:solidFill>
                    <a:srgbClr val="000000"/>
                  </a:solidFill>
                  <a:latin typeface="ShellBook" panose="00000500000000000000" pitchFamily="50" charset="0"/>
                </a:rPr>
                <a:t> Biobele </a:t>
              </a:r>
              <a:r>
                <a:rPr lang="en-GB" sz="1200" dirty="0" err="1">
                  <a:solidFill>
                    <a:srgbClr val="000000"/>
                  </a:solidFill>
                  <a:latin typeface="ShellBook" panose="00000500000000000000" pitchFamily="50" charset="0"/>
                </a:rPr>
                <a:t>Igonikan</a:t>
              </a:r>
              <a:r>
                <a:rPr lang="en-GB" sz="1200" dirty="0">
                  <a:solidFill>
                    <a:srgbClr val="000000"/>
                  </a:solidFill>
                  <a:latin typeface="ShellBook" panose="00000500000000000000" pitchFamily="50" charset="0"/>
                </a:rPr>
                <a:t>, Chinedu Nwachukwu (</a:t>
              </a:r>
              <a:r>
                <a:rPr lang="en-GB" sz="1200" dirty="0" err="1">
                  <a:solidFill>
                    <a:srgbClr val="000000"/>
                  </a:solidFill>
                  <a:latin typeface="ShellBook" panose="00000500000000000000" pitchFamily="50" charset="0"/>
                </a:rPr>
                <a:t>Soku</a:t>
              </a:r>
              <a:r>
                <a:rPr lang="en-GB" sz="1200" dirty="0">
                  <a:solidFill>
                    <a:srgbClr val="000000"/>
                  </a:solidFill>
                  <a:latin typeface="ShellBook" panose="00000500000000000000" pitchFamily="50" charset="0"/>
                </a:rPr>
                <a:t>), </a:t>
              </a:r>
              <a:r>
                <a:rPr kumimoji="0" lang="en-GB" sz="1200" i="0" u="none" strike="noStrike" kern="1200" cap="none" spc="0" normalizeH="0" baseline="0" noProof="0" dirty="0">
                  <a:ln>
                    <a:noFill/>
                  </a:ln>
                  <a:solidFill>
                    <a:srgbClr val="000000"/>
                  </a:solidFill>
                  <a:effectLst/>
                  <a:uLnTx/>
                  <a:uFillTx/>
                  <a:latin typeface="ShellBook" panose="00000500000000000000" pitchFamily="50" charset="0"/>
                </a:rPr>
                <a:t>Chy </a:t>
              </a:r>
              <a:r>
                <a:rPr kumimoji="0" lang="en-GB" sz="1200" i="0" u="none" strike="noStrike" kern="1200" cap="none" spc="0" normalizeH="0" baseline="0" noProof="0" dirty="0" err="1">
                  <a:ln>
                    <a:noFill/>
                  </a:ln>
                  <a:solidFill>
                    <a:srgbClr val="000000"/>
                  </a:solidFill>
                  <a:effectLst/>
                  <a:uLnTx/>
                  <a:uFillTx/>
                  <a:latin typeface="ShellBook" panose="00000500000000000000" pitchFamily="50" charset="0"/>
                </a:rPr>
                <a:t>Onuigbo</a:t>
              </a:r>
              <a:r>
                <a:rPr kumimoji="0" lang="en-GB" sz="1200" i="0" u="none" strike="noStrike" kern="1200" cap="none" spc="0" normalizeH="0" baseline="0" noProof="0" dirty="0">
                  <a:ln>
                    <a:noFill/>
                  </a:ln>
                  <a:solidFill>
                    <a:srgbClr val="000000"/>
                  </a:solidFill>
                  <a:effectLst/>
                  <a:uLnTx/>
                  <a:uFillTx/>
                  <a:latin typeface="ShellBook" panose="00000500000000000000" pitchFamily="50" charset="0"/>
                </a:rPr>
                <a:t> (Production Chemistry), Odinde Paschal (MCI)</a:t>
              </a:r>
            </a:p>
          </p:txBody>
        </p:sp>
        <p:sp>
          <p:nvSpPr>
            <p:cNvPr id="36" name="Rectangle 35">
              <a:extLst>
                <a:ext uri="{FF2B5EF4-FFF2-40B4-BE49-F238E27FC236}">
                  <a16:creationId xmlns:a16="http://schemas.microsoft.com/office/drawing/2014/main" id="{B1683644-E342-4365-B083-9C8BBEDD09AF}"/>
                </a:ext>
              </a:extLst>
            </p:cNvPr>
            <p:cNvSpPr/>
            <p:nvPr/>
          </p:nvSpPr>
          <p:spPr>
            <a:xfrm>
              <a:off x="7104787" y="4385795"/>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04040"/>
                  </a:solidFill>
                  <a:effectLst/>
                  <a:uLnTx/>
                  <a:uFillTx/>
                  <a:latin typeface="ShellBold"/>
                </a:rPr>
                <a:t>Implementation</a:t>
              </a:r>
            </a:p>
          </p:txBody>
        </p:sp>
        <p:sp>
          <p:nvSpPr>
            <p:cNvPr id="37" name="Rectangle 36">
              <a:extLst>
                <a:ext uri="{FF2B5EF4-FFF2-40B4-BE49-F238E27FC236}">
                  <a16:creationId xmlns:a16="http://schemas.microsoft.com/office/drawing/2014/main" id="{A9B55CAE-198A-42C0-9827-687F3CAE48DF}"/>
                </a:ext>
              </a:extLst>
            </p:cNvPr>
            <p:cNvSpPr/>
            <p:nvPr/>
          </p:nvSpPr>
          <p:spPr>
            <a:xfrm>
              <a:off x="6775724" y="3139320"/>
              <a:ext cx="5205299" cy="1184446"/>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rtlCol="0" anchor="t"/>
            <a:lstStyle/>
            <a:p>
              <a:pPr marL="171450" marR="0" lvl="0" indent="-171450" algn="l" defTabSz="914400" rtl="0" eaLnBrk="1" fontAlgn="auto" latinLnBrk="0" hangingPunct="1">
                <a:lnSpc>
                  <a:spcPct val="100000"/>
                </a:lnSpc>
                <a:spcBef>
                  <a:spcPts val="0"/>
                </a:spcBef>
                <a:spcAft>
                  <a:spcPts val="0"/>
                </a:spcAft>
                <a:buClr>
                  <a:srgbClr val="DD1D21"/>
                </a:buClr>
                <a:buSzTx/>
                <a:buFont typeface="Wingdings" panose="05000000000000000000" pitchFamily="2" charset="2"/>
                <a:buChar char="v"/>
                <a:tabLst/>
                <a:defRPr/>
              </a:pPr>
              <a:endParaRPr kumimoji="0" lang="en-US" sz="1200" b="0" i="0" u="none" strike="noStrike" kern="1200" cap="none" spc="0" normalizeH="0" baseline="0" noProof="0" dirty="0">
                <a:ln>
                  <a:noFill/>
                </a:ln>
                <a:solidFill>
                  <a:srgbClr val="404040"/>
                </a:solidFill>
                <a:effectLst/>
                <a:uLnTx/>
                <a:uFillTx/>
                <a:latin typeface="ShellBook" panose="00000500000000000000" pitchFamily="50" charset="0"/>
              </a:endParaRPr>
            </a:p>
            <a:p>
              <a:pPr marL="171450" indent="-171450">
                <a:buClr>
                  <a:srgbClr val="DD1D21"/>
                </a:buClr>
                <a:buFont typeface="Wingdings" panose="05000000000000000000" pitchFamily="2" charset="2"/>
                <a:buChar char="v"/>
                <a:defRPr/>
              </a:pPr>
              <a:r>
                <a:rPr kumimoji="0" lang="en-US" sz="1200" b="0" i="0" u="none" strike="noStrike" kern="1200" cap="none" spc="0" normalizeH="0" baseline="0" noProof="0" dirty="0">
                  <a:ln>
                    <a:noFill/>
                  </a:ln>
                  <a:solidFill>
                    <a:srgbClr val="000000"/>
                  </a:solidFill>
                  <a:effectLst/>
                  <a:uLnTx/>
                  <a:uFillTx/>
                  <a:latin typeface="ShellBook" panose="00000500000000000000" pitchFamily="50" charset="0"/>
                </a:rPr>
                <a:t>Timely sample and analysis at IA Lab</a:t>
              </a:r>
            </a:p>
            <a:p>
              <a:pPr marL="171450" marR="0" lvl="0" indent="-171450" algn="l" defTabSz="914400" rtl="0" eaLnBrk="1" fontAlgn="auto" latinLnBrk="0" hangingPunct="1">
                <a:lnSpc>
                  <a:spcPct val="100000"/>
                </a:lnSpc>
                <a:spcBef>
                  <a:spcPts val="0"/>
                </a:spcBef>
                <a:spcAft>
                  <a:spcPts val="0"/>
                </a:spcAft>
                <a:buClr>
                  <a:srgbClr val="DD1D21"/>
                </a:buClr>
                <a:buSzTx/>
                <a:buFont typeface="Wingdings" panose="05000000000000000000" pitchFamily="2" charset="2"/>
                <a:buChar char="v"/>
                <a:tabLst/>
                <a:defRPr/>
              </a:pPr>
              <a:r>
                <a:rPr lang="en-US" sz="1200" dirty="0">
                  <a:solidFill>
                    <a:srgbClr val="000000"/>
                  </a:solidFill>
                  <a:latin typeface="ShellBook" panose="00000500000000000000" pitchFamily="50" charset="0"/>
                </a:rPr>
                <a:t>Budget approval for task execution</a:t>
              </a:r>
              <a:endParaRPr kumimoji="0" lang="en-US" sz="1200" b="0" i="0" u="none" strike="noStrike" kern="1200" cap="none" spc="0" normalizeH="0" baseline="0" noProof="0" dirty="0">
                <a:ln>
                  <a:noFill/>
                </a:ln>
                <a:solidFill>
                  <a:srgbClr val="000000"/>
                </a:solidFill>
                <a:effectLst/>
                <a:uLnTx/>
                <a:uFillTx/>
                <a:latin typeface="ShellBook" panose="00000500000000000000" pitchFamily="50" charset="0"/>
              </a:endParaRPr>
            </a:p>
          </p:txBody>
        </p:sp>
        <p:sp>
          <p:nvSpPr>
            <p:cNvPr id="38" name="Rectangle 37">
              <a:extLst>
                <a:ext uri="{FF2B5EF4-FFF2-40B4-BE49-F238E27FC236}">
                  <a16:creationId xmlns:a16="http://schemas.microsoft.com/office/drawing/2014/main" id="{E2BDD9FE-3348-4EFA-BFAB-44839893F6C6}"/>
                </a:ext>
              </a:extLst>
            </p:cNvPr>
            <p:cNvSpPr/>
            <p:nvPr/>
          </p:nvSpPr>
          <p:spPr>
            <a:xfrm>
              <a:off x="7104787" y="2976121"/>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04040"/>
                  </a:solidFill>
                  <a:effectLst/>
                  <a:uLnTx/>
                  <a:uFillTx/>
                  <a:latin typeface="ShellBold"/>
                </a:rPr>
                <a:t>Critical Success Factors</a:t>
              </a:r>
            </a:p>
          </p:txBody>
        </p:sp>
        <p:sp>
          <p:nvSpPr>
            <p:cNvPr id="39" name="Oval 38">
              <a:extLst>
                <a:ext uri="{FF2B5EF4-FFF2-40B4-BE49-F238E27FC236}">
                  <a16:creationId xmlns:a16="http://schemas.microsoft.com/office/drawing/2014/main" id="{DF2665B3-FE32-4D5C-9885-A57B6773C0DB}"/>
                </a:ext>
              </a:extLst>
            </p:cNvPr>
            <p:cNvSpPr/>
            <p:nvPr/>
          </p:nvSpPr>
          <p:spPr>
            <a:xfrm>
              <a:off x="6145675" y="3287361"/>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hellBold"/>
                </a:rPr>
                <a:t>4</a:t>
              </a:r>
            </a:p>
          </p:txBody>
        </p:sp>
        <p:sp>
          <p:nvSpPr>
            <p:cNvPr id="40" name="Oval 39">
              <a:extLst>
                <a:ext uri="{FF2B5EF4-FFF2-40B4-BE49-F238E27FC236}">
                  <a16:creationId xmlns:a16="http://schemas.microsoft.com/office/drawing/2014/main" id="{C55DB93A-2779-4327-8209-51C526790440}"/>
                </a:ext>
              </a:extLst>
            </p:cNvPr>
            <p:cNvSpPr/>
            <p:nvPr/>
          </p:nvSpPr>
          <p:spPr>
            <a:xfrm>
              <a:off x="6145675" y="4821779"/>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hellBold"/>
                </a:rPr>
                <a:t>5</a:t>
              </a:r>
            </a:p>
          </p:txBody>
        </p:sp>
        <p:sp>
          <p:nvSpPr>
            <p:cNvPr id="41" name="Arrow: Striped Right 40">
              <a:extLst>
                <a:ext uri="{FF2B5EF4-FFF2-40B4-BE49-F238E27FC236}">
                  <a16:creationId xmlns:a16="http://schemas.microsoft.com/office/drawing/2014/main" id="{85284DE7-E240-4850-B243-A973B3E1CE81}"/>
                </a:ext>
              </a:extLst>
            </p:cNvPr>
            <p:cNvSpPr/>
            <p:nvPr/>
          </p:nvSpPr>
          <p:spPr>
            <a:xfrm rot="16200000" flipH="1">
              <a:off x="6108905" y="4123657"/>
              <a:ext cx="613540"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Medium"/>
              </a:endParaRPr>
            </a:p>
          </p:txBody>
        </p:sp>
        <p:sp>
          <p:nvSpPr>
            <p:cNvPr id="46" name="Rectangle 45">
              <a:extLst>
                <a:ext uri="{FF2B5EF4-FFF2-40B4-BE49-F238E27FC236}">
                  <a16:creationId xmlns:a16="http://schemas.microsoft.com/office/drawing/2014/main" id="{6488A68F-6203-424D-B751-EAAC3FFB5FDD}"/>
                </a:ext>
              </a:extLst>
            </p:cNvPr>
            <p:cNvSpPr/>
            <p:nvPr/>
          </p:nvSpPr>
          <p:spPr>
            <a:xfrm>
              <a:off x="10859465" y="395816"/>
              <a:ext cx="1127771" cy="2426284"/>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rtlCol="0" anchor="t"/>
            <a:lstStyle/>
            <a:p>
              <a:pPr marL="171450" marR="0" lvl="0" indent="-171450" algn="l" defTabSz="914400" rtl="0" eaLnBrk="1" fontAlgn="auto" latinLnBrk="0" hangingPunct="1">
                <a:lnSpc>
                  <a:spcPct val="100000"/>
                </a:lnSpc>
                <a:spcBef>
                  <a:spcPts val="0"/>
                </a:spcBef>
                <a:spcAft>
                  <a:spcPts val="0"/>
                </a:spcAft>
                <a:buClr>
                  <a:srgbClr val="DD1D21"/>
                </a:buClr>
                <a:buSzTx/>
                <a:buFont typeface="Wingdings" panose="05000000000000000000" pitchFamily="2" charset="2"/>
                <a:buChar char="v"/>
                <a:tabLst/>
                <a:defRPr/>
              </a:pPr>
              <a:r>
                <a:rPr lang="en-US" b="1" dirty="0">
                  <a:solidFill>
                    <a:srgbClr val="000000"/>
                  </a:solidFill>
                  <a:latin typeface="ShellBook" panose="00000500000000000000" pitchFamily="50" charset="0"/>
                </a:rPr>
                <a:t>Fit 4</a:t>
              </a:r>
              <a:r>
                <a:rPr kumimoji="0" lang="en-US" b="1" i="0" u="none" strike="noStrike" kern="1200" cap="none" spc="0" normalizeH="0" baseline="0" noProof="0" dirty="0">
                  <a:ln>
                    <a:noFill/>
                  </a:ln>
                  <a:solidFill>
                    <a:srgbClr val="000000"/>
                  </a:solidFill>
                  <a:effectLst/>
                  <a:uLnTx/>
                  <a:uFillTx/>
                  <a:latin typeface="ShellBook" panose="00000500000000000000" pitchFamily="50" charset="0"/>
                </a:rPr>
                <a:t> ID:    </a:t>
              </a:r>
              <a:r>
                <a:rPr lang="en-US" dirty="0">
                  <a:solidFill>
                    <a:srgbClr val="000000"/>
                  </a:solidFill>
                  <a:latin typeface="ShellBook" panose="00000500000000000000" pitchFamily="50" charset="0"/>
                </a:rPr>
                <a:t>???</a:t>
              </a:r>
              <a:r>
                <a:rPr kumimoji="0" lang="en-US" b="0" i="0" u="none" strike="noStrike" kern="1200" cap="none" spc="0" normalizeH="0" baseline="0" noProof="0" dirty="0">
                  <a:ln>
                    <a:noFill/>
                  </a:ln>
                  <a:solidFill>
                    <a:srgbClr val="000000"/>
                  </a:solidFill>
                  <a:effectLst/>
                  <a:uLnTx/>
                  <a:uFillTx/>
                  <a:latin typeface="ShellBook" panose="00000500000000000000" pitchFamily="50" charset="0"/>
                </a:rPr>
                <a:t> </a:t>
              </a:r>
            </a:p>
          </p:txBody>
        </p:sp>
      </p:grpSp>
      <p:sp>
        <p:nvSpPr>
          <p:cNvPr id="25" name="Title 47">
            <a:extLst>
              <a:ext uri="{FF2B5EF4-FFF2-40B4-BE49-F238E27FC236}">
                <a16:creationId xmlns:a16="http://schemas.microsoft.com/office/drawing/2014/main" id="{98E3E138-A7B5-279C-B54E-6DEC02D6D943}"/>
              </a:ext>
            </a:extLst>
          </p:cNvPr>
          <p:cNvSpPr txBox="1">
            <a:spLocks/>
          </p:cNvSpPr>
          <p:nvPr/>
        </p:nvSpPr>
        <p:spPr bwMode="auto">
          <a:xfrm>
            <a:off x="932815" y="224422"/>
            <a:ext cx="11048258" cy="584675"/>
          </a:xfrm>
          <a:prstGeom prst="rect">
            <a:avLst/>
          </a:prstGeom>
          <a:noFill/>
          <a:ln w="9525" algn="ctr">
            <a:noFill/>
            <a:miter lim="800000"/>
            <a:headEnd/>
            <a:tailEnd/>
          </a:ln>
        </p:spPr>
        <p:txBody>
          <a:bodyPr vert="horz" wrap="square" lIns="0" tIns="0" rIns="0" bIns="0" numCol="1" anchor="ctr" anchorCtr="0" compatLnSpc="1">
            <a:prstTxWarp prst="textNoShape">
              <a:avLst/>
            </a:prstTxWarp>
            <a:noAutofit/>
          </a:bodyPr>
          <a:lstStyle>
            <a:lvl1pPr algn="l" defTabSz="1219170" rtl="0" eaLnBrk="1" latinLnBrk="0" hangingPunct="1">
              <a:lnSpc>
                <a:spcPct val="90000"/>
              </a:lnSpc>
              <a:spcBef>
                <a:spcPct val="0"/>
              </a:spcBef>
              <a:buNone/>
              <a:defRPr sz="2400" b="0" kern="1200" cap="none" spc="100" baseline="0">
                <a:solidFill>
                  <a:schemeClr val="tx1"/>
                </a:solidFill>
                <a:latin typeface="+mj-lt"/>
                <a:ea typeface="+mj-ea"/>
                <a:cs typeface="+mj-cs"/>
              </a:defRPr>
            </a:lvl1pPr>
          </a:lstStyle>
          <a:p>
            <a:r>
              <a:rPr lang="en-US" sz="2000" b="1" dirty="0">
                <a:ea typeface="Calibri" panose="020F0502020204030204" pitchFamily="34" charset="0"/>
                <a:cs typeface="Arial" panose="020B0604020202020204" pitchFamily="34" charset="0"/>
              </a:rPr>
              <a:t>Optimize CI Injection Rate Consumption {12 tanks ($60k)} for K2S </a:t>
            </a:r>
            <a:r>
              <a:rPr lang="en-US" sz="2000" b="1" dirty="0" err="1">
                <a:ea typeface="Calibri" panose="020F0502020204030204" pitchFamily="34" charset="0"/>
                <a:cs typeface="Arial" panose="020B0604020202020204" pitchFamily="34" charset="0"/>
              </a:rPr>
              <a:t>Bulkline</a:t>
            </a:r>
            <a:r>
              <a:rPr lang="en-US" sz="2000" b="1" dirty="0">
                <a:ea typeface="Calibri" panose="020F0502020204030204" pitchFamily="34" charset="0"/>
                <a:cs typeface="Arial" panose="020B0604020202020204" pitchFamily="34" charset="0"/>
              </a:rPr>
              <a:t> by Aug.</a:t>
            </a:r>
            <a:endParaRPr lang="en-US" sz="2000" b="1" dirty="0"/>
          </a:p>
        </p:txBody>
      </p:sp>
    </p:spTree>
    <p:extLst>
      <p:ext uri="{BB962C8B-B14F-4D97-AF65-F5344CB8AC3E}">
        <p14:creationId xmlns:p14="http://schemas.microsoft.com/office/powerpoint/2010/main" val="16152676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26460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D7C1BEB-4B1D-4739-A4E1-3EC07B637F12}" vid="{6AF1DD0B-9F67-4482-A7BC-CF63924A52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20266</TotalTime>
  <Words>300</Words>
  <Application>Microsoft Office PowerPoint</Application>
  <PresentationFormat>Widescreen</PresentationFormat>
  <Paragraphs>35</Paragraphs>
  <Slides>3</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4" baseType="lpstr">
      <vt:lpstr>Arial</vt:lpstr>
      <vt:lpstr>Calibri</vt:lpstr>
      <vt:lpstr>Futura Bold</vt:lpstr>
      <vt:lpstr>Futura Medium</vt:lpstr>
      <vt:lpstr>ShellBold</vt:lpstr>
      <vt:lpstr>ShellBook</vt:lpstr>
      <vt:lpstr>ShellLight</vt:lpstr>
      <vt:lpstr>ShellMedium</vt:lpstr>
      <vt:lpstr>Wingdings</vt:lpstr>
      <vt:lpstr>1_Shell layouts with footer</vt:lpstr>
      <vt:lpstr>think-cell Slide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SCiN Fit for the Future</dc:title>
  <dc:creator>Gbadebo Adeboye</dc:creator>
  <cp:lastModifiedBy>Ovoh, Anthony E SPDC-UPC/G/UCG</cp:lastModifiedBy>
  <cp:revision>562</cp:revision>
  <dcterms:created xsi:type="dcterms:W3CDTF">2018-01-31T09:31:51Z</dcterms:created>
  <dcterms:modified xsi:type="dcterms:W3CDTF">2023-05-02T08:42:28Z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0cb1e24-a0e2-4a4c-9340-733297c9cd7c_Enabled">
    <vt:lpwstr>true</vt:lpwstr>
  </property>
  <property fmtid="{D5CDD505-2E9C-101B-9397-08002B2CF9AE}" pid="3" name="MSIP_Label_d0cb1e24-a0e2-4a4c-9340-733297c9cd7c_SetDate">
    <vt:lpwstr>2023-03-28T12:05:14Z</vt:lpwstr>
  </property>
  <property fmtid="{D5CDD505-2E9C-101B-9397-08002B2CF9AE}" pid="4" name="MSIP_Label_d0cb1e24-a0e2-4a4c-9340-733297c9cd7c_Method">
    <vt:lpwstr>Privileged</vt:lpwstr>
  </property>
  <property fmtid="{D5CDD505-2E9C-101B-9397-08002B2CF9AE}" pid="5" name="MSIP_Label_d0cb1e24-a0e2-4a4c-9340-733297c9cd7c_Name">
    <vt:lpwstr>Internal</vt:lpwstr>
  </property>
  <property fmtid="{D5CDD505-2E9C-101B-9397-08002B2CF9AE}" pid="6" name="MSIP_Label_d0cb1e24-a0e2-4a4c-9340-733297c9cd7c_SiteId">
    <vt:lpwstr>db1e96a8-a3da-442a-930b-235cac24cd5c</vt:lpwstr>
  </property>
  <property fmtid="{D5CDD505-2E9C-101B-9397-08002B2CF9AE}" pid="7" name="MSIP_Label_d0cb1e24-a0e2-4a4c-9340-733297c9cd7c_ActionId">
    <vt:lpwstr>887add42-ff97-400c-894c-b30d259eb2dd</vt:lpwstr>
  </property>
  <property fmtid="{D5CDD505-2E9C-101B-9397-08002B2CF9AE}" pid="8" name="MSIP_Label_d0cb1e24-a0e2-4a4c-9340-733297c9cd7c_ContentBits">
    <vt:lpwstr>0</vt:lpwstr>
  </property>
</Properties>
</file>