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375326" r:id="rId2"/>
    <p:sldId id="258" r:id="rId3"/>
    <p:sldId id="214737532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29" autoAdjust="0"/>
    <p:restoredTop sz="94660"/>
  </p:normalViewPr>
  <p:slideViewPr>
    <p:cSldViewPr snapToGrid="0">
      <p:cViewPr varScale="1">
        <p:scale>
          <a:sx n="110" d="100"/>
          <a:sy n="110"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C04F-9292-481A-BEE5-9C1AC1A08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BACAD-170B-4B20-BF04-268B5152B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86FAFD-7E82-4C7F-B48C-7DDB1E1127C6}"/>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8885FBB7-8729-4CFC-88D9-64788D3F4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82E02-F56F-4BEA-B77E-2474CD77F807}"/>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66112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9B42-2450-4E0E-BC85-83B3E734EA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04E41-5310-48CD-A785-B9ABBA69E3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41CB-968B-47CF-8739-FC2DDF3ABCE8}"/>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7D729480-E16C-46C7-9C5D-6198143D5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61AE0-4DFB-4A81-A9CD-ACB39E1FD541}"/>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8545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EF88E-C395-47D1-AD30-ACADC1126A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3CB5F9-C6DF-4B24-B251-2D6C0D890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B795C-D022-4D01-A3DC-5BA0169C4FA5}"/>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9E6D01DF-ECE8-46C2-8CF4-9F78A581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8CEDD-4466-4D88-A637-7B56AEE585B7}"/>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87684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58496" y="2993235"/>
            <a:ext cx="9275008" cy="549313"/>
          </a:xfrm>
        </p:spPr>
        <p:txBody>
          <a:bodyPr wrap="square" tIns="36000" anchor="b">
            <a:spAutoFit/>
          </a:bodyPr>
          <a:lstStyle>
            <a:lvl1pPr algn="ctr">
              <a:lnSpc>
                <a:spcPts val="4000"/>
              </a:lnSpc>
              <a:spcAft>
                <a:spcPts val="0"/>
              </a:spcAft>
              <a:defRPr kumimoji="0" lang="nl-NL" sz="4000" b="0" i="0" u="none" strike="noStrike" cap="all" spc="300" normalizeH="0" baseline="0" dirty="0">
                <a:ln>
                  <a:noFill/>
                </a:ln>
                <a:solidFill>
                  <a:srgbClr val="404040"/>
                </a:solidFill>
                <a:effectLst/>
                <a:uLnTx/>
                <a:uFillTx/>
                <a:latin typeface="ShellBold"/>
              </a:defRPr>
            </a:lvl1pPr>
            <a:lvl2pPr>
              <a:defRPr sz="4000"/>
            </a:lvl2pPr>
            <a:lvl3pPr>
              <a:defRPr sz="4000"/>
            </a:lvl3pPr>
            <a:lvl4pPr>
              <a:defRPr sz="4000"/>
            </a:lvl4pPr>
            <a:lvl5pPr>
              <a:defRPr sz="4000"/>
            </a:lvl5pPr>
          </a:lstStyle>
          <a:p>
            <a:pPr marR="0" lvl="0" fontAlgn="auto">
              <a:lnSpc>
                <a:spcPts val="4000"/>
              </a:lnSpc>
              <a:spcAft>
                <a:spcPts val="0"/>
              </a:spcAft>
              <a:buClr>
                <a:srgbClr val="DD1D21"/>
              </a:buClr>
              <a:tabLst/>
            </a:pPr>
            <a:r>
              <a:rPr lang="en-US"/>
              <a:t>PRESENTATION TITLE</a:t>
            </a:r>
            <a:endParaRPr lang="nl-NL"/>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160770" y="4895709"/>
            <a:ext cx="3870461" cy="221018"/>
          </a:xfrm>
        </p:spPr>
        <p:txBody>
          <a:bodyPr lIns="0"/>
          <a:lstStyle>
            <a:lvl1pPr algn="ctr">
              <a:lnSpc>
                <a:spcPct val="100000"/>
              </a:lnSpc>
              <a:defRPr kumimoji="0" lang="nl-NL" sz="1200" b="0" i="0" u="none" strike="noStrike" cap="none" spc="0" normalizeH="0" dirty="0">
                <a:ln>
                  <a:noFill/>
                </a:ln>
                <a:solidFill>
                  <a:schemeClr val="accent2"/>
                </a:solidFill>
                <a:effectLst/>
                <a:uLnTx/>
                <a:uFillTx/>
                <a:latin typeface="ShellBold"/>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Month day, year</a:t>
            </a:r>
            <a:endParaRPr lang="nl-NL"/>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85727" y="4452848"/>
            <a:ext cx="6020547" cy="313350"/>
          </a:xfrm>
        </p:spPr>
        <p:txBody>
          <a:bodyPr wrap="square" tIns="36000" anchor="t">
            <a:spAutoFit/>
          </a:bodyPr>
          <a:lstStyle>
            <a:lvl1pPr algn="ctr">
              <a:lnSpc>
                <a:spcPct val="100000"/>
              </a:lnSpc>
              <a:defRPr kumimoji="0" lang="nl-NL" sz="1800" b="0" i="0" u="none" strike="noStrike" cap="none" spc="0" normalizeH="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Royal Dutch Shell plc</a:t>
            </a:r>
            <a:endParaRPr lang="nl-NL"/>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6934" y="1230496"/>
            <a:ext cx="1738132"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58496" y="3558515"/>
            <a:ext cx="9275008" cy="405683"/>
          </a:xfrm>
        </p:spPr>
        <p:txBody>
          <a:bodyPr wrap="square" tIns="36000" anchor="t">
            <a:spAutoFit/>
          </a:bodyPr>
          <a:lstStyle>
            <a:lvl1pPr algn="ctr">
              <a:lnSpc>
                <a:spcPct val="100000"/>
              </a:lnSpc>
              <a:defRPr kumimoji="0" lang="nl-NL" sz="2400" b="0" i="0" u="none" strike="noStrike" cap="none" spc="200" normalizeH="0" baseline="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PRESENTATION SUB TITLE</a:t>
            </a:r>
            <a:endParaRPr lang="nl-NL"/>
          </a:p>
        </p:txBody>
      </p:sp>
      <p:sp>
        <p:nvSpPr>
          <p:cNvPr id="12" name="TextBox 11" descr="CONFIDENTIAL_TAG_0xFFEE">
            <a:extLst>
              <a:ext uri="{FF2B5EF4-FFF2-40B4-BE49-F238E27FC236}">
                <a16:creationId xmlns:a16="http://schemas.microsoft.com/office/drawing/2014/main" id="{F1688D22-D1CB-344E-A34C-0780ABBF21AD}"/>
              </a:ext>
            </a:extLst>
          </p:cNvPr>
          <p:cNvSpPr txBox="1"/>
          <p:nvPr userDrawn="1"/>
        </p:nvSpPr>
        <p:spPr>
          <a:xfrm>
            <a:off x="555625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Book" pitchFamily="2" charset="0"/>
                <a:ea typeface="+mn-ea"/>
                <a:cs typeface="+mn-cs"/>
              </a:rPr>
              <a:t>CONFIDENTIAL</a:t>
            </a:r>
          </a:p>
        </p:txBody>
      </p:sp>
    </p:spTree>
    <p:extLst>
      <p:ext uri="{BB962C8B-B14F-4D97-AF65-F5344CB8AC3E}">
        <p14:creationId xmlns:p14="http://schemas.microsoft.com/office/powerpoint/2010/main" val="3827366613"/>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nd Slide (Mandatory)">
    <p:bg>
      <p:bgPr>
        <a:solidFill>
          <a:srgbClr val="F1F1F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2022" y="1568824"/>
            <a:ext cx="3692772" cy="3692772"/>
          </a:xfrm>
          <a:prstGeom prst="rect">
            <a:avLst/>
          </a:prstGeom>
        </p:spPr>
      </p:pic>
    </p:spTree>
    <p:extLst>
      <p:ext uri="{BB962C8B-B14F-4D97-AF65-F5344CB8AC3E}">
        <p14:creationId xmlns:p14="http://schemas.microsoft.com/office/powerpoint/2010/main" val="1561473603"/>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10BE-38A4-4245-AF38-331D6BEAD4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DDBA9-A915-42E4-BCC8-8E092FC98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63A34-A182-41BE-9FFD-30A6A7378D27}"/>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4AFCC3E4-0ABC-46A1-B316-1F74A441C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28C1A-D52F-4CDF-98B3-595577D16C7B}"/>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99591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85BF-D071-4A04-B07B-5BB03969E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43B397-03DC-4DA0-BCBB-A02FF559D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3E757-421D-49AC-8C53-CBF7D8C51E15}"/>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B0897BB6-4320-4DA0-83EA-BE0809483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B2F07-4A5D-4D76-88BF-2CC5F180787D}"/>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94093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D3EF-B6F3-4FC2-AAE8-6D89DF1BF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A71AA-91CE-4087-A728-703E69DB3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991D5-A210-4920-804F-632D35E8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1AF36-2AD6-42CF-B4D5-80B95D69C1CB}"/>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FF61CB0A-8AE2-4492-A9CC-F571BFD1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F7B9F-383C-433D-9698-FD5041AE5D39}"/>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07345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2A4F-62AF-4B83-9A1F-3D1B35B5B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49B5E-055E-4002-8D1E-07980453F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D75FA-D61B-4F4C-9786-87E8E0CC3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80366-E264-434E-A74A-99B66D348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48D86-E7A7-4AED-BAF3-6A242B2D79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EC777A-37C3-4006-8579-14EEE2CDE729}"/>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8" name="Footer Placeholder 7">
            <a:extLst>
              <a:ext uri="{FF2B5EF4-FFF2-40B4-BE49-F238E27FC236}">
                <a16:creationId xmlns:a16="http://schemas.microsoft.com/office/drawing/2014/main" id="{77AD3744-D44D-4241-8FEF-759186BA65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C2211-26B8-4F12-9F32-EE58EDC323E5}"/>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375942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A0C6-101B-4D9F-92D8-9676AF391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C92A4-3AF3-4A3D-9C23-ED579B22B7BF}"/>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4" name="Footer Placeholder 3">
            <a:extLst>
              <a:ext uri="{FF2B5EF4-FFF2-40B4-BE49-F238E27FC236}">
                <a16:creationId xmlns:a16="http://schemas.microsoft.com/office/drawing/2014/main" id="{268FEB03-B084-43FB-9119-E8F931055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63F13-1967-47ED-9FC9-69B058DE7E90}"/>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5927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D05B1-F9F7-42FF-A25B-EFCE123C164F}"/>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3" name="Footer Placeholder 2">
            <a:extLst>
              <a:ext uri="{FF2B5EF4-FFF2-40B4-BE49-F238E27FC236}">
                <a16:creationId xmlns:a16="http://schemas.microsoft.com/office/drawing/2014/main" id="{D40D3DBF-9C69-460C-898C-F7E3E704B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68518E-B3E8-4775-A906-4EB7468283ED}"/>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89233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52F0-DE16-4164-96E7-DF73402F0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392C3A-9860-4F46-A09D-9905B6418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F3C4F-D46B-48D1-9A0F-0288EB16A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65575-DF98-4F99-9CF9-6916751170E2}"/>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297FAF66-46A8-416B-9C40-AD117785F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F177C-2E91-4B68-BD60-7953D54A4550}"/>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99831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42E3-E5B9-462D-A17D-194E7A94A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4C445-5C2B-4262-9B19-E996013B0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0586A-0983-462F-8E43-0BBB1BF7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97EB0-5F70-47C4-BE88-36306192A408}"/>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74790088-DA65-4D84-A5B8-B994B3489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1EF00-01C2-4E91-A781-D3A7F2FED38E}"/>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53127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A06A3-D45D-41C1-9545-DA37C2CAC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19011D-0CA4-4B92-A401-EA7806B92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8970C-32DE-4DF8-8008-2FA0EA0B7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AE01557A-2138-4FE2-8594-CB6042265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2E66B-91D6-458C-A2A7-FC21FA7E52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3DED6-A477-4B61-8F05-67A9DA055C92}" type="slidenum">
              <a:rPr lang="en-US" smtClean="0"/>
              <a:t>‹#›</a:t>
            </a:fld>
            <a:endParaRPr lang="en-US"/>
          </a:p>
        </p:txBody>
      </p:sp>
    </p:spTree>
    <p:extLst>
      <p:ext uri="{BB962C8B-B14F-4D97-AF65-F5344CB8AC3E}">
        <p14:creationId xmlns:p14="http://schemas.microsoft.com/office/powerpoint/2010/main" val="181919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90601-070D-924C-8219-C9A76496888F}"/>
              </a:ext>
            </a:extLst>
          </p:cNvPr>
          <p:cNvSpPr>
            <a:spLocks noGrp="1"/>
          </p:cNvSpPr>
          <p:nvPr>
            <p:ph type="body" sz="quarter" idx="13"/>
          </p:nvPr>
        </p:nvSpPr>
        <p:spPr>
          <a:xfrm>
            <a:off x="1458496" y="2625557"/>
            <a:ext cx="9275008" cy="1035536"/>
          </a:xfrm>
        </p:spPr>
        <p:txBody>
          <a:bodyPr/>
          <a:lstStyle/>
          <a:p>
            <a:r>
              <a:rPr lang="en-US" sz="3200" b="1" dirty="0">
                <a:latin typeface="Futura Medium" panose="00000400000000000000" pitchFamily="2" charset="0"/>
              </a:rPr>
              <a:t>ELECTRIFICATION OF JTF CAMP AT GBARAN OIL</a:t>
            </a:r>
            <a:endParaRPr lang="en-US" sz="3000" dirty="0"/>
          </a:p>
        </p:txBody>
      </p:sp>
      <p:sp>
        <p:nvSpPr>
          <p:cNvPr id="3" name="Text Placeholder 2">
            <a:extLst>
              <a:ext uri="{FF2B5EF4-FFF2-40B4-BE49-F238E27FC236}">
                <a16:creationId xmlns:a16="http://schemas.microsoft.com/office/drawing/2014/main" id="{8A4FE4DC-F017-AA42-B921-71A1AB92D376}"/>
              </a:ext>
            </a:extLst>
          </p:cNvPr>
          <p:cNvSpPr>
            <a:spLocks noGrp="1"/>
          </p:cNvSpPr>
          <p:nvPr>
            <p:ph type="body" sz="quarter" idx="12"/>
          </p:nvPr>
        </p:nvSpPr>
        <p:spPr>
          <a:xfrm>
            <a:off x="4160770" y="4895709"/>
            <a:ext cx="3870461" cy="221018"/>
          </a:xfrm>
        </p:spPr>
        <p:txBody>
          <a:bodyPr>
            <a:normAutofit fontScale="85000" lnSpcReduction="20000"/>
          </a:bodyPr>
          <a:lstStyle/>
          <a:p>
            <a:r>
              <a:rPr lang="en-US" dirty="0"/>
              <a:t>Jan 2023</a:t>
            </a:r>
          </a:p>
        </p:txBody>
      </p:sp>
      <p:sp>
        <p:nvSpPr>
          <p:cNvPr id="4" name="Text Placeholder 3">
            <a:extLst>
              <a:ext uri="{FF2B5EF4-FFF2-40B4-BE49-F238E27FC236}">
                <a16:creationId xmlns:a16="http://schemas.microsoft.com/office/drawing/2014/main" id="{DA77D500-CEC9-3447-A283-F6F3CE7A8D6A}"/>
              </a:ext>
            </a:extLst>
          </p:cNvPr>
          <p:cNvSpPr>
            <a:spLocks noGrp="1"/>
          </p:cNvSpPr>
          <p:nvPr>
            <p:ph type="body" sz="quarter" idx="14"/>
          </p:nvPr>
        </p:nvSpPr>
        <p:spPr/>
        <p:txBody>
          <a:bodyPr/>
          <a:lstStyle/>
          <a:p>
            <a:pPr algn="l"/>
            <a:r>
              <a:rPr lang="en-US" sz="1800" b="1" dirty="0">
                <a:latin typeface="Abadi Extra Light" panose="020B0204020104020204" pitchFamily="34" charset="0"/>
                <a:cs typeface="Arial" panose="020B0604020202020204" pitchFamily="34" charset="0"/>
              </a:rPr>
              <a:t>Improve Power Availability , Cost Savings , Reduction in GHG, </a:t>
            </a:r>
          </a:p>
        </p:txBody>
      </p:sp>
      <p:sp>
        <p:nvSpPr>
          <p:cNvPr id="5" name="Text Placeholder 4">
            <a:extLst>
              <a:ext uri="{FF2B5EF4-FFF2-40B4-BE49-F238E27FC236}">
                <a16:creationId xmlns:a16="http://schemas.microsoft.com/office/drawing/2014/main" id="{D25C7843-CECC-054A-A68A-09F13E2F0659}"/>
              </a:ext>
            </a:extLst>
          </p:cNvPr>
          <p:cNvSpPr>
            <a:spLocks noGrp="1"/>
          </p:cNvSpPr>
          <p:nvPr>
            <p:ph type="body" sz="quarter" idx="15"/>
          </p:nvPr>
        </p:nvSpPr>
        <p:spPr>
          <a:xfrm>
            <a:off x="1458496" y="3710920"/>
            <a:ext cx="9275008" cy="405683"/>
          </a:xfrm>
        </p:spPr>
        <p:txBody>
          <a:bodyPr/>
          <a:lstStyle/>
          <a:p>
            <a:r>
              <a:rPr lang="en-US" dirty="0">
                <a:latin typeface="ShellLight"/>
              </a:rPr>
              <a:t>Project Charter</a:t>
            </a:r>
            <a:endParaRPr lang="en-US" dirty="0"/>
          </a:p>
        </p:txBody>
      </p:sp>
    </p:spTree>
    <p:extLst>
      <p:ext uri="{BB962C8B-B14F-4D97-AF65-F5344CB8AC3E}">
        <p14:creationId xmlns:p14="http://schemas.microsoft.com/office/powerpoint/2010/main" val="28400780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23F76B3-8011-439B-B21A-D6BCD665981A}"/>
              </a:ext>
            </a:extLst>
          </p:cNvPr>
          <p:cNvSpPr>
            <a:spLocks noGrp="1"/>
          </p:cNvSpPr>
          <p:nvPr>
            <p:ph type="ctrTitle"/>
          </p:nvPr>
        </p:nvSpPr>
        <p:spPr>
          <a:xfrm>
            <a:off x="2760378" y="600675"/>
            <a:ext cx="7171169" cy="584675"/>
          </a:xfrm>
        </p:spPr>
        <p:txBody>
          <a:bodyPr anchor="b">
            <a:normAutofit fontScale="90000"/>
          </a:bodyPr>
          <a:lstStyle/>
          <a:p>
            <a:pPr algn="l"/>
            <a:r>
              <a:rPr lang="en-US" sz="1800" b="1" dirty="0">
                <a:effectLst/>
                <a:latin typeface="Futura Medium" panose="00000400000000000000" pitchFamily="2" charset="0"/>
                <a:ea typeface="Calibri" panose="020F0502020204030204" pitchFamily="34" charset="0"/>
                <a:cs typeface="Arial" panose="020B0604020202020204" pitchFamily="34" charset="0"/>
              </a:rPr>
              <a:t>Project Title</a:t>
            </a:r>
            <a:r>
              <a:rPr lang="en-US" sz="1800" b="1" dirty="0">
                <a:latin typeface="Futura Medium" panose="00000400000000000000" pitchFamily="2" charset="0"/>
                <a:ea typeface="Calibri" panose="020F0502020204030204" pitchFamily="34" charset="0"/>
                <a:cs typeface="Arial" panose="020B0604020202020204" pitchFamily="34" charset="0"/>
              </a:rPr>
              <a:t>:  Electrification of  JTF Camp  at Gbaran Oil  Manifold</a:t>
            </a:r>
            <a:r>
              <a:rPr lang="en-US" sz="1800" b="1" dirty="0">
                <a:latin typeface="Futura Medium" panose="00000400000000000000" pitchFamily="2" charset="0"/>
              </a:rPr>
              <a:t> </a:t>
            </a:r>
            <a:br>
              <a:rPr lang="en-US" sz="1800" b="1" dirty="0">
                <a:latin typeface="Futura Medium" panose="00000400000000000000" pitchFamily="2" charset="0"/>
              </a:rPr>
            </a:br>
            <a:r>
              <a:rPr lang="en-US" sz="1800" b="1" dirty="0">
                <a:latin typeface="Futura Medium" panose="00000400000000000000" pitchFamily="2" charset="0"/>
              </a:rPr>
              <a:t>                         </a:t>
            </a:r>
            <a:endParaRPr lang="en-US" sz="1800" b="1" dirty="0">
              <a:latin typeface="Abadi Extra Light" panose="020B0204020104020204" pitchFamily="34" charset="0"/>
            </a:endParaRPr>
          </a:p>
        </p:txBody>
      </p:sp>
      <p:sp>
        <p:nvSpPr>
          <p:cNvPr id="49" name="Subtitle 48">
            <a:extLst>
              <a:ext uri="{FF2B5EF4-FFF2-40B4-BE49-F238E27FC236}">
                <a16:creationId xmlns:a16="http://schemas.microsoft.com/office/drawing/2014/main" id="{53367F92-C54E-49BF-B06B-52702A7A44B0}"/>
              </a:ext>
            </a:extLst>
          </p:cNvPr>
          <p:cNvSpPr>
            <a:spLocks noGrp="1"/>
          </p:cNvSpPr>
          <p:nvPr>
            <p:ph type="subTitle" idx="1"/>
          </p:nvPr>
        </p:nvSpPr>
        <p:spPr>
          <a:xfrm>
            <a:off x="1178196" y="1132406"/>
            <a:ext cx="8882743" cy="1893104"/>
          </a:xfrm>
        </p:spPr>
        <p:txBody>
          <a:bodyPr anchor="t">
            <a:noAutofit/>
          </a:bodyPr>
          <a:lstStyle/>
          <a:p>
            <a:pPr algn="l"/>
            <a:r>
              <a:rPr lang="en-US" sz="1100" dirty="0"/>
              <a:t>The project seeks to supply electric power from the Gbaran oil Manifold  Switchboard to the JTF Camp at Gbaran due to surplus electrical power  feeding Gbaran oil Manifold from Gbaran CPF .  At the completion of the project, additional load from the Camp will be 37.8%.  </a:t>
            </a:r>
          </a:p>
          <a:p>
            <a:pPr algn="l"/>
            <a:r>
              <a:rPr lang="en-US" sz="1100" dirty="0"/>
              <a:t>The project is to be executed in phases.  Phase-1 will involve cable route excavation of depth 0.75m and length 800 meters.  Phase-2 involves laying and termination of a 4 Core x 70mm2 XLPE Armored cable with 1C X 70mm2 Parallel Earth Conductor (PEC) over a length of 800meters. mPhase-3 involves termination of installed cables to existing Isolator Circuit Breakers at both Oil Manifold and at the JTF Camp ends, then extended to a Consumer Unit in the JTF Camp and lastly, testing and commissioning of the project.</a:t>
            </a:r>
          </a:p>
          <a:p>
            <a:pPr algn="l"/>
            <a:r>
              <a:rPr lang="en-US" sz="1100" dirty="0"/>
              <a:t>The provision of power to the JTF Camp, after completion, will result in improved comfort of security personnel due to improved power availability and reliability for effective security coverage to personnel and asset and huge reduction in both greenhouse gas emission and Opex on AGO.</a:t>
            </a:r>
          </a:p>
          <a:p>
            <a:pPr algn="l"/>
            <a:r>
              <a:rPr lang="en-US" sz="1100" dirty="0"/>
              <a:t>                                    </a:t>
            </a:r>
          </a:p>
        </p:txBody>
      </p:sp>
      <p:sp>
        <p:nvSpPr>
          <p:cNvPr id="5" name="TextBox 4">
            <a:extLst>
              <a:ext uri="{FF2B5EF4-FFF2-40B4-BE49-F238E27FC236}">
                <a16:creationId xmlns:a16="http://schemas.microsoft.com/office/drawing/2014/main" id="{9991CDB8-5436-4436-A953-278800477081}"/>
              </a:ext>
            </a:extLst>
          </p:cNvPr>
          <p:cNvSpPr txBox="1"/>
          <p:nvPr/>
        </p:nvSpPr>
        <p:spPr>
          <a:xfrm>
            <a:off x="1378235" y="3432764"/>
            <a:ext cx="3892731" cy="938719"/>
          </a:xfrm>
          <a:prstGeom prst="rect">
            <a:avLst/>
          </a:prstGeom>
          <a:noFill/>
        </p:spPr>
        <p:txBody>
          <a:bodyPr wrap="square" rtlCol="0">
            <a:spAutoFit/>
          </a:bodyPr>
          <a:lstStyle/>
          <a:p>
            <a:pPr marL="171450" indent="-171450">
              <a:buFont typeface="Wingdings" panose="05000000000000000000" pitchFamily="2" charset="2"/>
              <a:buChar char="§"/>
            </a:pPr>
            <a:r>
              <a:rPr lang="en-US" sz="1100" dirty="0"/>
              <a:t> It will reduce Greenhouse gas Emission from Diesel Engines</a:t>
            </a:r>
          </a:p>
          <a:p>
            <a:pPr marL="171450" indent="-171450">
              <a:buFont typeface="Wingdings" panose="05000000000000000000" pitchFamily="2" charset="2"/>
              <a:buChar char="§"/>
            </a:pPr>
            <a:r>
              <a:rPr lang="en-US" sz="1100" dirty="0"/>
              <a:t> Improve power supply availability and reliability at JTF Camp-1 &amp; Camp-2.</a:t>
            </a:r>
          </a:p>
          <a:p>
            <a:pPr marL="171450" indent="-171450">
              <a:buFont typeface="Wingdings" panose="05000000000000000000" pitchFamily="2" charset="2"/>
              <a:buChar char="§"/>
            </a:pPr>
            <a:r>
              <a:rPr lang="en-US" sz="1100" dirty="0"/>
              <a:t>Cost savings. (Opex)</a:t>
            </a:r>
          </a:p>
          <a:p>
            <a:pPr marL="171450" indent="-171450">
              <a:buFont typeface="Wingdings" panose="05000000000000000000" pitchFamily="2" charset="2"/>
              <a:buChar char="§"/>
            </a:pPr>
            <a:endParaRPr lang="en-US" sz="1100" dirty="0"/>
          </a:p>
        </p:txBody>
      </p:sp>
      <p:sp>
        <p:nvSpPr>
          <p:cNvPr id="7" name="TextBox 6">
            <a:extLst>
              <a:ext uri="{FF2B5EF4-FFF2-40B4-BE49-F238E27FC236}">
                <a16:creationId xmlns:a16="http://schemas.microsoft.com/office/drawing/2014/main" id="{DBFA4F1B-BCFA-4BA6-8ABA-545142D4F4E8}"/>
              </a:ext>
            </a:extLst>
          </p:cNvPr>
          <p:cNvSpPr txBox="1"/>
          <p:nvPr/>
        </p:nvSpPr>
        <p:spPr>
          <a:xfrm>
            <a:off x="1012914" y="3131836"/>
            <a:ext cx="2447109" cy="276999"/>
          </a:xfrm>
          <a:prstGeom prst="rect">
            <a:avLst/>
          </a:prstGeom>
          <a:noFill/>
        </p:spPr>
        <p:txBody>
          <a:bodyPr wrap="square" rtlCol="0">
            <a:spAutoFit/>
          </a:bodyPr>
          <a:lstStyle/>
          <a:p>
            <a:r>
              <a:rPr lang="en-US" sz="1200" b="1" dirty="0">
                <a:highlight>
                  <a:srgbClr val="FFFF00"/>
                </a:highlight>
              </a:rPr>
              <a:t>Potential Benefits &amp; Measurement:</a:t>
            </a:r>
          </a:p>
        </p:txBody>
      </p:sp>
      <p:sp>
        <p:nvSpPr>
          <p:cNvPr id="13" name="TextBox 12">
            <a:extLst>
              <a:ext uri="{FF2B5EF4-FFF2-40B4-BE49-F238E27FC236}">
                <a16:creationId xmlns:a16="http://schemas.microsoft.com/office/drawing/2014/main" id="{26692222-5964-4DAF-BBA4-831B29D13220}"/>
              </a:ext>
            </a:extLst>
          </p:cNvPr>
          <p:cNvSpPr txBox="1"/>
          <p:nvPr/>
        </p:nvSpPr>
        <p:spPr>
          <a:xfrm>
            <a:off x="791974" y="855712"/>
            <a:ext cx="2900940" cy="276999"/>
          </a:xfrm>
          <a:prstGeom prst="rect">
            <a:avLst/>
          </a:prstGeom>
          <a:noFill/>
        </p:spPr>
        <p:txBody>
          <a:bodyPr wrap="square" rtlCol="0">
            <a:spAutoFit/>
          </a:bodyPr>
          <a:lstStyle/>
          <a:p>
            <a:r>
              <a:rPr lang="en-US" sz="1200" b="1" dirty="0"/>
              <a:t>Business Case/Objectives:</a:t>
            </a:r>
          </a:p>
        </p:txBody>
      </p:sp>
      <p:sp>
        <p:nvSpPr>
          <p:cNvPr id="14" name="TextBox 13">
            <a:extLst>
              <a:ext uri="{FF2B5EF4-FFF2-40B4-BE49-F238E27FC236}">
                <a16:creationId xmlns:a16="http://schemas.microsoft.com/office/drawing/2014/main" id="{31C0D509-0634-463D-99EA-36259AC2D3B4}"/>
              </a:ext>
            </a:extLst>
          </p:cNvPr>
          <p:cNvSpPr txBox="1"/>
          <p:nvPr/>
        </p:nvSpPr>
        <p:spPr>
          <a:xfrm>
            <a:off x="6584275" y="3434855"/>
            <a:ext cx="3626773" cy="938719"/>
          </a:xfrm>
          <a:prstGeom prst="rect">
            <a:avLst/>
          </a:prstGeom>
          <a:noFill/>
        </p:spPr>
        <p:txBody>
          <a:bodyPr wrap="square" rtlCol="0">
            <a:spAutoFit/>
          </a:bodyPr>
          <a:lstStyle/>
          <a:p>
            <a:pPr marL="171450" indent="-171450">
              <a:buFont typeface="Wingdings" panose="05000000000000000000" pitchFamily="2" charset="2"/>
              <a:buChar char="§"/>
            </a:pPr>
            <a:r>
              <a:rPr lang="en-US" sz="1100" dirty="0"/>
              <a:t> Availability of CPF up time step to 99.9%</a:t>
            </a:r>
          </a:p>
          <a:p>
            <a:pPr marL="171450" indent="-171450">
              <a:buFont typeface="Wingdings" panose="05000000000000000000" pitchFamily="2" charset="2"/>
              <a:buChar char="§"/>
            </a:pPr>
            <a:r>
              <a:rPr lang="en-US" sz="1100" dirty="0"/>
              <a:t> Cables should be buried under ground and slab , for addition safety and security measures.</a:t>
            </a:r>
          </a:p>
          <a:p>
            <a:pPr marL="171450" indent="-171450">
              <a:buFont typeface="Wingdings" panose="05000000000000000000" pitchFamily="2" charset="2"/>
              <a:buChar char="§"/>
            </a:pPr>
            <a:r>
              <a:rPr lang="en-US" sz="1100" dirty="0"/>
              <a:t> Surveillance on oil export line using the LDS (Leak detection system) to reduce down time of flow station.</a:t>
            </a:r>
          </a:p>
        </p:txBody>
      </p:sp>
      <p:sp>
        <p:nvSpPr>
          <p:cNvPr id="15" name="TextBox 14">
            <a:extLst>
              <a:ext uri="{FF2B5EF4-FFF2-40B4-BE49-F238E27FC236}">
                <a16:creationId xmlns:a16="http://schemas.microsoft.com/office/drawing/2014/main" id="{85AEC001-3EAA-4886-8D1D-215476AE5690}"/>
              </a:ext>
            </a:extLst>
          </p:cNvPr>
          <p:cNvSpPr txBox="1"/>
          <p:nvPr/>
        </p:nvSpPr>
        <p:spPr>
          <a:xfrm>
            <a:off x="6490126" y="3133911"/>
            <a:ext cx="1661633" cy="276999"/>
          </a:xfrm>
          <a:prstGeom prst="rect">
            <a:avLst/>
          </a:prstGeom>
          <a:noFill/>
        </p:spPr>
        <p:txBody>
          <a:bodyPr wrap="square" rtlCol="0">
            <a:spAutoFit/>
          </a:bodyPr>
          <a:lstStyle/>
          <a:p>
            <a:r>
              <a:rPr lang="en-US" sz="1200" b="1" dirty="0">
                <a:highlight>
                  <a:srgbClr val="FFFF00"/>
                </a:highlight>
              </a:rPr>
              <a:t>Critical Success Factors:</a:t>
            </a:r>
          </a:p>
        </p:txBody>
      </p:sp>
      <p:sp>
        <p:nvSpPr>
          <p:cNvPr id="16" name="TextBox 15">
            <a:extLst>
              <a:ext uri="{FF2B5EF4-FFF2-40B4-BE49-F238E27FC236}">
                <a16:creationId xmlns:a16="http://schemas.microsoft.com/office/drawing/2014/main" id="{1AF02E10-A581-422D-950A-ACE440007A38}"/>
              </a:ext>
            </a:extLst>
          </p:cNvPr>
          <p:cNvSpPr txBox="1"/>
          <p:nvPr/>
        </p:nvSpPr>
        <p:spPr>
          <a:xfrm>
            <a:off x="1324413" y="5168273"/>
            <a:ext cx="3892731" cy="769441"/>
          </a:xfrm>
          <a:prstGeom prst="rect">
            <a:avLst/>
          </a:prstGeom>
          <a:noFill/>
        </p:spPr>
        <p:txBody>
          <a:bodyPr wrap="square" rtlCol="0">
            <a:spAutoFit/>
          </a:bodyPr>
          <a:lstStyle/>
          <a:p>
            <a:pPr marL="171450" indent="-171450">
              <a:buFont typeface="Wingdings" panose="05000000000000000000" pitchFamily="2" charset="2"/>
              <a:buChar char="§"/>
            </a:pPr>
            <a:r>
              <a:rPr lang="en-US" sz="1100" dirty="0"/>
              <a:t>Management of Change Request, Development and approval.</a:t>
            </a:r>
          </a:p>
          <a:p>
            <a:pPr marL="171450" indent="-171450">
              <a:buFont typeface="Wingdings" panose="05000000000000000000" pitchFamily="2" charset="2"/>
              <a:buChar char="§"/>
            </a:pPr>
            <a:r>
              <a:rPr lang="en-US" sz="1100" dirty="0"/>
              <a:t>Procurement and supply of  power cables.</a:t>
            </a:r>
          </a:p>
          <a:p>
            <a:pPr marL="171450" indent="-171450">
              <a:buFont typeface="Wingdings" panose="05000000000000000000" pitchFamily="2" charset="2"/>
              <a:buChar char="§"/>
            </a:pPr>
            <a:r>
              <a:rPr lang="en-US" sz="1100" dirty="0"/>
              <a:t>Execution at site and Commissioning .</a:t>
            </a:r>
          </a:p>
          <a:p>
            <a:pPr marL="171450" indent="-171450">
              <a:buFont typeface="Wingdings" panose="05000000000000000000" pitchFamily="2" charset="2"/>
              <a:buChar char="§"/>
            </a:pPr>
            <a:r>
              <a:rPr lang="en-US" sz="1100" dirty="0"/>
              <a:t>Secure necessary funding.</a:t>
            </a:r>
          </a:p>
        </p:txBody>
      </p:sp>
      <p:sp>
        <p:nvSpPr>
          <p:cNvPr id="17" name="TextBox 16">
            <a:extLst>
              <a:ext uri="{FF2B5EF4-FFF2-40B4-BE49-F238E27FC236}">
                <a16:creationId xmlns:a16="http://schemas.microsoft.com/office/drawing/2014/main" id="{231868DE-9D05-4F88-95B8-1C65C2C532A0}"/>
              </a:ext>
            </a:extLst>
          </p:cNvPr>
          <p:cNvSpPr txBox="1"/>
          <p:nvPr/>
        </p:nvSpPr>
        <p:spPr>
          <a:xfrm>
            <a:off x="1015554" y="4909414"/>
            <a:ext cx="1145178" cy="276999"/>
          </a:xfrm>
          <a:prstGeom prst="rect">
            <a:avLst/>
          </a:prstGeom>
          <a:noFill/>
        </p:spPr>
        <p:txBody>
          <a:bodyPr wrap="square" rtlCol="0">
            <a:spAutoFit/>
          </a:bodyPr>
          <a:lstStyle/>
          <a:p>
            <a:r>
              <a:rPr lang="en-US" sz="1200" b="1" dirty="0">
                <a:highlight>
                  <a:srgbClr val="FFFF00"/>
                </a:highlight>
              </a:rPr>
              <a:t>Project Scope:</a:t>
            </a:r>
          </a:p>
        </p:txBody>
      </p:sp>
      <p:sp>
        <p:nvSpPr>
          <p:cNvPr id="19" name="TextBox 18">
            <a:extLst>
              <a:ext uri="{FF2B5EF4-FFF2-40B4-BE49-F238E27FC236}">
                <a16:creationId xmlns:a16="http://schemas.microsoft.com/office/drawing/2014/main" id="{D81C89D7-5457-416F-9A6E-F0FAEC6537A8}"/>
              </a:ext>
            </a:extLst>
          </p:cNvPr>
          <p:cNvSpPr txBox="1"/>
          <p:nvPr/>
        </p:nvSpPr>
        <p:spPr>
          <a:xfrm>
            <a:off x="6765338" y="5139982"/>
            <a:ext cx="3892731" cy="769441"/>
          </a:xfrm>
          <a:prstGeom prst="rect">
            <a:avLst/>
          </a:prstGeom>
          <a:noFill/>
        </p:spPr>
        <p:txBody>
          <a:bodyPr wrap="square" rtlCol="0">
            <a:spAutoFit/>
          </a:bodyPr>
          <a:lstStyle/>
          <a:p>
            <a:r>
              <a:rPr lang="en-US" sz="1100" dirty="0">
                <a:solidFill>
                  <a:srgbClr val="FF0000"/>
                </a:solidFill>
              </a:rPr>
              <a:t>Challenge</a:t>
            </a:r>
            <a:r>
              <a:rPr lang="en-US" sz="1100" dirty="0"/>
              <a:t> :Budget Availability</a:t>
            </a:r>
          </a:p>
          <a:p>
            <a:r>
              <a:rPr lang="en-US" sz="1100" dirty="0">
                <a:solidFill>
                  <a:srgbClr val="FF0000"/>
                </a:solidFill>
              </a:rPr>
              <a:t>Implementation Lead</a:t>
            </a:r>
            <a:r>
              <a:rPr lang="en-US" sz="1100" dirty="0"/>
              <a:t>: Unutaro Joshua </a:t>
            </a:r>
          </a:p>
          <a:p>
            <a:r>
              <a:rPr lang="en-US" sz="1100" dirty="0"/>
              <a:t>Project  Sponsor: Adeleke Oluseyi</a:t>
            </a:r>
          </a:p>
          <a:p>
            <a:endParaRPr lang="en-US" sz="1100" dirty="0"/>
          </a:p>
        </p:txBody>
      </p:sp>
      <p:sp>
        <p:nvSpPr>
          <p:cNvPr id="20" name="TextBox 19">
            <a:extLst>
              <a:ext uri="{FF2B5EF4-FFF2-40B4-BE49-F238E27FC236}">
                <a16:creationId xmlns:a16="http://schemas.microsoft.com/office/drawing/2014/main" id="{F1647DC0-F673-4D00-9B38-5B3BA0CA1041}"/>
              </a:ext>
            </a:extLst>
          </p:cNvPr>
          <p:cNvSpPr txBox="1"/>
          <p:nvPr/>
        </p:nvSpPr>
        <p:spPr>
          <a:xfrm>
            <a:off x="6490126" y="4891499"/>
            <a:ext cx="1272674" cy="276999"/>
          </a:xfrm>
          <a:prstGeom prst="rect">
            <a:avLst/>
          </a:prstGeom>
          <a:noFill/>
        </p:spPr>
        <p:txBody>
          <a:bodyPr wrap="square" rtlCol="0">
            <a:spAutoFit/>
          </a:bodyPr>
          <a:lstStyle/>
          <a:p>
            <a:r>
              <a:rPr lang="en-US" sz="1200" b="1" dirty="0">
                <a:highlight>
                  <a:srgbClr val="FFFF00"/>
                </a:highlight>
              </a:rPr>
              <a:t>Implementation:</a:t>
            </a:r>
          </a:p>
        </p:txBody>
      </p:sp>
      <p:sp>
        <p:nvSpPr>
          <p:cNvPr id="9" name="Rectangle 8">
            <a:extLst>
              <a:ext uri="{FF2B5EF4-FFF2-40B4-BE49-F238E27FC236}">
                <a16:creationId xmlns:a16="http://schemas.microsoft.com/office/drawing/2014/main" id="{39508EFD-465E-48F9-AF29-3DEC52CF83B4}"/>
              </a:ext>
            </a:extLst>
          </p:cNvPr>
          <p:cNvSpPr/>
          <p:nvPr/>
        </p:nvSpPr>
        <p:spPr>
          <a:xfrm>
            <a:off x="1135932" y="3384124"/>
            <a:ext cx="4011405" cy="130719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3" name="Rectangle 22">
            <a:extLst>
              <a:ext uri="{FF2B5EF4-FFF2-40B4-BE49-F238E27FC236}">
                <a16:creationId xmlns:a16="http://schemas.microsoft.com/office/drawing/2014/main" id="{C629B6AD-0179-47E4-9A90-BDCC068168A3}"/>
              </a:ext>
            </a:extLst>
          </p:cNvPr>
          <p:cNvSpPr/>
          <p:nvPr/>
        </p:nvSpPr>
        <p:spPr>
          <a:xfrm>
            <a:off x="1135933" y="5160904"/>
            <a:ext cx="4011404" cy="85912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4" name="Rectangle 23">
            <a:extLst>
              <a:ext uri="{FF2B5EF4-FFF2-40B4-BE49-F238E27FC236}">
                <a16:creationId xmlns:a16="http://schemas.microsoft.com/office/drawing/2014/main" id="{4F2C9B5C-0266-46B7-9E40-288AADA74AA6}"/>
              </a:ext>
            </a:extLst>
          </p:cNvPr>
          <p:cNvSpPr/>
          <p:nvPr/>
        </p:nvSpPr>
        <p:spPr>
          <a:xfrm>
            <a:off x="6597594" y="5138784"/>
            <a:ext cx="3409920" cy="75809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5" name="Rectangle 24">
            <a:extLst>
              <a:ext uri="{FF2B5EF4-FFF2-40B4-BE49-F238E27FC236}">
                <a16:creationId xmlns:a16="http://schemas.microsoft.com/office/drawing/2014/main" id="{B9F5844B-5EBB-40AB-8130-7F45C3D6C215}"/>
              </a:ext>
            </a:extLst>
          </p:cNvPr>
          <p:cNvSpPr/>
          <p:nvPr/>
        </p:nvSpPr>
        <p:spPr>
          <a:xfrm>
            <a:off x="6597594" y="3391352"/>
            <a:ext cx="3409920" cy="129071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6" name="Rectangle 25">
            <a:extLst>
              <a:ext uri="{FF2B5EF4-FFF2-40B4-BE49-F238E27FC236}">
                <a16:creationId xmlns:a16="http://schemas.microsoft.com/office/drawing/2014/main" id="{9EFDD555-E987-4A69-9D56-1E2AB9341136}"/>
              </a:ext>
            </a:extLst>
          </p:cNvPr>
          <p:cNvSpPr/>
          <p:nvPr/>
        </p:nvSpPr>
        <p:spPr>
          <a:xfrm>
            <a:off x="1105160" y="1111106"/>
            <a:ext cx="8916034" cy="19521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10" name="Arrow: Down 9">
            <a:extLst>
              <a:ext uri="{FF2B5EF4-FFF2-40B4-BE49-F238E27FC236}">
                <a16:creationId xmlns:a16="http://schemas.microsoft.com/office/drawing/2014/main" id="{FA33F97A-4E37-458B-9671-E1F697A9EE2D}"/>
              </a:ext>
            </a:extLst>
          </p:cNvPr>
          <p:cNvSpPr/>
          <p:nvPr/>
        </p:nvSpPr>
        <p:spPr>
          <a:xfrm>
            <a:off x="817257" y="2596779"/>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81A41D45-D290-4EF3-B626-6B066DE094A2}"/>
              </a:ext>
            </a:extLst>
          </p:cNvPr>
          <p:cNvSpPr/>
          <p:nvPr/>
        </p:nvSpPr>
        <p:spPr>
          <a:xfrm>
            <a:off x="794085" y="4365883"/>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63628F4E-B167-4A9B-82A2-AA6BA9EDFBF7}"/>
              </a:ext>
            </a:extLst>
          </p:cNvPr>
          <p:cNvSpPr/>
          <p:nvPr/>
        </p:nvSpPr>
        <p:spPr>
          <a:xfrm>
            <a:off x="5759733" y="4653090"/>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1FACCC1-73E8-4758-9154-7E57765106E2}"/>
              </a:ext>
            </a:extLst>
          </p:cNvPr>
          <p:cNvSpPr/>
          <p:nvPr/>
        </p:nvSpPr>
        <p:spPr>
          <a:xfrm>
            <a:off x="722624" y="1665460"/>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4B10C01-3E31-4F91-8BC1-CF562BA8DDA0}"/>
              </a:ext>
            </a:extLst>
          </p:cNvPr>
          <p:cNvSpPr txBox="1"/>
          <p:nvPr/>
        </p:nvSpPr>
        <p:spPr>
          <a:xfrm>
            <a:off x="722624" y="1572494"/>
            <a:ext cx="301686" cy="369332"/>
          </a:xfrm>
          <a:prstGeom prst="rect">
            <a:avLst/>
          </a:prstGeom>
          <a:noFill/>
        </p:spPr>
        <p:txBody>
          <a:bodyPr wrap="none" rtlCol="0">
            <a:spAutoFit/>
          </a:bodyPr>
          <a:lstStyle/>
          <a:p>
            <a:r>
              <a:rPr lang="en-US" dirty="0"/>
              <a:t>1</a:t>
            </a:r>
          </a:p>
        </p:txBody>
      </p:sp>
      <p:sp>
        <p:nvSpPr>
          <p:cNvPr id="38" name="Oval 37">
            <a:extLst>
              <a:ext uri="{FF2B5EF4-FFF2-40B4-BE49-F238E27FC236}">
                <a16:creationId xmlns:a16="http://schemas.microsoft.com/office/drawing/2014/main" id="{DD2117DE-3A57-488C-A053-001F2DDBE8D2}"/>
              </a:ext>
            </a:extLst>
          </p:cNvPr>
          <p:cNvSpPr/>
          <p:nvPr/>
        </p:nvSpPr>
        <p:spPr>
          <a:xfrm>
            <a:off x="5661216" y="3830103"/>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69AD62-5306-46D7-8438-BEAAD34AC7EB}"/>
              </a:ext>
            </a:extLst>
          </p:cNvPr>
          <p:cNvSpPr/>
          <p:nvPr/>
        </p:nvSpPr>
        <p:spPr>
          <a:xfrm>
            <a:off x="5658836" y="5555278"/>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1A57902-ED56-4172-A0CF-3BDC3411E97A}"/>
              </a:ext>
            </a:extLst>
          </p:cNvPr>
          <p:cNvSpPr/>
          <p:nvPr/>
        </p:nvSpPr>
        <p:spPr>
          <a:xfrm>
            <a:off x="767307" y="5423645"/>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F30CC7B-E4A8-4ADE-993A-2C9DC48E2E3C}"/>
              </a:ext>
            </a:extLst>
          </p:cNvPr>
          <p:cNvSpPr/>
          <p:nvPr/>
        </p:nvSpPr>
        <p:spPr>
          <a:xfrm>
            <a:off x="740113" y="3513086"/>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55BE35B-4F56-44E8-B2B6-85DFFE8FD0F6}"/>
              </a:ext>
            </a:extLst>
          </p:cNvPr>
          <p:cNvSpPr txBox="1"/>
          <p:nvPr/>
        </p:nvSpPr>
        <p:spPr>
          <a:xfrm>
            <a:off x="733062" y="3421880"/>
            <a:ext cx="301686" cy="369332"/>
          </a:xfrm>
          <a:prstGeom prst="rect">
            <a:avLst/>
          </a:prstGeom>
          <a:noFill/>
        </p:spPr>
        <p:txBody>
          <a:bodyPr wrap="none" rtlCol="0">
            <a:spAutoFit/>
          </a:bodyPr>
          <a:lstStyle/>
          <a:p>
            <a:r>
              <a:rPr lang="en-US" dirty="0"/>
              <a:t>2</a:t>
            </a:r>
          </a:p>
        </p:txBody>
      </p:sp>
      <p:sp>
        <p:nvSpPr>
          <p:cNvPr id="34" name="TextBox 33">
            <a:extLst>
              <a:ext uri="{FF2B5EF4-FFF2-40B4-BE49-F238E27FC236}">
                <a16:creationId xmlns:a16="http://schemas.microsoft.com/office/drawing/2014/main" id="{A6CE93A3-DD9D-4CD3-AD35-49C4DD28DA8F}"/>
              </a:ext>
            </a:extLst>
          </p:cNvPr>
          <p:cNvSpPr txBox="1"/>
          <p:nvPr/>
        </p:nvSpPr>
        <p:spPr>
          <a:xfrm>
            <a:off x="764021" y="5349100"/>
            <a:ext cx="301686" cy="369332"/>
          </a:xfrm>
          <a:prstGeom prst="rect">
            <a:avLst/>
          </a:prstGeom>
          <a:noFill/>
        </p:spPr>
        <p:txBody>
          <a:bodyPr wrap="none" rtlCol="0">
            <a:spAutoFit/>
          </a:bodyPr>
          <a:lstStyle/>
          <a:p>
            <a:r>
              <a:rPr lang="en-US" dirty="0"/>
              <a:t>3</a:t>
            </a:r>
          </a:p>
        </p:txBody>
      </p:sp>
      <p:sp>
        <p:nvSpPr>
          <p:cNvPr id="35" name="TextBox 34">
            <a:extLst>
              <a:ext uri="{FF2B5EF4-FFF2-40B4-BE49-F238E27FC236}">
                <a16:creationId xmlns:a16="http://schemas.microsoft.com/office/drawing/2014/main" id="{F3973816-CD5F-42C6-BFD3-31F73EBCD1C8}"/>
              </a:ext>
            </a:extLst>
          </p:cNvPr>
          <p:cNvSpPr txBox="1"/>
          <p:nvPr/>
        </p:nvSpPr>
        <p:spPr>
          <a:xfrm>
            <a:off x="5640815" y="3769370"/>
            <a:ext cx="301686" cy="369332"/>
          </a:xfrm>
          <a:prstGeom prst="rect">
            <a:avLst/>
          </a:prstGeom>
          <a:noFill/>
        </p:spPr>
        <p:txBody>
          <a:bodyPr wrap="none" rtlCol="0">
            <a:spAutoFit/>
          </a:bodyPr>
          <a:lstStyle/>
          <a:p>
            <a:r>
              <a:rPr lang="en-US" dirty="0"/>
              <a:t>4</a:t>
            </a:r>
          </a:p>
        </p:txBody>
      </p:sp>
      <p:sp>
        <p:nvSpPr>
          <p:cNvPr id="36" name="TextBox 35">
            <a:extLst>
              <a:ext uri="{FF2B5EF4-FFF2-40B4-BE49-F238E27FC236}">
                <a16:creationId xmlns:a16="http://schemas.microsoft.com/office/drawing/2014/main" id="{02C16573-6D56-48AA-823B-96555F6D6CCB}"/>
              </a:ext>
            </a:extLst>
          </p:cNvPr>
          <p:cNvSpPr txBox="1"/>
          <p:nvPr/>
        </p:nvSpPr>
        <p:spPr>
          <a:xfrm>
            <a:off x="5645391" y="5500462"/>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81402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45594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249</TotalTime>
  <Words>374</Words>
  <Application>Microsoft Office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Abadi Extra Light</vt:lpstr>
      <vt:lpstr>Arial</vt:lpstr>
      <vt:lpstr>Calibri</vt:lpstr>
      <vt:lpstr>Calibri Light</vt:lpstr>
      <vt:lpstr>Futura Medium</vt:lpstr>
      <vt:lpstr>ShellBold</vt:lpstr>
      <vt:lpstr>ShellBook</vt:lpstr>
      <vt:lpstr>ShellLight</vt:lpstr>
      <vt:lpstr>Wingdings</vt:lpstr>
      <vt:lpstr>Office Theme</vt:lpstr>
      <vt:lpstr>PowerPoint Presentation</vt:lpstr>
      <vt:lpstr>Project Title:  Electrification of  JTF Camp  at Gbaran Oil  Manifold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Oniwo, Abraham A SPDC-UPC/G/UCG</dc:creator>
  <cp:lastModifiedBy>Evwierhurhoma, Oghenekevwe A SPDC-UPC/G/UCG</cp:lastModifiedBy>
  <cp:revision>48</cp:revision>
  <dcterms:created xsi:type="dcterms:W3CDTF">2023-02-07T07:32:37Z</dcterms:created>
  <dcterms:modified xsi:type="dcterms:W3CDTF">2023-03-19T14:35:21Z</dcterms:modified>
</cp:coreProperties>
</file>