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60"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1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3958C-3906-4054-9A5A-349626BD270F}" type="datetimeFigureOut">
              <a:rPr lang="en-US" smtClean="0"/>
              <a:t>2/22/2018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07B74-F03E-4DFD-9157-0185FAAD458F}" type="slidenum">
              <a:rPr lang="en-US" smtClean="0"/>
              <a:t>‹#›</a:t>
            </a:fld>
            <a:endParaRPr lang="en-US"/>
          </a:p>
        </p:txBody>
      </p:sp>
    </p:spTree>
    <p:extLst>
      <p:ext uri="{BB962C8B-B14F-4D97-AF65-F5344CB8AC3E}">
        <p14:creationId xmlns:p14="http://schemas.microsoft.com/office/powerpoint/2010/main" val="404938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07B74-F03E-4DFD-9157-0185FAAD458F}" type="slidenum">
              <a:rPr lang="en-US" smtClean="0"/>
              <a:t>1</a:t>
            </a:fld>
            <a:endParaRPr lang="en-US"/>
          </a:p>
        </p:txBody>
      </p:sp>
    </p:spTree>
    <p:extLst>
      <p:ext uri="{BB962C8B-B14F-4D97-AF65-F5344CB8AC3E}">
        <p14:creationId xmlns:p14="http://schemas.microsoft.com/office/powerpoint/2010/main" val="665908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base">
                <a:spcBef>
                  <a:spcPct val="0"/>
                </a:spcBef>
                <a:spcAft>
                  <a:spcPct val="0"/>
                </a:spcAft>
              </a:pPr>
              <a:r>
                <a:rPr lang="en-GB" dirty="0">
                  <a:solidFill>
                    <a:srgbClr val="595959"/>
                  </a:solidFill>
                  <a:latin typeface="Arial" pitchFamily="34" charset="0"/>
                </a:rPr>
                <a:t> </a:t>
              </a: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Shell Nigeria - EA</a:t>
            </a: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GB" dirty="0">
                <a:solidFill>
                  <a:srgbClr val="595959"/>
                </a:solidFill>
              </a:rPr>
              <a:t>October  2013</a:t>
            </a:r>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p>
        </p:txBody>
      </p:sp>
    </p:spTree>
    <p:extLst>
      <p:ext uri="{BB962C8B-B14F-4D97-AF65-F5344CB8AC3E}">
        <p14:creationId xmlns:p14="http://schemas.microsoft.com/office/powerpoint/2010/main" val="1251075719"/>
      </p:ext>
    </p:extLst>
  </p:cSld>
  <p:clrMapOvr>
    <a:masterClrMapping/>
  </p:clrMapOvr>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8"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endParaRPr lang="en-GB" sz="800" dirty="0">
              <a:solidFill>
                <a:srgbClr val="595959"/>
              </a:solidFill>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Month 2010</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3712897804"/>
      </p:ext>
    </p:extLst>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Month 2010</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3132844755"/>
      </p:ext>
    </p:extLst>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Month 2010</a:t>
            </a:r>
            <a:endParaRPr lang="en-GB" dirty="0">
              <a:solidFill>
                <a:srgbClr val="595959"/>
              </a:solidFill>
            </a:endParaRPr>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2619247685"/>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2486860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5852258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1 Line Heading and Bullets">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23927" y="18864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44" name="Text Placeholder 43"/>
          <p:cNvSpPr>
            <a:spLocks noGrp="1"/>
          </p:cNvSpPr>
          <p:nvPr>
            <p:ph type="body" sz="quarter" idx="10"/>
          </p:nvPr>
        </p:nvSpPr>
        <p:spPr>
          <a:xfrm>
            <a:off x="728690" y="1310400"/>
            <a:ext cx="77724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476925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Bar - 2 Line">
    <p:spTree>
      <p:nvGrpSpPr>
        <p:cNvPr id="1" name=""/>
        <p:cNvGrpSpPr/>
        <p:nvPr/>
      </p:nvGrpSpPr>
      <p:grpSpPr>
        <a:xfrm>
          <a:off x="0" y="0"/>
          <a:ext cx="0" cy="0"/>
          <a:chOff x="0" y="0"/>
          <a:chExt cx="0" cy="0"/>
        </a:xfrm>
      </p:grpSpPr>
      <p:sp>
        <p:nvSpPr>
          <p:cNvPr id="3" name="Rectangle 10"/>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p:cNvSpPr>
            <a:spLocks noGrp="1" noChangeArrowheads="1"/>
          </p:cNvSpPr>
          <p:nvPr>
            <p:ph type="sldNum" sz="quarter" idx="10"/>
          </p:nvPr>
        </p:nvSpPr>
        <p:spPr>
          <a:xfrm>
            <a:off x="8429625" y="6550025"/>
            <a:ext cx="266700" cy="169863"/>
          </a:xfrm>
          <a:prstGeom prst="rect">
            <a:avLst/>
          </a:prstGeom>
        </p:spPr>
        <p:txBody>
          <a:bodyPr/>
          <a:lstStyle>
            <a:lvl1pPr algn="r">
              <a:defRPr sz="800">
                <a:solidFill>
                  <a:schemeClr val="bg2"/>
                </a:solidFill>
                <a:latin typeface="+mn-lt"/>
                <a:cs typeface="Arial" pitchFamily="34" charset="0"/>
              </a:defRPr>
            </a:lvl1pPr>
          </a:lstStyle>
          <a:p>
            <a:pPr fontAlgn="base">
              <a:spcBef>
                <a:spcPct val="0"/>
              </a:spcBef>
              <a:spcAft>
                <a:spcPct val="0"/>
              </a:spcAft>
              <a:defRPr/>
            </a:pPr>
            <a:fld id="{90DB3342-4D24-4495-827F-DB0B6B2DC23B}" type="slidenum">
              <a:rPr lang="en-US">
                <a:solidFill>
                  <a:srgbClr val="CCCCCC"/>
                </a:solidFill>
              </a:rPr>
              <a:pPr fontAlgn="base">
                <a:spcBef>
                  <a:spcPct val="0"/>
                </a:spcBef>
                <a:spcAft>
                  <a:spcPct val="0"/>
                </a:spcAft>
                <a:defRPr/>
              </a:pPr>
              <a:t>‹#›</a:t>
            </a:fld>
            <a:endParaRPr lang="en-US" dirty="0">
              <a:solidFill>
                <a:srgbClr val="CCCCCC"/>
              </a:solidFill>
            </a:endParaRPr>
          </a:p>
        </p:txBody>
      </p:sp>
      <p:sp>
        <p:nvSpPr>
          <p:cNvPr id="6"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fontAlgn="base" hangingPunct="0">
              <a:lnSpc>
                <a:spcPct val="90000"/>
              </a:lnSpc>
              <a:spcBef>
                <a:spcPct val="0"/>
              </a:spcBef>
              <a:spcAft>
                <a:spcPct val="0"/>
              </a:spcAft>
              <a:defRPr/>
            </a:pPr>
            <a:endParaRPr lang="en-US" sz="2400" b="1" dirty="0">
              <a:solidFill>
                <a:srgbClr val="999999"/>
              </a:solidFill>
              <a:latin typeface="Futura" pitchFamily="18" charset="0"/>
              <a:cs typeface="Arial" pitchFamily="34" charset="0"/>
            </a:endParaRPr>
          </a:p>
        </p:txBody>
      </p:sp>
    </p:spTree>
    <p:extLst>
      <p:ext uri="{BB962C8B-B14F-4D97-AF65-F5344CB8AC3E}">
        <p14:creationId xmlns:p14="http://schemas.microsoft.com/office/powerpoint/2010/main" val="3161459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Bar - 1 Lin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FFFFFF"/>
              </a:solidFill>
              <a:latin typeface="Futura Medium" pitchFamily="2" charset="0"/>
            </a:endParaRPr>
          </a:p>
        </p:txBody>
      </p:sp>
      <p:sp>
        <p:nvSpPr>
          <p:cNvPr id="4"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ct val="90000"/>
              </a:lnSpc>
            </a:pPr>
            <a:endParaRPr lang="en-US" altLang="en-US" sz="2400" b="1" dirty="0">
              <a:solidFill>
                <a:srgbClr val="999999"/>
              </a:solidFill>
              <a:latin typeface="Futura"/>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p:cNvSpPr>
            <a:spLocks noGrp="1" noChangeArrowheads="1"/>
          </p:cNvSpPr>
          <p:nvPr>
            <p:ph type="sldNum" sz="quarter" idx="10"/>
          </p:nvPr>
        </p:nvSpPr>
        <p:spPr>
          <a:xfrm>
            <a:off x="8429625" y="6550025"/>
            <a:ext cx="266700" cy="169863"/>
          </a:xfrm>
          <a:prstGeom prst="rect">
            <a:avLst/>
          </a:prstGeom>
        </p:spPr>
        <p:txBody>
          <a:bodyPr/>
          <a:lstStyle>
            <a:lvl1pPr>
              <a:defRPr/>
            </a:lvl1pPr>
          </a:lstStyle>
          <a:p>
            <a:fld id="{0BD1B004-2E08-4DEF-A7BD-D9C46EA0A5E5}" type="slidenum">
              <a:rPr lang="en-US" altLang="en-US">
                <a:solidFill>
                  <a:srgbClr val="595959"/>
                </a:solidFill>
              </a:rPr>
              <a:pPr/>
              <a:t>‹#›</a:t>
            </a:fld>
            <a:endParaRPr lang="en-US" altLang="en-US" dirty="0">
              <a:solidFill>
                <a:srgbClr val="595959"/>
              </a:solidFill>
            </a:endParaRPr>
          </a:p>
        </p:txBody>
      </p:sp>
    </p:spTree>
    <p:extLst>
      <p:ext uri="{BB962C8B-B14F-4D97-AF65-F5344CB8AC3E}">
        <p14:creationId xmlns:p14="http://schemas.microsoft.com/office/powerpoint/2010/main" val="2830718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October 2013</a:t>
            </a:r>
            <a:endParaRPr lang="en-GB" dirty="0">
              <a:solidFill>
                <a:srgbClr val="595959"/>
              </a:solidFill>
            </a:endParaRPr>
          </a:p>
        </p:txBody>
      </p:sp>
    </p:spTree>
    <p:extLst>
      <p:ext uri="{BB962C8B-B14F-4D97-AF65-F5344CB8AC3E}">
        <p14:creationId xmlns:p14="http://schemas.microsoft.com/office/powerpoint/2010/main" val="4050796811"/>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October 2013</a:t>
            </a:r>
            <a:endParaRPr lang="en-GB" dirty="0">
              <a:solidFill>
                <a:srgbClr val="595959"/>
              </a:solidFill>
            </a:endParaRPr>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2786093130"/>
      </p:ext>
    </p:extLst>
  </p:cSld>
  <p:clrMapOvr>
    <a:masterClrMapping/>
  </p:clrMapOvr>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794636871"/>
      </p:ext>
    </p:extLst>
  </p:cSld>
  <p:clrMapOvr>
    <a:masterClrMapping/>
  </p:clrMapOvr>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Month 2010</a:t>
            </a:r>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2919171557"/>
      </p:ext>
    </p:extLst>
  </p:cSld>
  <p:clrMapOvr>
    <a:masterClrMapping/>
  </p:clrMapOvr>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3060250651"/>
      </p:ext>
    </p:extLst>
  </p:cSld>
  <p:clrMapOvr>
    <a:masterClrMapping/>
  </p:clrMapOvr>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3455133528"/>
      </p:ext>
    </p:extLst>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3656090439"/>
      </p:ext>
    </p:extLst>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a:solidFill>
                  <a:srgbClr val="595959"/>
                </a:solidFill>
              </a:rPr>
              <a:t>Month 2010</a:t>
            </a:r>
            <a:endParaRPr lang="en-GB" dirty="0">
              <a:solidFill>
                <a:srgbClr val="595959"/>
              </a:solidFill>
            </a:endParaRPr>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a:solidFill>
                  <a:srgbClr val="595959"/>
                </a:solidFill>
              </a:rPr>
              <a:t>Footer </a:t>
            </a:r>
            <a:endParaRPr lang="en-US" dirty="0">
              <a:solidFill>
                <a:srgbClr val="595959"/>
              </a:solidFill>
            </a:endParaRPr>
          </a:p>
        </p:txBody>
      </p:sp>
    </p:spTree>
    <p:extLst>
      <p:ext uri="{BB962C8B-B14F-4D97-AF65-F5344CB8AC3E}">
        <p14:creationId xmlns:p14="http://schemas.microsoft.com/office/powerpoint/2010/main" val="2365871951"/>
      </p:ext>
    </p:extLst>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18868741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hf hd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own Arrow 66"/>
          <p:cNvSpPr/>
          <p:nvPr/>
        </p:nvSpPr>
        <p:spPr>
          <a:xfrm>
            <a:off x="6577536" y="4930661"/>
            <a:ext cx="403225" cy="248612"/>
          </a:xfrm>
          <a:prstGeom prst="down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141414"/>
              </a:solidFill>
              <a:latin typeface="Futura Medium" pitchFamily="2" charset="0"/>
            </a:endParaRPr>
          </a:p>
        </p:txBody>
      </p:sp>
      <p:sp>
        <p:nvSpPr>
          <p:cNvPr id="68" name="Down Arrow 67"/>
          <p:cNvSpPr/>
          <p:nvPr/>
        </p:nvSpPr>
        <p:spPr>
          <a:xfrm>
            <a:off x="6558640" y="1981200"/>
            <a:ext cx="403225" cy="224894"/>
          </a:xfrm>
          <a:prstGeom prst="down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141414"/>
              </a:solidFill>
              <a:latin typeface="Futura Medium" pitchFamily="2" charset="0"/>
            </a:endParaRPr>
          </a:p>
        </p:txBody>
      </p:sp>
      <p:sp>
        <p:nvSpPr>
          <p:cNvPr id="63" name="Down Arrow 62"/>
          <p:cNvSpPr/>
          <p:nvPr/>
        </p:nvSpPr>
        <p:spPr>
          <a:xfrm>
            <a:off x="2072680" y="1733351"/>
            <a:ext cx="403225" cy="168275"/>
          </a:xfrm>
          <a:prstGeom prst="down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141414"/>
              </a:solidFill>
              <a:latin typeface="Futura Medium" pitchFamily="2" charset="0"/>
            </a:endParaRPr>
          </a:p>
        </p:txBody>
      </p:sp>
      <p:sp>
        <p:nvSpPr>
          <p:cNvPr id="9223" name="Title 3"/>
          <p:cNvSpPr>
            <a:spLocks noGrp="1"/>
          </p:cNvSpPr>
          <p:nvPr>
            <p:ph type="title"/>
          </p:nvPr>
        </p:nvSpPr>
        <p:spPr>
          <a:xfrm>
            <a:off x="168275" y="323850"/>
            <a:ext cx="8442325" cy="419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b="1" dirty="0"/>
              <a:t>A3</a:t>
            </a:r>
            <a:r>
              <a:rPr lang="en-GB" altLang="en-US" dirty="0"/>
              <a:t> Charter: Grommet Entanglement Reduction Initiative</a:t>
            </a:r>
          </a:p>
        </p:txBody>
      </p:sp>
      <p:sp>
        <p:nvSpPr>
          <p:cNvPr id="9225" name="Rectangle 3"/>
          <p:cNvSpPr>
            <a:spLocks noChangeArrowheads="1"/>
          </p:cNvSpPr>
          <p:nvPr/>
        </p:nvSpPr>
        <p:spPr bwMode="auto">
          <a:xfrm>
            <a:off x="102888" y="742951"/>
            <a:ext cx="4426016" cy="1527907"/>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solidFill>
                  <a:srgbClr val="141414"/>
                </a:solidFill>
              </a:rPr>
              <a:t>  </a:t>
            </a:r>
            <a:endParaRPr lang="en-US" altLang="en-US" sz="800" dirty="0">
              <a:solidFill>
                <a:srgbClr val="141414"/>
              </a:solidFill>
            </a:endParaRPr>
          </a:p>
        </p:txBody>
      </p:sp>
      <p:sp>
        <p:nvSpPr>
          <p:cNvPr id="9228" name="Rectangle 6"/>
          <p:cNvSpPr>
            <a:spLocks noChangeArrowheads="1"/>
          </p:cNvSpPr>
          <p:nvPr/>
        </p:nvSpPr>
        <p:spPr bwMode="auto">
          <a:xfrm>
            <a:off x="4764155" y="838062"/>
            <a:ext cx="4267200" cy="116073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sz="1000" dirty="0">
              <a:solidFill>
                <a:srgbClr val="141414"/>
              </a:solidFill>
            </a:endParaRPr>
          </a:p>
        </p:txBody>
      </p:sp>
      <p:sp>
        <p:nvSpPr>
          <p:cNvPr id="9229" name="Rectangle 7"/>
          <p:cNvSpPr>
            <a:spLocks noChangeArrowheads="1"/>
          </p:cNvSpPr>
          <p:nvPr/>
        </p:nvSpPr>
        <p:spPr bwMode="auto">
          <a:xfrm>
            <a:off x="4708296" y="2225071"/>
            <a:ext cx="4283304" cy="2727929"/>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85750" indent="-285750" eaLnBrk="1" hangingPunct="1">
              <a:buFont typeface="Wingdings" panose="05000000000000000000" pitchFamily="2" charset="2"/>
              <a:buChar char="ü"/>
            </a:pPr>
            <a:endParaRPr lang="en-US" altLang="en-US" dirty="0">
              <a:solidFill>
                <a:srgbClr val="141414"/>
              </a:solidFill>
            </a:endParaRPr>
          </a:p>
          <a:p>
            <a:pPr eaLnBrk="1" hangingPunct="1"/>
            <a:endParaRPr lang="en-US" sz="900"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a:p>
            <a:pPr marL="285750" indent="-285750" eaLnBrk="1" hangingPunct="1">
              <a:buFont typeface="Wingdings" panose="05000000000000000000" pitchFamily="2" charset="2"/>
              <a:buChar char="ü"/>
            </a:pPr>
            <a:endParaRPr lang="en-US" altLang="en-US" dirty="0">
              <a:solidFill>
                <a:srgbClr val="141414"/>
              </a:solidFill>
            </a:endParaRPr>
          </a:p>
        </p:txBody>
      </p:sp>
      <p:sp>
        <p:nvSpPr>
          <p:cNvPr id="9230" name="Rectangle 8"/>
          <p:cNvSpPr>
            <a:spLocks noChangeArrowheads="1"/>
          </p:cNvSpPr>
          <p:nvPr/>
        </p:nvSpPr>
        <p:spPr bwMode="auto">
          <a:xfrm>
            <a:off x="4664754" y="5205284"/>
            <a:ext cx="4403044" cy="156657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sz="1000" dirty="0">
              <a:solidFill>
                <a:srgbClr val="141414"/>
              </a:solidFill>
            </a:endParaRPr>
          </a:p>
          <a:p>
            <a:pPr eaLnBrk="1" hangingPunct="1"/>
            <a:endParaRPr lang="en-US" sz="900" dirty="0">
              <a:solidFill>
                <a:srgbClr val="141414"/>
              </a:solidFill>
            </a:endParaRPr>
          </a:p>
        </p:txBody>
      </p:sp>
      <p:sp>
        <p:nvSpPr>
          <p:cNvPr id="9231" name="Text Box 13"/>
          <p:cNvSpPr txBox="1">
            <a:spLocks noChangeArrowheads="1"/>
          </p:cNvSpPr>
          <p:nvPr/>
        </p:nvSpPr>
        <p:spPr bwMode="auto">
          <a:xfrm>
            <a:off x="76200" y="742402"/>
            <a:ext cx="1981200" cy="254000"/>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Background</a:t>
            </a:r>
          </a:p>
        </p:txBody>
      </p:sp>
      <p:sp>
        <p:nvSpPr>
          <p:cNvPr id="9232" name="Text Box 14"/>
          <p:cNvSpPr txBox="1">
            <a:spLocks noChangeArrowheads="1"/>
          </p:cNvSpPr>
          <p:nvPr/>
        </p:nvSpPr>
        <p:spPr bwMode="auto">
          <a:xfrm>
            <a:off x="127000" y="2489200"/>
            <a:ext cx="2235200" cy="254000"/>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Current Conditions</a:t>
            </a:r>
          </a:p>
        </p:txBody>
      </p:sp>
      <p:sp>
        <p:nvSpPr>
          <p:cNvPr id="9234" name="Text Box 16"/>
          <p:cNvSpPr txBox="1">
            <a:spLocks noChangeArrowheads="1"/>
          </p:cNvSpPr>
          <p:nvPr/>
        </p:nvSpPr>
        <p:spPr bwMode="auto">
          <a:xfrm>
            <a:off x="76200" y="5638800"/>
            <a:ext cx="1524000" cy="254000"/>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Analysis</a:t>
            </a:r>
          </a:p>
        </p:txBody>
      </p:sp>
      <p:sp>
        <p:nvSpPr>
          <p:cNvPr id="9235" name="Text Box 17"/>
          <p:cNvSpPr txBox="1">
            <a:spLocks noChangeArrowheads="1"/>
          </p:cNvSpPr>
          <p:nvPr/>
        </p:nvSpPr>
        <p:spPr bwMode="auto">
          <a:xfrm>
            <a:off x="4724400" y="847725"/>
            <a:ext cx="2057400" cy="254000"/>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Proposed Countermeasure(s)</a:t>
            </a:r>
          </a:p>
        </p:txBody>
      </p:sp>
      <p:sp>
        <p:nvSpPr>
          <p:cNvPr id="9236" name="Text Box 18"/>
          <p:cNvSpPr txBox="1">
            <a:spLocks noChangeArrowheads="1"/>
          </p:cNvSpPr>
          <p:nvPr/>
        </p:nvSpPr>
        <p:spPr bwMode="auto">
          <a:xfrm>
            <a:off x="4702852" y="2260600"/>
            <a:ext cx="2057400" cy="254000"/>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Plan</a:t>
            </a:r>
          </a:p>
        </p:txBody>
      </p:sp>
      <p:sp>
        <p:nvSpPr>
          <p:cNvPr id="9237" name="Text Box 19"/>
          <p:cNvSpPr txBox="1">
            <a:spLocks noChangeArrowheads="1"/>
          </p:cNvSpPr>
          <p:nvPr/>
        </p:nvSpPr>
        <p:spPr bwMode="auto">
          <a:xfrm>
            <a:off x="4678810" y="5205283"/>
            <a:ext cx="2057400" cy="246221"/>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Team Members</a:t>
            </a:r>
          </a:p>
        </p:txBody>
      </p:sp>
      <p:sp>
        <p:nvSpPr>
          <p:cNvPr id="9240" name="Rectangle 22"/>
          <p:cNvSpPr>
            <a:spLocks noChangeArrowheads="1"/>
          </p:cNvSpPr>
          <p:nvPr/>
        </p:nvSpPr>
        <p:spPr bwMode="auto">
          <a:xfrm>
            <a:off x="102888" y="4343400"/>
            <a:ext cx="4419904" cy="107978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dirty="0">
                <a:solidFill>
                  <a:srgbClr val="141414"/>
                </a:solidFill>
              </a:rPr>
              <a:t> </a:t>
            </a:r>
          </a:p>
        </p:txBody>
      </p:sp>
      <p:sp>
        <p:nvSpPr>
          <p:cNvPr id="9246" name="Text Box 14"/>
          <p:cNvSpPr txBox="1">
            <a:spLocks noChangeArrowheads="1"/>
          </p:cNvSpPr>
          <p:nvPr/>
        </p:nvSpPr>
        <p:spPr bwMode="auto">
          <a:xfrm>
            <a:off x="127000" y="4343400"/>
            <a:ext cx="2235200" cy="254000"/>
          </a:xfrm>
          <a:prstGeom prst="rect">
            <a:avLst/>
          </a:prstGeom>
          <a:solidFill>
            <a:srgbClr val="C00000"/>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000" b="1" dirty="0">
                <a:solidFill>
                  <a:srgbClr val="FFFFFF"/>
                </a:solidFill>
                <a:ea typeface="MS PGothic" pitchFamily="34" charset="-128"/>
              </a:rPr>
              <a:t>Goal(s)</a:t>
            </a:r>
          </a:p>
        </p:txBody>
      </p:sp>
      <p:sp>
        <p:nvSpPr>
          <p:cNvPr id="3" name="TextBox 2"/>
          <p:cNvSpPr txBox="1"/>
          <p:nvPr/>
        </p:nvSpPr>
        <p:spPr>
          <a:xfrm>
            <a:off x="102888" y="1066801"/>
            <a:ext cx="4216361" cy="1289079"/>
          </a:xfrm>
          <a:prstGeom prst="rect">
            <a:avLst/>
          </a:prstGeom>
          <a:noFill/>
        </p:spPr>
        <p:txBody>
          <a:bodyPr wrap="square" lIns="0" tIns="0" rIns="0" bIns="0" rtlCol="0">
            <a:noAutofit/>
          </a:bodyPr>
          <a:lstStyle/>
          <a:p>
            <a:pPr algn="just">
              <a:lnSpc>
                <a:spcPct val="113000"/>
              </a:lnSpc>
              <a:spcAft>
                <a:spcPts val="60"/>
              </a:spcAft>
            </a:pPr>
            <a:r>
              <a:rPr lang="en-US" sz="950" dirty="0" err="1">
                <a:solidFill>
                  <a:srgbClr val="141414"/>
                </a:solidFill>
                <a:latin typeface="Arial" pitchFamily="34" charset="0"/>
                <a:cs typeface="Arial" pitchFamily="34" charset="0"/>
              </a:rPr>
              <a:t>SEPCiN</a:t>
            </a:r>
            <a:r>
              <a:rPr lang="en-US" sz="950" dirty="0">
                <a:solidFill>
                  <a:srgbClr val="141414"/>
                </a:solidFill>
                <a:latin typeface="Arial" pitchFamily="34" charset="0"/>
                <a:cs typeface="Arial" pitchFamily="34" charset="0"/>
              </a:rPr>
              <a:t> operates 6 SPMs and 1 tandem offloading System (TOS) comprising 1 unit in </a:t>
            </a:r>
            <a:r>
              <a:rPr lang="en-US" sz="950" dirty="0" err="1">
                <a:solidFill>
                  <a:srgbClr val="141414"/>
                </a:solidFill>
                <a:latin typeface="Arial" pitchFamily="34" charset="0"/>
                <a:cs typeface="Arial" pitchFamily="34" charset="0"/>
              </a:rPr>
              <a:t>Bonga</a:t>
            </a:r>
            <a:r>
              <a:rPr lang="en-US" sz="950" dirty="0">
                <a:solidFill>
                  <a:srgbClr val="141414"/>
                </a:solidFill>
                <a:latin typeface="Arial" pitchFamily="34" charset="0"/>
                <a:cs typeface="Arial" pitchFamily="34" charset="0"/>
              </a:rPr>
              <a:t>, 3 units in Bonny and 2 units in </a:t>
            </a:r>
            <a:r>
              <a:rPr lang="en-US" sz="950" dirty="0" err="1">
                <a:solidFill>
                  <a:srgbClr val="141414"/>
                </a:solidFill>
                <a:latin typeface="Arial" pitchFamily="34" charset="0"/>
                <a:cs typeface="Arial" pitchFamily="34" charset="0"/>
              </a:rPr>
              <a:t>Forcados</a:t>
            </a:r>
            <a:r>
              <a:rPr lang="en-US" sz="950" dirty="0">
                <a:solidFill>
                  <a:srgbClr val="141414"/>
                </a:solidFill>
                <a:latin typeface="Arial" pitchFamily="34" charset="0"/>
                <a:cs typeface="Arial" pitchFamily="34" charset="0"/>
              </a:rPr>
              <a:t>. EA operates the TOS. Each SPM has a pair of grommets for mooring offtake Tankers during loading operation. The TOS uses 1 mooring hawser. The mooring assembly at the end of every loading operation is let go on water to flow freely subjected to </a:t>
            </a:r>
            <a:r>
              <a:rPr lang="en-US" sz="950" dirty="0" err="1">
                <a:solidFill>
                  <a:srgbClr val="141414"/>
                </a:solidFill>
                <a:latin typeface="Arial" pitchFamily="34" charset="0"/>
                <a:cs typeface="Arial" pitchFamily="34" charset="0"/>
              </a:rPr>
              <a:t>meteocean</a:t>
            </a:r>
            <a:r>
              <a:rPr lang="en-US" sz="950" dirty="0">
                <a:solidFill>
                  <a:srgbClr val="141414"/>
                </a:solidFill>
                <a:latin typeface="Arial" pitchFamily="34" charset="0"/>
                <a:cs typeface="Arial" pitchFamily="34" charset="0"/>
              </a:rPr>
              <a:t> conditions. The ropes  often get entangled with each other or wrapped around the SPM structure or the hose strings. </a:t>
            </a:r>
          </a:p>
        </p:txBody>
      </p:sp>
      <p:sp>
        <p:nvSpPr>
          <p:cNvPr id="4" name="TextBox 3"/>
          <p:cNvSpPr txBox="1"/>
          <p:nvPr/>
        </p:nvSpPr>
        <p:spPr>
          <a:xfrm>
            <a:off x="101448" y="2743200"/>
            <a:ext cx="4419904" cy="1464777"/>
          </a:xfrm>
          <a:prstGeom prst="rect">
            <a:avLst/>
          </a:prstGeom>
          <a:noFill/>
          <a:ln>
            <a:solidFill>
              <a:schemeClr val="bg1"/>
            </a:solidFill>
          </a:ln>
        </p:spPr>
        <p:txBody>
          <a:bodyPr wrap="square" lIns="0" tIns="0" rIns="0" bIns="0" rtlCol="0">
            <a:noAutofit/>
          </a:bodyPr>
          <a:lstStyle/>
          <a:p>
            <a:pPr algn="just">
              <a:lnSpc>
                <a:spcPct val="113000"/>
              </a:lnSpc>
              <a:spcAft>
                <a:spcPts val="60"/>
              </a:spcAft>
            </a:pPr>
            <a:r>
              <a:rPr lang="en-US" sz="950" dirty="0">
                <a:solidFill>
                  <a:srgbClr val="141414"/>
                </a:solidFill>
                <a:latin typeface="Arial" pitchFamily="34" charset="0"/>
                <a:cs typeface="Arial" pitchFamily="34" charset="0"/>
              </a:rPr>
              <a:t>In 2016, 17 entanglements occurred in Bonny offshore and</a:t>
            </a:r>
            <a:r>
              <a:rPr lang="en-GB" sz="950" dirty="0">
                <a:solidFill>
                  <a:srgbClr val="141414"/>
                </a:solidFill>
                <a:latin typeface="Arial" pitchFamily="34" charset="0"/>
                <a:cs typeface="Arial" pitchFamily="34" charset="0"/>
              </a:rPr>
              <a:t> 6</a:t>
            </a:r>
            <a:r>
              <a:rPr lang="en-US" sz="950" dirty="0">
                <a:solidFill>
                  <a:srgbClr val="141414"/>
                </a:solidFill>
                <a:latin typeface="Arial" pitchFamily="34" charset="0"/>
                <a:cs typeface="Arial" pitchFamily="34" charset="0"/>
              </a:rPr>
              <a:t> in </a:t>
            </a:r>
            <a:r>
              <a:rPr lang="en-US" sz="950" dirty="0" err="1">
                <a:solidFill>
                  <a:srgbClr val="141414"/>
                </a:solidFill>
                <a:latin typeface="Arial" pitchFamily="34" charset="0"/>
                <a:cs typeface="Arial" pitchFamily="34" charset="0"/>
              </a:rPr>
              <a:t>Forcados</a:t>
            </a:r>
            <a:r>
              <a:rPr lang="en-US" sz="950" dirty="0">
                <a:solidFill>
                  <a:srgbClr val="141414"/>
                </a:solidFill>
                <a:latin typeface="Arial" pitchFamily="34" charset="0"/>
                <a:cs typeface="Arial" pitchFamily="34" charset="0"/>
              </a:rPr>
              <a:t> offshore, 3 in Bonga. None in EA. Some of these entanglements often require mobilization of DSVs to free up at substantial cost and demurrage. One of such entanglements that occurred in Bonga in the recent years cost about $340,000 in addition to over $1mln loss of revenue as loading could not take place for 5 days. In addition, the SPM boat catcher was damaged.</a:t>
            </a:r>
            <a:r>
              <a:rPr lang="en-GB" sz="950" dirty="0">
                <a:solidFill>
                  <a:srgbClr val="141414"/>
                </a:solidFill>
                <a:latin typeface="Arial" pitchFamily="34" charset="0"/>
                <a:cs typeface="Arial" pitchFamily="34" charset="0"/>
              </a:rPr>
              <a:t> There is therefore need to identify all the factors/ processes surrounding the management of grommet ropes while in operation, and thereafter put in place a framework to address the issues and reduce/eliminate</a:t>
            </a:r>
            <a:endParaRPr lang="en-US" sz="950" dirty="0">
              <a:solidFill>
                <a:srgbClr val="141414"/>
              </a:solidFill>
              <a:latin typeface="Arial" pitchFamily="34" charset="0"/>
              <a:cs typeface="Arial" pitchFamily="34" charset="0"/>
            </a:endParaRPr>
          </a:p>
        </p:txBody>
      </p:sp>
      <p:sp>
        <p:nvSpPr>
          <p:cNvPr id="5" name="Rectangle 4"/>
          <p:cNvSpPr/>
          <p:nvPr/>
        </p:nvSpPr>
        <p:spPr>
          <a:xfrm>
            <a:off x="102889" y="2461006"/>
            <a:ext cx="4419904" cy="172999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9087" y="4648200"/>
            <a:ext cx="4336441" cy="740171"/>
          </a:xfrm>
          <a:prstGeom prst="rect">
            <a:avLst/>
          </a:prstGeom>
          <a:noFill/>
          <a:ln>
            <a:solidFill>
              <a:schemeClr val="bg1"/>
            </a:solidFill>
          </a:ln>
        </p:spPr>
        <p:txBody>
          <a:bodyPr wrap="square" lIns="0" tIns="0" rIns="0" bIns="0" rtlCol="0">
            <a:noAutofit/>
          </a:bodyPr>
          <a:lstStyle>
            <a:defPPr>
              <a:defRPr lang="en-US"/>
            </a:defPPr>
            <a:lvl1pPr>
              <a:lnSpc>
                <a:spcPct val="113000"/>
              </a:lnSpc>
              <a:spcAft>
                <a:spcPts val="60"/>
              </a:spcAft>
              <a:defRPr sz="1000">
                <a:solidFill>
                  <a:srgbClr val="141414"/>
                </a:solidFill>
                <a:latin typeface="Arial" pitchFamily="34" charset="0"/>
                <a:cs typeface="Arial" pitchFamily="34" charset="0"/>
              </a:defRPr>
            </a:lvl1pPr>
          </a:lstStyle>
          <a:p>
            <a:pPr algn="just"/>
            <a:r>
              <a:rPr lang="en-US" altLang="en-US" sz="950" dirty="0"/>
              <a:t>Goal is to reduce/ eliminate the number of entanglements using CI tools to identify the “bad actors” and eliminate them. This will increase equipment availability for crude export, cost avoidance, reduce demurrage and potential loss of revenue and production shut down.</a:t>
            </a:r>
            <a:r>
              <a:rPr lang="en-GB" altLang="en-US" sz="950" dirty="0"/>
              <a:t> Bonny offshore will be used as a test case and replicated across </a:t>
            </a:r>
            <a:r>
              <a:rPr lang="en-GB" altLang="en-US" sz="950" dirty="0" err="1"/>
              <a:t>SEPCiN</a:t>
            </a:r>
            <a:endParaRPr lang="en-US" sz="950" dirty="0"/>
          </a:p>
        </p:txBody>
      </p:sp>
      <p:sp>
        <p:nvSpPr>
          <p:cNvPr id="29" name="Down Arrow 28"/>
          <p:cNvSpPr/>
          <p:nvPr/>
        </p:nvSpPr>
        <p:spPr>
          <a:xfrm>
            <a:off x="2035175" y="2275742"/>
            <a:ext cx="403225" cy="162658"/>
          </a:xfrm>
          <a:prstGeom prst="down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141414"/>
              </a:solidFill>
              <a:latin typeface="Futura Medium" pitchFamily="2" charset="0"/>
            </a:endParaRPr>
          </a:p>
        </p:txBody>
      </p:sp>
      <p:pic>
        <p:nvPicPr>
          <p:cNvPr id="7" name="Picture 6"/>
          <p:cNvPicPr>
            <a:picLocks noChangeAspect="1"/>
          </p:cNvPicPr>
          <p:nvPr/>
        </p:nvPicPr>
        <p:blipFill>
          <a:blip r:embed="rId3"/>
          <a:stretch>
            <a:fillRect/>
          </a:stretch>
        </p:blipFill>
        <p:spPr>
          <a:xfrm>
            <a:off x="4741919" y="2500992"/>
            <a:ext cx="4173481" cy="2358615"/>
          </a:xfrm>
          <a:prstGeom prst="rect">
            <a:avLst/>
          </a:prstGeom>
        </p:spPr>
      </p:pic>
      <p:sp>
        <p:nvSpPr>
          <p:cNvPr id="8" name="TextBox 7"/>
          <p:cNvSpPr txBox="1"/>
          <p:nvPr/>
        </p:nvSpPr>
        <p:spPr>
          <a:xfrm>
            <a:off x="4831371" y="1175604"/>
            <a:ext cx="4160230" cy="904255"/>
          </a:xfrm>
          <a:prstGeom prst="rect">
            <a:avLst/>
          </a:prstGeom>
          <a:noFill/>
        </p:spPr>
        <p:txBody>
          <a:bodyPr wrap="square" lIns="0" tIns="0" rIns="0" bIns="0" rtlCol="0">
            <a:noAutofit/>
          </a:bodyPr>
          <a:lstStyle/>
          <a:p>
            <a:pPr marL="171450" indent="-171450" algn="just">
              <a:buFont typeface="Wingdings" panose="05000000000000000000" pitchFamily="2" charset="2"/>
              <a:buChar char="ü"/>
            </a:pPr>
            <a:r>
              <a:rPr lang="en-US" sz="950" dirty="0">
                <a:solidFill>
                  <a:srgbClr val="141414"/>
                </a:solidFill>
                <a:latin typeface="Arial" panose="020B0604020202020204" pitchFamily="34" charset="0"/>
                <a:cs typeface="Arial" panose="020B0604020202020204" pitchFamily="34" charset="0"/>
              </a:rPr>
              <a:t>Identify root causes of grommet entanglement on Bonny SPM</a:t>
            </a:r>
          </a:p>
          <a:p>
            <a:pPr marL="171450" lvl="0" indent="-171450" algn="just">
              <a:buFont typeface="Wingdings" panose="05000000000000000000" pitchFamily="2" charset="2"/>
              <a:buChar char="ü"/>
            </a:pPr>
            <a:r>
              <a:rPr lang="en-US" sz="950" dirty="0">
                <a:solidFill>
                  <a:srgbClr val="141414"/>
                </a:solidFill>
                <a:latin typeface="Arial" panose="020B0604020202020204" pitchFamily="34" charset="0"/>
                <a:cs typeface="Arial" panose="020B0604020202020204" pitchFamily="34" charset="0"/>
              </a:rPr>
              <a:t>Assess and prioritize causes/corrective actions to eliminate grommet entanglement</a:t>
            </a:r>
          </a:p>
          <a:p>
            <a:pPr marL="171450" lvl="0" indent="-171450" algn="just">
              <a:buFont typeface="Wingdings" panose="05000000000000000000" pitchFamily="2" charset="2"/>
              <a:buChar char="ü"/>
            </a:pPr>
            <a:r>
              <a:rPr lang="en-US" sz="950" dirty="0">
                <a:solidFill>
                  <a:srgbClr val="141414"/>
                </a:solidFill>
                <a:latin typeface="Arial" panose="020B0604020202020204" pitchFamily="34" charset="0"/>
                <a:cs typeface="Arial" panose="020B0604020202020204" pitchFamily="34" charset="0"/>
              </a:rPr>
              <a:t>Implement corrective actions in Bonny and track effectiveness</a:t>
            </a:r>
          </a:p>
          <a:p>
            <a:pPr marL="171450" lvl="0" indent="-171450" algn="just">
              <a:buFont typeface="Wingdings" panose="05000000000000000000" pitchFamily="2" charset="2"/>
              <a:buChar char="ü"/>
            </a:pPr>
            <a:r>
              <a:rPr lang="en-US" sz="950" dirty="0">
                <a:solidFill>
                  <a:srgbClr val="141414"/>
                </a:solidFill>
                <a:latin typeface="Arial" panose="020B0604020202020204" pitchFamily="34" charset="0"/>
                <a:cs typeface="Arial" panose="020B0604020202020204" pitchFamily="34" charset="0"/>
              </a:rPr>
              <a:t>Replicate actions in other assets and sustain practice</a:t>
            </a:r>
            <a:endParaRPr lang="en-US" sz="950" dirty="0">
              <a:latin typeface="Arial" panose="020B0604020202020204" pitchFamily="34" charset="0"/>
              <a:cs typeface="Arial" panose="020B0604020202020204" pitchFamily="34" charset="0"/>
            </a:endParaRPr>
          </a:p>
        </p:txBody>
      </p:sp>
      <p:sp>
        <p:nvSpPr>
          <p:cNvPr id="9" name="TextBox 8"/>
          <p:cNvSpPr txBox="1"/>
          <p:nvPr/>
        </p:nvSpPr>
        <p:spPr>
          <a:xfrm>
            <a:off x="4712715" y="5564060"/>
            <a:ext cx="3048000" cy="1080806"/>
          </a:xfrm>
          <a:prstGeom prst="rect">
            <a:avLst/>
          </a:prstGeom>
          <a:noFill/>
        </p:spPr>
        <p:txBody>
          <a:bodyPr wrap="square" lIns="0" tIns="0" rIns="0" bIns="0" rtlCol="0">
            <a:noAutofit/>
          </a:bodyPr>
          <a:lstStyle/>
          <a:p>
            <a:pPr marL="228600" lvl="0" indent="-228600">
              <a:buAutoNum type="arabicPeriod"/>
            </a:pPr>
            <a:r>
              <a:rPr lang="en-US" sz="1000" dirty="0">
                <a:solidFill>
                  <a:srgbClr val="141414"/>
                </a:solidFill>
                <a:latin typeface="Arial" panose="020B0604020202020204" pitchFamily="34" charset="0"/>
                <a:cs typeface="Arial" panose="020B0604020202020204" pitchFamily="34" charset="0"/>
              </a:rPr>
              <a:t>Chime, Eustace  </a:t>
            </a:r>
          </a:p>
          <a:p>
            <a:pPr marL="228600" lvl="0" indent="-228600">
              <a:buAutoNum type="arabicPeriod"/>
            </a:pPr>
            <a:r>
              <a:rPr lang="en-US" sz="1000" dirty="0">
                <a:solidFill>
                  <a:srgbClr val="141414"/>
                </a:solidFill>
                <a:latin typeface="Arial" panose="020B0604020202020204" pitchFamily="34" charset="0"/>
                <a:cs typeface="Arial" panose="020B0604020202020204" pitchFamily="34" charset="0"/>
              </a:rPr>
              <a:t>Faniyi, Fasakin</a:t>
            </a:r>
          </a:p>
          <a:p>
            <a:pPr marL="228600" lvl="0" indent="-228600">
              <a:buAutoNum type="arabicPeriod"/>
            </a:pPr>
            <a:r>
              <a:rPr lang="en-US" sz="1000" dirty="0">
                <a:solidFill>
                  <a:srgbClr val="141414"/>
                </a:solidFill>
                <a:latin typeface="Arial" panose="020B0604020202020204" pitchFamily="34" charset="0"/>
                <a:cs typeface="Arial" panose="020B0604020202020204" pitchFamily="34" charset="0"/>
              </a:rPr>
              <a:t>Ibrahim, Ismaila </a:t>
            </a:r>
          </a:p>
          <a:p>
            <a:pPr marL="228600" lvl="0" indent="-228600">
              <a:buAutoNum type="arabicPeriod"/>
            </a:pPr>
            <a:r>
              <a:rPr lang="en-US" sz="1000" dirty="0">
                <a:solidFill>
                  <a:srgbClr val="141414"/>
                </a:solidFill>
                <a:latin typeface="Arial" panose="020B0604020202020204" pitchFamily="34" charset="0"/>
                <a:cs typeface="Arial" panose="020B0604020202020204" pitchFamily="34" charset="0"/>
              </a:rPr>
              <a:t>Uwaneme, Jerome </a:t>
            </a:r>
          </a:p>
          <a:p>
            <a:pPr marL="228600" lvl="0" indent="-228600">
              <a:buAutoNum type="arabicPeriod"/>
            </a:pPr>
            <a:r>
              <a:rPr lang="en-US" sz="1000" dirty="0">
                <a:solidFill>
                  <a:srgbClr val="141414"/>
                </a:solidFill>
                <a:latin typeface="Arial" panose="020B0604020202020204" pitchFamily="34" charset="0"/>
                <a:cs typeface="Arial" panose="020B0604020202020204" pitchFamily="34" charset="0"/>
              </a:rPr>
              <a:t>Akwari, Ikenna</a:t>
            </a:r>
          </a:p>
          <a:p>
            <a:pPr>
              <a:lnSpc>
                <a:spcPct val="113000"/>
              </a:lnSpc>
              <a:spcAft>
                <a:spcPts val="60"/>
              </a:spcAft>
            </a:pPr>
            <a:endParaRPr lang="en-US" sz="1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B5F030D-AE71-47BD-9EBF-D559B94451D5}"/>
              </a:ext>
            </a:extLst>
          </p:cNvPr>
          <p:cNvPicPr>
            <a:picLocks noChangeAspect="1"/>
          </p:cNvPicPr>
          <p:nvPr/>
        </p:nvPicPr>
        <p:blipFill>
          <a:blip r:embed="rId4"/>
          <a:stretch>
            <a:fillRect/>
          </a:stretch>
        </p:blipFill>
        <p:spPr>
          <a:xfrm>
            <a:off x="203200" y="5914629"/>
            <a:ext cx="4064000" cy="867171"/>
          </a:xfrm>
          <a:prstGeom prst="rect">
            <a:avLst/>
          </a:prstGeom>
        </p:spPr>
      </p:pic>
      <p:sp>
        <p:nvSpPr>
          <p:cNvPr id="33" name="Rectangle 22">
            <a:extLst>
              <a:ext uri="{FF2B5EF4-FFF2-40B4-BE49-F238E27FC236}">
                <a16:creationId xmlns:a16="http://schemas.microsoft.com/office/drawing/2014/main" id="{C3BDE06B-A4A5-48CA-BF09-0D2047011E83}"/>
              </a:ext>
            </a:extLst>
          </p:cNvPr>
          <p:cNvSpPr>
            <a:spLocks noChangeArrowheads="1"/>
          </p:cNvSpPr>
          <p:nvPr/>
        </p:nvSpPr>
        <p:spPr bwMode="auto">
          <a:xfrm>
            <a:off x="76200" y="5649058"/>
            <a:ext cx="4446591" cy="1170136"/>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dirty="0">
                <a:solidFill>
                  <a:srgbClr val="141414"/>
                </a:solidFill>
              </a:rPr>
              <a:t> </a:t>
            </a:r>
          </a:p>
        </p:txBody>
      </p:sp>
      <p:sp>
        <p:nvSpPr>
          <p:cNvPr id="34" name="Down Arrow 28">
            <a:extLst>
              <a:ext uri="{FF2B5EF4-FFF2-40B4-BE49-F238E27FC236}">
                <a16:creationId xmlns:a16="http://schemas.microsoft.com/office/drawing/2014/main" id="{D2819891-38EF-4893-9650-104ADBEFBB2B}"/>
              </a:ext>
            </a:extLst>
          </p:cNvPr>
          <p:cNvSpPr/>
          <p:nvPr/>
        </p:nvSpPr>
        <p:spPr>
          <a:xfrm>
            <a:off x="2058093" y="4191000"/>
            <a:ext cx="403225" cy="162658"/>
          </a:xfrm>
          <a:prstGeom prst="down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141414"/>
              </a:solidFill>
              <a:latin typeface="Futura Medium" pitchFamily="2" charset="0"/>
            </a:endParaRPr>
          </a:p>
        </p:txBody>
      </p:sp>
      <p:sp>
        <p:nvSpPr>
          <p:cNvPr id="35" name="Down Arrow 28">
            <a:extLst>
              <a:ext uri="{FF2B5EF4-FFF2-40B4-BE49-F238E27FC236}">
                <a16:creationId xmlns:a16="http://schemas.microsoft.com/office/drawing/2014/main" id="{7A19E104-3F38-4E10-B117-69C0477153F2}"/>
              </a:ext>
            </a:extLst>
          </p:cNvPr>
          <p:cNvSpPr/>
          <p:nvPr/>
        </p:nvSpPr>
        <p:spPr>
          <a:xfrm>
            <a:off x="2057400" y="5476142"/>
            <a:ext cx="403225" cy="162658"/>
          </a:xfrm>
          <a:prstGeom prst="down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en-US" dirty="0">
              <a:solidFill>
                <a:srgbClr val="141414"/>
              </a:solidFill>
              <a:latin typeface="Futura Medium" pitchFamily="2" charset="0"/>
            </a:endParaRPr>
          </a:p>
        </p:txBody>
      </p:sp>
    </p:spTree>
    <p:extLst>
      <p:ext uri="{BB962C8B-B14F-4D97-AF65-F5344CB8AC3E}">
        <p14:creationId xmlns:p14="http://schemas.microsoft.com/office/powerpoint/2010/main" val="1938211386"/>
      </p:ext>
    </p:extLst>
  </p:cSld>
  <p:clrMapOvr>
    <a:masterClrMapping/>
  </p:clrMapOvr>
  <p:transition>
    <p:fade/>
  </p:transition>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358</Words>
  <Application>Microsoft Office PowerPoint</Application>
  <PresentationFormat>On-screen Show (4:3)</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Arial</vt:lpstr>
      <vt:lpstr>Calibri</vt:lpstr>
      <vt:lpstr>Futura</vt:lpstr>
      <vt:lpstr>Futura Light</vt:lpstr>
      <vt:lpstr>Futura Medium</vt:lpstr>
      <vt:lpstr>Wingdings</vt:lpstr>
      <vt:lpstr>Shell layouts with footer</vt:lpstr>
      <vt:lpstr>A3 Charter: Grommet Entanglement Reduction Initiative</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A3:</dc:title>
  <dc:creator>Aneke, Nnaemeka C SPDC-UPO/G/PMD</dc:creator>
  <cp:lastModifiedBy>Adeleye, Olabode E SPDC-UPO/G/PES</cp:lastModifiedBy>
  <cp:revision>31</cp:revision>
  <dcterms:created xsi:type="dcterms:W3CDTF">2016-06-13T11:19:56Z</dcterms:created>
  <dcterms:modified xsi:type="dcterms:W3CDTF">2018-02-22T12:16:56Z</dcterms:modified>
</cp:coreProperties>
</file>