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0851" r:id="rId2"/>
    <p:sldId id="20852" r:id="rId3"/>
  </p:sldIdLst>
  <p:sldSz cx="12192000" cy="6858000"/>
  <p:notesSz cx="8488363" cy="12341225"/>
  <p:embeddedFontLst>
    <p:embeddedFont>
      <p:font typeface="Futura Bold" panose="00000900000000000000" pitchFamily="2" charset="0"/>
      <p:regular r:id="rId6"/>
    </p:embeddedFont>
    <p:embeddedFont>
      <p:font typeface="Futura Medium" panose="00000400000000000000" pitchFamily="2" charset="0"/>
      <p:regular r:id="rId7"/>
      <p:bold r:id="rId8"/>
      <p:italic r:id="rId9"/>
      <p:boldItalic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3723" userDrawn="1">
          <p15:clr>
            <a:srgbClr val="A4A3A4"/>
          </p15:clr>
        </p15:guide>
        <p15:guide id="9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908" userDrawn="1">
          <p15:clr>
            <a:srgbClr val="A4A3A4"/>
          </p15:clr>
        </p15:guide>
        <p15:guide id="2" pos="2675" userDrawn="1">
          <p15:clr>
            <a:srgbClr val="A4A3A4"/>
          </p15:clr>
        </p15:guide>
        <p15:guide id="3" orient="horz" pos="388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F5FE"/>
    <a:srgbClr val="FFFFFF"/>
    <a:srgbClr val="CCE9DB"/>
    <a:srgbClr val="99CDB7"/>
    <a:srgbClr val="66B492"/>
    <a:srgbClr val="339B6E"/>
    <a:srgbClr val="DFD1DE"/>
    <a:srgbClr val="C0A2BD"/>
    <a:srgbClr val="A0749B"/>
    <a:srgbClr val="8145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25" autoAdjust="0"/>
    <p:restoredTop sz="93817" autoAdjust="0"/>
  </p:normalViewPr>
  <p:slideViewPr>
    <p:cSldViewPr snapToGrid="0" showGuides="1">
      <p:cViewPr varScale="1">
        <p:scale>
          <a:sx n="62" d="100"/>
          <a:sy n="62" d="100"/>
        </p:scale>
        <p:origin x="928" y="60"/>
      </p:cViewPr>
      <p:guideLst>
        <p:guide pos="3723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3908"/>
        <p:guide pos="2675"/>
        <p:guide orient="horz" pos="388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8709364143016914E-2"/>
          <c:y val="0.14777637556886522"/>
          <c:w val="0.94339030926055623"/>
          <c:h val="0.53783376583361009"/>
        </c:manualLayout>
      </c:layout>
      <c:lineChart>
        <c:grouping val="standard"/>
        <c:varyColors val="0"/>
        <c:ser>
          <c:idx val="0"/>
          <c:order val="0"/>
          <c:tx>
            <c:strRef>
              <c:f>'PUs_Input Sheet'!$G$50</c:f>
              <c:strCache>
                <c:ptCount val="1"/>
                <c:pt idx="0">
                  <c:v>SPDC Daily Trip Rate Target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'PUs_Input Sheet'!$H$3:$AZ$3</c:f>
              <c:strCache>
                <c:ptCount val="45"/>
                <c:pt idx="0">
                  <c:v>WK1</c:v>
                </c:pt>
                <c:pt idx="1">
                  <c:v>WK2</c:v>
                </c:pt>
                <c:pt idx="2">
                  <c:v>WK3</c:v>
                </c:pt>
                <c:pt idx="3">
                  <c:v>Wk 4</c:v>
                </c:pt>
                <c:pt idx="4">
                  <c:v>Wk 5</c:v>
                </c:pt>
                <c:pt idx="5">
                  <c:v>Wk 6</c:v>
                </c:pt>
                <c:pt idx="6">
                  <c:v>Wk 7</c:v>
                </c:pt>
                <c:pt idx="7">
                  <c:v>Wk 8</c:v>
                </c:pt>
                <c:pt idx="8">
                  <c:v>Wk 9</c:v>
                </c:pt>
                <c:pt idx="9">
                  <c:v>Wk 10</c:v>
                </c:pt>
                <c:pt idx="10">
                  <c:v>Wk 11</c:v>
                </c:pt>
                <c:pt idx="11">
                  <c:v>Wk 12</c:v>
                </c:pt>
                <c:pt idx="12">
                  <c:v>Wk 13</c:v>
                </c:pt>
                <c:pt idx="13">
                  <c:v>Wk 14</c:v>
                </c:pt>
                <c:pt idx="14">
                  <c:v>Wk 15</c:v>
                </c:pt>
                <c:pt idx="15">
                  <c:v>Wk 16</c:v>
                </c:pt>
                <c:pt idx="16">
                  <c:v>Wk 17</c:v>
                </c:pt>
                <c:pt idx="17">
                  <c:v>Wk 18</c:v>
                </c:pt>
                <c:pt idx="18">
                  <c:v>Wk 19</c:v>
                </c:pt>
                <c:pt idx="19">
                  <c:v>Wk 20</c:v>
                </c:pt>
                <c:pt idx="20">
                  <c:v>Wk 21</c:v>
                </c:pt>
                <c:pt idx="21">
                  <c:v>Wk 22</c:v>
                </c:pt>
                <c:pt idx="22">
                  <c:v>Wk 23</c:v>
                </c:pt>
                <c:pt idx="23">
                  <c:v>Wk 24</c:v>
                </c:pt>
                <c:pt idx="24">
                  <c:v>Wk 25</c:v>
                </c:pt>
                <c:pt idx="25">
                  <c:v>Wk 26</c:v>
                </c:pt>
                <c:pt idx="26">
                  <c:v>Wk 27</c:v>
                </c:pt>
                <c:pt idx="27">
                  <c:v>Wk 28</c:v>
                </c:pt>
                <c:pt idx="28">
                  <c:v>Wk 29</c:v>
                </c:pt>
                <c:pt idx="29">
                  <c:v>Wk 30</c:v>
                </c:pt>
                <c:pt idx="30">
                  <c:v>Wk 31</c:v>
                </c:pt>
                <c:pt idx="31">
                  <c:v>Wk 32</c:v>
                </c:pt>
                <c:pt idx="32">
                  <c:v>Wk 33</c:v>
                </c:pt>
                <c:pt idx="33">
                  <c:v>Wk 34</c:v>
                </c:pt>
                <c:pt idx="34">
                  <c:v>Wk 35</c:v>
                </c:pt>
                <c:pt idx="35">
                  <c:v>Wk 36</c:v>
                </c:pt>
                <c:pt idx="36">
                  <c:v>WK 37</c:v>
                </c:pt>
                <c:pt idx="37">
                  <c:v>WK 38</c:v>
                </c:pt>
                <c:pt idx="38">
                  <c:v>WK 39</c:v>
                </c:pt>
                <c:pt idx="39">
                  <c:v>WK 40</c:v>
                </c:pt>
                <c:pt idx="40">
                  <c:v>wk 41</c:v>
                </c:pt>
                <c:pt idx="41">
                  <c:v>wk 42</c:v>
                </c:pt>
                <c:pt idx="42">
                  <c:v>wk 43</c:v>
                </c:pt>
                <c:pt idx="43">
                  <c:v>wk 44</c:v>
                </c:pt>
                <c:pt idx="44">
                  <c:v>wk 45</c:v>
                </c:pt>
              </c:strCache>
            </c:strRef>
          </c:cat>
          <c:val>
            <c:numRef>
              <c:f>'PUs_Input Sheet'!$H$50:$AZ$50</c:f>
              <c:numCache>
                <c:formatCode>General</c:formatCode>
                <c:ptCount val="45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C21-405C-9649-A189FD19FCA8}"/>
            </c:ext>
          </c:extLst>
        </c:ser>
        <c:ser>
          <c:idx val="1"/>
          <c:order val="1"/>
          <c:tx>
            <c:strRef>
              <c:f>'PUs_Input Sheet'!$G$51</c:f>
              <c:strCache>
                <c:ptCount val="1"/>
                <c:pt idx="0">
                  <c:v>Rolling Average YTD Trip Rate 2020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'PUs_Input Sheet'!$H$3:$AZ$3</c:f>
              <c:strCache>
                <c:ptCount val="45"/>
                <c:pt idx="0">
                  <c:v>WK1</c:v>
                </c:pt>
                <c:pt idx="1">
                  <c:v>WK2</c:v>
                </c:pt>
                <c:pt idx="2">
                  <c:v>WK3</c:v>
                </c:pt>
                <c:pt idx="3">
                  <c:v>Wk 4</c:v>
                </c:pt>
                <c:pt idx="4">
                  <c:v>Wk 5</c:v>
                </c:pt>
                <c:pt idx="5">
                  <c:v>Wk 6</c:v>
                </c:pt>
                <c:pt idx="6">
                  <c:v>Wk 7</c:v>
                </c:pt>
                <c:pt idx="7">
                  <c:v>Wk 8</c:v>
                </c:pt>
                <c:pt idx="8">
                  <c:v>Wk 9</c:v>
                </c:pt>
                <c:pt idx="9">
                  <c:v>Wk 10</c:v>
                </c:pt>
                <c:pt idx="10">
                  <c:v>Wk 11</c:v>
                </c:pt>
                <c:pt idx="11">
                  <c:v>Wk 12</c:v>
                </c:pt>
                <c:pt idx="12">
                  <c:v>Wk 13</c:v>
                </c:pt>
                <c:pt idx="13">
                  <c:v>Wk 14</c:v>
                </c:pt>
                <c:pt idx="14">
                  <c:v>Wk 15</c:v>
                </c:pt>
                <c:pt idx="15">
                  <c:v>Wk 16</c:v>
                </c:pt>
                <c:pt idx="16">
                  <c:v>Wk 17</c:v>
                </c:pt>
                <c:pt idx="17">
                  <c:v>Wk 18</c:v>
                </c:pt>
                <c:pt idx="18">
                  <c:v>Wk 19</c:v>
                </c:pt>
                <c:pt idx="19">
                  <c:v>Wk 20</c:v>
                </c:pt>
                <c:pt idx="20">
                  <c:v>Wk 21</c:v>
                </c:pt>
                <c:pt idx="21">
                  <c:v>Wk 22</c:v>
                </c:pt>
                <c:pt idx="22">
                  <c:v>Wk 23</c:v>
                </c:pt>
                <c:pt idx="23">
                  <c:v>Wk 24</c:v>
                </c:pt>
                <c:pt idx="24">
                  <c:v>Wk 25</c:v>
                </c:pt>
                <c:pt idx="25">
                  <c:v>Wk 26</c:v>
                </c:pt>
                <c:pt idx="26">
                  <c:v>Wk 27</c:v>
                </c:pt>
                <c:pt idx="27">
                  <c:v>Wk 28</c:v>
                </c:pt>
                <c:pt idx="28">
                  <c:v>Wk 29</c:v>
                </c:pt>
                <c:pt idx="29">
                  <c:v>Wk 30</c:v>
                </c:pt>
                <c:pt idx="30">
                  <c:v>Wk 31</c:v>
                </c:pt>
                <c:pt idx="31">
                  <c:v>Wk 32</c:v>
                </c:pt>
                <c:pt idx="32">
                  <c:v>Wk 33</c:v>
                </c:pt>
                <c:pt idx="33">
                  <c:v>Wk 34</c:v>
                </c:pt>
                <c:pt idx="34">
                  <c:v>Wk 35</c:v>
                </c:pt>
                <c:pt idx="35">
                  <c:v>Wk 36</c:v>
                </c:pt>
                <c:pt idx="36">
                  <c:v>WK 37</c:v>
                </c:pt>
                <c:pt idx="37">
                  <c:v>WK 38</c:v>
                </c:pt>
                <c:pt idx="38">
                  <c:v>WK 39</c:v>
                </c:pt>
                <c:pt idx="39">
                  <c:v>WK 40</c:v>
                </c:pt>
                <c:pt idx="40">
                  <c:v>wk 41</c:v>
                </c:pt>
                <c:pt idx="41">
                  <c:v>wk 42</c:v>
                </c:pt>
                <c:pt idx="42">
                  <c:v>wk 43</c:v>
                </c:pt>
                <c:pt idx="43">
                  <c:v>wk 44</c:v>
                </c:pt>
                <c:pt idx="44">
                  <c:v>wk 45</c:v>
                </c:pt>
              </c:strCache>
            </c:strRef>
          </c:cat>
          <c:val>
            <c:numRef>
              <c:f>'PUs_Input Sheet'!$H$51:$AZ$51</c:f>
              <c:numCache>
                <c:formatCode>General</c:formatCode>
                <c:ptCount val="45"/>
                <c:pt idx="0">
                  <c:v>2.7142857142857144</c:v>
                </c:pt>
                <c:pt idx="1">
                  <c:v>1</c:v>
                </c:pt>
                <c:pt idx="2">
                  <c:v>0.8571428571428571</c:v>
                </c:pt>
                <c:pt idx="3">
                  <c:v>3.1428571428571428</c:v>
                </c:pt>
                <c:pt idx="4">
                  <c:v>2.5714285714285716</c:v>
                </c:pt>
                <c:pt idx="5">
                  <c:v>2</c:v>
                </c:pt>
                <c:pt idx="6">
                  <c:v>0.2857142857142857</c:v>
                </c:pt>
                <c:pt idx="7">
                  <c:v>1.7142857142857142</c:v>
                </c:pt>
                <c:pt idx="8">
                  <c:v>0</c:v>
                </c:pt>
                <c:pt idx="9">
                  <c:v>0.14285714285714285</c:v>
                </c:pt>
                <c:pt idx="10">
                  <c:v>0.7142857142857143</c:v>
                </c:pt>
                <c:pt idx="11">
                  <c:v>1.7142857142857142</c:v>
                </c:pt>
                <c:pt idx="12">
                  <c:v>1.8571428571428572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0.14285714285714285</c:v>
                </c:pt>
                <c:pt idx="17">
                  <c:v>0</c:v>
                </c:pt>
                <c:pt idx="18">
                  <c:v>0.42857142857142855</c:v>
                </c:pt>
                <c:pt idx="19">
                  <c:v>0.2857142857142857</c:v>
                </c:pt>
                <c:pt idx="20">
                  <c:v>0.8571428571428571</c:v>
                </c:pt>
                <c:pt idx="21">
                  <c:v>0.8571428571428571</c:v>
                </c:pt>
                <c:pt idx="22">
                  <c:v>0.7142857142857143</c:v>
                </c:pt>
                <c:pt idx="23">
                  <c:v>0.2857142857142857</c:v>
                </c:pt>
                <c:pt idx="24">
                  <c:v>1.1428571428571428</c:v>
                </c:pt>
                <c:pt idx="25">
                  <c:v>0.5714285714285714</c:v>
                </c:pt>
                <c:pt idx="26">
                  <c:v>0.2857142857142857</c:v>
                </c:pt>
                <c:pt idx="27">
                  <c:v>0.14285714285714285</c:v>
                </c:pt>
                <c:pt idx="28">
                  <c:v>0.8571428571428571</c:v>
                </c:pt>
                <c:pt idx="29">
                  <c:v>0.2857142857142857</c:v>
                </c:pt>
                <c:pt idx="30">
                  <c:v>0.7142857142857143</c:v>
                </c:pt>
                <c:pt idx="31">
                  <c:v>0.42857142857142855</c:v>
                </c:pt>
                <c:pt idx="32">
                  <c:v>0.8571428571428571</c:v>
                </c:pt>
                <c:pt idx="33">
                  <c:v>0.8571428571428571</c:v>
                </c:pt>
                <c:pt idx="34">
                  <c:v>0</c:v>
                </c:pt>
                <c:pt idx="35">
                  <c:v>0</c:v>
                </c:pt>
                <c:pt idx="36">
                  <c:v>0.2857142857142857</c:v>
                </c:pt>
                <c:pt idx="37">
                  <c:v>0.7142857142857143</c:v>
                </c:pt>
                <c:pt idx="38">
                  <c:v>0.14285714285714285</c:v>
                </c:pt>
                <c:pt idx="39">
                  <c:v>0.14285714285714285</c:v>
                </c:pt>
                <c:pt idx="40">
                  <c:v>0.8571428571428571</c:v>
                </c:pt>
                <c:pt idx="41">
                  <c:v>0.14285714285714285</c:v>
                </c:pt>
                <c:pt idx="42">
                  <c:v>1.1428571428571428</c:v>
                </c:pt>
                <c:pt idx="43">
                  <c:v>0.42857142857142855</c:v>
                </c:pt>
                <c:pt idx="44">
                  <c:v>0.14285714285714285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C21-405C-9649-A189FD19FCA8}"/>
            </c:ext>
          </c:extLst>
        </c:ser>
        <c:ser>
          <c:idx val="2"/>
          <c:order val="2"/>
          <c:tx>
            <c:strRef>
              <c:f>'PUs_Input Sheet'!$G$52</c:f>
              <c:strCache>
                <c:ptCount val="1"/>
                <c:pt idx="0">
                  <c:v>Asset Daily Trip Rate Target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'PUs_Input Sheet'!$H$3:$AZ$3</c:f>
              <c:strCache>
                <c:ptCount val="45"/>
                <c:pt idx="0">
                  <c:v>WK1</c:v>
                </c:pt>
                <c:pt idx="1">
                  <c:v>WK2</c:v>
                </c:pt>
                <c:pt idx="2">
                  <c:v>WK3</c:v>
                </c:pt>
                <c:pt idx="3">
                  <c:v>Wk 4</c:v>
                </c:pt>
                <c:pt idx="4">
                  <c:v>Wk 5</c:v>
                </c:pt>
                <c:pt idx="5">
                  <c:v>Wk 6</c:v>
                </c:pt>
                <c:pt idx="6">
                  <c:v>Wk 7</c:v>
                </c:pt>
                <c:pt idx="7">
                  <c:v>Wk 8</c:v>
                </c:pt>
                <c:pt idx="8">
                  <c:v>Wk 9</c:v>
                </c:pt>
                <c:pt idx="9">
                  <c:v>Wk 10</c:v>
                </c:pt>
                <c:pt idx="10">
                  <c:v>Wk 11</c:v>
                </c:pt>
                <c:pt idx="11">
                  <c:v>Wk 12</c:v>
                </c:pt>
                <c:pt idx="12">
                  <c:v>Wk 13</c:v>
                </c:pt>
                <c:pt idx="13">
                  <c:v>Wk 14</c:v>
                </c:pt>
                <c:pt idx="14">
                  <c:v>Wk 15</c:v>
                </c:pt>
                <c:pt idx="15">
                  <c:v>Wk 16</c:v>
                </c:pt>
                <c:pt idx="16">
                  <c:v>Wk 17</c:v>
                </c:pt>
                <c:pt idx="17">
                  <c:v>Wk 18</c:v>
                </c:pt>
                <c:pt idx="18">
                  <c:v>Wk 19</c:v>
                </c:pt>
                <c:pt idx="19">
                  <c:v>Wk 20</c:v>
                </c:pt>
                <c:pt idx="20">
                  <c:v>Wk 21</c:v>
                </c:pt>
                <c:pt idx="21">
                  <c:v>Wk 22</c:v>
                </c:pt>
                <c:pt idx="22">
                  <c:v>Wk 23</c:v>
                </c:pt>
                <c:pt idx="23">
                  <c:v>Wk 24</c:v>
                </c:pt>
                <c:pt idx="24">
                  <c:v>Wk 25</c:v>
                </c:pt>
                <c:pt idx="25">
                  <c:v>Wk 26</c:v>
                </c:pt>
                <c:pt idx="26">
                  <c:v>Wk 27</c:v>
                </c:pt>
                <c:pt idx="27">
                  <c:v>Wk 28</c:v>
                </c:pt>
                <c:pt idx="28">
                  <c:v>Wk 29</c:v>
                </c:pt>
                <c:pt idx="29">
                  <c:v>Wk 30</c:v>
                </c:pt>
                <c:pt idx="30">
                  <c:v>Wk 31</c:v>
                </c:pt>
                <c:pt idx="31">
                  <c:v>Wk 32</c:v>
                </c:pt>
                <c:pt idx="32">
                  <c:v>Wk 33</c:v>
                </c:pt>
                <c:pt idx="33">
                  <c:v>Wk 34</c:v>
                </c:pt>
                <c:pt idx="34">
                  <c:v>Wk 35</c:v>
                </c:pt>
                <c:pt idx="35">
                  <c:v>Wk 36</c:v>
                </c:pt>
                <c:pt idx="36">
                  <c:v>WK 37</c:v>
                </c:pt>
                <c:pt idx="37">
                  <c:v>WK 38</c:v>
                </c:pt>
                <c:pt idx="38">
                  <c:v>WK 39</c:v>
                </c:pt>
                <c:pt idx="39">
                  <c:v>WK 40</c:v>
                </c:pt>
                <c:pt idx="40">
                  <c:v>wk 41</c:v>
                </c:pt>
                <c:pt idx="41">
                  <c:v>wk 42</c:v>
                </c:pt>
                <c:pt idx="42">
                  <c:v>wk 43</c:v>
                </c:pt>
                <c:pt idx="43">
                  <c:v>wk 44</c:v>
                </c:pt>
                <c:pt idx="44">
                  <c:v>wk 45</c:v>
                </c:pt>
              </c:strCache>
            </c:strRef>
          </c:cat>
          <c:val>
            <c:numRef>
              <c:f>'PUs_Input Sheet'!$H$52:$AZ$52</c:f>
              <c:numCache>
                <c:formatCode>General</c:formatCode>
                <c:ptCount val="45"/>
                <c:pt idx="0">
                  <c:v>0.66666666666666663</c:v>
                </c:pt>
                <c:pt idx="1">
                  <c:v>0.66666666666666663</c:v>
                </c:pt>
                <c:pt idx="2">
                  <c:v>0.66666666666666663</c:v>
                </c:pt>
                <c:pt idx="3">
                  <c:v>0.66666666666666663</c:v>
                </c:pt>
                <c:pt idx="4">
                  <c:v>0.66666666666666663</c:v>
                </c:pt>
                <c:pt idx="5">
                  <c:v>0.66666666666666663</c:v>
                </c:pt>
                <c:pt idx="6">
                  <c:v>0.66666666666666663</c:v>
                </c:pt>
                <c:pt idx="7">
                  <c:v>0.66666666666666663</c:v>
                </c:pt>
                <c:pt idx="8">
                  <c:v>0.66666666666666663</c:v>
                </c:pt>
                <c:pt idx="9">
                  <c:v>0.66666666666666663</c:v>
                </c:pt>
                <c:pt idx="10">
                  <c:v>0.66666666666666663</c:v>
                </c:pt>
                <c:pt idx="11">
                  <c:v>0.66666666666666663</c:v>
                </c:pt>
                <c:pt idx="12">
                  <c:v>0.66666666666666663</c:v>
                </c:pt>
                <c:pt idx="13">
                  <c:v>0.66666666666666663</c:v>
                </c:pt>
                <c:pt idx="14">
                  <c:v>0.66666666666666663</c:v>
                </c:pt>
                <c:pt idx="15">
                  <c:v>0.66666666666666663</c:v>
                </c:pt>
                <c:pt idx="16">
                  <c:v>0.66666666666666663</c:v>
                </c:pt>
                <c:pt idx="17">
                  <c:v>0.66666666666666663</c:v>
                </c:pt>
                <c:pt idx="18">
                  <c:v>0.66666666666666663</c:v>
                </c:pt>
                <c:pt idx="19">
                  <c:v>0.66666666666666663</c:v>
                </c:pt>
                <c:pt idx="20">
                  <c:v>0.66666666666666663</c:v>
                </c:pt>
                <c:pt idx="21">
                  <c:v>0.66666666666666663</c:v>
                </c:pt>
                <c:pt idx="22">
                  <c:v>0.66666666666666663</c:v>
                </c:pt>
                <c:pt idx="23">
                  <c:v>0.66666666666666663</c:v>
                </c:pt>
                <c:pt idx="24">
                  <c:v>0.66666666666666663</c:v>
                </c:pt>
                <c:pt idx="25">
                  <c:v>0.66666666666666663</c:v>
                </c:pt>
                <c:pt idx="26">
                  <c:v>0.66666666666666663</c:v>
                </c:pt>
                <c:pt idx="27">
                  <c:v>0.66666666666666663</c:v>
                </c:pt>
                <c:pt idx="28">
                  <c:v>0.66666666666666663</c:v>
                </c:pt>
                <c:pt idx="29">
                  <c:v>0.66666666666666663</c:v>
                </c:pt>
                <c:pt idx="30">
                  <c:v>0.66666666666666663</c:v>
                </c:pt>
                <c:pt idx="31">
                  <c:v>0.66666666666666663</c:v>
                </c:pt>
                <c:pt idx="32">
                  <c:v>0.66666666666666663</c:v>
                </c:pt>
                <c:pt idx="33">
                  <c:v>0.66666666666666663</c:v>
                </c:pt>
                <c:pt idx="34">
                  <c:v>0.66666666666666663</c:v>
                </c:pt>
                <c:pt idx="35">
                  <c:v>0.66666666666666663</c:v>
                </c:pt>
                <c:pt idx="36">
                  <c:v>0.66666666666666663</c:v>
                </c:pt>
                <c:pt idx="37">
                  <c:v>0.66666666666666663</c:v>
                </c:pt>
                <c:pt idx="38">
                  <c:v>0.66666666666666663</c:v>
                </c:pt>
                <c:pt idx="39">
                  <c:v>0.66666666666666663</c:v>
                </c:pt>
                <c:pt idx="40">
                  <c:v>0.66666666666666663</c:v>
                </c:pt>
                <c:pt idx="41">
                  <c:v>0.66666666666666663</c:v>
                </c:pt>
                <c:pt idx="42">
                  <c:v>0.66666666666666663</c:v>
                </c:pt>
                <c:pt idx="43">
                  <c:v>0.66666666666666663</c:v>
                </c:pt>
                <c:pt idx="44">
                  <c:v>0.66666666666666663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C21-405C-9649-A189FD19FC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48483424"/>
        <c:axId val="948491624"/>
      </c:lineChart>
      <c:catAx>
        <c:axId val="948483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491624"/>
        <c:crosses val="autoZero"/>
        <c:auto val="1"/>
        <c:lblAlgn val="ctr"/>
        <c:lblOffset val="100"/>
        <c:noMultiLvlLbl val="0"/>
      </c:catAx>
      <c:valAx>
        <c:axId val="9484916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8483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bg2">
                  <a:lumMod val="1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bg2">
              <a:lumMod val="10000"/>
            </a:schemeClr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0.11164</cdr:x>
      <cdr:y>0.05457</cdr:y>
    </cdr:from>
    <cdr:to>
      <cdr:x>0.45798</cdr:x>
      <cdr:y>0.19212</cdr:y>
    </cdr:to>
    <cdr:pic>
      <cdr:nvPicPr>
        <cdr:cNvPr id="2" name="chart">
          <a:extLst xmlns:a="http://schemas.openxmlformats.org/drawingml/2006/main">
            <a:ext uri="{FF2B5EF4-FFF2-40B4-BE49-F238E27FC236}">
              <a16:creationId xmlns:a16="http://schemas.microsoft.com/office/drawing/2014/main" id="{F913FDA4-6ECE-4EA3-97EF-DD1D0CBB4AA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16343" y="131773"/>
          <a:ext cx="2222428" cy="332121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</cdr:pic>
  </cdr:relSizeAnchor>
  <cdr:relSizeAnchor xmlns:cdr="http://schemas.openxmlformats.org/drawingml/2006/chartDrawing">
    <cdr:from>
      <cdr:x>0.11164</cdr:x>
      <cdr:y>0.05457</cdr:y>
    </cdr:from>
    <cdr:to>
      <cdr:x>0.45798</cdr:x>
      <cdr:y>0.19212</cdr:y>
    </cdr:to>
    <cdr:pic>
      <cdr:nvPicPr>
        <cdr:cNvPr id="3" name="chart">
          <a:extLst xmlns:a="http://schemas.openxmlformats.org/drawingml/2006/main">
            <a:ext uri="{FF2B5EF4-FFF2-40B4-BE49-F238E27FC236}">
              <a16:creationId xmlns:a16="http://schemas.microsoft.com/office/drawing/2014/main" id="{F913FDA4-6ECE-4EA3-97EF-DD1D0CBB4AA0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716343" y="131773"/>
          <a:ext cx="2222428" cy="332121"/>
        </a:xfrm>
        <a:prstGeom xmlns:a="http://schemas.openxmlformats.org/drawingml/2006/main" prst="rect">
          <a:avLst/>
        </a:prstGeom>
        <a:solidFill xmlns:a="http://schemas.openxmlformats.org/drawingml/2006/main">
          <a:srgbClr val="FFFF00"/>
        </a:solidFill>
      </cdr:spPr>
    </cdr:pic>
  </cdr:relSizeAnchor>
  <cdr:relSizeAnchor xmlns:cdr="http://schemas.openxmlformats.org/drawingml/2006/chartDrawing">
    <cdr:from>
      <cdr:x>0.65525</cdr:x>
      <cdr:y>0.07</cdr:y>
    </cdr:from>
    <cdr:to>
      <cdr:x>0.92853</cdr:x>
      <cdr:y>0.31425</cdr:y>
    </cdr:to>
    <cdr:sp macro="" textlink="">
      <cdr:nvSpPr>
        <cdr:cNvPr id="4" name="Callout: Down Arrow 3">
          <a:extLst xmlns:a="http://schemas.openxmlformats.org/drawingml/2006/main">
            <a:ext uri="{FF2B5EF4-FFF2-40B4-BE49-F238E27FC236}">
              <a16:creationId xmlns:a16="http://schemas.microsoft.com/office/drawing/2014/main" id="{95944CDE-28EC-4401-9BC9-85F1E83AB04E}"/>
            </a:ext>
          </a:extLst>
        </cdr:cNvPr>
        <cdr:cNvSpPr/>
      </cdr:nvSpPr>
      <cdr:spPr>
        <a:xfrm xmlns:a="http://schemas.openxmlformats.org/drawingml/2006/main">
          <a:off x="4204602" y="169016"/>
          <a:ext cx="1753601" cy="589780"/>
        </a:xfrm>
        <a:prstGeom xmlns:a="http://schemas.openxmlformats.org/drawingml/2006/main" prst="downArrowCallout">
          <a:avLst/>
        </a:prstGeom>
        <a:solidFill xmlns:a="http://schemas.openxmlformats.org/drawingml/2006/main">
          <a:srgbClr val="002060"/>
        </a:solidFill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SPDC Ave. </a:t>
          </a:r>
          <a:r>
            <a:rPr lang="en-US" sz="900" b="1" dirty="0">
              <a:solidFill>
                <a:schemeClr val="accent5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2</a:t>
          </a:r>
          <a:r>
            <a:rPr lang="en-US" sz="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 trips per day!!!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/>
          <a:lstStyle>
            <a:lvl1pPr algn="l">
              <a:defRPr sz="15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808112" y="1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/>
          <a:lstStyle>
            <a:lvl1pPr algn="r">
              <a:defRPr sz="15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18/11/2020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11722024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 anchor="b"/>
          <a:lstStyle>
            <a:lvl1pPr algn="l">
              <a:defRPr sz="15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808112" y="11722024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 anchor="b"/>
          <a:lstStyle>
            <a:lvl1pPr algn="r">
              <a:defRPr sz="15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/>
          <a:lstStyle>
            <a:lvl1pPr algn="l">
              <a:defRPr sz="15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808112" y="1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/>
          <a:lstStyle>
            <a:lvl1pPr algn="r">
              <a:defRPr sz="15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18/11/2020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3350" y="927100"/>
            <a:ext cx="8221663" cy="462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6781" tIns="58390" rIns="116781" bIns="5839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848838" y="5862082"/>
            <a:ext cx="6790690" cy="5553551"/>
          </a:xfrm>
          <a:prstGeom prst="rect">
            <a:avLst/>
          </a:prstGeom>
        </p:spPr>
        <p:txBody>
          <a:bodyPr vert="horz" lIns="116781" tIns="58390" rIns="116781" bIns="5839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2024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 anchor="b"/>
          <a:lstStyle>
            <a:lvl1pPr algn="l">
              <a:defRPr sz="15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08112" y="11722024"/>
            <a:ext cx="3678291" cy="617061"/>
          </a:xfrm>
          <a:prstGeom prst="rect">
            <a:avLst/>
          </a:prstGeom>
        </p:spPr>
        <p:txBody>
          <a:bodyPr vert="horz" lIns="116781" tIns="58390" rIns="116781" bIns="58390" rtlCol="0" anchor="b"/>
          <a:lstStyle>
            <a:lvl1pPr algn="r">
              <a:defRPr sz="15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199" y="961200"/>
            <a:ext cx="91477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199" y="3317925"/>
            <a:ext cx="9147700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0" y="4585016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0" y="4838620"/>
            <a:ext cx="7810528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7" pos="149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2" y="728663"/>
            <a:ext cx="108457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9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marL="216000" lvl="1" indent="-216000"/>
            <a:r>
              <a:rPr lang="en-GB" dirty="0"/>
              <a:t>Second level</a:t>
            </a:r>
          </a:p>
          <a:p>
            <a:pPr marL="410400" lvl="2" indent="-194400"/>
            <a:r>
              <a:rPr lang="en-GB" dirty="0"/>
              <a:t>Third level</a:t>
            </a:r>
          </a:p>
          <a:p>
            <a:pPr marL="576000" lvl="3" indent="-187200"/>
            <a:r>
              <a:rPr lang="en-GB" dirty="0"/>
              <a:t>Fourth level</a:t>
            </a:r>
          </a:p>
          <a:p>
            <a:pPr marL="766800" lvl="4" indent="-154800"/>
            <a:r>
              <a:rPr lang="en-GB" dirty="0"/>
              <a:t>Fifth level</a:t>
            </a:r>
          </a:p>
          <a:p>
            <a:pPr marL="914400" lvl="5" indent="-144000"/>
            <a:r>
              <a:rPr lang="en-GB" dirty="0"/>
              <a:t>Sixth level</a:t>
            </a:r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0" y="1557339"/>
            <a:ext cx="5230285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marL="216000" lvl="1" indent="-216000"/>
            <a:r>
              <a:rPr lang="en-GB" dirty="0"/>
              <a:t>Second level</a:t>
            </a:r>
          </a:p>
          <a:p>
            <a:pPr marL="410400" lvl="2" indent="-194400"/>
            <a:r>
              <a:rPr lang="en-GB" dirty="0"/>
              <a:t>Third level</a:t>
            </a:r>
          </a:p>
          <a:p>
            <a:pPr marL="576000" lvl="3" indent="-187200"/>
            <a:r>
              <a:rPr lang="en-GB" dirty="0"/>
              <a:t>Fourth level</a:t>
            </a:r>
          </a:p>
          <a:p>
            <a:pPr marL="766800" lvl="4" indent="-154800"/>
            <a:r>
              <a:rPr lang="en-GB" dirty="0"/>
              <a:t>Fifth level</a:t>
            </a:r>
          </a:p>
          <a:p>
            <a:pPr marL="914400" lvl="5" indent="-144000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672001" y="6150324"/>
            <a:ext cx="10824855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672001" y="4267484"/>
            <a:ext cx="5209337" cy="2040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672001" y="3932522"/>
            <a:ext cx="5209337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672001" y="4209292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672001" y="4524140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72001" y="6032737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672001" y="1905335"/>
            <a:ext cx="5209337" cy="2040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672001" y="1570373"/>
            <a:ext cx="5209337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672001" y="1847143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672001" y="2161991"/>
            <a:ext cx="5209337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672001" y="3670588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87740" y="4267484"/>
            <a:ext cx="5231161" cy="2040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87740" y="3932522"/>
            <a:ext cx="5231161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6287740" y="4209292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87740" y="4524140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6287740" y="6032737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87740" y="1905335"/>
            <a:ext cx="5231161" cy="20403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87740" y="1570373"/>
            <a:ext cx="5231161" cy="202235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6287740" y="1847143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87740" y="2161991"/>
            <a:ext cx="523116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287740" y="3670588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2" y="4313785"/>
            <a:ext cx="12191999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15981" y="2638196"/>
            <a:ext cx="4887403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edit Master title style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015981" y="1699351"/>
            <a:ext cx="1050291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endParaRPr lang="en-GB" dirty="0"/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88617" y="2638698"/>
            <a:ext cx="5216427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1001211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07533" y="4027623"/>
            <a:ext cx="84836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07533" y="5096738"/>
            <a:ext cx="84836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GB" dirty="0"/>
              <a:t>Click to edit Master subtitle style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4" pos="5979" userDrawn="1">
          <p15:clr>
            <a:srgbClr val="FBAE40"/>
          </p15:clr>
        </p15:guide>
        <p15:guide id="0" pos="63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0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0"/>
            <a:ext cx="12194383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3100" y="1492272"/>
            <a:ext cx="1084580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2" y="4313784"/>
            <a:ext cx="12191999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5903384" y="2831546"/>
            <a:ext cx="569076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0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15981" y="1711397"/>
            <a:ext cx="10493664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GB" dirty="0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15981" y="2638196"/>
            <a:ext cx="4477944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1015981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1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68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200" y="961200"/>
            <a:ext cx="91488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200" y="3044536"/>
            <a:ext cx="4389819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1" y="4586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1" y="4838400"/>
            <a:ext cx="4407932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7093527" y="2795155"/>
            <a:ext cx="4425373" cy="2904946"/>
          </a:xfrm>
        </p:spPr>
        <p:txBody>
          <a:bodyPr/>
          <a:lstStyle>
            <a:lvl1pPr>
              <a:defRPr sz="1600"/>
            </a:lvl1pPr>
          </a:lstStyle>
          <a:p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86" y="1280160"/>
            <a:ext cx="5733629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099" y="3554414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2443068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4554" y="3688500"/>
            <a:ext cx="1953649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1" y="0"/>
            <a:ext cx="12200897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7623"/>
            <a:ext cx="7041743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597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34554" y="3554414"/>
            <a:ext cx="9291013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0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1" y="1"/>
            <a:ext cx="1221675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1" y="4027623"/>
            <a:ext cx="7041743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1" y="5096741"/>
            <a:ext cx="7041743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1" y="5636735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1" y="5892934"/>
            <a:ext cx="7041743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618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5176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27" y="728663"/>
            <a:ext cx="10846173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580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39"/>
            <a:ext cx="1084580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3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GB" dirty="0"/>
              <a:t>Click to edit Master title style</a:t>
            </a:r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17" y="1557339"/>
            <a:ext cx="5230283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  <a:p>
            <a:pPr lvl="0"/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1" y="1557339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1556950"/>
            <a:ext cx="1084580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r>
              <a:rPr lang="en-GB" dirty="0"/>
              <a:t>Sixth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4"/>
            <a:ext cx="1084580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Click to edit Master title style</a:t>
            </a:r>
          </a:p>
        </p:txBody>
      </p:sp>
      <p:sp>
        <p:nvSpPr>
          <p:cNvPr id="68" name="Rectangle 67"/>
          <p:cNvSpPr/>
          <p:nvPr userDrawn="1"/>
        </p:nvSpPr>
        <p:spPr bwMode="gray">
          <a:xfrm>
            <a:off x="677347" y="508000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86" y="6478119"/>
            <a:ext cx="3047405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3" y="6478119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19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4C270E7-EB97-4EBB-AFDC-4FBBB9E652EB}" type="datetime3">
              <a:rPr lang="en-US" smtClean="0"/>
              <a:t>18 November 2020</a:t>
            </a:fld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1" y="6478119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7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8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24" userDrawn="1">
          <p15:clr>
            <a:srgbClr val="F26B43"/>
          </p15:clr>
        </p15:guide>
        <p15:guide id="3" pos="3840" userDrawn="1">
          <p15:clr>
            <a:srgbClr val="F26B43"/>
          </p15:clr>
        </p15:guide>
        <p15:guide id="4" pos="7256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481" userDrawn="1">
          <p15:clr>
            <a:srgbClr val="F26B43"/>
          </p15:clr>
        </p15:guide>
        <p15:guide id="14" pos="3961" userDrawn="1">
          <p15:clr>
            <a:srgbClr val="F26B43"/>
          </p15:clr>
        </p15:guide>
        <p15:guide id="15" pos="3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5E1CE-8084-4F53-B668-D4906C5C2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549D83-616D-41E5-9E83-BA7B31A2A284}"/>
              </a:ext>
            </a:extLst>
          </p:cNvPr>
          <p:cNvSpPr/>
          <p:nvPr/>
        </p:nvSpPr>
        <p:spPr>
          <a:xfrm>
            <a:off x="6695113" y="3429000"/>
            <a:ext cx="5281130" cy="3346357"/>
          </a:xfrm>
          <a:prstGeom prst="rect">
            <a:avLst/>
          </a:prstGeom>
          <a:solidFill>
            <a:srgbClr val="F7F7F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9D9D9">
                    <a:lumMod val="1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2021+ Focus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9D9D9">
                  <a:lumMod val="1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Reliability Improvement for FOT Power Outage due to Turbine Filter clogging by ensuring recommended actions are closed</a:t>
            </a:r>
          </a:p>
          <a:p>
            <a:pPr marL="342900" indent="-342900">
              <a:buFontTx/>
              <a:buAutoNum type="arabicPeriod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10000"/>
                  </a:schemeClr>
                </a:solidFill>
                <a:effectLst/>
                <a:uLnTx/>
                <a:uFillTx/>
                <a:cs typeface="Times New Roman" panose="02020603050405020304" pitchFamily="18" charset="0"/>
              </a:rPr>
              <a:t>Progress Site Ownership Scheme in West Asset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ea typeface="+mn-ea"/>
                <a:cs typeface="Times New Roman" panose="02020603050405020304" pitchFamily="18" charset="0"/>
              </a:rPr>
              <a:t>Develop and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c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ea typeface="+mn-ea"/>
                <a:cs typeface="Times New Roman" panose="02020603050405020304" pitchFamily="18" charset="0"/>
              </a:rPr>
              <a:t>lose out actions from Tunu HC.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ea typeface="+mn-ea"/>
                <a:cs typeface="Times New Roman" panose="02020603050405020304" pitchFamily="18" charset="0"/>
              </a:rPr>
              <a:t>Conduct MTO Health Check for Forcados Area and FOT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Commence awareness training for frontline staff in asset on Manage Equipment Care (MEC). 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ea typeface="+mn-ea"/>
                <a:cs typeface="Times New Roman" panose="02020603050405020304" pitchFamily="18" charset="0"/>
              </a:rPr>
              <a:t>Sustain the use of Fit4MTO tool now deployed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Continue the support on investigation of unwanted events/trips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ea typeface="+mn-ea"/>
                <a:cs typeface="Times New Roman" panose="02020603050405020304" pitchFamily="18" charset="0"/>
              </a:rPr>
              <a:t>Secure support from TAO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to complete the Otumara GTC RCM analysis.</a:t>
            </a:r>
          </a:p>
          <a:p>
            <a:pPr marL="342900" indent="-342900">
              <a:buFontTx/>
              <a:buAutoNum type="arabicPeriod"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ea typeface="+mn-ea"/>
                <a:cs typeface="Times New Roman" panose="02020603050405020304" pitchFamily="18" charset="0"/>
              </a:rPr>
              <a:t>Continue remote surveillance of critical equipment in West asset.</a:t>
            </a:r>
          </a:p>
          <a:p>
            <a:pPr marL="342900" lvl="0" indent="-342900">
              <a:buFontTx/>
              <a:buAutoNum type="arabicPeriod"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SmartConnect  deployment  to cover all Southbank &amp; North bank CREs</a:t>
            </a:r>
          </a:p>
          <a:p>
            <a:pPr marL="342900" lvl="0" indent="-342900">
              <a:buFontTx/>
              <a:buAutoNum type="arabicPeriod"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SmartConnect Deployment @ Ogbotogbo</a:t>
            </a:r>
          </a:p>
          <a:p>
            <a:pPr marL="342900" lvl="0" indent="-342900">
              <a:buFontTx/>
              <a:buAutoNum type="arabicPeriod"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PTM Implementation @ Otumara</a:t>
            </a:r>
          </a:p>
          <a:p>
            <a:pPr marL="342900" lvl="0" indent="-342900">
              <a:buFontTx/>
              <a:buAutoNum type="arabicPeriod"/>
              <a:defRPr/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EBS Deployment  at Otumara &amp; EA</a:t>
            </a:r>
          </a:p>
          <a:p>
            <a:pPr marL="342900" indent="-342900">
              <a:buFontTx/>
              <a:buAutoNum type="arabicPeriod"/>
              <a:defRPr/>
            </a:pPr>
            <a:endParaRPr lang="en-US" sz="1200" dirty="0">
              <a:solidFill>
                <a:schemeClr val="bg2">
                  <a:lumMod val="10000"/>
                </a:schemeClr>
              </a:solidFill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9D9D9">
                  <a:lumMod val="1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955388-E2D3-4E98-BE80-8494174AE30C}"/>
              </a:ext>
            </a:extLst>
          </p:cNvPr>
          <p:cNvSpPr/>
          <p:nvPr/>
        </p:nvSpPr>
        <p:spPr>
          <a:xfrm>
            <a:off x="95786" y="3406561"/>
            <a:ext cx="6520771" cy="3368796"/>
          </a:xfrm>
          <a:prstGeom prst="rect">
            <a:avLst/>
          </a:prstGeom>
          <a:solidFill>
            <a:srgbClr val="D8E6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defRPr/>
            </a:pPr>
            <a:r>
              <a:rPr lang="en-US" sz="1200" b="1" dirty="0">
                <a:solidFill>
                  <a:srgbClr val="D9D9D9">
                    <a:lumMod val="10000"/>
                  </a:srgbClr>
                </a:solidFill>
              </a:rPr>
              <a:t>Key 2020 Achievement</a:t>
            </a:r>
          </a:p>
          <a:p>
            <a:pPr marL="342900" indent="-342900" algn="just">
              <a:buFontTx/>
              <a:buAutoNum type="arabicPeriod"/>
              <a:defRPr/>
            </a:pPr>
            <a:r>
              <a:rPr lang="en-US" sz="1200" dirty="0">
                <a:solidFill>
                  <a:srgbClr val="D9D9D9">
                    <a:lumMod val="10000"/>
                  </a:srgbClr>
                </a:solidFill>
              </a:rPr>
              <a:t>Facility Trip: Reduced facility trip in West asset from 3 trips/d average in Jan’20 to 0.5  in Nov‘20 with target of 0.6 trip/day. </a:t>
            </a:r>
          </a:p>
          <a:p>
            <a:pPr algn="just">
              <a:defRPr/>
            </a:pPr>
            <a:r>
              <a:rPr lang="en-US" sz="1200" dirty="0">
                <a:solidFill>
                  <a:srgbClr val="D9D9D9">
                    <a:lumMod val="10000"/>
                  </a:srgbClr>
                </a:solidFill>
              </a:rPr>
              <a:t>      YTD 5WHYs Received/ Expected : 207/211 as at Nov17</a:t>
            </a:r>
          </a:p>
          <a:p>
            <a:pPr algn="just">
              <a:defRPr/>
            </a:pPr>
            <a:r>
              <a:rPr lang="en-US" sz="1200" dirty="0">
                <a:solidFill>
                  <a:srgbClr val="D9D9D9">
                    <a:lumMod val="10000"/>
                  </a:srgbClr>
                </a:solidFill>
              </a:rPr>
              <a:t>      </a:t>
            </a:r>
            <a:r>
              <a:rPr lang="en-US" sz="1200" b="1" dirty="0">
                <a:solidFill>
                  <a:srgbClr val="000000"/>
                </a:solidFill>
                <a:highlight>
                  <a:srgbClr val="00FFFF"/>
                </a:highlight>
              </a:rPr>
              <a:t>#Total trip free days: 208 out of 319 (65%) as @ Nov 17</a:t>
            </a:r>
            <a:endParaRPr lang="en-US" sz="1200" dirty="0">
              <a:solidFill>
                <a:srgbClr val="D9D9D9">
                  <a:lumMod val="10000"/>
                </a:srgbClr>
              </a:solidFill>
              <a:highlight>
                <a:srgbClr val="00FFFF"/>
              </a:highlight>
            </a:endParaRPr>
          </a:p>
          <a:p>
            <a:pPr marL="342900" lvl="0" indent="-342900" algn="just">
              <a:buAutoNum type="arabicPeriod" startAt="2"/>
              <a:defRPr/>
            </a:pPr>
            <a:r>
              <a:rPr lang="en-US" sz="1200" dirty="0">
                <a:solidFill>
                  <a:srgbClr val="D9D9D9">
                    <a:lumMod val="10000"/>
                  </a:srgbClr>
                </a:solidFill>
              </a:rPr>
              <a:t>Reliability Centered Maintenance (RCM):Deployed tool for GTC and trained 5 Otumara staff on the use of tool in March 2020. Commenced RCM analysis for Otumara GTC</a:t>
            </a:r>
          </a:p>
          <a:p>
            <a:pPr marL="342900" lvl="0" indent="-342900" algn="just">
              <a:buAutoNum type="arabicPeriod" startAt="2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9D9D9">
                    <a:lumMod val="1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Reliability Improvement Initiative for Otumara GTC commenced and has reached 80% completion with the kickoff of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D9D9D9">
                    <a:lumMod val="1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Integrated Value Delivery (IVD)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9D9D9">
                    <a:lumMod val="1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in Nov.2020</a:t>
            </a:r>
          </a:p>
          <a:p>
            <a:pPr marL="342900" lvl="0" indent="-342900" algn="just">
              <a:buAutoNum type="arabicPeriod" startAt="2"/>
              <a:defRPr/>
            </a:pPr>
            <a:r>
              <a:rPr lang="en-US" sz="1200" dirty="0">
                <a:solidFill>
                  <a:srgbClr val="D9D9D9">
                    <a:lumMod val="10000"/>
                  </a:srgbClr>
                </a:solidFill>
              </a:rPr>
              <a:t>RCAs supported by Reliability. EA- 1, Otu – 3, Tunu – 2.</a:t>
            </a:r>
          </a:p>
          <a:p>
            <a:pPr marL="342900" lvl="0" indent="-342900" algn="just">
              <a:buAutoNum type="arabicPeriod" startAt="2"/>
              <a:defRPr/>
            </a:pPr>
            <a:r>
              <a:rPr lang="en-US" sz="1200" dirty="0">
                <a:solidFill>
                  <a:srgbClr val="D9D9D9">
                    <a:lumMod val="10000"/>
                  </a:srgbClr>
                </a:solidFill>
              </a:rPr>
              <a:t>Upskilled 60nos staff from EA (2crews) and Tunu (1 crew) in Causal Reasoning Investigation.</a:t>
            </a:r>
          </a:p>
          <a:p>
            <a:pPr marL="342900" lvl="0" indent="-342900" algn="just">
              <a:buAutoNum type="arabicPeriod" startAt="2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9D9D9">
                    <a:lumMod val="1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MTO Health Check</a:t>
            </a:r>
            <a:r>
              <a:rPr lang="en-US" sz="1200" dirty="0">
                <a:solidFill>
                  <a:srgbClr val="D9D9D9">
                    <a:lumMod val="10000"/>
                  </a:srgbClr>
                </a:solidFill>
              </a:rPr>
              <a:t>. Planned 3 (EA, Otu, Tunu). Completed 3nos.</a:t>
            </a:r>
          </a:p>
          <a:p>
            <a:pPr marL="342900" lvl="0" indent="-342900" algn="just">
              <a:buAutoNum type="arabicPeriod" startAt="2"/>
              <a:defRPr/>
            </a:pPr>
            <a:r>
              <a:rPr lang="en-US" sz="1200" dirty="0">
                <a:solidFill>
                  <a:srgbClr val="D9D9D9">
                    <a:lumMod val="10000"/>
                  </a:srgbClr>
                </a:solidFill>
              </a:rPr>
              <a:t>Successful migration of data from MTO tool to Fit4MTO tool now in use.</a:t>
            </a:r>
          </a:p>
          <a:p>
            <a:pPr marL="342900" lvl="0" indent="-342900" algn="just">
              <a:buAutoNum type="arabicPeriod" startAt="2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9D9D9">
                    <a:lumMod val="1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Commenced training of </a:t>
            </a:r>
            <a:r>
              <a:rPr lang="en-US" sz="1200" dirty="0">
                <a:solidFill>
                  <a:srgbClr val="D9D9D9">
                    <a:lumMod val="10000"/>
                  </a:srgbClr>
                </a:solidFill>
              </a:rPr>
              <a:t>Focal Points 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9D9D9">
                    <a:lumMod val="10000"/>
                  </a:srgbClr>
                </a:solidFill>
                <a:effectLst/>
                <a:uLnTx/>
                <a:uFillTx/>
                <a:ea typeface="+mn-ea"/>
                <a:cs typeface="+mn-cs"/>
              </a:rPr>
              <a:t>Manage Equipment Care (MEC). 1 session held.</a:t>
            </a:r>
          </a:p>
          <a:p>
            <a:pPr marL="342900" indent="-342900" algn="just">
              <a:buFontTx/>
              <a:buAutoNum type="arabicPeriod" startAt="2"/>
              <a:defRPr/>
            </a:pPr>
            <a:r>
              <a:rPr lang="en-US" sz="1200" dirty="0">
                <a:solidFill>
                  <a:srgbClr val="D9D9D9">
                    <a:lumMod val="10000"/>
                  </a:srgbClr>
                </a:solidFill>
              </a:rPr>
              <a:t>Successful deployment of SmartConnect @ Tunu, Opukushi &amp; Benisede, leveraging on in-house capability for models building , thereby achieving $550K cost avoidance. &amp; production loss avoidance of 1kboe and Maintenance cost avoidance of $13,000</a:t>
            </a:r>
          </a:p>
          <a:p>
            <a:pPr marL="342900" indent="-342900" algn="just">
              <a:buFontTx/>
              <a:buAutoNum type="arabicPeriod" startAt="2"/>
              <a:defRPr/>
            </a:pPr>
            <a:r>
              <a:rPr lang="en-US" sz="1200" dirty="0">
                <a:solidFill>
                  <a:srgbClr val="D9D9D9">
                    <a:lumMod val="10000"/>
                  </a:srgbClr>
                </a:solidFill>
              </a:rPr>
              <a:t>Deployment of Exception Based Surveillance of Otumara  Process.</a:t>
            </a:r>
          </a:p>
          <a:p>
            <a:pPr marL="342900" lvl="0" indent="-342900" algn="just">
              <a:buAutoNum type="arabicPeriod" startAt="2"/>
              <a:defRPr/>
            </a:pPr>
            <a:endParaRPr lang="en-US" sz="1200" dirty="0">
              <a:solidFill>
                <a:srgbClr val="D9D9D9">
                  <a:lumMod val="10000"/>
                </a:srgbClr>
              </a:solidFill>
            </a:endParaRPr>
          </a:p>
          <a:p>
            <a:pPr marL="342900" lvl="0" indent="-342900" algn="just">
              <a:buAutoNum type="arabicPeriod" startAt="2"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D9D9D9">
                  <a:lumMod val="10000"/>
                </a:srgb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9D44B3-5E7A-450E-9EB6-81EBAADE2B46}"/>
              </a:ext>
            </a:extLst>
          </p:cNvPr>
          <p:cNvSpPr txBox="1">
            <a:spLocks/>
          </p:cNvSpPr>
          <p:nvPr/>
        </p:nvSpPr>
        <p:spPr bwMode="auto">
          <a:xfrm>
            <a:off x="11170113" y="0"/>
            <a:ext cx="1021887" cy="412632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tura Bold"/>
                <a:ea typeface="+mj-ea"/>
                <a:cs typeface="+mj-cs"/>
              </a:rPr>
              <a:t>Kebin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old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7F479F1-C44E-4355-9AF6-7C079121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876" y="536148"/>
            <a:ext cx="6325563" cy="4537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Reliability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58F2C676-735B-4579-AEA3-1E47C67811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3099376"/>
              </p:ext>
            </p:extLst>
          </p:nvPr>
        </p:nvGraphicFramePr>
        <p:xfrm>
          <a:off x="673521" y="842063"/>
          <a:ext cx="10844958" cy="252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9501668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05E1CE-8084-4F53-B668-D4906C5C25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99D44B3-5E7A-450E-9EB6-81EBAADE2B46}"/>
              </a:ext>
            </a:extLst>
          </p:cNvPr>
          <p:cNvSpPr txBox="1">
            <a:spLocks/>
          </p:cNvSpPr>
          <p:nvPr/>
        </p:nvSpPr>
        <p:spPr bwMode="auto">
          <a:xfrm>
            <a:off x="11170113" y="0"/>
            <a:ext cx="1021887" cy="412632"/>
          </a:xfrm>
          <a:prstGeom prst="rect">
            <a:avLst/>
          </a:prstGeom>
          <a:solidFill>
            <a:srgbClr val="C00000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Futura Bold"/>
                <a:ea typeface="+mj-ea"/>
                <a:cs typeface="+mj-cs"/>
              </a:rPr>
              <a:t>Kebin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Bold"/>
              <a:ea typeface="+mj-ea"/>
              <a:cs typeface="+mj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7F479F1-C44E-4355-9AF6-7C079121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719" y="645251"/>
            <a:ext cx="10999021" cy="453712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r>
              <a:rPr 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Reliability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F3C6C-E0B5-4F36-90E7-6A6B98ED23BC}"/>
              </a:ext>
            </a:extLst>
          </p:cNvPr>
          <p:cNvSpPr/>
          <p:nvPr/>
        </p:nvSpPr>
        <p:spPr>
          <a:xfrm>
            <a:off x="283360" y="1544528"/>
            <a:ext cx="11625279" cy="2503489"/>
          </a:xfrm>
          <a:prstGeom prst="rect">
            <a:avLst/>
          </a:prstGeom>
          <a:solidFill>
            <a:srgbClr val="CCE9D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 algn="ctr"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Support Required</a:t>
            </a:r>
          </a:p>
          <a:p>
            <a:pPr lvl="0" algn="ctr"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0" indent="-457200">
              <a:buAutoNum type="arabicPeriod"/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Provide budget to close out recommended actions for power outage in FOT to reduce power outage impact on FORC</a:t>
            </a:r>
          </a:p>
          <a:p>
            <a:pPr marL="457200" lvl="0" indent="-457200">
              <a:buAutoNum type="arabicPeriod"/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0" indent="-457200">
              <a:buAutoNum type="arabicPeriod"/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Progress the </a:t>
            </a: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Site Ownership Scheme Implementation</a:t>
            </a:r>
          </a:p>
          <a:p>
            <a:pPr marL="457200" lvl="0" indent="-457200">
              <a:buAutoNum type="arabicPeriod"/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0" indent="-457200">
              <a:buAutoNum type="arabicPeriod"/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  <a:cs typeface="Times New Roman" panose="02020603050405020304" pitchFamily="18" charset="0"/>
              </a:rPr>
              <a:t>Continued support for MTO sustenance and MEC implementation.</a:t>
            </a:r>
          </a:p>
          <a:p>
            <a:pPr marL="457200" lvl="0" indent="-457200">
              <a:buAutoNum type="arabicPeriod"/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  <a:cs typeface="Times New Roman" panose="02020603050405020304" pitchFamily="18" charset="0"/>
            </a:endParaRPr>
          </a:p>
          <a:p>
            <a:pPr marL="457200" lvl="0" indent="-457200">
              <a:buAutoNum type="arabicPeriod"/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Activation of  North Bank &amp; South bank critical rotating equipment's’ tags on DCS/PI </a:t>
            </a:r>
          </a:p>
          <a:p>
            <a:pPr marL="457200" lvl="0" indent="-457200">
              <a:buAutoNum type="arabicPeriod"/>
              <a:defRPr/>
            </a:pPr>
            <a:endParaRPr lang="en-US" sz="1400" b="1" dirty="0">
              <a:solidFill>
                <a:schemeClr val="bg2">
                  <a:lumMod val="10000"/>
                </a:schemeClr>
              </a:solidFill>
            </a:endParaRPr>
          </a:p>
          <a:p>
            <a:pPr marL="457200" lvl="0" indent="-457200">
              <a:buAutoNum type="arabicPeriod"/>
              <a:defRPr/>
            </a:pPr>
            <a:r>
              <a:rPr lang="en-US" sz="1400" b="1" dirty="0">
                <a:solidFill>
                  <a:schemeClr val="bg2">
                    <a:lumMod val="10000"/>
                  </a:schemeClr>
                </a:solidFill>
              </a:rPr>
              <a:t>Installation of Ogbotogbo OPC Server and activation of additional CRE tags on DCS /PI.</a:t>
            </a:r>
          </a:p>
        </p:txBody>
      </p:sp>
    </p:spTree>
    <p:extLst>
      <p:ext uri="{BB962C8B-B14F-4D97-AF65-F5344CB8AC3E}">
        <p14:creationId xmlns:p14="http://schemas.microsoft.com/office/powerpoint/2010/main" val="107178522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40165</TotalTime>
  <Words>453</Words>
  <Application>Microsoft Office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Futura Bold</vt:lpstr>
      <vt:lpstr>Futura Medium</vt:lpstr>
      <vt:lpstr>Arial</vt:lpstr>
      <vt:lpstr>Wingdings</vt:lpstr>
      <vt:lpstr>Shell layouts with footer</vt:lpstr>
      <vt:lpstr>Reliability</vt:lpstr>
      <vt:lpstr>Reliability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Abiodun busari</dc:creator>
  <cp:lastModifiedBy>Etire, Azibanato SPDC-UPC/G/USM</cp:lastModifiedBy>
  <cp:revision>1275</cp:revision>
  <cp:lastPrinted>2020-05-22T15:21:30Z</cp:lastPrinted>
  <dcterms:created xsi:type="dcterms:W3CDTF">2009-11-25T14:32:06Z</dcterms:created>
  <dcterms:modified xsi:type="dcterms:W3CDTF">2020-11-18T14:51:36Z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</Properties>
</file>