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6"/>
  </p:sldMasterIdLst>
  <p:notesMasterIdLst>
    <p:notesMasterId r:id="rId8"/>
  </p:notesMasterIdLst>
  <p:sldIdLst>
    <p:sldId id="6184"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Josefin Sans" pitchFamily="2" charset="0"/>
      <p:regular r:id="rId13"/>
      <p:bold r:id="rId14"/>
    </p:embeddedFont>
    <p:embeddedFont>
      <p:font typeface="ShellMedium" panose="00000600000000000000" pitchFamily="50"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D1B1E"/>
    <a:srgbClr val="020003"/>
    <a:srgbClr val="DD1D2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3.fntdata"/><Relationship Id="rId5" Type="http://schemas.openxmlformats.org/officeDocument/2006/relationships/customXml" Target="../customXml/item5.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06BAC-9767-4CA7-8907-3C8453938AC3}" type="datetimeFigureOut">
              <a:rPr lang="en-GB" smtClean="0"/>
              <a:t>19/10/2023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0FF11-F163-4BD8-9624-567FB47687E7}" type="slidenum">
              <a:rPr lang="en-GB" smtClean="0"/>
              <a:t>‹#›</a:t>
            </a:fld>
            <a:endParaRPr lang="en-GB"/>
          </a:p>
        </p:txBody>
      </p:sp>
    </p:spTree>
    <p:extLst>
      <p:ext uri="{BB962C8B-B14F-4D97-AF65-F5344CB8AC3E}">
        <p14:creationId xmlns:p14="http://schemas.microsoft.com/office/powerpoint/2010/main" val="293331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3199859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047499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latin typeface="ShellMedium" panose="00000600000000000000" pitchFamily="50" charset="0"/>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ShellMedium" panose="00000600000000000000" pitchFamily="50" charset="0"/>
              </a:rPr>
              <a:t>Document type | </a:t>
            </a:r>
            <a:r>
              <a:rPr lang="en-US" sz="1400" kern="1200" baseline="0" noProof="0" dirty="0">
                <a:solidFill>
                  <a:schemeClr val="accent6"/>
                </a:solidFill>
                <a:latin typeface="ShellMedium" panose="00000600000000000000" pitchFamily="50" charset="0"/>
                <a:ea typeface="+mn-ea"/>
                <a:cs typeface="+mn-cs"/>
              </a:rPr>
              <a:t>Date</a:t>
            </a:r>
            <a:endParaRPr lang="en-US" sz="1400" baseline="0" noProof="0" dirty="0">
              <a:solidFill>
                <a:schemeClr val="accent6"/>
              </a:solidFill>
              <a:latin typeface="ShellMedium" panose="00000600000000000000" pitchFamily="50" charset="0"/>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ShellMedium" panose="00000600000000000000" pitchFamily="50" charset="0"/>
              <a:ea typeface="+mn-ea"/>
            </a:endParaRPr>
          </a:p>
        </p:txBody>
      </p:sp>
    </p:spTree>
    <p:extLst>
      <p:ext uri="{BB962C8B-B14F-4D97-AF65-F5344CB8AC3E}">
        <p14:creationId xmlns:p14="http://schemas.microsoft.com/office/powerpoint/2010/main" val="34149981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7482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ShellMedium" panose="00000600000000000000" pitchFamily="50" charset="0"/>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84156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3"/>
        <p:cNvGrpSpPr/>
        <p:nvPr/>
      </p:nvGrpSpPr>
      <p:grpSpPr>
        <a:xfrm>
          <a:off x="0" y="0"/>
          <a:ext cx="0" cy="0"/>
          <a:chOff x="0" y="0"/>
          <a:chExt cx="0" cy="0"/>
        </a:xfrm>
      </p:grpSpPr>
      <p:sp>
        <p:nvSpPr>
          <p:cNvPr id="95" name="Google Shape;95;p13"/>
          <p:cNvSpPr txBox="1">
            <a:spLocks noGrp="1"/>
          </p:cNvSpPr>
          <p:nvPr>
            <p:ph type="ctrTitle"/>
          </p:nvPr>
        </p:nvSpPr>
        <p:spPr>
          <a:xfrm>
            <a:off x="1253000" y="489067"/>
            <a:ext cx="50800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180201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image" Target="../media/image1.emf"/><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12562999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ShellMedium" panose="00000600000000000000" pitchFamily="50" charset="0"/>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chemeClr val="bg1">
                    <a:lumMod val="50000"/>
                  </a:schemeClr>
                </a:solidFill>
                <a:latin typeface="ShellMedium" panose="00000600000000000000" pitchFamily="50" charset="0"/>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bg1">
                    <a:lumMod val="50000"/>
                  </a:schemeClr>
                </a:solidFill>
                <a:latin typeface="ShellMedium" panose="00000600000000000000" pitchFamily="50" charset="0"/>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ShellMedium" panose="00000600000000000000" pitchFamily="50" charset="0"/>
                  <a:ea typeface="+mn-ea"/>
                </a:rPr>
                <a:t>Title</a:t>
              </a:r>
            </a:p>
            <a:p>
              <a:r>
                <a:rPr lang="en-US" sz="1600" baseline="0" noProof="0" dirty="0">
                  <a:solidFill>
                    <a:schemeClr val="bg1">
                      <a:lumMod val="50000"/>
                    </a:schemeClr>
                  </a:solidFill>
                  <a:latin typeface="ShellMedium" panose="00000600000000000000" pitchFamily="50" charset="0"/>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ShellMedium" panose="00000600000000000000" pitchFamily="50" charset="0"/>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ShellMedium" panose="00000600000000000000" pitchFamily="50" charset="0"/>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latin typeface="ShellMedium" panose="00000600000000000000" pitchFamily="50" charset="0"/>
              </a:rPr>
              <a:pPr lvl="0" algn="r"/>
              <a:t>‹#›</a:t>
            </a:fld>
            <a:endParaRPr lang="en-US" sz="800" dirty="0">
              <a:latin typeface="ShellMedium" panose="00000600000000000000" pitchFamily="50" charset="0"/>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ShellMedium" panose="00000600000000000000" pitchFamily="50" charset="0"/>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ShellMedium" panose="00000600000000000000" pitchFamily="50" charset="0"/>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hellMedium" panose="00000600000000000000" pitchFamily="50" charset="0"/>
              </a:endParaRPr>
            </a:p>
          </p:txBody>
        </p:sp>
      </p:grpSp>
    </p:spTree>
    <p:extLst>
      <p:ext uri="{BB962C8B-B14F-4D97-AF65-F5344CB8AC3E}">
        <p14:creationId xmlns:p14="http://schemas.microsoft.com/office/powerpoint/2010/main" val="4041232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ShellMedium" panose="00000600000000000000" pitchFamily="50" charset="0"/>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ShellMedium" panose="00000600000000000000" pitchFamily="50" charset="0"/>
          <a:ea typeface="Arial Unicode MS" pitchFamily="34" charset="-128"/>
          <a:cs typeface="Arial Unicode MS" pitchFamily="34" charset="-128"/>
        </a:defRPr>
      </a:lvl1pPr>
      <a:lvl2pPr marL="203200" indent="-203200" algn="l" defTabSz="913526" rtl="0" eaLnBrk="1" fontAlgn="base" hangingPunct="1">
        <a:spcBef>
          <a:spcPct val="0"/>
        </a:spcBef>
        <a:spcAft>
          <a:spcPct val="0"/>
        </a:spcAft>
        <a:buClr>
          <a:schemeClr val="tx2"/>
        </a:buClr>
        <a:buSzPct val="125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2pPr>
      <a:lvl3pPr marL="4064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3pPr>
      <a:lvl4pPr marL="6096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4pPr>
      <a:lvl5pPr marL="812800" indent="-203200" algn="l" defTabSz="913526" rtl="0" eaLnBrk="1" fontAlgn="base" hangingPunct="1">
        <a:spcBef>
          <a:spcPct val="0"/>
        </a:spcBef>
        <a:spcAft>
          <a:spcPct val="0"/>
        </a:spcAft>
        <a:buClr>
          <a:schemeClr val="tx2"/>
        </a:buClr>
        <a:buSzPct val="89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ShellMedium" panose="00000600000000000000" pitchFamily="50"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34086" y="575762"/>
            <a:ext cx="11438824"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algn="ctr"/>
            <a:r>
              <a:rPr lang="en-US" sz="2000" dirty="0">
                <a:latin typeface="Calibri" panose="020F0502020204030204" pitchFamily="34" charset="0"/>
                <a:cs typeface="Calibri" panose="020F0502020204030204" pitchFamily="34" charset="0"/>
              </a:rPr>
              <a:t>Eliminate Gbaran exposure of USD20mln in 2024 on BS&amp;W measurement noncompliance</a:t>
            </a:r>
            <a:br>
              <a:rPr lang="en-US" sz="1900" dirty="0">
                <a:latin typeface="ShellMedium" panose="00000600000000000000" pitchFamily="50" charset="0"/>
              </a:rPr>
            </a:br>
            <a:endParaRPr lang="en-US" sz="1900" dirty="0">
              <a:latin typeface="ShellMedium" panose="00000600000000000000" pitchFamily="50" charset="0"/>
            </a:endParaRP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ndParaRPr>
          </a:p>
        </p:txBody>
      </p:sp>
      <p:graphicFrame>
        <p:nvGraphicFramePr>
          <p:cNvPr id="3" name="Table 5">
            <a:extLst>
              <a:ext uri="{FF2B5EF4-FFF2-40B4-BE49-F238E27FC236}">
                <a16:creationId xmlns:a16="http://schemas.microsoft.com/office/drawing/2014/main" id="{6E24B508-AC14-4167-994C-D7F36702FEAB}"/>
              </a:ext>
            </a:extLst>
          </p:cNvPr>
          <p:cNvGraphicFramePr>
            <a:graphicFrameLocks noGrp="1"/>
          </p:cNvGraphicFramePr>
          <p:nvPr/>
        </p:nvGraphicFramePr>
        <p:xfrm>
          <a:off x="534086" y="1057093"/>
          <a:ext cx="1903522" cy="685800"/>
        </p:xfrm>
        <a:graphic>
          <a:graphicData uri="http://schemas.openxmlformats.org/drawingml/2006/table">
            <a:tbl>
              <a:tblPr>
                <a:tableStyleId>{BC89EF96-8CEA-46FF-86C4-4CE0E7609802}</a:tableStyleId>
              </a:tblPr>
              <a:tblGrid>
                <a:gridCol w="1903522">
                  <a:extLst>
                    <a:ext uri="{9D8B030D-6E8A-4147-A177-3AD203B41FA5}">
                      <a16:colId xmlns:a16="http://schemas.microsoft.com/office/drawing/2014/main" val="3647885642"/>
                    </a:ext>
                  </a:extLst>
                </a:gridCol>
              </a:tblGrid>
              <a:tr h="342900">
                <a:tc>
                  <a:txBody>
                    <a:bodyPr/>
                    <a:lstStyle/>
                    <a:p>
                      <a:r>
                        <a:rPr lang="en-GB" sz="1200" b="1" dirty="0">
                          <a:solidFill>
                            <a:srgbClr val="C00000"/>
                          </a:solidFill>
                          <a:latin typeface="ShellMedium" panose="00000600000000000000" pitchFamily="50" charset="0"/>
                        </a:rPr>
                        <a:t>Fit4 ID</a:t>
                      </a:r>
                    </a:p>
                  </a:txBody>
                  <a:tcPr/>
                </a:tc>
                <a:extLst>
                  <a:ext uri="{0D108BD9-81ED-4DB2-BD59-A6C34878D82A}">
                    <a16:rowId xmlns:a16="http://schemas.microsoft.com/office/drawing/2014/main" val="604543957"/>
                  </a:ext>
                </a:extLst>
              </a:tr>
              <a:tr h="342900">
                <a:tc>
                  <a:txBody>
                    <a:bodyPr/>
                    <a:lstStyle/>
                    <a:p>
                      <a:endParaRPr lang="en-GB" sz="1200" dirty="0">
                        <a:solidFill>
                          <a:srgbClr val="C00000"/>
                        </a:solidFill>
                        <a:latin typeface="ShellMedium" panose="00000600000000000000" pitchFamily="50" charset="0"/>
                      </a:endParaRPr>
                    </a:p>
                  </a:txBody>
                  <a:tcPr/>
                </a:tc>
                <a:extLst>
                  <a:ext uri="{0D108BD9-81ED-4DB2-BD59-A6C34878D82A}">
                    <a16:rowId xmlns:a16="http://schemas.microsoft.com/office/drawing/2014/main" val="3988846728"/>
                  </a:ext>
                </a:extLst>
              </a:tr>
            </a:tbl>
          </a:graphicData>
        </a:graphic>
      </p:graphicFrame>
      <p:graphicFrame>
        <p:nvGraphicFramePr>
          <p:cNvPr id="49" name="Table 5">
            <a:extLst>
              <a:ext uri="{FF2B5EF4-FFF2-40B4-BE49-F238E27FC236}">
                <a16:creationId xmlns:a16="http://schemas.microsoft.com/office/drawing/2014/main" id="{BC706D9A-BBF9-465B-9272-81C4CB010B8E}"/>
              </a:ext>
            </a:extLst>
          </p:cNvPr>
          <p:cNvGraphicFramePr>
            <a:graphicFrameLocks noGrp="1"/>
          </p:cNvGraphicFramePr>
          <p:nvPr/>
        </p:nvGraphicFramePr>
        <p:xfrm>
          <a:off x="2505760" y="1047568"/>
          <a:ext cx="3475416" cy="695325"/>
        </p:xfrm>
        <a:graphic>
          <a:graphicData uri="http://schemas.openxmlformats.org/drawingml/2006/table">
            <a:tbl>
              <a:tblPr>
                <a:tableStyleId>{BC89EF96-8CEA-46FF-86C4-4CE0E7609802}</a:tableStyleId>
              </a:tblPr>
              <a:tblGrid>
                <a:gridCol w="1149075">
                  <a:extLst>
                    <a:ext uri="{9D8B030D-6E8A-4147-A177-3AD203B41FA5}">
                      <a16:colId xmlns:a16="http://schemas.microsoft.com/office/drawing/2014/main" val="3647885642"/>
                    </a:ext>
                  </a:extLst>
                </a:gridCol>
                <a:gridCol w="2326341">
                  <a:extLst>
                    <a:ext uri="{9D8B030D-6E8A-4147-A177-3AD203B41FA5}">
                      <a16:colId xmlns:a16="http://schemas.microsoft.com/office/drawing/2014/main" val="851445038"/>
                    </a:ext>
                  </a:extLst>
                </a:gridCol>
              </a:tblGrid>
              <a:tr h="418426">
                <a:tc>
                  <a:txBody>
                    <a:bodyPr/>
                    <a:lstStyle/>
                    <a:p>
                      <a:r>
                        <a:rPr lang="en-GB" sz="1200" b="1" dirty="0">
                          <a:solidFill>
                            <a:srgbClr val="C00000"/>
                          </a:solidFill>
                          <a:latin typeface="ShellMedium" panose="00000600000000000000" pitchFamily="50" charset="0"/>
                        </a:rPr>
                        <a:t>Workstream</a:t>
                      </a:r>
                    </a:p>
                  </a:txBody>
                  <a:tcPr>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1200" dirty="0" err="1">
                          <a:latin typeface="ShellMedium" panose="00000600000000000000" pitchFamily="50" charset="0"/>
                        </a:rPr>
                        <a:t>Opex</a:t>
                      </a:r>
                      <a:endParaRPr lang="en-GB" sz="1200" dirty="0">
                        <a:latin typeface="ShellMedium" panose="00000600000000000000" pitchFamily="50" charset="0"/>
                      </a:endParaRPr>
                    </a:p>
                  </a:txBody>
                  <a:tcPr>
                    <a:lnL w="12700" cap="flat" cmpd="sng" algn="ctr">
                      <a:no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04543957"/>
                  </a:ext>
                </a:extLst>
              </a:tr>
              <a:tr h="276899">
                <a:tc>
                  <a:txBody>
                    <a:bodyPr/>
                    <a:lstStyle/>
                    <a:p>
                      <a:r>
                        <a:rPr lang="en-GB" sz="1200" b="1" dirty="0">
                          <a:solidFill>
                            <a:srgbClr val="C00000"/>
                          </a:solidFill>
                          <a:latin typeface="ShellMedium" panose="00000600000000000000" pitchFamily="50" charset="0"/>
                        </a:rPr>
                        <a:t>Location(s)</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r>
                        <a:rPr lang="en-GB" sz="1200" dirty="0">
                          <a:latin typeface="ShellMedium" panose="00000600000000000000" pitchFamily="50" charset="0"/>
                        </a:rPr>
                        <a:t>SPDC Production asset</a:t>
                      </a: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715976623"/>
                  </a:ext>
                </a:extLst>
              </a:tr>
            </a:tbl>
          </a:graphicData>
        </a:graphic>
      </p:graphicFrame>
      <p:graphicFrame>
        <p:nvGraphicFramePr>
          <p:cNvPr id="53" name="Table 5">
            <a:extLst>
              <a:ext uri="{FF2B5EF4-FFF2-40B4-BE49-F238E27FC236}">
                <a16:creationId xmlns:a16="http://schemas.microsoft.com/office/drawing/2014/main" id="{0670FCB7-19CA-420D-8CEE-2E6258CE906A}"/>
              </a:ext>
            </a:extLst>
          </p:cNvPr>
          <p:cNvGraphicFramePr>
            <a:graphicFrameLocks noGrp="1"/>
          </p:cNvGraphicFramePr>
          <p:nvPr>
            <p:extLst>
              <p:ext uri="{D42A27DB-BD31-4B8C-83A1-F6EECF244321}">
                <p14:modId xmlns:p14="http://schemas.microsoft.com/office/powerpoint/2010/main" val="2292400939"/>
              </p:ext>
            </p:extLst>
          </p:nvPr>
        </p:nvGraphicFramePr>
        <p:xfrm>
          <a:off x="6106210" y="1014623"/>
          <a:ext cx="5590490" cy="685800"/>
        </p:xfrm>
        <a:graphic>
          <a:graphicData uri="http://schemas.openxmlformats.org/drawingml/2006/table">
            <a:tbl>
              <a:tblPr>
                <a:tableStyleId>{BC89EF96-8CEA-46FF-86C4-4CE0E7609802}</a:tableStyleId>
              </a:tblPr>
              <a:tblGrid>
                <a:gridCol w="913715">
                  <a:extLst>
                    <a:ext uri="{9D8B030D-6E8A-4147-A177-3AD203B41FA5}">
                      <a16:colId xmlns:a16="http://schemas.microsoft.com/office/drawing/2014/main" val="3647885642"/>
                    </a:ext>
                  </a:extLst>
                </a:gridCol>
                <a:gridCol w="1209675">
                  <a:extLst>
                    <a:ext uri="{9D8B030D-6E8A-4147-A177-3AD203B41FA5}">
                      <a16:colId xmlns:a16="http://schemas.microsoft.com/office/drawing/2014/main" val="851445038"/>
                    </a:ext>
                  </a:extLst>
                </a:gridCol>
                <a:gridCol w="1314450">
                  <a:extLst>
                    <a:ext uri="{9D8B030D-6E8A-4147-A177-3AD203B41FA5}">
                      <a16:colId xmlns:a16="http://schemas.microsoft.com/office/drawing/2014/main" val="1474273243"/>
                    </a:ext>
                  </a:extLst>
                </a:gridCol>
                <a:gridCol w="2152650">
                  <a:extLst>
                    <a:ext uri="{9D8B030D-6E8A-4147-A177-3AD203B41FA5}">
                      <a16:colId xmlns:a16="http://schemas.microsoft.com/office/drawing/2014/main" val="3899981623"/>
                    </a:ext>
                  </a:extLst>
                </a:gridCol>
              </a:tblGrid>
              <a:tr h="0">
                <a:tc>
                  <a:txBody>
                    <a:bodyPr/>
                    <a:lstStyle/>
                    <a:p>
                      <a:r>
                        <a:rPr lang="en-GB" sz="800" b="1" dirty="0">
                          <a:solidFill>
                            <a:srgbClr val="C00000"/>
                          </a:solidFill>
                          <a:latin typeface="ShellMedium" panose="00000600000000000000" pitchFamily="50" charset="0"/>
                        </a:rPr>
                        <a:t>Current L-Gate</a:t>
                      </a:r>
                    </a:p>
                  </a:txBody>
                  <a:tcPr>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L0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b="1" dirty="0">
                          <a:solidFill>
                            <a:srgbClr val="C00000"/>
                          </a:solidFill>
                          <a:latin typeface="ShellMedium" panose="00000600000000000000" pitchFamily="50" charset="0"/>
                        </a:rPr>
                        <a:t>Initiative Lead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XXXX</a:t>
                      </a:r>
                    </a:p>
                  </a:txBody>
                  <a:tcPr>
                    <a:lnL w="12700" cap="flat" cmpd="sng" algn="ctr">
                      <a:no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04543957"/>
                  </a:ext>
                </a:extLst>
              </a:tr>
              <a:tr h="0">
                <a:tc>
                  <a:txBody>
                    <a:bodyPr/>
                    <a:lstStyle/>
                    <a:p>
                      <a:r>
                        <a:rPr lang="en-GB" sz="800" b="1" dirty="0">
                          <a:solidFill>
                            <a:srgbClr val="C00000"/>
                          </a:solidFill>
                          <a:latin typeface="ShellMedium" panose="00000600000000000000" pitchFamily="50" charset="0"/>
                        </a:rPr>
                        <a:t>L1 Date</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DD MMM YYYY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b="1" dirty="0">
                          <a:solidFill>
                            <a:srgbClr val="C00000"/>
                          </a:solidFill>
                          <a:latin typeface="ShellMedium" panose="00000600000000000000" pitchFamily="50" charset="0"/>
                        </a:rPr>
                        <a:t>Initiative Sponsor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XXXXX</a:t>
                      </a: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15976623"/>
                  </a:ext>
                </a:extLst>
              </a:tr>
              <a:tr h="0">
                <a:tc>
                  <a:txBody>
                    <a:bodyPr/>
                    <a:lstStyle/>
                    <a:p>
                      <a:r>
                        <a:rPr lang="en-GB" sz="800" b="1" dirty="0">
                          <a:solidFill>
                            <a:srgbClr val="C00000"/>
                          </a:solidFill>
                          <a:latin typeface="ShellMedium" panose="00000600000000000000" pitchFamily="50" charset="0"/>
                        </a:rPr>
                        <a:t>L2 Date</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r>
                        <a:rPr lang="en-GB" sz="900" dirty="0">
                          <a:latin typeface="ShellMedium" panose="00000600000000000000" pitchFamily="50" charset="0"/>
                        </a:rPr>
                        <a:t>DD MMM YYYY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endParaRPr lang="en-GB" sz="900" b="1" dirty="0">
                        <a:solidFill>
                          <a:srgbClr val="C00000"/>
                        </a:solidFill>
                        <a:latin typeface="ShellMedium" panose="00000600000000000000"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endParaRPr lang="en-GB" sz="900" dirty="0">
                        <a:latin typeface="ShellMedium" panose="00000600000000000000" pitchFamily="50" charset="0"/>
                      </a:endParaRP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69519595"/>
                  </a:ext>
                </a:extLst>
              </a:tr>
            </a:tbl>
          </a:graphicData>
        </a:graphic>
      </p:graphicFrame>
      <p:graphicFrame>
        <p:nvGraphicFramePr>
          <p:cNvPr id="54" name="Table 5">
            <a:extLst>
              <a:ext uri="{FF2B5EF4-FFF2-40B4-BE49-F238E27FC236}">
                <a16:creationId xmlns:a16="http://schemas.microsoft.com/office/drawing/2014/main" id="{C04C1692-3126-42F8-975D-1094493C5004}"/>
              </a:ext>
            </a:extLst>
          </p:cNvPr>
          <p:cNvGraphicFramePr>
            <a:graphicFrameLocks noGrp="1"/>
          </p:cNvGraphicFramePr>
          <p:nvPr>
            <p:extLst>
              <p:ext uri="{D42A27DB-BD31-4B8C-83A1-F6EECF244321}">
                <p14:modId xmlns:p14="http://schemas.microsoft.com/office/powerpoint/2010/main" val="553641914"/>
              </p:ext>
            </p:extLst>
          </p:nvPr>
        </p:nvGraphicFramePr>
        <p:xfrm>
          <a:off x="495300" y="1852822"/>
          <a:ext cx="5493534" cy="4960137"/>
        </p:xfrm>
        <a:graphic>
          <a:graphicData uri="http://schemas.openxmlformats.org/drawingml/2006/table">
            <a:tbl>
              <a:tblPr>
                <a:tableStyleId>{BC89EF96-8CEA-46FF-86C4-4CE0E7609802}</a:tableStyleId>
              </a:tblPr>
              <a:tblGrid>
                <a:gridCol w="5493534">
                  <a:extLst>
                    <a:ext uri="{9D8B030D-6E8A-4147-A177-3AD203B41FA5}">
                      <a16:colId xmlns:a16="http://schemas.microsoft.com/office/drawing/2014/main" val="3647885642"/>
                    </a:ext>
                  </a:extLst>
                </a:gridCol>
              </a:tblGrid>
              <a:tr h="279115">
                <a:tc>
                  <a:txBody>
                    <a:bodyPr/>
                    <a:lstStyle/>
                    <a:p>
                      <a:r>
                        <a:rPr lang="en-GB" sz="1200" b="1" dirty="0">
                          <a:solidFill>
                            <a:srgbClr val="C00000"/>
                          </a:solidFill>
                          <a:latin typeface="ShellMedium" panose="00000600000000000000" pitchFamily="50" charset="0"/>
                        </a:rPr>
                        <a:t>Problem Statement</a:t>
                      </a:r>
                    </a:p>
                  </a:txBody>
                  <a:tcPr>
                    <a:solidFill>
                      <a:schemeClr val="accent1"/>
                    </a:solidFill>
                  </a:tcPr>
                </a:tc>
                <a:extLst>
                  <a:ext uri="{0D108BD9-81ED-4DB2-BD59-A6C34878D82A}">
                    <a16:rowId xmlns:a16="http://schemas.microsoft.com/office/drawing/2014/main" val="604543957"/>
                  </a:ext>
                </a:extLst>
              </a:tr>
              <a:tr h="1847318">
                <a:tc>
                  <a:txBody>
                    <a:body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lang="en-US" sz="1200" b="0" dirty="0">
                          <a:solidFill>
                            <a:schemeClr val="tx1">
                              <a:lumMod val="75000"/>
                            </a:schemeClr>
                          </a:solidFill>
                          <a:latin typeface="Calibri" panose="020F0502020204030204" pitchFamily="34" charset="0"/>
                          <a:ea typeface="Arial Unicode MS" pitchFamily="34" charset="-128"/>
                          <a:cs typeface="Calibri" panose="020F0502020204030204" pitchFamily="34" charset="0"/>
                        </a:rPr>
                        <a:t>Between January and May 2023, Gbaran incurred excess water uplift loss/penalty equivalent to 144kbbl Net oil due to use of non approved method in determining crude production BS&amp;W. This translated to actual revenue loss of USD10.8mln.</a:t>
                      </a:r>
                    </a:p>
                    <a:p>
                      <a:r>
                        <a:rPr lang="en-GB" sz="1200" b="0" dirty="0">
                          <a:solidFill>
                            <a:schemeClr val="tx1">
                              <a:lumMod val="75000"/>
                            </a:schemeClr>
                          </a:solidFill>
                          <a:latin typeface="Calibri" panose="020F0502020204030204" pitchFamily="34" charset="0"/>
                          <a:cs typeface="Calibri" panose="020F0502020204030204" pitchFamily="34" charset="0"/>
                        </a:rPr>
                        <a:t>The Regulation requires that Dynamic metering system for custody transfer and allocation shall be designed based on LACT (equipped with pipe prover and automatic sampling unit). Auto sampler remains the only approved device for BS&amp;W measurement.</a:t>
                      </a:r>
                    </a:p>
                    <a:p>
                      <a:r>
                        <a:rPr lang="en-GB" sz="1200" b="0" dirty="0">
                          <a:solidFill>
                            <a:schemeClr val="tx1">
                              <a:lumMod val="75000"/>
                            </a:schemeClr>
                          </a:solidFill>
                          <a:latin typeface="Calibri" panose="020F0502020204030204" pitchFamily="34" charset="0"/>
                          <a:cs typeface="Calibri" panose="020F0502020204030204" pitchFamily="34" charset="0"/>
                        </a:rPr>
                        <a:t>Gbaran has dynamic metering system that is not in line with LACTs design. However, BS&amp;W for export is currently determined by Agar online watercut meter and manual sampling method and incurs penalty for non-compliance of not having approved auto sampler for BS&amp;W measurement.  If auto sampler is not installed we will continue to incur this losses pending completion of the LACT project in 2025. </a:t>
                      </a:r>
                    </a:p>
                  </a:txBody>
                  <a:tcPr/>
                </a:tc>
                <a:extLst>
                  <a:ext uri="{0D108BD9-81ED-4DB2-BD59-A6C34878D82A}">
                    <a16:rowId xmlns:a16="http://schemas.microsoft.com/office/drawing/2014/main" val="3988846728"/>
                  </a:ext>
                </a:extLst>
              </a:tr>
              <a:tr h="279115">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Initiative Description</a:t>
                      </a:r>
                    </a:p>
                  </a:txBody>
                  <a:tcPr>
                    <a:solidFill>
                      <a:schemeClr val="accent1"/>
                    </a:solidFill>
                  </a:tcPr>
                </a:tc>
                <a:extLst>
                  <a:ext uri="{0D108BD9-81ED-4DB2-BD59-A6C34878D82A}">
                    <a16:rowId xmlns:a16="http://schemas.microsoft.com/office/drawing/2014/main" val="298061268"/>
                  </a:ext>
                </a:extLst>
              </a:tr>
              <a:tr h="1317484">
                <a:tc>
                  <a:txBody>
                    <a:body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lang="en-US" sz="1200" b="0" dirty="0">
                          <a:solidFill>
                            <a:schemeClr val="tx1">
                              <a:lumMod val="75000"/>
                            </a:schemeClr>
                          </a:solidFill>
                          <a:latin typeface="Calibri" panose="020F0502020204030204" pitchFamily="34" charset="0"/>
                          <a:cs typeface="Calibri" panose="020F0502020204030204" pitchFamily="34" charset="0"/>
                        </a:rPr>
                        <a:t>This initiative seeks to mitigate the significant value erosion from penalties by fast-tracking the installation of  fit-for-purpose automatic sampling system to determine  BS&amp;W at Gbaran. Installation of auto sampler will deliver the following benefits. </a:t>
                      </a:r>
                    </a:p>
                    <a:p>
                      <a:pPr marL="230188" lvl="1" indent="-152400" fontAlgn="base">
                        <a:spcBef>
                          <a:spcPct val="0"/>
                        </a:spcBef>
                        <a:spcAft>
                          <a:spcPct val="0"/>
                        </a:spcAft>
                        <a:buClrTx/>
                        <a:buSzPct val="100000"/>
                        <a:buAutoNum type="arabicPeriod"/>
                        <a:defRPr/>
                      </a:pPr>
                      <a:r>
                        <a:rPr lang="en-US" sz="1200" b="0" dirty="0">
                          <a:solidFill>
                            <a:schemeClr val="tx1">
                              <a:lumMod val="75000"/>
                            </a:schemeClr>
                          </a:solidFill>
                          <a:latin typeface="Calibri" panose="020F0502020204030204" pitchFamily="34" charset="0"/>
                          <a:cs typeface="Calibri" panose="020F0502020204030204" pitchFamily="34" charset="0"/>
                        </a:rPr>
                        <a:t> Mitigate excess water uplift loss/penalty equivalent to ca. 5 – 20% of Net Oil monthly. </a:t>
                      </a:r>
                    </a:p>
                    <a:p>
                      <a:pPr marL="230188" lvl="1" indent="-152400" fontAlgn="base">
                        <a:spcBef>
                          <a:spcPct val="0"/>
                        </a:spcBef>
                        <a:spcAft>
                          <a:spcPct val="0"/>
                        </a:spcAft>
                        <a:buClrTx/>
                        <a:buSzPct val="100000"/>
                        <a:buAutoNum type="arabicPeriod"/>
                        <a:defRPr/>
                      </a:pPr>
                      <a:r>
                        <a:rPr lang="en-US" sz="1200" b="0" dirty="0">
                          <a:solidFill>
                            <a:schemeClr val="tx1">
                              <a:lumMod val="75000"/>
                            </a:schemeClr>
                          </a:solidFill>
                          <a:latin typeface="Calibri" panose="020F0502020204030204" pitchFamily="34" charset="0"/>
                          <a:cs typeface="Calibri" panose="020F0502020204030204" pitchFamily="34" charset="0"/>
                        </a:rPr>
                        <a:t> Compliance with regulatory requirement for water measurement.</a:t>
                      </a:r>
                    </a:p>
                    <a:p>
                      <a:pPr marL="230188" lvl="1" indent="-152400" fontAlgn="base">
                        <a:spcBef>
                          <a:spcPct val="0"/>
                        </a:spcBef>
                        <a:spcAft>
                          <a:spcPct val="0"/>
                        </a:spcAft>
                        <a:buClrTx/>
                        <a:buSzPct val="100000"/>
                        <a:buAutoNum type="arabicPeriod"/>
                        <a:defRPr/>
                      </a:pPr>
                      <a:r>
                        <a:rPr lang="en-US" sz="1200" b="0" dirty="0">
                          <a:solidFill>
                            <a:schemeClr val="tx1">
                              <a:lumMod val="75000"/>
                            </a:schemeClr>
                          </a:solidFill>
                          <a:latin typeface="Calibri" panose="020F0502020204030204" pitchFamily="34" charset="0"/>
                          <a:cs typeface="Calibri" panose="020F0502020204030204" pitchFamily="34" charset="0"/>
                        </a:rPr>
                        <a:t> Accurate determination of BS&amp;W for production optimization.</a:t>
                      </a:r>
                    </a:p>
                  </a:txBody>
                  <a:tcPr/>
                </a:tc>
                <a:extLst>
                  <a:ext uri="{0D108BD9-81ED-4DB2-BD59-A6C34878D82A}">
                    <a16:rowId xmlns:a16="http://schemas.microsoft.com/office/drawing/2014/main" val="3509450707"/>
                  </a:ext>
                </a:extLst>
              </a:tr>
              <a:tr h="279115">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Estimate Impact</a:t>
                      </a:r>
                    </a:p>
                  </a:txBody>
                  <a:tcPr>
                    <a:solidFill>
                      <a:schemeClr val="accent1"/>
                    </a:solidFill>
                  </a:tcPr>
                </a:tc>
                <a:extLst>
                  <a:ext uri="{0D108BD9-81ED-4DB2-BD59-A6C34878D82A}">
                    <a16:rowId xmlns:a16="http://schemas.microsoft.com/office/drawing/2014/main" val="2169462241"/>
                  </a:ext>
                </a:extLst>
              </a:tr>
              <a:tr h="465192">
                <a:tc>
                  <a:txBody>
                    <a:body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Arial Unicode MS" pitchFamily="34" charset="-128"/>
                          <a:cs typeface="Calibri" panose="020F0502020204030204" pitchFamily="34" charset="0"/>
                        </a:rPr>
                        <a:t>USD20mln value protection on losses due to excess water uplift for 2024 based on actual loss of 10.8mln from Jan – May 2023. </a:t>
                      </a:r>
                    </a:p>
                  </a:txBody>
                  <a:tcPr/>
                </a:tc>
                <a:extLst>
                  <a:ext uri="{0D108BD9-81ED-4DB2-BD59-A6C34878D82A}">
                    <a16:rowId xmlns:a16="http://schemas.microsoft.com/office/drawing/2014/main" val="2981531099"/>
                  </a:ext>
                </a:extLst>
              </a:tr>
            </a:tbl>
          </a:graphicData>
        </a:graphic>
      </p:graphicFrame>
      <p:graphicFrame>
        <p:nvGraphicFramePr>
          <p:cNvPr id="56" name="Table 5">
            <a:extLst>
              <a:ext uri="{FF2B5EF4-FFF2-40B4-BE49-F238E27FC236}">
                <a16:creationId xmlns:a16="http://schemas.microsoft.com/office/drawing/2014/main" id="{CF72EE07-06DB-4ACF-BC50-736EE7A6211B}"/>
              </a:ext>
            </a:extLst>
          </p:cNvPr>
          <p:cNvGraphicFramePr>
            <a:graphicFrameLocks noGrp="1"/>
          </p:cNvGraphicFramePr>
          <p:nvPr>
            <p:extLst>
              <p:ext uri="{D42A27DB-BD31-4B8C-83A1-F6EECF244321}">
                <p14:modId xmlns:p14="http://schemas.microsoft.com/office/powerpoint/2010/main" val="891579926"/>
              </p:ext>
            </p:extLst>
          </p:nvPr>
        </p:nvGraphicFramePr>
        <p:xfrm>
          <a:off x="6106210" y="1852821"/>
          <a:ext cx="5590490" cy="4467340"/>
        </p:xfrm>
        <a:graphic>
          <a:graphicData uri="http://schemas.openxmlformats.org/drawingml/2006/table">
            <a:tbl>
              <a:tblPr>
                <a:tableStyleId>{BC89EF96-8CEA-46FF-86C4-4CE0E7609802}</a:tableStyleId>
              </a:tblPr>
              <a:tblGrid>
                <a:gridCol w="5590490">
                  <a:extLst>
                    <a:ext uri="{9D8B030D-6E8A-4147-A177-3AD203B41FA5}">
                      <a16:colId xmlns:a16="http://schemas.microsoft.com/office/drawing/2014/main" val="3647885642"/>
                    </a:ext>
                  </a:extLst>
                </a:gridCol>
              </a:tblGrid>
              <a:tr h="307264">
                <a:tc>
                  <a:txBody>
                    <a:bodyPr/>
                    <a:lstStyle/>
                    <a:p>
                      <a:r>
                        <a:rPr lang="en-GB" sz="1200" b="1" dirty="0">
                          <a:solidFill>
                            <a:srgbClr val="C00000"/>
                          </a:solidFill>
                          <a:latin typeface="ShellMedium" panose="00000600000000000000" pitchFamily="50" charset="0"/>
                        </a:rPr>
                        <a:t>Key Stakeholders</a:t>
                      </a:r>
                    </a:p>
                  </a:txBody>
                  <a:tcPr>
                    <a:solidFill>
                      <a:schemeClr val="accent1"/>
                    </a:solidFill>
                  </a:tcPr>
                </a:tc>
                <a:extLst>
                  <a:ext uri="{0D108BD9-81ED-4DB2-BD59-A6C34878D82A}">
                    <a16:rowId xmlns:a16="http://schemas.microsoft.com/office/drawing/2014/main" val="604543957"/>
                  </a:ext>
                </a:extLst>
              </a:tr>
              <a:tr h="1087792">
                <a:tc>
                  <a:txBody>
                    <a:bodyPr/>
                    <a:lstStyle/>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r>
                        <a:rPr lang="en-US" sz="1200" b="0" dirty="0">
                          <a:solidFill>
                            <a:srgbClr val="000000"/>
                          </a:solidFill>
                          <a:latin typeface="Calibri" panose="020F0502020204030204" pitchFamily="34" charset="0"/>
                          <a:ea typeface="Arial Unicode MS" pitchFamily="34" charset="-128"/>
                          <a:cs typeface="Calibri" panose="020F0502020204030204" pitchFamily="34" charset="0"/>
                        </a:rPr>
                        <a:t>Project Sponsor:  John Fraeijhoven </a:t>
                      </a: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r>
                        <a:rPr lang="en-US" sz="1200" b="0" dirty="0">
                          <a:solidFill>
                            <a:srgbClr val="000000"/>
                          </a:solidFill>
                          <a:latin typeface="Calibri" panose="020F0502020204030204" pitchFamily="34" charset="0"/>
                          <a:ea typeface="Arial Unicode MS" pitchFamily="34" charset="-128"/>
                          <a:cs typeface="Calibri" panose="020F0502020204030204" pitchFamily="34" charset="0"/>
                        </a:rPr>
                        <a:t>Implementation Lead: Samson Uzoka,. </a:t>
                      </a:r>
                    </a:p>
                    <a:p>
                      <a:pPr marL="173038" marR="0" lvl="1"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200" b="0" dirty="0">
                          <a:solidFill>
                            <a:srgbClr val="000000"/>
                          </a:solidFill>
                          <a:latin typeface="Calibri" panose="020F0502020204030204" pitchFamily="34" charset="0"/>
                          <a:ea typeface="Arial Unicode MS" pitchFamily="34" charset="-128"/>
                          <a:cs typeface="Calibri" panose="020F0502020204030204" pitchFamily="34" charset="0"/>
                        </a:rPr>
                        <a:t>Project Team: Babs Alepaye, Chibuzo Onumadu, Godfrey Omokaro, Othuke Okpokoro, Iki Dienagha etc.</a:t>
                      </a:r>
                    </a:p>
                    <a:p>
                      <a:pPr marL="1588" marR="0" lvl="1" indent="0" defTabSz="895255" fontAlgn="base">
                        <a:lnSpc>
                          <a:spcPct val="100000"/>
                        </a:lnSpc>
                        <a:spcBef>
                          <a:spcPct val="0"/>
                        </a:spcBef>
                        <a:spcAft>
                          <a:spcPct val="0"/>
                        </a:spcAft>
                        <a:buClr>
                          <a:schemeClr val="tx2"/>
                        </a:buClr>
                        <a:buSzPct val="100000"/>
                        <a:buFont typeface="Wingdings" panose="05000000000000000000" pitchFamily="2" charset="2"/>
                        <a:buNone/>
                        <a:tabLst/>
                        <a:defRPr/>
                      </a:pPr>
                      <a:endParaRPr lang="en-US" sz="1200" b="0" dirty="0">
                        <a:solidFill>
                          <a:srgbClr val="000000"/>
                        </a:solidFill>
                        <a:latin typeface="ShellMedium" panose="00000600000000000000" pitchFamily="50" charset="0"/>
                        <a:ea typeface="Arial Unicode MS" pitchFamily="34" charset="-128"/>
                        <a:cs typeface="Arial Unicode MS" pitchFamily="34" charset="-128"/>
                      </a:endParaRPr>
                    </a:p>
                  </a:txBody>
                  <a:tcPr/>
                </a:tc>
                <a:extLst>
                  <a:ext uri="{0D108BD9-81ED-4DB2-BD59-A6C34878D82A}">
                    <a16:rowId xmlns:a16="http://schemas.microsoft.com/office/drawing/2014/main" val="3988846728"/>
                  </a:ext>
                </a:extLst>
              </a:tr>
              <a:tr h="307264">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Decisions needed to mature</a:t>
                      </a:r>
                    </a:p>
                  </a:txBody>
                  <a:tcPr>
                    <a:solidFill>
                      <a:schemeClr val="accent1"/>
                    </a:solidFill>
                  </a:tcPr>
                </a:tc>
                <a:extLst>
                  <a:ext uri="{0D108BD9-81ED-4DB2-BD59-A6C34878D82A}">
                    <a16:rowId xmlns:a16="http://schemas.microsoft.com/office/drawing/2014/main" val="298061268"/>
                  </a:ext>
                </a:extLst>
              </a:tr>
              <a:tr h="1373264">
                <a:tc>
                  <a:txBody>
                    <a:body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ShellMedium" panose="00000600000000000000" pitchFamily="50" charset="0"/>
                          <a:ea typeface="Arial Unicode MS" pitchFamily="34" charset="-128"/>
                        </a:rPr>
                        <a:t> </a:t>
                      </a:r>
                      <a:r>
                        <a:rPr kumimoji="0" lang="en-US" sz="1200" b="0" i="0" u="none" strike="noStrike" kern="1200" cap="none" spc="0" normalizeH="0" baseline="0" noProof="0" dirty="0">
                          <a:ln>
                            <a:noFill/>
                          </a:ln>
                          <a:solidFill>
                            <a:srgbClr val="404040"/>
                          </a:solidFill>
                          <a:effectLst/>
                          <a:uLnTx/>
                          <a:uFillTx/>
                          <a:latin typeface="Calibri" panose="020F0502020204030204" pitchFamily="34" charset="0"/>
                          <a:ea typeface="Arial Unicode MS" pitchFamily="34" charset="-128"/>
                          <a:cs typeface="Calibri" panose="020F0502020204030204" pitchFamily="34" charset="0"/>
                        </a:rPr>
                        <a:t>Formal agreement and alignment with NUIMS for Budget provision.</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200" b="0" i="0" u="none" strike="noStrike" kern="1200" cap="none" spc="0" normalizeH="0" baseline="0" noProof="0" dirty="0">
                          <a:ln>
                            <a:noFill/>
                          </a:ln>
                          <a:solidFill>
                            <a:srgbClr val="404040"/>
                          </a:solidFill>
                          <a:effectLst/>
                          <a:uLnTx/>
                          <a:uFillTx/>
                          <a:latin typeface="Calibri" panose="020F0502020204030204" pitchFamily="34" charset="0"/>
                          <a:ea typeface="Arial Unicode MS" pitchFamily="34" charset="-128"/>
                          <a:cs typeface="Calibri" panose="020F0502020204030204" pitchFamily="34" charset="0"/>
                        </a:rPr>
                        <a:t> Alignment with Regulators (NUPRC</a:t>
                      </a:r>
                      <a:r>
                        <a:rPr kumimoji="0" lang="en-US" sz="1100" b="0" i="0" u="none" strike="noStrike" kern="1200" cap="none" spc="0" normalizeH="0" baseline="0" noProof="0" dirty="0">
                          <a:ln>
                            <a:noFill/>
                          </a:ln>
                          <a:solidFill>
                            <a:srgbClr val="404040"/>
                          </a:solidFill>
                          <a:effectLst/>
                          <a:uLnTx/>
                          <a:uFillTx/>
                          <a:latin typeface="ShellMedium" panose="00000600000000000000" pitchFamily="50" charset="0"/>
                          <a:ea typeface="Arial Unicode MS" pitchFamily="34" charset="-128"/>
                        </a:rPr>
                        <a:t>)  </a:t>
                      </a:r>
                    </a:p>
                  </a:txBody>
                  <a:tcPr/>
                </a:tc>
                <a:extLst>
                  <a:ext uri="{0D108BD9-81ED-4DB2-BD59-A6C34878D82A}">
                    <a16:rowId xmlns:a16="http://schemas.microsoft.com/office/drawing/2014/main" val="3509450707"/>
                  </a:ext>
                </a:extLst>
              </a:tr>
              <a:tr h="307264">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What does success look like at the end of the Sprint</a:t>
                      </a:r>
                    </a:p>
                  </a:txBody>
                  <a:tcPr>
                    <a:solidFill>
                      <a:schemeClr val="accent1"/>
                    </a:solidFill>
                  </a:tcPr>
                </a:tc>
                <a:extLst>
                  <a:ext uri="{0D108BD9-81ED-4DB2-BD59-A6C34878D82A}">
                    <a16:rowId xmlns:a16="http://schemas.microsoft.com/office/drawing/2014/main" val="2169462241"/>
                  </a:ext>
                </a:extLst>
              </a:tr>
              <a:tr h="1084492">
                <a:tc>
                  <a:txBody>
                    <a:body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200" b="0"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Arial Unicode MS" pitchFamily="34" charset="-128"/>
                          <a:cs typeface="Calibri" panose="020F0502020204030204" pitchFamily="34" charset="0"/>
                        </a:rPr>
                        <a:t>Achieve successful installation and commissioning by August 2024.</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200" b="0"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Arial Unicode MS" pitchFamily="34" charset="-128"/>
                          <a:cs typeface="Calibri" panose="020F0502020204030204" pitchFamily="34" charset="0"/>
                        </a:rPr>
                        <a:t> Regulator’s approval of the autosampler after SAT completion. </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200" b="0" i="0" u="none" strike="noStrike" kern="1200" cap="none" spc="0" normalizeH="0" baseline="0" noProof="0" dirty="0">
                          <a:ln>
                            <a:noFill/>
                          </a:ln>
                          <a:solidFill>
                            <a:schemeClr val="tx1">
                              <a:lumMod val="75000"/>
                            </a:schemeClr>
                          </a:solidFill>
                          <a:effectLst/>
                          <a:uLnTx/>
                          <a:uFillTx/>
                          <a:latin typeface="Calibri" panose="020F0502020204030204" pitchFamily="34" charset="0"/>
                          <a:ea typeface="Arial Unicode MS" pitchFamily="34" charset="-128"/>
                          <a:cs typeface="Calibri" panose="020F0502020204030204" pitchFamily="34" charset="0"/>
                        </a:rPr>
                        <a:t> No more application of  water uplift for all measurement at Gbaran.   </a:t>
                      </a:r>
                    </a:p>
                  </a:txBody>
                  <a:tcPr/>
                </a:tc>
                <a:extLst>
                  <a:ext uri="{0D108BD9-81ED-4DB2-BD59-A6C34878D82A}">
                    <a16:rowId xmlns:a16="http://schemas.microsoft.com/office/drawing/2014/main" val="2981531099"/>
                  </a:ext>
                </a:extLst>
              </a:tr>
            </a:tbl>
          </a:graphicData>
        </a:graphic>
      </p:graphicFrame>
    </p:spTree>
    <p:custDataLst>
      <p:tags r:id="rId2"/>
    </p:custDataLst>
    <p:extLst>
      <p:ext uri="{BB962C8B-B14F-4D97-AF65-F5344CB8AC3E}">
        <p14:creationId xmlns:p14="http://schemas.microsoft.com/office/powerpoint/2010/main" val="204734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heme/theme1.xml><?xml version="1.0" encoding="utf-8"?>
<a:theme xmlns:a="http://schemas.openxmlformats.org/drawingml/2006/main" name="Shell_CF_RDS598">
  <a:themeElements>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2.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742801053" UniqueId="62c7839f-89d5-4253-8aeb-e69d9c8b15df">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Expiry_x0020_Date</property>
                  <propertyId>6b0dd911-601f-40bf-9f24-9f8049df6c10</propertyId>
                  <period>years</period>
                </formula>
                <action type="action" id="Microsoft.Office.RecordsManagement.PolicyFeatures.Expiration.Action.Delete"/>
              </data>
            </stages>
          </Schedule>
        </Schedules>
      </p:CustomData>
    </p:PolicyItem>
  </p:PolicyItems>
</p:Polic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_dlc_DocId xmlns="42099b78-aeef-456d-b5fd-c8cc8be2b78d">AFFAA0824-2060887869-3762</_dlc_DocId>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UnitRegionTaxHTField0>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AEFExportControlClassificationTaxHTField0>
    <TaxCatchAll xmlns="42099b78-aeef-456d-b5fd-c8cc8be2b78d">
      <Value>10</Value>
      <Value>9</Value>
      <Value>8</Value>
      <Value>7</Value>
      <Value>6</Value>
      <Value>5</Value>
      <Value>4</Value>
      <Value>3</Value>
      <Value>2</Value>
      <Value>1</Value>
    </TaxCatchAll>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_dlc_DocIdUrl xmlns="42099b78-aeef-456d-b5fd-c8cc8be2b78d">
      <Url>https://nga001-sp.shell.com/sites/AFFAA0824/_layouts/15/DocIdRedir.aspx?ID=AFFAA0824-2060887869-3762</Url>
      <Description>AFFAA0824-2060887869-3762</Description>
    </_dlc_DocIdUrl>
    <SAEF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AEFLegalEntity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SAEFDocumentTypeTaxHTField0>
    <SAEFFilePlanRecordType xmlns="http://schemas.microsoft.com/sharepoint/v3" xsi:nil="true"/>
    <IconOverlay xmlns="http://schemas.microsoft.com/sharepoint/v4" xsi:nil="true"/>
    <SAEFCollection xmlns="http://schemas.microsoft.com/sharepoint/v3">false</SAEFCollection>
    <SAEFRecordStatus xmlns="http://schemas.microsoft.com/sharepoint/v3" xsi:nil="true"/>
    <SAEFTRIMRecordNumber xmlns="http://schemas.microsoft.com/sharepoint/v3" xsi:nil="true"/>
    <SAEFKeepFileLocal xmlns="http://schemas.microsoft.com/sharepoint/v3">false</SAEFKeepFileLocal>
    <SAEFSiteOwner xmlns="http://schemas.microsoft.com/sharepoint/v3">i:0#.w|africa-me\its-app-imnga-s</SAEFSiteOwner>
    <SAEFSiteCollectionName xmlns="http://schemas.microsoft.com/sharepoint/v3">SCiN Transformation Team</SAEFSiteCollectionName>
  </documentManagement>
</p:properties>
</file>

<file path=customXml/item5.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7838DEC0B14A4B4F99BBDD45891623AC" ma:contentTypeVersion="16" ma:contentTypeDescription="Shell Document Content Type" ma:contentTypeScope="" ma:versionID="56d61d369959caf085ee85b36b033008">
  <xsd:schema xmlns:xsd="http://www.w3.org/2001/XMLSchema" xmlns:xs="http://www.w3.org/2001/XMLSchema" xmlns:p="http://schemas.microsoft.com/office/2006/metadata/properties" xmlns:ns1="http://schemas.microsoft.com/sharepoint/v3" xmlns:ns2="42099b78-aeef-456d-b5fd-c8cc8be2b78d" xmlns:ns4="http://schemas.microsoft.com/sharepoint/v4" targetNamespace="http://schemas.microsoft.com/office/2006/metadata/properties" ma:root="true" ma:fieldsID="b0adf4d76da9f2b5d6817a64e16480cb" ns1:_="" ns2:_="" ns4:_="">
    <xsd:import namespace="http://schemas.microsoft.com/sharepoint/v3"/>
    <xsd:import namespace="42099b78-aeef-456d-b5fd-c8cc8be2b78d"/>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2:Retention_x005f_x0020_label" minOccurs="0"/>
                <xsd:element ref="ns2:Label_x005f_x0020_applied_x005f_x0020_by" minOccurs="0"/>
                <xsd:element ref="ns2:Expiry_x005f_x0020_Date" minOccurs="0"/>
                <xsd:element ref="ns1:_dlc_Exempt" minOccurs="0"/>
                <xsd:element ref="ns1:_dlc_ExpireDateSaved" minOccurs="0"/>
                <xsd:element ref="ns1:_dlc_Expire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readOnly="false" ma:default="8;#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0;#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stream International|dabf15d9-4f75-4ed1-b8a1-a0c3e2a85888"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9;#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SCiN Transformation Team"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SAEFFilePlanRecordType" ma:index="44" nillable="true" ma:displayName="File Plan Record Type" ma:hidden="true" ma:internalName="SAEFFilePlanRecordType">
      <xsd:simpleType>
        <xsd:restriction base="dms:Text"/>
      </xsd:simpleType>
    </xsd:element>
    <xsd:element name="SAEFRecordStatus" ma:index="45" nillable="true" ma:displayName="Record Status" ma:hidden="true" ma:internalName="SAEFRecordStatus">
      <xsd:simpleType>
        <xsd:restriction base="dms:Text"/>
      </xsd:simpleType>
    </xsd:element>
    <xsd:element name="SAEFDeclarer" ma:index="46" nillable="true" ma:displayName="Declarer" ma:hidden="true" ma:internalName="SAEFDeclarer">
      <xsd:simpleType>
        <xsd:restriction base="dms:Text"/>
      </xsd:simpleType>
    </xsd:element>
    <xsd:element name="SAEFIsRecord" ma:index="47" nillable="true" ma:displayName="Is Record" ma:hidden="true" ma:internalName="SAEFIsRecord">
      <xsd:simpleType>
        <xsd:restriction base="dms:Text"/>
      </xsd:simpleType>
    </xsd:element>
    <xsd:element name="SAEFTRIMRecordNumber" ma:index="48" nillable="true" ma:displayName="TRIM Record Number" ma:hidden="true" ma:internalName="SAEFTRIMRecordNumber">
      <xsd:simpleType>
        <xsd:restriction base="dms:Text"/>
      </xsd:simpleType>
    </xsd:element>
    <xsd:element name="_dlc_Exempt" ma:index="53" nillable="true" ma:displayName="Exempt from Policy" ma:hidden="true" ma:internalName="_dlc_Exempt" ma:readOnly="true">
      <xsd:simpleType>
        <xsd:restriction base="dms:Unknown"/>
      </xsd:simpleType>
    </xsd:element>
    <xsd:element name="_dlc_ExpireDateSaved" ma:index="54" nillable="true" ma:displayName="Original Expiration Date" ma:hidden="true" ma:internalName="_dlc_ExpireDateSaved" ma:readOnly="true">
      <xsd:simpleType>
        <xsd:restriction base="dms:DateTime"/>
      </xsd:simpleType>
    </xsd:element>
    <xsd:element name="_dlc_ExpireDate" ma:index="5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099b78-aeef-456d-b5fd-c8cc8be2b78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d33939a8-5322-485e-b35d-d8f22c69cb4d}" ma:internalName="TaxCatchAllLabel" ma:readOnly="true" ma:showField="CatchAllDataLabel"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d33939a8-5322-485e-b35d-d8f22c69cb4d}" ma:internalName="TaxCatchAll" ma:showField="CatchAllData"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_dlc_DocId" ma:index="41" nillable="true" ma:displayName="Document ID Value" ma:description="The value of the document ID assigned to this item." ma:internalName="_dlc_DocId" ma:readOnly="true">
      <xsd:simpleType>
        <xsd:restriction base="dms:Text"/>
      </xsd:simpleType>
    </xsd:element>
    <xsd:element name="_dlc_DocIdPersistId" ma:index="43" nillable="true" ma:displayName="Persist ID" ma:description="Keep ID on add." ma:hidden="true" ma:internalName="_dlc_DocIdPersistId" ma:readOnly="true">
      <xsd:simpleType>
        <xsd:restriction base="dms:Boolean"/>
      </xsd:simpleType>
    </xsd:element>
    <xsd:element name="Retention_x005f_x0020_label" ma:index="50" nillable="true" ma:displayName="Retention label" ma:internalName="Retention_x0020_label" ma:readOnly="true">
      <xsd:simpleType>
        <xsd:restriction base="dms:Text"/>
      </xsd:simpleType>
    </xsd:element>
    <xsd:element name="Label_x005f_x0020_applied_x005f_x0020_by" ma:index="51" nillable="true" ma:displayName="Label applied by" ma:internalName="Label_x0020_appli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y_x005f_x0020_Date" ma:index="52" nillable="true" ma:displayName="Expiry Date" ma:hidden="true" ma:internalName="Expiry_x0020_Date" ma:readOnly="true">
      <xsd:simpleType>
        <xsd:restriction base="dms:DateTime"/>
      </xsd:simpleType>
    </xsd:element>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5F561D-910A-4223-9018-4E7EF74DC55E}">
  <ds:schemaRefs>
    <ds:schemaRef ds:uri="http://schemas.microsoft.com/sharepoint/events"/>
  </ds:schemaRefs>
</ds:datastoreItem>
</file>

<file path=customXml/itemProps2.xml><?xml version="1.0" encoding="utf-8"?>
<ds:datastoreItem xmlns:ds="http://schemas.openxmlformats.org/officeDocument/2006/customXml" ds:itemID="{56C7910A-466E-45C0-8B1F-923015FDE648}">
  <ds:schemaRefs>
    <ds:schemaRef ds:uri="office.server.policy"/>
  </ds:schemaRefs>
</ds:datastoreItem>
</file>

<file path=customXml/itemProps3.xml><?xml version="1.0" encoding="utf-8"?>
<ds:datastoreItem xmlns:ds="http://schemas.openxmlformats.org/officeDocument/2006/customXml" ds:itemID="{F685F052-6FE7-47FF-8AE1-30E28B9525C7}">
  <ds:schemaRefs>
    <ds:schemaRef ds:uri="http://schemas.microsoft.com/sharepoint/v3/contenttype/forms"/>
  </ds:schemaRefs>
</ds:datastoreItem>
</file>

<file path=customXml/itemProps4.xml><?xml version="1.0" encoding="utf-8"?>
<ds:datastoreItem xmlns:ds="http://schemas.openxmlformats.org/officeDocument/2006/customXml" ds:itemID="{62D521A2-4FBD-4CFB-AB54-BB985B06056A}">
  <ds:schemaRefs>
    <ds:schemaRef ds:uri="http://schemas.microsoft.com/office/2006/metadata/properties"/>
    <ds:schemaRef ds:uri="http://schemas.microsoft.com/office/infopath/2007/PartnerControls"/>
    <ds:schemaRef ds:uri="http://schemas.microsoft.com/sharepoint/v3"/>
    <ds:schemaRef ds:uri="42099b78-aeef-456d-b5fd-c8cc8be2b78d"/>
    <ds:schemaRef ds:uri="http://schemas.microsoft.com/sharepoint/v4"/>
  </ds:schemaRefs>
</ds:datastoreItem>
</file>

<file path=customXml/itemProps5.xml><?xml version="1.0" encoding="utf-8"?>
<ds:datastoreItem xmlns:ds="http://schemas.openxmlformats.org/officeDocument/2006/customXml" ds:itemID="{E71BE67B-46FD-4E3E-84EC-246C38DE1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099b78-aeef-456d-b5fd-c8cc8be2b78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blank</Template>
  <TotalTime>1931</TotalTime>
  <Words>413</Words>
  <Application>Microsoft Office PowerPoint</Application>
  <PresentationFormat>Widescreen</PresentationFormat>
  <Paragraphs>40</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Wingdings</vt:lpstr>
      <vt:lpstr>Josefin Sans</vt:lpstr>
      <vt:lpstr>Arial</vt:lpstr>
      <vt:lpstr>Calibri</vt:lpstr>
      <vt:lpstr>ShellMedium</vt:lpstr>
      <vt:lpstr>Shell_CF_RDS598</vt:lpstr>
      <vt:lpstr>think-cell Slide</vt:lpstr>
      <vt:lpstr>Eliminate Gbaran exposure of USD20mln in 2024 on BS&amp;W measurement noncompliance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electronic Fuel Monitoring System(EFMS) of SCiN SPDC Vessels (Phase 2) by 2020</dc:title>
  <dc:creator>Garus-Kogi, Oghenedoro F SPDC-UPC/G/T</dc:creator>
  <cp:lastModifiedBy>Uzoka, Samson SPDC-IUC/G/USM</cp:lastModifiedBy>
  <cp:revision>54</cp:revision>
  <dcterms:created xsi:type="dcterms:W3CDTF">2020-07-29T10:19:34Z</dcterms:created>
  <dcterms:modified xsi:type="dcterms:W3CDTF">2023-10-19T11:37:11Z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0x0101006F0A470EEB1140E7AA14F4CE8A50B54C|-742801053</vt:lpwstr>
  </property>
  <property fmtid="{D5CDD505-2E9C-101B-9397-08002B2CF9AE}" pid="3" name="ContentTypeId">
    <vt:lpwstr>0x0101006F0A470EEB1140E7AA14F4CE8A50B54C0001CB1477F4DD432AA86DD56CC3887AF4007838DEC0B14A4B4F99BBDD45891623AC</vt:lpwstr>
  </property>
  <property fmtid="{D5CDD505-2E9C-101B-9397-08002B2CF9AE}" pid="4" name="ItemRetentionFormula">
    <vt:lpwstr/>
  </property>
  <property fmtid="{D5CDD505-2E9C-101B-9397-08002B2CF9AE}" pid="5" name="_dlc_DocIdItemGuid">
    <vt:lpwstr>5b6ed26a-f5ed-4597-bc09-3536c0981636</vt:lpwstr>
  </property>
  <property fmtid="{D5CDD505-2E9C-101B-9397-08002B2CF9AE}" pid="6" name="SAEFExportControlClassification">
    <vt:lpwstr>8;#Non-US content - Non Controlled|2ac8835e-0587-4096-a6e2-1f68da1e6cb3</vt:lpwstr>
  </property>
  <property fmtid="{D5CDD505-2E9C-101B-9397-08002B2CF9AE}" pid="7" name="SAEFLegalEntity">
    <vt:lpwstr>3;#The Shell Petroleum Development Company Of Nigeria Limited|b482a97d-f8dd-41c8-ab1c-99b8408fd22e</vt:lpwstr>
  </property>
  <property fmtid="{D5CDD505-2E9C-101B-9397-08002B2CF9AE}" pid="8" name="SAEFWorkgroupID">
    <vt:lpwstr>4;#Upstream _ Single File Plan - 22022|d3ed65c1-761d-4a84-a678-924ffd6ed182</vt:lpwstr>
  </property>
  <property fmtid="{D5CDD505-2E9C-101B-9397-08002B2CF9AE}" pid="9" name="SAEFDocumentStatus">
    <vt:lpwstr>10;#Draft|1c86f377-7d91-4c95-bd5b-c18c83fe0aa5</vt:lpwstr>
  </property>
  <property fmtid="{D5CDD505-2E9C-101B-9397-08002B2CF9AE}" pid="10" name="SAEFBusinessUnitRegion">
    <vt:lpwstr>1;#Upstream International|dabf15d9-4f75-4ed1-b8a1-a0c3e2a85888</vt:lpwstr>
  </property>
  <property fmtid="{D5CDD505-2E9C-101B-9397-08002B2CF9AE}" pid="11" name="SAEFCountryOfJurisdiction">
    <vt:lpwstr>6;#NIGERIA|973e3eb3-a5f9-4712-a628-787e048af9f3</vt:lpwstr>
  </property>
  <property fmtid="{D5CDD505-2E9C-101B-9397-08002B2CF9AE}" pid="12" name="SAEFLanguage">
    <vt:lpwstr>5;#English|bd3ad5ee-f0c3-40aa-8cc8-36ef09940af3</vt:lpwstr>
  </property>
  <property fmtid="{D5CDD505-2E9C-101B-9397-08002B2CF9AE}" pid="13" name="SAEFSecurityClassification">
    <vt:lpwstr>7;#Restricted|21aa7f98-4035-4019-a764-107acb7269af</vt:lpwstr>
  </property>
  <property fmtid="{D5CDD505-2E9C-101B-9397-08002B2CF9AE}" pid="14" name="SAEFBusiness">
    <vt:lpwstr>1;#Upstream International|dabf15d9-4f75-4ed1-b8a1-a0c3e2a85888</vt:lpwstr>
  </property>
  <property fmtid="{D5CDD505-2E9C-101B-9397-08002B2CF9AE}" pid="15" name="SAEFBusinessProcess">
    <vt:lpwstr>9;#All - Records Management|1f68a0f2-47ab-4887-8df5-7c0616d5ad90</vt:lpwstr>
  </property>
  <property fmtid="{D5CDD505-2E9C-101B-9397-08002B2CF9AE}" pid="16" name="SAEFGlobalFunction">
    <vt:lpwstr>2;#Not Applicable|ddce64fb-3cb8-4cd9-8e3d-0fe554247fd1</vt:lpwstr>
  </property>
</Properties>
</file>