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6"/>
  </p:sldMasterIdLst>
  <p:notesMasterIdLst>
    <p:notesMasterId r:id="rId8"/>
  </p:notesMasterIdLst>
  <p:handoutMasterIdLst>
    <p:handoutMasterId r:id="rId9"/>
  </p:handoutMasterIdLst>
  <p:sldIdLst>
    <p:sldId id="20596" r:id="rId7"/>
  </p:sldIdLst>
  <p:sldSz cx="12192000" cy="6858000"/>
  <p:notesSz cx="6797675" cy="9926638"/>
  <p:embeddedFontLst>
    <p:embeddedFont>
      <p:font typeface="Futura Bold" panose="020B0604020202020204" charset="2"/>
      <p:regular r:id="rId10"/>
      <p:boldItalic r:id="rId11"/>
    </p:embeddedFont>
    <p:embeddedFont>
      <p:font typeface="Futura Medium" panose="00000800000000000000"/>
      <p:regular r:id="rId12"/>
      <p:bold r:id="rId13"/>
      <p:italic r:id="rId14"/>
      <p:boldItalic r:id="rId15"/>
    </p:embeddedFont>
  </p:embeddedFontLst>
  <p:custDataLst>
    <p:tags r:id="rId16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866CD2-D93E-4F20-9CCC-F329E0489B2B}" v="11" dt="2023-10-25T08:28:43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5448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150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47" d="100"/>
          <a:sy n="47" d="100"/>
        </p:scale>
        <p:origin x="2792" y="4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font" Target="fonts/font2.fntdata"/><Relationship Id="rId5" Type="http://schemas.openxmlformats.org/officeDocument/2006/relationships/customXml" Target="../customXml/item5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US" smtClean="0">
                <a:latin typeface="Futura Medium" pitchFamily="2" charset="0"/>
              </a:rPr>
              <a:pPr/>
              <a:t>1/9/2024</a:t>
            </a:fld>
            <a:endParaRPr lang="en-US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US" smtClean="0">
                <a:latin typeface="Futura Medium" pitchFamily="2" charset="0"/>
              </a:rPr>
              <a:pPr/>
              <a:t>‹#›</a:t>
            </a:fld>
            <a:endParaRPr lang="en-US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Futura Medium" pitchFamily="2" charset="0"/>
                <a:ea typeface="+mn-ea"/>
                <a:cs typeface="+mn-cs"/>
              </a:rPr>
              <a:t>onclusion: The </a:t>
            </a:r>
            <a:r>
              <a:rPr lang="en-US" dirty="0"/>
              <a:t>electric cars may have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Futura Medium" pitchFamily="2" charset="0"/>
                <a:ea typeface="+mn-ea"/>
                <a:cs typeface="+mn-cs"/>
              </a:rPr>
              <a:t> a slightly higher CAPEX but a much lower OPEX profile than the Do-Nothing scenario – with more than 60% reduction in direct OPEX. On consolidated cost basis, the electric solution is better off by 55%.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1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endParaRPr lang="en-US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/>
              <a:t>subtitle style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insert Author’s Name</a:t>
            </a:r>
            <a:endParaRPr lang="en-US" dirty="0"/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insert Role in Organisation</a:t>
            </a:r>
            <a:endParaRPr lang="en-US" dirty="0"/>
          </a:p>
        </p:txBody>
      </p:sp>
      <p:sp>
        <p:nvSpPr>
          <p:cNvPr id="24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US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 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6EA548E0-11A5-467E-BF5C-6EF1354E3BF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dt="0"/>
  <p:extLst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source</a:t>
            </a:r>
            <a:endParaRPr lang="en-US" dirty="0"/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 dirty="0"/>
              <a:t>Click to edit Master </a:t>
            </a:r>
            <a:r>
              <a:rPr lang="en-US" noProof="0"/>
              <a:t>title style</a:t>
            </a:r>
            <a:endParaRPr lang="en-US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/>
              <a:t>Click to edit Unit of measure</a:t>
            </a:r>
            <a:endParaRPr lang="en-US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/>
              <a:t>Chart title appears here</a:t>
            </a:r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</a:t>
            </a:r>
            <a:r>
              <a:rPr lang="en-US"/>
              <a:t>add chart</a:t>
            </a:r>
            <a:endParaRPr lang="en-US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/>
              <a:t>Click to edit Unit of measure</a:t>
            </a:r>
            <a:endParaRPr lang="en-US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/>
              <a:t>Chart title appears here</a:t>
            </a:r>
            <a:endParaRPr lang="en-US" dirty="0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</a:t>
            </a:r>
            <a:r>
              <a:rPr lang="en-US"/>
              <a:t>add chart</a:t>
            </a:r>
            <a:endParaRPr lang="en-US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/>
              <a:t>Click to edit Unit of measure</a:t>
            </a:r>
            <a:endParaRPr lang="en-US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/>
              <a:t>Chart title appears here</a:t>
            </a:r>
            <a:endParaRPr lang="en-US" dirty="0"/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</a:t>
            </a:r>
            <a:r>
              <a:rPr lang="en-US"/>
              <a:t>add chart</a:t>
            </a:r>
            <a:endParaRPr lang="en-US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/>
              <a:t>Click to edit Unit of measure</a:t>
            </a:r>
            <a:endParaRPr lang="en-US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/>
              <a:t>Chart title appears here</a:t>
            </a:r>
            <a:endParaRPr lang="en-US" dirty="0"/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</a:t>
            </a:r>
            <a:r>
              <a:rPr lang="en-US"/>
              <a:t>add chart</a:t>
            </a:r>
            <a:endParaRPr lang="en-US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 </a:t>
            </a:r>
          </a:p>
        </p:txBody>
      </p:sp>
      <p:sp>
        <p:nvSpPr>
          <p:cNvPr id="27" name="TextBox 26" descr="CONFIDENTIAL_TAG_0xFFEE">
            <a:extLst>
              <a:ext uri="{FF2B5EF4-FFF2-40B4-BE49-F238E27FC236}">
                <a16:creationId xmlns:a16="http://schemas.microsoft.com/office/drawing/2014/main" id="{736CB2FE-3533-46B0-92A6-3C91A4EA787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US"/>
              <a:t>0.0</a:t>
            </a:r>
            <a:endParaRPr lang="en-US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15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US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 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91ED0E19-B352-4842-B583-B8027384CC0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</a:t>
            </a:r>
            <a:r>
              <a:rPr lang="en-US"/>
              <a:t>add picture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endParaRPr lang="en-US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</a:t>
            </a:r>
            <a:r>
              <a:rPr lang="en-US"/>
              <a:t>subtitle style</a:t>
            </a:r>
            <a:endParaRPr lang="en-US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B801C6AC-2D67-4339-B33B-CADA2C74C36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dirty="0"/>
              <a:t>Click to edit Master </a:t>
            </a:r>
            <a:r>
              <a:rPr lang="en-US"/>
              <a:t>title style</a:t>
            </a:r>
            <a:endParaRPr lang="en-US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6A3EEDCD-4B15-415B-8AB7-FF6B87309B6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</a:t>
            </a:r>
            <a:r>
              <a:rPr lang="en-US"/>
              <a:t>add picture</a:t>
            </a:r>
            <a:endParaRPr lang="en-US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D4AEBF7C-6CE9-48F3-AEA1-EB38B82C4A2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27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US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ransition/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2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US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744C098E-D010-4452-90E5-F72B6E0004F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</p:cSld>
  <p:clrMapOvr>
    <a:masterClrMapping/>
  </p:clrMapOvr>
  <p:transition/>
  <p:hf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endParaRPr lang="en-US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/>
              <a:t>subtitle style</a:t>
            </a:r>
            <a:endParaRPr lang="en-US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insert Author’s Name</a:t>
            </a:r>
            <a:endParaRPr lang="en-US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insert Role in Organisation</a:t>
            </a:r>
            <a:endParaRPr lang="en-US" dirty="0"/>
          </a:p>
        </p:txBody>
      </p:sp>
      <p:sp>
        <p:nvSpPr>
          <p:cNvPr id="30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US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</a:t>
            </a:r>
            <a:r>
              <a:rPr lang="en-US"/>
              <a:t>add picture</a:t>
            </a:r>
            <a:endParaRPr lang="en-US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 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7E7F9DA3-E496-4D53-9C14-B5204FFBE86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</a:t>
            </a:r>
            <a:r>
              <a:rPr lang="en-US"/>
              <a:t>add picture</a:t>
            </a:r>
            <a:endParaRPr lang="en-US" dirty="0"/>
          </a:p>
        </p:txBody>
      </p:sp>
      <p:sp>
        <p:nvSpPr>
          <p:cNvPr id="106" name="Text Box 11" descr="&lt;COMPANY_NAME&gt;{18.70866,264.5669,508.875,59.87236}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US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endParaRPr lang="en-US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/>
              <a:t>subtitle style</a:t>
            </a:r>
            <a:endParaRPr lang="en-US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insert Author’s Name</a:t>
            </a:r>
            <a:endParaRPr lang="en-US" dirty="0"/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B5D3E6E9-2673-4B01-AC39-ABEE893372C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 dt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</a:t>
            </a:r>
            <a:r>
              <a:rPr lang="en-US"/>
              <a:t>add picture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{18.70866,264.5669,508.875,59.87236}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US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endParaRPr lang="en-US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/>
              <a:t>subtitle style</a:t>
            </a:r>
            <a:endParaRPr lang="en-US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insert Author’s Name</a:t>
            </a:r>
            <a:endParaRPr lang="en-US" dirty="0"/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D0E2E3F4-6037-47F2-B8AD-BA1AE4A0891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 dt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</a:t>
            </a:r>
            <a:r>
              <a:rPr lang="en-US" noProof="0"/>
              <a:t>title style</a:t>
            </a:r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BC614F26-A2EE-4B8F-85EC-8AA6240504B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</a:t>
            </a:r>
            <a:r>
              <a:rPr lang="en-US"/>
              <a:t>add picture</a:t>
            </a:r>
            <a:endParaRPr lang="en-US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</a:t>
            </a:r>
            <a:r>
              <a:rPr lang="en-US" noProof="0"/>
              <a:t>title style</a:t>
            </a:r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88CAD6B2-5B37-4FBB-A829-97185E5D475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</a:t>
            </a:r>
            <a:r>
              <a:rPr lang="en-US" noProof="0"/>
              <a:t>title style</a:t>
            </a:r>
            <a:endParaRPr lang="en-US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B677AEDB-8A2E-45EA-8205-1781C4902AB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D495EB77-3A6E-47A4-BFF4-C25CB1C93A7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dt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7E6C0981-A86F-42EA-A02C-24EDBD80B3C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</a:t>
            </a:r>
            <a:r>
              <a:rPr lang="en-US"/>
              <a:t>title style</a:t>
            </a:r>
            <a:endParaRPr lang="en-US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84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US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</p:sldLayoutIdLst>
  <p:transition>
    <p:fade/>
  </p:transition>
  <p:hf hd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Object 20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06" name="Object 20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Rectangle 153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b="1" dirty="0">
              <a:solidFill>
                <a:schemeClr val="tx1"/>
              </a:solidFill>
              <a:latin typeface="Futura Bold" panose="00000900000000000000" pitchFamily="2" charset="0"/>
              <a:ea typeface="Arial Unicode MS" panose="020B0604020202020204"/>
              <a:cs typeface="Calibri" panose="020F0502020204030204" pitchFamily="34" charset="0"/>
              <a:sym typeface="Futura Bold" panose="000009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1" y="492817"/>
            <a:ext cx="11188689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SCiN</a:t>
            </a:r>
            <a:r>
              <a:rPr lang="en-US" dirty="0"/>
              <a:t> E-Mobility Project – Phase 1</a:t>
            </a:r>
            <a:endParaRPr lang="en-GB" strike="sngStrike" dirty="0"/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6531429" y="875087"/>
            <a:ext cx="5158916" cy="19715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endParaRPr lang="en-US" sz="1000" dirty="0"/>
          </a:p>
        </p:txBody>
      </p:sp>
      <p:sp>
        <p:nvSpPr>
          <p:cNvPr id="37" name="TextBox 36"/>
          <p:cNvSpPr txBox="1">
            <a:spLocks/>
          </p:cNvSpPr>
          <p:nvPr/>
        </p:nvSpPr>
        <p:spPr>
          <a:xfrm>
            <a:off x="6531428" y="1009165"/>
            <a:ext cx="5158916" cy="310645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200" b="1" dirty="0"/>
              <a:t>Valuation of impact overview for PHC-I.A Fleet - fuel only.</a:t>
            </a:r>
          </a:p>
        </p:txBody>
      </p:sp>
      <p:sp>
        <p:nvSpPr>
          <p:cNvPr id="38" name="TextBox 37"/>
          <p:cNvSpPr txBox="1">
            <a:spLocks/>
          </p:cNvSpPr>
          <p:nvPr/>
        </p:nvSpPr>
        <p:spPr>
          <a:xfrm>
            <a:off x="6531429" y="4403095"/>
            <a:ext cx="5158916" cy="1536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ctr"/>
            <a:endParaRPr lang="en-US" dirty="0"/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511613" y="4067176"/>
            <a:ext cx="5185087" cy="24765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lvl="0" indent="0" defTabSz="913526">
              <a:buClr>
                <a:schemeClr val="tx2"/>
              </a:buClr>
              <a:defRPr sz="1200" b="1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>
              <a:buClr>
                <a:schemeClr val="tx2"/>
              </a:buClr>
              <a:buSzPct val="89000"/>
              <a:buFont typeface="Arial" charset="0"/>
              <a:buChar char="-"/>
              <a:defRPr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9pPr>
          </a:lstStyle>
          <a:p>
            <a:r>
              <a:rPr lang="en-US" dirty="0"/>
              <a:t>Risks and mitigation</a:t>
            </a: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9326909" y="1336996"/>
            <a:ext cx="2203675" cy="154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1125" lvl="1" indent="0">
              <a:spcBef>
                <a:spcPct val="10000"/>
              </a:spcBef>
              <a:buNone/>
            </a:pPr>
            <a:r>
              <a:rPr lang="en-US" sz="1000" b="1" dirty="0">
                <a:solidFill>
                  <a:schemeClr val="tx1">
                    <a:lumMod val="75000"/>
                  </a:schemeClr>
                </a:solidFill>
              </a:rPr>
              <a:t>         Summary Project Benefits</a:t>
            </a:r>
          </a:p>
          <a:p>
            <a:pPr marL="341313" marR="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Expected OPEX savings of ca. $1.9m in 5years[fuel only]</a:t>
            </a:r>
          </a:p>
          <a:p>
            <a:pPr marL="341313" marR="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Annualized GHG abatement of ca. 1ktCO</a:t>
            </a:r>
            <a:r>
              <a:rPr lang="en-US" sz="1000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endParaRPr lang="en-US" sz="105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1313" marR="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EV charger provision in office location as EVP</a:t>
            </a:r>
            <a:endParaRPr lang="en-US" sz="105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1313" marR="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Potential to replicate in all locations</a:t>
            </a:r>
          </a:p>
          <a:p>
            <a:pPr marL="284163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5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539516" y="875087"/>
            <a:ext cx="5912598" cy="5077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endParaRPr lang="en-US" sz="1000" dirty="0"/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526879" y="994833"/>
            <a:ext cx="5912598" cy="28869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b="1" dirty="0"/>
              <a:t>Description of the initiative</a:t>
            </a:r>
          </a:p>
        </p:txBody>
      </p:sp>
      <p:sp>
        <p:nvSpPr>
          <p:cNvPr id="63" name="TextBox 62"/>
          <p:cNvSpPr txBox="1">
            <a:spLocks/>
          </p:cNvSpPr>
          <p:nvPr/>
        </p:nvSpPr>
        <p:spPr>
          <a:xfrm>
            <a:off x="580295" y="1363625"/>
            <a:ext cx="788425" cy="106491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>
              <a:buNone/>
            </a:pPr>
            <a:r>
              <a:rPr lang="en-US" sz="1200" b="1" dirty="0"/>
              <a:t>Situation</a:t>
            </a: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568607" y="2539150"/>
            <a:ext cx="788425" cy="2975317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>
              <a:buNone/>
            </a:pPr>
            <a:r>
              <a:rPr lang="en-US" sz="1200" b="1" dirty="0"/>
              <a:t>Initiative description</a:t>
            </a: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635490" y="5767941"/>
            <a:ext cx="474242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10000"/>
              </a:spcBef>
            </a:pPr>
            <a:r>
              <a:rPr lang="en-US" sz="1200" b="1" dirty="0"/>
              <a:t>4 chargers Cost $20k, 1 Electric Bus &amp; 1 Van cost USD240k</a:t>
            </a: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580295" y="5621882"/>
            <a:ext cx="788425" cy="339732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lvl="0" indent="0" defTabSz="913526">
              <a:buClr>
                <a:schemeClr val="tx2"/>
              </a:buClr>
              <a:defRPr baseline="0">
                <a:ea typeface="Arial Unicode MS" pitchFamily="34" charset="-128"/>
                <a:cs typeface="Arial Unicode MS" pitchFamily="34" charset="-128"/>
              </a:defRPr>
            </a:lvl1pPr>
            <a:lvl2pPr marL="1620" lvl="1" indent="0" defTabSz="913526">
              <a:buClr>
                <a:schemeClr val="tx2"/>
              </a:buClr>
              <a:buSzPct val="125000"/>
              <a:buFont typeface="Arial" charset="0"/>
              <a:buNone/>
              <a:defRPr sz="1200" b="1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>
              <a:buClr>
                <a:schemeClr val="tx2"/>
              </a:buClr>
              <a:buSzPct val="89000"/>
              <a:buFont typeface="Arial" charset="0"/>
              <a:buChar char="-"/>
              <a:defRPr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9pPr>
          </a:lstStyle>
          <a:p>
            <a:pPr lvl="1"/>
            <a:r>
              <a:rPr lang="en-US" dirty="0"/>
              <a:t>Cost</a:t>
            </a: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 bwMode="auto">
          <a:xfrm>
            <a:off x="1577721" y="2453736"/>
            <a:ext cx="47547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437664F-E5F4-434F-989E-EEFD599909A9}"/>
              </a:ext>
            </a:extLst>
          </p:cNvPr>
          <p:cNvSpPr txBox="1">
            <a:spLocks/>
          </p:cNvSpPr>
          <p:nvPr/>
        </p:nvSpPr>
        <p:spPr>
          <a:xfrm>
            <a:off x="1416531" y="2574482"/>
            <a:ext cx="4949912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457200" lvl="1" indent="-2286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1200" b="1" dirty="0"/>
              <a:t>Phase 1: </a:t>
            </a:r>
            <a:r>
              <a:rPr lang="en-US" sz="1200" dirty="0"/>
              <a:t>Install 3 new charge points in PHC IA , 1 in a field location; buy 1 new company-owned 30-seater Electric Bus and1 Ex-rated van to showcase savings and encourage EV adoption by staff &amp; teams.</a:t>
            </a:r>
          </a:p>
          <a:p>
            <a:pPr marL="457200" lvl="1" indent="-2286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1200" b="1" dirty="0"/>
              <a:t>Phase 2: </a:t>
            </a:r>
            <a:r>
              <a:rPr lang="en-US" sz="1200" dirty="0"/>
              <a:t>Replace up to half of light fleet operational vehicles with electric models (Retaining the other half as ICE for contingency).</a:t>
            </a:r>
          </a:p>
          <a:p>
            <a:pPr marL="457200" lvl="1" indent="-2286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1200" dirty="0"/>
              <a:t>Install more chargers to meet demand.</a:t>
            </a:r>
          </a:p>
          <a:p>
            <a:pPr marL="228600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sz="1200" dirty="0"/>
              <a:t>Adoption of Electric Vehicles in </a:t>
            </a:r>
            <a:r>
              <a:rPr lang="en-US" sz="1200" dirty="0" err="1"/>
              <a:t>SCiN</a:t>
            </a:r>
            <a:r>
              <a:rPr lang="en-US" sz="1200" dirty="0"/>
              <a:t> provides the opportunity to reduce direct </a:t>
            </a:r>
            <a:r>
              <a:rPr lang="en-US" sz="1200" dirty="0" err="1"/>
              <a:t>Opex</a:t>
            </a:r>
            <a:r>
              <a:rPr lang="en-US" sz="1200" dirty="0"/>
              <a:t> of running operational vehicles by over 50%, improve production in the fields, achieve GHG abatement of ca. 1ktCO2e annually and act as Employee Value Proposition.</a:t>
            </a: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1420216" y="1353930"/>
            <a:ext cx="4926527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461963" lvl="1" indent="-231775">
              <a:buFont typeface="+mj-lt"/>
              <a:buAutoNum type="arabicPeriod"/>
            </a:pPr>
            <a:r>
              <a:rPr lang="en-US" sz="1200" dirty="0"/>
              <a:t>Production &amp; Man-hour losses in locations due to rationing of vehicles to reduce diesel &amp; </a:t>
            </a:r>
            <a:r>
              <a:rPr lang="en-US" sz="1200"/>
              <a:t>GHG emissions.</a:t>
            </a:r>
            <a:endParaRPr lang="en-US" sz="1200" dirty="0"/>
          </a:p>
          <a:p>
            <a:pPr marL="461963" lvl="1" indent="-231775">
              <a:buFont typeface="+mj-lt"/>
              <a:buAutoNum type="arabicPeriod"/>
            </a:pPr>
            <a:r>
              <a:rPr lang="en-US" sz="1200" dirty="0"/>
              <a:t>Fueling light fleet(sedan, pickup, SUV) in PHC operations alone cost $65K/month average.</a:t>
            </a:r>
          </a:p>
          <a:p>
            <a:pPr marL="461963" lvl="1" indent="-231775">
              <a:buFont typeface="+mj-lt"/>
              <a:buAutoNum type="arabicPeriod"/>
            </a:pPr>
            <a:r>
              <a:rPr lang="en-US" sz="1200" dirty="0"/>
              <a:t>Total scope 2&amp;3 emissions from staff commute and Company fleet stand at an estimated 65tons of GHG/month.</a:t>
            </a:r>
          </a:p>
          <a:p>
            <a:pPr marL="461963" lvl="1" indent="-231775"/>
            <a:endParaRPr lang="en-US" sz="12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C814F2-2814-4C94-A379-E8388AF14CE7}"/>
              </a:ext>
            </a:extLst>
          </p:cNvPr>
          <p:cNvCxnSpPr>
            <a:cxnSpLocks/>
          </p:cNvCxnSpPr>
          <p:nvPr/>
        </p:nvCxnSpPr>
        <p:spPr bwMode="auto">
          <a:xfrm>
            <a:off x="1592039" y="5426781"/>
            <a:ext cx="47547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>
            <a:spLocks/>
          </p:cNvSpPr>
          <p:nvPr/>
        </p:nvSpPr>
        <p:spPr>
          <a:xfrm>
            <a:off x="6531429" y="3119734"/>
            <a:ext cx="5158915" cy="94082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endParaRPr lang="en-US" sz="1000" dirty="0"/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6531429" y="2855293"/>
            <a:ext cx="5158915" cy="241284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200" b="1" dirty="0"/>
              <a:t>Key stakeholders</a:t>
            </a: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6650427" y="3142899"/>
            <a:ext cx="241751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000" b="1" dirty="0">
                <a:solidFill>
                  <a:srgbClr val="C00000"/>
                </a:solidFill>
              </a:rPr>
              <a:t>Project Sponsor: </a:t>
            </a:r>
            <a:endParaRPr lang="en-US" sz="1000" dirty="0">
              <a:solidFill>
                <a:srgbClr val="595959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sz="1000" b="1" dirty="0">
                <a:solidFill>
                  <a:srgbClr val="C00000"/>
                </a:solidFill>
              </a:rPr>
              <a:t>Initiative lead</a:t>
            </a:r>
            <a:r>
              <a:rPr lang="en-US" sz="1000" dirty="0">
                <a:solidFill>
                  <a:srgbClr val="C00000"/>
                </a:solidFill>
              </a:rPr>
              <a:t>:</a:t>
            </a:r>
            <a:r>
              <a:rPr lang="en-US" sz="1000" dirty="0"/>
              <a:t> Simon Edache</a:t>
            </a:r>
          </a:p>
          <a:p>
            <a:pPr lvl="1">
              <a:spcBef>
                <a:spcPct val="50000"/>
              </a:spcBef>
            </a:pPr>
            <a:r>
              <a:rPr lang="en-US" sz="1000" b="1" dirty="0">
                <a:solidFill>
                  <a:srgbClr val="C00000"/>
                </a:solidFill>
              </a:rPr>
              <a:t>Project Team</a:t>
            </a:r>
            <a:r>
              <a:rPr lang="en-US" sz="1000" dirty="0">
                <a:solidFill>
                  <a:srgbClr val="C00000"/>
                </a:solidFill>
              </a:rPr>
              <a:t>:</a:t>
            </a:r>
            <a:endParaRPr 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9D644C-B18E-4C9F-A1FD-92800599486F}"/>
              </a:ext>
            </a:extLst>
          </p:cNvPr>
          <p:cNvSpPr txBox="1">
            <a:spLocks/>
          </p:cNvSpPr>
          <p:nvPr/>
        </p:nvSpPr>
        <p:spPr>
          <a:xfrm>
            <a:off x="9078578" y="3144677"/>
            <a:ext cx="247292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000" b="1" dirty="0">
                <a:solidFill>
                  <a:srgbClr val="C00000"/>
                </a:solidFill>
              </a:rPr>
              <a:t>Finance lead</a:t>
            </a:r>
            <a:r>
              <a:rPr lang="en-US" sz="1000" dirty="0"/>
              <a:t>: TBD</a:t>
            </a:r>
            <a:endParaRPr lang="en-US" sz="1000" b="1" dirty="0">
              <a:solidFill>
                <a:srgbClr val="C00000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sz="1000" b="1" dirty="0">
                <a:solidFill>
                  <a:srgbClr val="C00000"/>
                </a:solidFill>
              </a:rPr>
              <a:t>Other key stakeholders</a:t>
            </a:r>
            <a:r>
              <a:rPr lang="en-US" sz="1000" dirty="0"/>
              <a:t>: </a:t>
            </a:r>
          </a:p>
        </p:txBody>
      </p:sp>
      <p:sp>
        <p:nvSpPr>
          <p:cNvPr id="55" name="1. On-page tracker">
            <a:extLst>
              <a:ext uri="{FF2B5EF4-FFF2-40B4-BE49-F238E27FC236}">
                <a16:creationId xmlns:a16="http://schemas.microsoft.com/office/drawing/2014/main" id="{232EA417-5341-4D8B-A62C-B71F851B0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11" y="290022"/>
            <a:ext cx="306006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+mn-lt"/>
                <a:ea typeface="+mj-ea"/>
              </a:rPr>
              <a:t>INITIATIVE CHARTER – FAST TRACK INITIATIVE</a:t>
            </a:r>
            <a:endParaRPr lang="en-US" sz="1200" baseline="0" noProof="0" dirty="0">
              <a:solidFill>
                <a:srgbClr val="808080"/>
              </a:solidFill>
              <a:latin typeface="+mn-lt"/>
              <a:ea typeface="+mj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65A462-4223-4B39-BA9F-1837B9C50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50430"/>
              </p:ext>
            </p:extLst>
          </p:nvPr>
        </p:nvGraphicFramePr>
        <p:xfrm>
          <a:off x="6536202" y="4342705"/>
          <a:ext cx="5154142" cy="1371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982">
                  <a:extLst>
                    <a:ext uri="{9D8B030D-6E8A-4147-A177-3AD203B41FA5}">
                      <a16:colId xmlns:a16="http://schemas.microsoft.com/office/drawing/2014/main" val="1865327478"/>
                    </a:ext>
                  </a:extLst>
                </a:gridCol>
                <a:gridCol w="2404521">
                  <a:extLst>
                    <a:ext uri="{9D8B030D-6E8A-4147-A177-3AD203B41FA5}">
                      <a16:colId xmlns:a16="http://schemas.microsoft.com/office/drawing/2014/main" val="3802581187"/>
                    </a:ext>
                  </a:extLst>
                </a:gridCol>
                <a:gridCol w="2308639">
                  <a:extLst>
                    <a:ext uri="{9D8B030D-6E8A-4147-A177-3AD203B41FA5}">
                      <a16:colId xmlns:a16="http://schemas.microsoft.com/office/drawing/2014/main" val="1209201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145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Overloading of Facility power generation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8065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Limited inhouse competency on EV projects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3940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Damage to vehicles during charging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7608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Security of vehicle during charge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8586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Material lead time and procurement strategy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9628771"/>
                  </a:ext>
                </a:extLst>
              </a:tr>
            </a:tbl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B744BB9-DD47-46AC-A2F9-A3CB2D1474DC}"/>
              </a:ext>
            </a:extLst>
          </p:cNvPr>
          <p:cNvSpPr/>
          <p:nvPr/>
        </p:nvSpPr>
        <p:spPr>
          <a:xfrm>
            <a:off x="501654" y="6155974"/>
            <a:ext cx="11201400" cy="4874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BCE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9B801D-0AEA-454C-A5FF-43DFFDB24868}"/>
              </a:ext>
            </a:extLst>
          </p:cNvPr>
          <p:cNvSpPr txBox="1"/>
          <p:nvPr/>
        </p:nvSpPr>
        <p:spPr bwMode="auto">
          <a:xfrm>
            <a:off x="725424" y="6211426"/>
            <a:ext cx="10816177" cy="3567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b="1" dirty="0">
                <a:solidFill>
                  <a:srgbClr val="595959"/>
                </a:solidFill>
              </a:rPr>
              <a:t>Request: </a:t>
            </a:r>
            <a:r>
              <a:rPr lang="en-GB" sz="1600" dirty="0">
                <a:solidFill>
                  <a:srgbClr val="595959"/>
                </a:solidFill>
              </a:rPr>
              <a:t>Provide budget support of USD260K for the </a:t>
            </a:r>
            <a:r>
              <a:rPr lang="en-GB" sz="1600" dirty="0" err="1">
                <a:solidFill>
                  <a:srgbClr val="595959"/>
                </a:solidFill>
              </a:rPr>
              <a:t>SCiN</a:t>
            </a:r>
            <a:r>
              <a:rPr lang="en-GB" sz="1600" dirty="0">
                <a:solidFill>
                  <a:srgbClr val="595959"/>
                </a:solidFill>
              </a:rPr>
              <a:t> E-</a:t>
            </a:r>
            <a:r>
              <a:rPr lang="en-GB" sz="1600" dirty="0" err="1">
                <a:solidFill>
                  <a:srgbClr val="595959"/>
                </a:solidFill>
              </a:rPr>
              <a:t>Mobilty</a:t>
            </a:r>
            <a:r>
              <a:rPr lang="en-GB" sz="1600" dirty="0">
                <a:solidFill>
                  <a:srgbClr val="595959"/>
                </a:solidFill>
              </a:rPr>
              <a:t> project phase 1 (4-Charging Stations &amp; 2vehicles).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2B6EB-D933-6631-C064-B27EC6126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6507" y="1319810"/>
            <a:ext cx="2643227" cy="14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9ECCA3-EBED-F9D4-8C4F-361941270233}"/>
              </a:ext>
            </a:extLst>
          </p:cNvPr>
          <p:cNvSpPr txBox="1">
            <a:spLocks/>
          </p:cNvSpPr>
          <p:nvPr/>
        </p:nvSpPr>
        <p:spPr>
          <a:xfrm>
            <a:off x="6511613" y="5713103"/>
            <a:ext cx="5158915" cy="241284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28600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sz="1200" b="1" dirty="0"/>
              <a:t>Project Duration: 6  months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1B8405-7791-BF17-2409-2273D57F56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3508" y="4403094"/>
            <a:ext cx="3101054" cy="1247888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740581-E5BC-0410-FFD9-8E18CDC66AE2}"/>
              </a:ext>
            </a:extLst>
          </p:cNvPr>
          <p:cNvSpPr txBox="1"/>
          <p:nvPr/>
        </p:nvSpPr>
        <p:spPr bwMode="auto">
          <a:xfrm rot="21413181" flipH="1">
            <a:off x="2035564" y="5230638"/>
            <a:ext cx="3092049" cy="310791"/>
          </a:xfrm>
          <a:prstGeom prst="rect">
            <a:avLst/>
          </a:prstGeom>
          <a:solidFill>
            <a:srgbClr val="92D05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b="1" dirty="0">
                <a:solidFill>
                  <a:schemeClr val="bg1"/>
                </a:solidFill>
              </a:rPr>
              <a:t>EV Adoption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E6B06-CF22-318C-8EC8-FA36CF7293D8}"/>
              </a:ext>
            </a:extLst>
          </p:cNvPr>
          <p:cNvSpPr txBox="1"/>
          <p:nvPr/>
        </p:nvSpPr>
        <p:spPr bwMode="auto">
          <a:xfrm>
            <a:off x="2552700" y="4733584"/>
            <a:ext cx="571500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>
                <a:solidFill>
                  <a:srgbClr val="FBCE07"/>
                </a:solidFill>
              </a:rPr>
              <a:t>$Cash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B4C78-6D30-3954-DF26-7E84445723A8}"/>
              </a:ext>
            </a:extLst>
          </p:cNvPr>
          <p:cNvSpPr txBox="1"/>
          <p:nvPr/>
        </p:nvSpPr>
        <p:spPr bwMode="auto">
          <a:xfrm>
            <a:off x="3719276" y="4800568"/>
            <a:ext cx="571500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>
                <a:solidFill>
                  <a:srgbClr val="FBCE07"/>
                </a:solidFill>
              </a:rPr>
              <a:t>GHG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93B9ED-1239-FA14-EC8D-DC44EE109C2B}"/>
              </a:ext>
            </a:extLst>
          </p:cNvPr>
          <p:cNvSpPr txBox="1"/>
          <p:nvPr/>
        </p:nvSpPr>
        <p:spPr bwMode="auto">
          <a:xfrm>
            <a:off x="4481797" y="4847376"/>
            <a:ext cx="417080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>
                <a:solidFill>
                  <a:srgbClr val="FBCE07"/>
                </a:solidFill>
              </a:rPr>
              <a:t>EVP</a:t>
            </a:r>
          </a:p>
        </p:txBody>
      </p:sp>
    </p:spTree>
    <p:extLst>
      <p:ext uri="{BB962C8B-B14F-4D97-AF65-F5344CB8AC3E}">
        <p14:creationId xmlns:p14="http://schemas.microsoft.com/office/powerpoint/2010/main" val="170617581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umwUTPSsCADQqLdk_LZw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.potx" id="{BD7C1BEB-4B1D-4739-A4E1-3EC07B637F12}" vid="{6AF1DD0B-9F67-4482-A7BC-CF63924A528D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Shell Global Solutions International B.V.</TermName>
          <TermId xmlns="http://schemas.microsoft.com/office/infopath/2007/PartnerControls">c97403e1-4af2-48b1-b9b1-50ae27f1fcb2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NETHERLANDS</TermName>
          <TermId xmlns="http://schemas.microsoft.com/office/infopath/2007/PartnerControls">54565ecb-470f-40ea-a584-819150a65a13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Projects ＆ Technology</TermName>
          <TermId xmlns="http://schemas.microsoft.com/office/infopath/2007/PartnerControls">71ef976b-0896-446b-8541-fe6e77f226a6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Shell_x0020_SharePoint_x0020_SAEF_x0020_ExportControlClassificationTaxHTField0 xmlns="http://schemas.microsoft.com/sharepoint/v3">
      <Terms xmlns="http://schemas.microsoft.com/office/infopath/2007/PartnerControls"/>
    </Shell_x0020_SharePoint_x0020_SAEF_x0020_ExportControlClassificationTaxHTField0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Innovation R＆D</TermName>
          <TermId xmlns="http://schemas.microsoft.com/office/infopath/2007/PartnerControls">4faccf86-7c91-4e69-8338-cd2c85ae731a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Non Business Process, Managed Collection, WorkGroup Fileplan and Other</TermName>
          <TermId xmlns="http://schemas.microsoft.com/office/infopath/2007/PartnerControls">11fe3673-f831-4081-aef0-d53cc062a3b9</TermId>
        </TermInfo>
      </Terms>
    </Shell_x0020_SharePoint_x0020_SAEF_x0020_BusinessProcessTaxHTField0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europe\jamal.alla</Shell_x0020_SharePoint_x0020_SAEF_x0020_SiteOwner>
    <Shell_x0020_SharePoint_x0020_SAEF_x0020_TRIMRecordNumber xmlns="http://schemas.microsoft.com/sharepoint/v3" xsi:nil="true"/>
    <Shell_x0020_SharePoint_x0020_SAEF_x0020_IsRecord xmlns="http://schemas.microsoft.com/sharepoint/v3" xsi:nil="true"/>
    <TaxCatchAll xmlns="a2481c17-43c6-4c89-a77a-81b9c9ee06e7">
      <Value>13</Value>
      <Value>12</Value>
      <Value>11</Value>
      <Value>8</Value>
      <Value>7</Value>
      <Value>6</Value>
      <Value>5</Value>
      <Value>4</Value>
      <Value>3</Value>
      <Value>2</Value>
      <Value>1</Value>
    </TaxCatchAll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General Document Type</TermName>
          <TermId xmlns="http://schemas.microsoft.com/office/infopath/2007/PartnerControls">3b5cfa62-40ea-4781-89cf-5e0880a5a6ac</TermId>
        </TermInfo>
      </Terms>
    </Shell_x0020_SharePoint_x0020_SAEF_x0020_DocumentTypeTaxHTField0>
    <Shell_x0020_SharePoint_x0020_SAEF_x0020_SiteCollectionName xmlns="http://schemas.microsoft.com/sharepoint/v3">Future Energy Lions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Confidential</TermName>
          <TermId xmlns="http://schemas.microsoft.com/office/infopath/2007/PartnerControls">e4bc29b2-6e76-48cc-b090-8b544c0802ae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AssetIdentifier xmlns="http://schemas.microsoft.com/sharepoint/v3" xsi:nil="true"/>
    <_dlc_DocId xmlns="a2481c17-43c6-4c89-a77a-81b9c9ee06e7">AAAAB3381-3-386</_dlc_DocId>
    <_dlc_DocIdUrl xmlns="a2481c17-43c6-4c89-a77a-81b9c9ee06e7">
      <Url>https://eu001-sp.shell.com/sites/AAAAB3381/_layouts/15/DocIdRedir.aspx?ID=AAAAB3381-3-386</Url>
      <Description>AAAAB3381-3-386</Description>
    </_dlc_DocIdUrl>
  </documentManagement>
</p:properties>
</file>

<file path=customXml/item2.xml><?xml version="1.0" encoding="utf-8"?>
<?mso-contentType ?>
<p:Policy xmlns:p="office.server.policy" id="" local="true">
  <p:Name>Shell Document Base</p:Name>
  <p:Description/>
  <p:Statement/>
  <p:PolicyItems/>
</p:Policy>
</file>

<file path=customXml/item3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5DC40725E578FA4F84E5D39EEB24C976" ma:contentTypeVersion="136" ma:contentTypeDescription="Shell Document Content Type" ma:contentTypeScope="" ma:versionID="cdb77f7404c6e5100a574c60b9c50728">
  <xsd:schema xmlns:xsd="http://www.w3.org/2001/XMLSchema" xmlns:xs="http://www.w3.org/2001/XMLSchema" xmlns:p="http://schemas.microsoft.com/office/2006/metadata/properties" xmlns:ns1="http://schemas.microsoft.com/sharepoint/v3" xmlns:ns2="a2481c17-43c6-4c89-a77a-81b9c9ee06e7" xmlns:ns4="38025762-5946-48da-b79d-863e62dea7c1" targetNamespace="http://schemas.microsoft.com/office/2006/metadata/properties" ma:root="true" ma:fieldsID="6f840f1ab7d20378afe445863bc3577d" ns1:_="" ns2:_="" ns4:_="">
    <xsd:import namespace="http://schemas.microsoft.com/sharepoint/v3"/>
    <xsd:import namespace="a2481c17-43c6-4c89-a77a-81b9c9ee06e7"/>
    <xsd:import namespace="38025762-5946-48da-b79d-863e62dea7c1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2:SharedWithUsers" minOccurs="0"/>
                <xsd:element ref="ns2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12;#-1;#Confidential|e4bc29b2-6e76-48cc-b090-8b544c0802ae" ma:fieldId="{2ce2f798-4e95-48f9-a317-73f854109466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readOnly="false" ma:default="9;#-1;#US content - Non Controlled (EAR99)|28f925a0-3150-42d2-9202-9af8bad33ffa" ma:fieldId="{334f96ae-8e6f-4bca-bd92-9698e8369ad6}" ma:sspId="e3aebf70-341c-4d91-bdd3-aba9df361687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e3aebf70-341c-4d91-bdd3-aba9df361687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13;#General Document Type|3b5cfa62-40ea-4781-89cf-5e0880a5a6ac" ma:fieldId="{566fdc14-b4fa-46ee-a88e-e2aac7ad2eac}" ma:sspId="e3aebf70-341c-4d91-bdd3-aba9df361687" ma:termSetId="5facda27-7501-403a-950d-8a5305fc2a5a" ma:anchorId="24f44b83-fd20-41b5-93a7-ce185cb8854d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Projects ＆ Technology|71ef976b-0896-446b-8541-fe6e77f226a6" ma:fieldId="{0d7acb72-5c17-4ee6-b184-d60d15597f6a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Innovation R＆D|4faccf86-7c91-4e69-8338-cd2c85ae731a" ma:fieldId="{98984985-015b-4079-8918-b5a01b45e4b3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e3aebf70-341c-4d91-bdd3-aba9df361687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8;#All - Non Business Process, Managed Collection, WorkGroup Fileplan and Other|11fe3673-f831-4081-aef0-d53cc062a3b9" ma:fieldId="{f7493bb9-5348-44de-a787-5c9f505950a2}" ma:sspId="e3aebf70-341c-4d91-bdd3-aba9df361687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Shell Global Solutions International B.V.|c97403e1-4af2-48b1-b9b1-50ae27f1fcb2" ma:fieldId="{529dd253-148e-4d10-9b8c-1444f6695d3b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3" ma:displayName="Site Collection Name" ma:default="Future Energy Lions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4" ma:displayName="Site Owner" ma:default="europe\jamal.alla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5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e3aebf70-341c-4d91-bdd3-aba9df361687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7" ma:taxonomy="true" ma:internalName="Shell_x0020_SharePoint_x0020_SAEF_x0020_CountryOfJurisdictionTaxHTField0" ma:taxonomyFieldName="Shell_x0020_SharePoint_x0020_SAEF_x0020_CountryOfJurisdiction" ma:displayName="Country of Jurisdiction" ma:default="7;#NETHERLANDS|54565ecb-470f-40ea-a584-819150a65a13" ma:fieldId="{dc07035f-7987-48f5-ba88-2d29e2b62c9e}" ma:sspId="e3aebf70-341c-4d91-bdd3-aba9df361687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29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AssetIdentifier" ma:index="30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IsRecord" ma:index="39" nillable="true" ma:displayName="Is Archive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0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1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2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3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46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47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481c17-43c6-4c89-a77a-81b9c9ee06e7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3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44" nillable="true" ma:displayName="Taxonomy Catch All Column" ma:description="" ma:hidden="true" ma:list="{a7721602-a02a-4362-967b-32c03848f578}" ma:internalName="TaxCatchAll" ma:showField="CatchAllData" ma:web="a2481c17-43c6-4c89-a77a-81b9c9ee06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5" nillable="true" ma:displayName="Taxonomy Catch All Column1" ma:description="" ma:hidden="true" ma:list="{a7721602-a02a-4362-967b-32c03848f578}" ma:internalName="TaxCatchAllLabel" ma:readOnly="true" ma:showField="CatchAllDataLabel" ma:web="a2481c17-43c6-4c89-a77a-81b9c9ee06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4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4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25762-5946-48da-b79d-863e62dea7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5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52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3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55128E-05FC-43B3-A768-A512408CF399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38025762-5946-48da-b79d-863e62dea7c1"/>
    <ds:schemaRef ds:uri="a2481c17-43c6-4c89-a77a-81b9c9ee06e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92369CD-099A-48E1-8875-70FBC3982209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727C5347-F976-452F-B96A-F87A3802929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FFF3B90-870E-48B6-AE3D-E3711EAFD622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9872AA30-D8B0-4625-8EBB-E542437415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2481c17-43c6-4c89-a77a-81b9c9ee06e7"/>
    <ds:schemaRef ds:uri="38025762-5946-48da-b79d-863e62dea7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</Template>
  <TotalTime>4613</TotalTime>
  <Words>399</Words>
  <Application>Microsoft Office PowerPoint</Application>
  <PresentationFormat>Widescreen</PresentationFormat>
  <Paragraphs>48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Futura Bold</vt:lpstr>
      <vt:lpstr>Futura Medium</vt:lpstr>
      <vt:lpstr>Wingdings</vt:lpstr>
      <vt:lpstr>Arial</vt:lpstr>
      <vt:lpstr>Shell layouts with footer</vt:lpstr>
      <vt:lpstr>think-cell Slide</vt:lpstr>
      <vt:lpstr>SCiN E-Mobility Project – Phase 1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 Co-Creation LAB 2018 guide</dc:title>
  <dc:creator>Makaram, Adi GSUSI-PTP/P/A</dc:creator>
  <cp:lastModifiedBy>Asala, Franca A SPDC-IUC/G/USM</cp:lastModifiedBy>
  <cp:revision>73</cp:revision>
  <dcterms:created xsi:type="dcterms:W3CDTF">2018-04-02T14:19:29Z</dcterms:created>
  <dcterms:modified xsi:type="dcterms:W3CDTF">2024-01-09T09:31:20Z</dcterms:modified>
  <cp:category>Shell_IC: UNRESTRICTED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  <property fmtid="{D5CDD505-2E9C-101B-9397-08002B2CF9AE}" pid="4" name="ContentTypeId">
    <vt:lpwstr>0x0101006F0A470EEB1140E7AA14F4CE8A50B54C0001CB1477F4DD432AA86DD56CC3887AF4005DC40725E578FA4F84E5D39EEB24C976</vt:lpwstr>
  </property>
  <property fmtid="{D5CDD505-2E9C-101B-9397-08002B2CF9AE}" pid="5" name="_dlc_policyId">
    <vt:lpwstr/>
  </property>
  <property fmtid="{D5CDD505-2E9C-101B-9397-08002B2CF9AE}" pid="6" name="ItemRetentionFormula">
    <vt:lpwstr/>
  </property>
  <property fmtid="{D5CDD505-2E9C-101B-9397-08002B2CF9AE}" pid="7" name="_dlc_DocIdItemGuid">
    <vt:lpwstr>f535bede-5ae9-4735-a2a4-885e66b56900</vt:lpwstr>
  </property>
  <property fmtid="{D5CDD505-2E9C-101B-9397-08002B2CF9AE}" pid="8" name="Shell SharePoint SAEF SecurityClassification">
    <vt:lpwstr>12;#Confidential|e4bc29b2-6e76-48cc-b090-8b544c0802ae</vt:lpwstr>
  </property>
  <property fmtid="{D5CDD505-2E9C-101B-9397-08002B2CF9AE}" pid="9" name="Shell SharePoint SAEF LegalEntity">
    <vt:lpwstr>4;#Shell Global Solutions International B.V.|c97403e1-4af2-48b1-b9b1-50ae27f1fcb2</vt:lpwstr>
  </property>
  <property fmtid="{D5CDD505-2E9C-101B-9397-08002B2CF9AE}" pid="10" name="Shell SharePoint SAEF BusinessUnitRegion">
    <vt:lpwstr>2;#Innovation R＆D|4faccf86-7c91-4e69-8338-cd2c85ae731a</vt:lpwstr>
  </property>
  <property fmtid="{D5CDD505-2E9C-101B-9397-08002B2CF9AE}" pid="11" name="Shell SharePoint SAEF GlobalFunction">
    <vt:lpwstr>3;#Not Applicable|ddce64fb-3cb8-4cd9-8e3d-0fe554247fd1</vt:lpwstr>
  </property>
  <property fmtid="{D5CDD505-2E9C-101B-9397-08002B2CF9AE}" pid="12" name="Shell SharePoint SAEF WorkgroupID">
    <vt:lpwstr>5;#Upstream _ Single File Plan - 22022|d3ed65c1-761d-4a84-a678-924ffd6ed182</vt:lpwstr>
  </property>
  <property fmtid="{D5CDD505-2E9C-101B-9397-08002B2CF9AE}" pid="13" name="Shell SharePoint SAEF CountryOfJurisdiction">
    <vt:lpwstr>7;#NETHERLANDS|54565ecb-470f-40ea-a584-819150a65a13</vt:lpwstr>
  </property>
  <property fmtid="{D5CDD505-2E9C-101B-9397-08002B2CF9AE}" pid="14" name="Shell SharePoint SAEF ExportControlClassification">
    <vt:lpwstr/>
  </property>
  <property fmtid="{D5CDD505-2E9C-101B-9397-08002B2CF9AE}" pid="15" name="Shell SharePoint SAEF DocumentStatus">
    <vt:lpwstr>11;#Draft|1c86f377-7d91-4c95-bd5b-c18c83fe0aa5</vt:lpwstr>
  </property>
  <property fmtid="{D5CDD505-2E9C-101B-9397-08002B2CF9AE}" pid="16" name="Shell SharePoint SAEF Language">
    <vt:lpwstr>6;#English|bd3ad5ee-f0c3-40aa-8cc8-36ef09940af3</vt:lpwstr>
  </property>
  <property fmtid="{D5CDD505-2E9C-101B-9397-08002B2CF9AE}" pid="17" name="Shell SharePoint SAEF Business">
    <vt:lpwstr>1;#Projects ＆ Technology|71ef976b-0896-446b-8541-fe6e77f226a6</vt:lpwstr>
  </property>
  <property fmtid="{D5CDD505-2E9C-101B-9397-08002B2CF9AE}" pid="18" name="Shell SharePoint SAEF BusinessProcess">
    <vt:lpwstr>8;#All - Non Business Process, Managed Collection, WorkGroup Fileplan and Other|11fe3673-f831-4081-aef0-d53cc062a3b9</vt:lpwstr>
  </property>
  <property fmtid="{D5CDD505-2E9C-101B-9397-08002B2CF9AE}" pid="19" name="Shell SharePoint SAEF DocumentType">
    <vt:lpwstr>13;#General Document Type|3b5cfa62-40ea-4781-89cf-5e0880a5a6ac</vt:lpwstr>
  </property>
  <property fmtid="{D5CDD505-2E9C-101B-9397-08002B2CF9AE}" pid="20" name="Shell SharePoint SAEF KeepFileLocal">
    <vt:bool>false</vt:bool>
  </property>
  <property fmtid="{D5CDD505-2E9C-101B-9397-08002B2CF9AE}" pid="21" name="Shell SharePoint SAEF WorkgroupIDTaxHTField0">
    <vt:lpwstr>Upstream _ Single File Plan - 22022|d3ed65c1-761d-4a84-a678-924ffd6ed182</vt:lpwstr>
  </property>
</Properties>
</file>