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  <p:sldMasterId id="2147483678" r:id="rId2"/>
    <p:sldMasterId id="2147483700" r:id="rId3"/>
  </p:sldMasterIdLst>
  <p:notesMasterIdLst>
    <p:notesMasterId r:id="rId9"/>
  </p:notesMasterIdLst>
  <p:sldIdLst>
    <p:sldId id="841" r:id="rId4"/>
    <p:sldId id="2076137595" r:id="rId5"/>
    <p:sldId id="2076137596" r:id="rId6"/>
    <p:sldId id="2076137597" r:id="rId7"/>
    <p:sldId id="2076137602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Futura Bold" panose="00000900000000000000" pitchFamily="2" charset="0"/>
      <p:regular r:id="rId14"/>
    </p:embeddedFont>
    <p:embeddedFont>
      <p:font typeface="Futura Medium" panose="00000400000000000000" pitchFamily="2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5" Type="http://schemas.openxmlformats.org/officeDocument/2006/relationships/slide" Target="slides/slide2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5012-2196-4A8C-85DA-F9203AFD184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6D150-5690-4045-8651-39C92FB70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9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2020</a:t>
            </a:r>
            <a:endParaRPr lang="en-GB" noProof="1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265325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en-GB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en-GB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en-GB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en-GB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2020</a:t>
            </a:r>
            <a:endParaRPr lang="en-GB" noProof="1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925976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2020</a:t>
            </a:r>
            <a:endParaRPr lang="en-GB" noProof="1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909316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2020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72602055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2020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45650218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2020</a:t>
            </a:r>
            <a:endParaRPr lang="en-GB" noProof="1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616948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2020</a:t>
            </a:r>
            <a:endParaRPr lang="en-GB" noProof="1"/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4365139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2020</a:t>
            </a:r>
            <a:endParaRPr lang="en-GB" noProof="1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99746403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2047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gray">
          <a:xfrm>
            <a:off x="1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1" name="Rectangle 20" descr="&lt;Shell Yellow Bar&gt;" title="&lt;Shell Yellow Bar&gt;"/>
          <p:cNvSpPr/>
          <p:nvPr userDrawn="1"/>
        </p:nvSpPr>
        <p:spPr bwMode="gray">
          <a:xfrm>
            <a:off x="2370681" y="761998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22" name="Picture 21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645968"/>
            <a:ext cx="2032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371199" y="954000"/>
            <a:ext cx="9147700" cy="918000"/>
          </a:xfrm>
          <a:noFill/>
          <a:ln>
            <a:noFill/>
          </a:ln>
        </p:spPr>
        <p:txBody>
          <a:bodyPr lIns="0" tIns="0" rIns="0" anchor="ctr" anchorCtr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371199" y="3317925"/>
            <a:ext cx="9147700" cy="748800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371200" y="4585016"/>
            <a:ext cx="7810528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371200" y="4838620"/>
            <a:ext cx="7810528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02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Pet Dev. Co. Nigeria</a:t>
            </a:r>
          </a:p>
        </p:txBody>
      </p:sp>
      <p:sp>
        <p:nvSpPr>
          <p:cNvPr id="10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59BA679-EB46-4451-9735-02876F61872A}" type="datetime1">
              <a:rPr lang="en-US" smtClean="0"/>
              <a:t>4/18/2023</a:t>
            </a:fld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8209062" y="6480472"/>
            <a:ext cx="1439333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75095953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2370681" y="761998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645968"/>
            <a:ext cx="2032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371200" y="955449"/>
            <a:ext cx="9148800" cy="9180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GB" spc="0" dirty="0">
                <a:cs typeface="Arial" pitchFamily="34" charset="0"/>
              </a:defRPr>
            </a:lvl1pPr>
          </a:lstStyle>
          <a:p>
            <a:pPr lvl="0" defTabSz="1219170">
              <a:lnSpc>
                <a:spcPct val="11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371200" y="3044536"/>
            <a:ext cx="4389819" cy="1023464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371201" y="4586400"/>
            <a:ext cx="4407932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371201" y="4838400"/>
            <a:ext cx="4407932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7093527" y="2795155"/>
            <a:ext cx="4425373" cy="2904946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Pet Dev. Co. Nigeria</a:t>
            </a:r>
          </a:p>
        </p:txBody>
      </p:sp>
      <p:sp>
        <p:nvSpPr>
          <p:cNvPr id="10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2CA26F32-A1D9-4F44-B21D-18CEE68FF9FB}" type="datetime1">
              <a:rPr lang="en-US" smtClean="0"/>
              <a:t>4/18/2023</a:t>
            </a:fld>
            <a:endParaRPr lang="en-GB" dirty="0"/>
          </a:p>
        </p:txBody>
      </p:sp>
      <p:sp>
        <p:nvSpPr>
          <p:cNvPr id="10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8209062" y="6480472"/>
            <a:ext cx="1439333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8433144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2020</a:t>
            </a:r>
            <a:endParaRPr lang="en-GB" noProof="1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095969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673099" y="3554414"/>
            <a:ext cx="9152468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1" name="Rectangle 30" descr="&lt;Shell Yellow Bar&gt;" title="&lt;Shell Yellow Bar&gt;"/>
          <p:cNvSpPr/>
          <p:nvPr userDrawn="1"/>
        </p:nvSpPr>
        <p:spPr bwMode="gray">
          <a:xfrm>
            <a:off x="2443068" y="3829099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34" name="Picture 33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34554" y="3688500"/>
            <a:ext cx="1953649" cy="1465237"/>
          </a:xfrm>
          <a:prstGeom prst="rect">
            <a:avLst/>
          </a:prstGeom>
        </p:spPr>
      </p:pic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1" y="0"/>
            <a:ext cx="12200897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449391" y="4027623"/>
            <a:ext cx="7041743" cy="835200"/>
          </a:xfrm>
          <a:noFill/>
        </p:spPr>
        <p:txBody>
          <a:bodyPr lIns="0" tIns="0" rIns="0" anchor="ctr" anchorCtr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449391" y="5096741"/>
            <a:ext cx="7041743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449391" y="5636735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449391" y="5892934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Pet Dev. Co. Nigeria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6F9FE590-2D7B-44E4-948F-3DB992D1019C}" type="datetime1">
              <a:rPr lang="en-US" smtClean="0"/>
              <a:t>4/18/2023</a:t>
            </a:fld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8209062" y="6480472"/>
            <a:ext cx="1439333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54598433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568">
          <p15:clr>
            <a:srgbClr val="FBAE40"/>
          </p15:clr>
        </p15:guide>
        <p15:guide id="4" pos="4484">
          <p15:clr>
            <a:srgbClr val="FBAE40"/>
          </p15:clr>
        </p15:guide>
        <p15:guide id="5" orient="horz" pos="2260">
          <p15:clr>
            <a:srgbClr val="FBAE40"/>
          </p15:clr>
        </p15:guide>
        <p15:guide id="6" orient="horz" pos="299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34554" y="3554414"/>
            <a:ext cx="9291013" cy="2797175"/>
            <a:chOff x="400915" y="3554413"/>
            <a:chExt cx="6968260" cy="2797175"/>
          </a:xfrm>
        </p:grpSpPr>
        <p:sp>
          <p:nvSpPr>
            <p:cNvPr id="102" name="Rectangle 101"/>
            <p:cNvSpPr/>
            <p:nvPr userDrawn="1"/>
          </p:nvSpPr>
          <p:spPr bwMode="gray">
            <a:xfrm>
              <a:off x="504824" y="3554413"/>
              <a:ext cx="6864351" cy="279717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03" name="Rectangle 102" descr="&lt;Shell Yellow Bar&gt;" title="&lt;Shell Yellow Bar&gt;"/>
            <p:cNvSpPr/>
            <p:nvPr userDrawn="1"/>
          </p:nvSpPr>
          <p:spPr bwMode="gray">
            <a:xfrm>
              <a:off x="1832301" y="3829099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400915" y="3688499"/>
              <a:ext cx="1465237" cy="1465237"/>
            </a:xfrm>
            <a:prstGeom prst="rect">
              <a:avLst/>
            </a:prstGeom>
          </p:spPr>
        </p:pic>
      </p:grpSp>
      <p:sp>
        <p:nvSpPr>
          <p:cNvPr id="98" name="Picture Placeholder 2"/>
          <p:cNvSpPr>
            <a:spLocks noGrp="1"/>
          </p:cNvSpPr>
          <p:nvPr userDrawn="1">
            <p:ph type="pic" sz="quarter" idx="14"/>
          </p:nvPr>
        </p:nvSpPr>
        <p:spPr bwMode="auto">
          <a:xfrm>
            <a:off x="1" y="1"/>
            <a:ext cx="1221675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9398360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0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233916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10633 w 9185710"/>
              <a:gd name="connsiteY0" fmla="*/ 0 h 6857999"/>
              <a:gd name="connsiteX1" fmla="*/ 9164444 w 9185710"/>
              <a:gd name="connsiteY1" fmla="*/ 0 h 6857999"/>
              <a:gd name="connsiteX2" fmla="*/ 9185710 w 9185710"/>
              <a:gd name="connsiteY2" fmla="*/ 6857999 h 6857999"/>
              <a:gd name="connsiteX3" fmla="*/ 0 w 9185710"/>
              <a:gd name="connsiteY3" fmla="*/ 6857999 h 6857999"/>
              <a:gd name="connsiteX4" fmla="*/ 10633 w 9185710"/>
              <a:gd name="connsiteY4" fmla="*/ 0 h 6857999"/>
              <a:gd name="connsiteX5" fmla="*/ 519239 w 9185710"/>
              <a:gd name="connsiteY5" fmla="*/ 3560901 h 6857999"/>
              <a:gd name="connsiteX6" fmla="*/ 529997 w 9185710"/>
              <a:gd name="connsiteY6" fmla="*/ 6359075 h 6857999"/>
              <a:gd name="connsiteX7" fmla="*/ 7388247 w 9185710"/>
              <a:gd name="connsiteY7" fmla="*/ 6355342 h 6857999"/>
              <a:gd name="connsiteX8" fmla="*/ 7388687 w 9185710"/>
              <a:gd name="connsiteY8" fmla="*/ 3560901 h 6857999"/>
              <a:gd name="connsiteX9" fmla="*/ 519239 w 9185710"/>
              <a:gd name="connsiteY9" fmla="*/ 3560901 h 6857999"/>
              <a:gd name="connsiteX0" fmla="*/ 1023 w 9186733"/>
              <a:gd name="connsiteY0" fmla="*/ 0 h 6857999"/>
              <a:gd name="connsiteX1" fmla="*/ 9165467 w 9186733"/>
              <a:gd name="connsiteY1" fmla="*/ 0 h 6857999"/>
              <a:gd name="connsiteX2" fmla="*/ 9186733 w 9186733"/>
              <a:gd name="connsiteY2" fmla="*/ 6857999 h 6857999"/>
              <a:gd name="connsiteX3" fmla="*/ 1023 w 9186733"/>
              <a:gd name="connsiteY3" fmla="*/ 6857999 h 6857999"/>
              <a:gd name="connsiteX4" fmla="*/ 1023 w 9186733"/>
              <a:gd name="connsiteY4" fmla="*/ 0 h 6857999"/>
              <a:gd name="connsiteX5" fmla="*/ 520262 w 9186733"/>
              <a:gd name="connsiteY5" fmla="*/ 3560901 h 6857999"/>
              <a:gd name="connsiteX6" fmla="*/ 531020 w 9186733"/>
              <a:gd name="connsiteY6" fmla="*/ 6359075 h 6857999"/>
              <a:gd name="connsiteX7" fmla="*/ 7389270 w 9186733"/>
              <a:gd name="connsiteY7" fmla="*/ 6355342 h 6857999"/>
              <a:gd name="connsiteX8" fmla="*/ 7389710 w 9186733"/>
              <a:gd name="connsiteY8" fmla="*/ 3560901 h 6857999"/>
              <a:gd name="connsiteX9" fmla="*/ 520262 w 9186733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389710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405299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87015" h="6857999">
                <a:moveTo>
                  <a:pt x="1023" y="0"/>
                </a:moveTo>
                <a:lnTo>
                  <a:pt x="9184703" y="0"/>
                </a:lnTo>
                <a:cubicBezTo>
                  <a:pt x="9191792" y="2286000"/>
                  <a:pt x="9179644" y="4571999"/>
                  <a:pt x="9186733" y="6857999"/>
                </a:cubicBezTo>
                <a:lnTo>
                  <a:pt x="1023" y="6857999"/>
                </a:lnTo>
                <a:cubicBezTo>
                  <a:pt x="4567" y="4571999"/>
                  <a:pt x="-2521" y="2286000"/>
                  <a:pt x="1023" y="0"/>
                </a:cubicBezTo>
                <a:close/>
                <a:moveTo>
                  <a:pt x="520262" y="3560901"/>
                </a:moveTo>
                <a:lnTo>
                  <a:pt x="531020" y="6359075"/>
                </a:lnTo>
                <a:lnTo>
                  <a:pt x="7405299" y="6355342"/>
                </a:lnTo>
                <a:cubicBezTo>
                  <a:pt x="7401713" y="5510947"/>
                  <a:pt x="7409325" y="4405296"/>
                  <a:pt x="7405739" y="3560901"/>
                </a:cubicBezTo>
                <a:lnTo>
                  <a:pt x="520262" y="3560901"/>
                </a:ln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449391" y="4028400"/>
            <a:ext cx="7041743" cy="835200"/>
          </a:xfrm>
          <a:noFill/>
        </p:spPr>
        <p:txBody>
          <a:bodyPr lIns="0" tIns="0" rIns="0" anchor="ctr" anchorCtr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449391" y="5096741"/>
            <a:ext cx="7041743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449391" y="5636735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449391" y="5892934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9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Pet Dev. Co. Nigeria</a:t>
            </a:r>
          </a:p>
        </p:txBody>
      </p:sp>
      <p:sp>
        <p:nvSpPr>
          <p:cNvPr id="10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C75CA11-0B75-40CD-85F3-EFAF72A5F663}" type="datetime1">
              <a:rPr lang="en-US" smtClean="0"/>
              <a:t>4/18/2023</a:t>
            </a:fld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8209062" y="6480472"/>
            <a:ext cx="1439333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2098162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orient="horz" pos="4001">
          <p15:clr>
            <a:srgbClr val="FBAE40"/>
          </p15:clr>
        </p15:guide>
        <p15:guide id="4" pos="464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2727" y="728663"/>
            <a:ext cx="10846173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1084580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13167B18-5EED-4DFE-AB54-A7DE2D66C58F}" type="datetime1">
              <a:rPr lang="en-US" smtClean="0"/>
              <a:t>4/18/2023</a:t>
            </a:fld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87024299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5176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9108537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9160493"/>
              <a:gd name="connsiteY0" fmla="*/ 0 h 6857999"/>
              <a:gd name="connsiteX1" fmla="*/ 9108537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60493"/>
              <a:gd name="connsiteY0" fmla="*/ 0 h 6857999"/>
              <a:gd name="connsiteX1" fmla="*/ 9151400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54778" h="6857999">
                <a:moveTo>
                  <a:pt x="0" y="0"/>
                </a:moveTo>
                <a:lnTo>
                  <a:pt x="9151400" y="0"/>
                </a:lnTo>
                <a:lnTo>
                  <a:pt x="9154778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68022" y="508891"/>
                  <a:pt x="1769076" y="508490"/>
                </a:cubicBezTo>
                <a:cubicBezTo>
                  <a:pt x="1770130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2727" y="728663"/>
            <a:ext cx="10846173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523028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4A197757-79D7-4E5B-A89D-4E97643FA4DB}" type="datetime1">
              <a:rPr lang="en-US" smtClean="0"/>
              <a:t>4/18/2023</a:t>
            </a:fld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1196586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10845800" cy="4694237"/>
          </a:xfrm>
        </p:spPr>
        <p:txBody>
          <a:bodyPr/>
          <a:lstStyle>
            <a:lvl1pPr marL="0" indent="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400"/>
            </a:lvl1pPr>
            <a:lvl2pPr marL="176400" indent="-1764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400"/>
            </a:lvl2pPr>
            <a:lvl3pPr marL="302400" indent="-1512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478800" indent="-1764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30000" indent="-1512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5pPr>
            <a:lvl6pPr marL="763200" indent="-133200" defTabSz="268288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9B4932D5-63D0-4A9E-8DE7-3C3C74CA7369}" type="datetime1">
              <a:rPr lang="en-US" smtClean="0"/>
              <a:t>4/18/2023</a:t>
            </a:fld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6327653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2932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88617" y="1557339"/>
            <a:ext cx="5230283" cy="46942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73101" y="1557339"/>
            <a:ext cx="523028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0DFB7906-2E55-4F58-9E20-8E7AD783C86D}" type="datetime1">
              <a:rPr lang="en-US" smtClean="0"/>
              <a:t>4/18/2023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55428551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88617" y="1557339"/>
            <a:ext cx="523028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400" dirty="0" smtClean="0"/>
            </a:lvl1pPr>
            <a:lvl2pPr marL="176400" indent="-176400">
              <a:defRPr lang="en-US" sz="1400" dirty="0" smtClean="0"/>
            </a:lvl2pPr>
            <a:lvl3pPr marL="367200" indent="-151200">
              <a:defRPr lang="en-US" sz="1400" dirty="0" smtClean="0"/>
            </a:lvl3pPr>
            <a:lvl4pPr marL="586800" indent="-176400">
              <a:defRPr lang="en-US" sz="1400" dirty="0" smtClean="0"/>
            </a:lvl4pPr>
            <a:lvl5pPr marL="738000" indent="-151200">
              <a:defRPr lang="en-US" sz="1200" dirty="0" smtClean="0"/>
            </a:lvl5pPr>
            <a:lvl6pPr marL="878400" indent="-140400">
              <a:defRPr lang="en-US" sz="11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73100" y="1557339"/>
            <a:ext cx="5230285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400" dirty="0" smtClean="0"/>
            </a:lvl1pPr>
            <a:lvl2pPr marL="176400" indent="-176400">
              <a:defRPr lang="en-GB" sz="1400" dirty="0" smtClean="0"/>
            </a:lvl2pPr>
            <a:lvl3pPr marL="367200" indent="-151200">
              <a:defRPr lang="en-GB" sz="1400" dirty="0" smtClean="0"/>
            </a:lvl3pPr>
            <a:lvl4pPr marL="586800" indent="-176400">
              <a:defRPr lang="en-GB" sz="1400" dirty="0" smtClean="0"/>
            </a:lvl4pPr>
            <a:lvl5pPr marL="738000" indent="-151200">
              <a:defRPr lang="en-GB" sz="1200" dirty="0" smtClean="0"/>
            </a:lvl5pPr>
            <a:lvl6pPr marL="878400" indent="-140400">
              <a:defRPr lang="en-GB" sz="11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4FF1B999-6ABE-4481-8856-CA960DB1470C}" type="datetime1">
              <a:rPr lang="en-US" smtClean="0"/>
              <a:t>4/18/2023</a:t>
            </a:fld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862709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672001" y="6150324"/>
            <a:ext cx="10824855" cy="147993"/>
          </a:xfrm>
        </p:spPr>
        <p:txBody>
          <a:bodyPr wrap="square">
            <a:noAutofit/>
          </a:bodyPr>
          <a:lstStyle>
            <a:lvl1pPr>
              <a:defRPr sz="7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2932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672001" y="4267484"/>
            <a:ext cx="5209337" cy="2040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672001" y="3932522"/>
            <a:ext cx="5209337" cy="20223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672001" y="4209292"/>
            <a:ext cx="5209337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672001" y="4524140"/>
            <a:ext cx="5209337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672001" y="6032737"/>
            <a:ext cx="5209337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672001" y="1905335"/>
            <a:ext cx="5209337" cy="2040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672001" y="1570373"/>
            <a:ext cx="5209337" cy="20223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 flipV="1">
            <a:off x="672001" y="1847143"/>
            <a:ext cx="5209337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672001" y="2161991"/>
            <a:ext cx="5209337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>
            <a:off x="672001" y="3670588"/>
            <a:ext cx="5209337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87740" y="4267484"/>
            <a:ext cx="5231161" cy="2040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87740" y="3932522"/>
            <a:ext cx="5231161" cy="20223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 flipV="1">
            <a:off x="6287740" y="4209292"/>
            <a:ext cx="523116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87740" y="4524140"/>
            <a:ext cx="523116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6287740" y="6032737"/>
            <a:ext cx="523116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87740" y="1905335"/>
            <a:ext cx="5231161" cy="2040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87740" y="1570373"/>
            <a:ext cx="5231161" cy="20223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 flipV="1">
            <a:off x="6287740" y="1847143"/>
            <a:ext cx="523116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87740" y="2161991"/>
            <a:ext cx="523116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287740" y="3670588"/>
            <a:ext cx="523116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40B86744-81FF-4330-9F20-3FC58D2767C3}" type="datetime1">
              <a:rPr lang="en-US" smtClean="0"/>
              <a:t>4/18/2023</a:t>
            </a:fld>
            <a:endParaRPr lang="en-GB" dirty="0"/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71766426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2" y="4313785"/>
            <a:ext cx="12191999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15981" y="2638196"/>
            <a:ext cx="4887403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015981" y="1699351"/>
            <a:ext cx="10502919" cy="82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800" b="0" cap="none" dirty="0" smtClean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88617" y="2638698"/>
            <a:ext cx="5216427" cy="22076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defRPr lang="en-GB" sz="17000" kern="10000" spc="-100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 algn="r" defTabSz="1219170">
              <a:lnSpc>
                <a:spcPct val="100000"/>
              </a:lnSpc>
              <a:buClr>
                <a:srgbClr val="DD1D21"/>
              </a:buClr>
              <a:tabLst>
                <a:tab pos="1081088" algn="l"/>
              </a:tabLst>
            </a:pPr>
            <a:r>
              <a:rPr lang="en-GB" dirty="0"/>
              <a:t>0.0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BE2333B5-E521-4988-BA74-1508A5302890}" type="datetime1">
              <a:rPr lang="en-US" smtClean="0"/>
              <a:t>4/18/2023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0" name="Rectangle 19" descr="&lt;Shell Yellow Bar&gt;" title="&lt;Shell Yellow Bar&gt;"/>
          <p:cNvSpPr/>
          <p:nvPr userDrawn="1"/>
        </p:nvSpPr>
        <p:spPr bwMode="gray">
          <a:xfrm>
            <a:off x="1015981" y="1524000"/>
            <a:ext cx="1693312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2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Pet Dev. Co. Nigeria</a:t>
            </a:r>
          </a:p>
        </p:txBody>
      </p:sp>
      <p:sp>
        <p:nvSpPr>
          <p:cNvPr id="14" name="TextBox 13" descr="CONFIDENTIAL_TAG_0xFFEE"/>
          <p:cNvSpPr txBox="1"/>
          <p:nvPr userDrawn="1"/>
        </p:nvSpPr>
        <p:spPr bwMode="auto">
          <a:xfrm>
            <a:off x="8209062" y="6480472"/>
            <a:ext cx="1439333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57335453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673099" y="3554414"/>
            <a:ext cx="9152468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1" name="Rectangle 30" descr="&lt;Shell Yellow Bar&gt;" title="&lt;Shell Yellow Bar&gt;"/>
          <p:cNvSpPr/>
          <p:nvPr userDrawn="1"/>
        </p:nvSpPr>
        <p:spPr bwMode="gray">
          <a:xfrm>
            <a:off x="1001211" y="3829099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1" y="0"/>
            <a:ext cx="12200897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007533" y="4027623"/>
            <a:ext cx="8483600" cy="8640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pc="0" dirty="0">
                <a:cs typeface="Arial" pitchFamily="34" charset="0"/>
              </a:defRPr>
            </a:lvl1pPr>
          </a:lstStyle>
          <a:p>
            <a:pPr lvl="0" defTabSz="121917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007533" y="5096738"/>
            <a:ext cx="8483600" cy="7704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400" dirty="0"/>
            </a:lvl1pPr>
          </a:lstStyle>
          <a:p>
            <a:pPr lvl="0" defTabSz="357708">
              <a:lnSpc>
                <a:spcPct val="90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Pet Dev. Co. Nigeria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E925DA56-3C46-45A0-8061-DAE0410A2F33}" type="datetime1">
              <a:rPr lang="en-US" smtClean="0"/>
              <a:t>4/18/2023</a:t>
            </a:fld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8209062" y="6480472"/>
            <a:ext cx="1439333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745686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0" pos="476">
          <p15:clr>
            <a:srgbClr val="FBAE40"/>
          </p15:clr>
        </p15:guide>
        <p15:guide id="4" pos="448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2020</a:t>
            </a:r>
            <a:endParaRPr lang="en-GB" noProof="1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504574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0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3FCD34BE-B365-4D3B-92DF-EA004D063532}" type="datetime1">
              <a:rPr lang="en-US" smtClean="0"/>
              <a:t>4/18/2023</a:t>
            </a:fld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26677876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0"/>
            <a:ext cx="12194383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3101" y="1492272"/>
            <a:ext cx="5230284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C7471DFA-F637-4CBB-A4D7-31A2AFFA9F48}" type="datetime1">
              <a:rPr lang="en-US" smtClean="0"/>
              <a:t>4/18/2023</a:t>
            </a:fld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38607480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2" y="4313784"/>
            <a:ext cx="12191999" cy="2544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5903384" y="2831546"/>
            <a:ext cx="5690760" cy="1633939"/>
            <a:chOff x="6450013" y="2557463"/>
            <a:chExt cx="5197475" cy="1917700"/>
          </a:xfrm>
        </p:grpSpPr>
        <p:sp>
          <p:nvSpPr>
            <p:cNvPr id="26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27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015981" y="1711397"/>
            <a:ext cx="10493664" cy="813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800" b="0" cap="none" baseline="0" dirty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60998E33-5912-42C6-B85D-556BC85608A6}" type="datetime1">
              <a:rPr lang="en-US" smtClean="0"/>
              <a:t>4/18/2023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Pet Dev. Co. Nigeria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015981" y="2638196"/>
            <a:ext cx="4477944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GB" dirty="0"/>
              <a:t>Click to subtitle</a:t>
            </a:r>
          </a:p>
        </p:txBody>
      </p:sp>
      <p:sp>
        <p:nvSpPr>
          <p:cNvPr id="30" name="Rectangle 29" descr="&lt;Shell Yellow Bar&gt;" title="&lt;Shell Yellow Bar&gt;"/>
          <p:cNvSpPr/>
          <p:nvPr userDrawn="1"/>
        </p:nvSpPr>
        <p:spPr bwMode="gray">
          <a:xfrm>
            <a:off x="1015981" y="1524000"/>
            <a:ext cx="1693312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17" name="TextBox 16" descr="CONFIDENTIAL_TAG_0xFFEE"/>
          <p:cNvSpPr txBox="1"/>
          <p:nvPr userDrawn="1"/>
        </p:nvSpPr>
        <p:spPr bwMode="auto">
          <a:xfrm>
            <a:off x="8209062" y="6480472"/>
            <a:ext cx="1439333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1826811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410991FB-C511-4B00-8F40-33176D8F33F4}" type="datetime1">
              <a:rPr lang="en-US" smtClean="0"/>
              <a:t>4/18/2023</a:t>
            </a:fld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1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Pet Dev. Co. Nigeria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209062" y="6480472"/>
            <a:ext cx="1439333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4176998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186" y="1280160"/>
            <a:ext cx="5733629" cy="43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3424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1084580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1FEF985-FB7E-408C-AD16-F7DBDEAA555F}" type="datetime1">
              <a:rPr lang="en-US" smtClean="0"/>
              <a:t>4/18/2023</a:t>
            </a:fld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686938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1084580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4B4FC688-1E51-4370-9C6A-7EBCD71204C8}" type="datetime1">
              <a:rPr lang="en-US" smtClean="0"/>
              <a:t>4/18/2023</a:t>
            </a:fld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75417718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2" y="728663"/>
            <a:ext cx="108457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88619" y="1557339"/>
            <a:ext cx="523028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73101" y="1557339"/>
            <a:ext cx="523028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0FEB25EA-658C-45BF-95FF-3EAFF4F07DFB}" type="datetime1">
              <a:rPr lang="en-US" smtClean="0"/>
              <a:t>4/18/2023</a:t>
            </a:fld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020717633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685FE136-FD8B-4888-987C-0F3F1324D40A}" type="datetime1">
              <a:rPr lang="en-US" smtClean="0"/>
              <a:t>4/18/2023</a:t>
            </a:fld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95167643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ion N°1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40DC9AC8-422B-445F-B045-79F986D08E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  <a:ln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0C5EE01-F973-4120-91B8-34CAA765DB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2288392"/>
            <a:ext cx="8640000" cy="2160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EA671-FC71-4FFA-B81F-CABE73D6E4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4400" y="4520416"/>
            <a:ext cx="8640000" cy="468000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7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3458929-8E1A-4632-B75F-4975DF8FBB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400" y="5084504"/>
            <a:ext cx="8640000" cy="7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47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2020</a:t>
            </a:r>
            <a:endParaRPr lang="en-GB" noProof="1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927937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tion N°2 Cover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2">
            <a:extLst>
              <a:ext uri="{FF2B5EF4-FFF2-40B4-BE49-F238E27FC236}">
                <a16:creationId xmlns:a16="http://schemas.microsoft.com/office/drawing/2014/main" id="{3161ED2A-2241-4A52-8E2E-B973EB0C4E4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"/>
            <a:ext cx="6093760" cy="68579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Photo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AAE4607-2A2E-45AF-81C6-9691F876AD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0C5EE01-F973-4120-91B8-34CAA765DB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1200" y="2469600"/>
            <a:ext cx="5400000" cy="1980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EA671-FC71-4FFA-B81F-CABE73D6E4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61200" y="4521600"/>
            <a:ext cx="5400000" cy="828000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7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BF23DB5D-4428-47C6-AAAD-CF435EDAD1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1200" y="5446800"/>
            <a:ext cx="5400000" cy="7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0826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BCD4C5B-CD44-4B48-93FD-F44EED8D1E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400" y="1987200"/>
            <a:ext cx="5400000" cy="720000"/>
          </a:xfrm>
        </p:spPr>
        <p:txBody>
          <a:bodyPr>
            <a:noAutofit/>
          </a:bodyPr>
          <a:lstStyle>
            <a:lvl1pPr>
              <a:defRPr sz="4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the title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76F1D12-C6FB-4ED9-B1EA-2AF1415447D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400" y="2876400"/>
            <a:ext cx="5400000" cy="3240000"/>
          </a:xfrm>
        </p:spPr>
        <p:txBody>
          <a:bodyPr>
            <a:noAutofit/>
          </a:bodyPr>
          <a:lstStyle>
            <a:lvl1pPr marL="432000" indent="-432000">
              <a:spcBef>
                <a:spcPts val="600"/>
              </a:spcBef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9320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N°1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742" y="3430800"/>
            <a:ext cx="11160000" cy="115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9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9741" y="4662000"/>
            <a:ext cx="11160000" cy="5040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9742" y="1490400"/>
            <a:ext cx="3960000" cy="1872000"/>
          </a:xfrm>
        </p:spPr>
        <p:txBody>
          <a:bodyPr>
            <a:noAutofit/>
          </a:bodyPr>
          <a:lstStyle>
            <a:lvl1pPr marL="0" indent="0">
              <a:buNone/>
              <a:defRPr sz="13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NN.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4489D0-046B-4DA8-828E-D1EDDC72FA8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FC0A0F-83F5-490C-ACBB-C970001296AF}" type="datetime1">
              <a:rPr lang="en-US" noProof="0" smtClean="0"/>
              <a:t>4/18/2023</a:t>
            </a:fld>
            <a:endParaRPr lang="en-US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7B8392-9F0D-47B8-8F1D-D057C53A97D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4EDA01-DE85-4E9D-A6E0-28AA131E78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98872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N°2 Chapter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2">
            <a:extLst>
              <a:ext uri="{FF2B5EF4-FFF2-40B4-BE49-F238E27FC236}">
                <a16:creationId xmlns:a16="http://schemas.microsoft.com/office/drawing/2014/main" id="{DEC6A7FF-A1FA-4490-9CC7-51078FF8435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1"/>
            <a:ext cx="6093760" cy="68579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1200" y="3430800"/>
            <a:ext cx="5400000" cy="115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9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1200" y="4662000"/>
            <a:ext cx="5400000" cy="9000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1200" y="1490400"/>
            <a:ext cx="5400000" cy="1872000"/>
          </a:xfrm>
        </p:spPr>
        <p:txBody>
          <a:bodyPr>
            <a:noAutofit/>
          </a:bodyPr>
          <a:lstStyle>
            <a:lvl1pPr marL="0" indent="0">
              <a:buNone/>
              <a:defRPr sz="13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NN.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19FE5F0F-1A19-4580-B09D-11BAB25954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578" y="6523200"/>
            <a:ext cx="10800" cy="100800"/>
          </a:xfrm>
          <a:solidFill>
            <a:schemeClr val="bg1"/>
          </a:solidFill>
        </p:spPr>
        <p:txBody>
          <a:bodyPr lIns="0" tIns="0" rIns="0" bIns="0"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F82D43-4E1B-4274-AC55-C533B8C0465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FB794B-97B6-4224-99A3-4E9DD22FD9B0}" type="datetime1">
              <a:rPr lang="en-US" noProof="0" smtClean="0"/>
              <a:t>4/18/2023</a:t>
            </a:fld>
            <a:endParaRPr lang="en-US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AF283-CD1F-4E50-9456-6BD3B772A1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2A83F9-605B-451F-81C4-4DB3BD64BF2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07542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292072E-287F-4875-8FDB-C22CF0436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DE2FB5-2CE4-44D5-9167-5E9A54E4AAB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E37521-2124-43AD-BCFE-327E4C215D22}" type="datetime1">
              <a:rPr lang="en-US" noProof="0" smtClean="0"/>
              <a:t>4/18/2023</a:t>
            </a:fld>
            <a:endParaRPr lang="en-US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ED68ED-4BAB-426E-AC8B-79F072DDCF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8ECF392-ABEC-45C0-9399-5BB17B364A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823494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2">
            <a:extLst>
              <a:ext uri="{FF2B5EF4-FFF2-40B4-BE49-F238E27FC236}">
                <a16:creationId xmlns:a16="http://schemas.microsoft.com/office/drawing/2014/main" id="{3FA18DAD-43C7-439C-AEB4-182FDEF42A9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"/>
            <a:ext cx="6093760" cy="68579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1200" y="1371600"/>
            <a:ext cx="5472000" cy="48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90C7237F-FD39-40C9-B915-D4BC62A3BE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5578" y="6523200"/>
            <a:ext cx="10800" cy="100800"/>
          </a:xfrm>
          <a:solidFill>
            <a:schemeClr val="bg1"/>
          </a:solidFill>
        </p:spPr>
        <p:txBody>
          <a:bodyPr lIns="0" tIns="0" rIns="0" bIns="0"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95F48EF-CBAD-4F80-B069-72AECAEC07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1199" y="242844"/>
            <a:ext cx="3960000" cy="100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5A3821-9C55-4E10-844A-98E6FB07D68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F4412A-911D-4221-931A-9F30562EF696}" type="datetime1">
              <a:rPr lang="en-US" noProof="0" smtClean="0"/>
              <a:t>4/18/2023</a:t>
            </a:fld>
            <a:endParaRPr lang="en-US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6B9FA6-E4DB-4B15-BD57-BEC5F537E3A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E6001F-97CC-4008-B22A-EFA29A1377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0329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879" y="3820350"/>
            <a:ext cx="11133952" cy="241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Espace réservé du tableau 2">
            <a:extLst>
              <a:ext uri="{FF2B5EF4-FFF2-40B4-BE49-F238E27FC236}">
                <a16:creationId xmlns:a16="http://schemas.microsoft.com/office/drawing/2014/main" id="{3EADC01A-12BC-4330-8A1C-A4DCE63F4D5F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589752" y="1372349"/>
            <a:ext cx="11014079" cy="230400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Table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7BED8F5-8DF4-41F4-9FBF-3FC3EFF478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A5DB8F-F9F5-4D34-AD2B-20A401276C3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A9FCDEE-46C0-44EB-9F82-0E6FB5B12C2D}" type="datetime1">
              <a:rPr lang="en-US" noProof="0" smtClean="0"/>
              <a:t>4/18/2023</a:t>
            </a:fld>
            <a:endParaRPr lang="en-US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448ABE-6518-42E7-86CB-17EBD972C8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F92594-638F-42B7-B983-EDCA45116F8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364067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879" y="1371600"/>
            <a:ext cx="5472000" cy="48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3" name="Espace réservé du graphique 2">
            <a:extLst>
              <a:ext uri="{FF2B5EF4-FFF2-40B4-BE49-F238E27FC236}">
                <a16:creationId xmlns:a16="http://schemas.microsoft.com/office/drawing/2014/main" id="{36B54297-76AA-4A3B-A34F-53F1E4289CC7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6229879" y="1371600"/>
            <a:ext cx="5508000" cy="486000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Chart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AE7569B-B080-4146-A11F-1E61AF63D6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879" y="242844"/>
            <a:ext cx="9720000" cy="100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A8B2399-CA73-45EA-BE18-9A20282E60B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5BB1233-005F-4158-B468-E3AAA0BFE367}" type="datetime1">
              <a:rPr lang="en-US" noProof="0" smtClean="0"/>
              <a:t>4/18/2023</a:t>
            </a:fld>
            <a:endParaRPr lang="en-US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8D64F63-31B3-46AB-8995-E4EAED1967B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B398A68-6D32-4A8D-8EF8-C3BF7CEF61A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84782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s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6684C25F-7F00-41C3-A7CD-0A38D6BB6A4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69879" y="15012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NN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FEA4E96-A4C5-404E-84EB-0DA2FDAD3E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40699" y="15012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431124CF-D305-4637-B02D-7916DC40094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69879" y="26568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NN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F7F54A8A-B912-4DCA-A7A6-D2FE7A31E0B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40699" y="26568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F9ED843-C44A-45CC-9B1D-C837E4DDCE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322CE313-0A26-4E99-9C93-6C3FC888A8DE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469879" y="38124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NN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EB31187B-F91F-44EB-9CB5-1BF3730F76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40699" y="38124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1" name="Espace réservé du texte 21">
            <a:extLst>
              <a:ext uri="{FF2B5EF4-FFF2-40B4-BE49-F238E27FC236}">
                <a16:creationId xmlns:a16="http://schemas.microsoft.com/office/drawing/2014/main" id="{6FD92059-A22C-433B-8494-343CBC88AD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601913" y="18094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2" name="Espace réservé du texte 21">
            <a:extLst>
              <a:ext uri="{FF2B5EF4-FFF2-40B4-BE49-F238E27FC236}">
                <a16:creationId xmlns:a16="http://schemas.microsoft.com/office/drawing/2014/main" id="{2487A579-BB10-4B9C-8037-89848E4EB31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601913" y="29650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3" name="Espace réservé du texte 21">
            <a:extLst>
              <a:ext uri="{FF2B5EF4-FFF2-40B4-BE49-F238E27FC236}">
                <a16:creationId xmlns:a16="http://schemas.microsoft.com/office/drawing/2014/main" id="{C0B0C0AB-7256-484A-8EF0-3BC6851D748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601913" y="41206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997647-8494-4CC4-948F-29A8D49CBC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16ED0-16E2-49B1-A2A9-48CA385F7D6C}" type="datetime1">
              <a:rPr lang="en-US" noProof="0" smtClean="0"/>
              <a:t>4/18/2023</a:t>
            </a:fld>
            <a:endParaRPr lang="en-US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B4AC02-49D4-4738-A9B4-B3DA90016A7F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EE574D-092E-4259-81EB-81EA91E97CDA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990227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1BBE8-1E54-415C-B10D-F6342B80F0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830942-5133-4F54-8414-98EC08DA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A4DBCC-4C61-4607-A643-B87F7C33AB10}" type="datetime1">
              <a:rPr lang="en-US" noProof="0" smtClean="0"/>
              <a:t>4/18/2023</a:t>
            </a:fld>
            <a:endParaRPr lang="en-US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03D30D6-5712-44A8-87A9-67750D40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2F511C-AE30-47A8-8C9B-F0B33753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6497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2020</a:t>
            </a:r>
            <a:endParaRPr lang="en-GB" noProof="1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793512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B47C71-F46D-4EA0-AF6A-4962453C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F6AD28-1DF9-4595-A8EE-7C8D52D7172F}" type="datetime1">
              <a:rPr lang="en-US" noProof="0" smtClean="0"/>
              <a:t>4/18/2023</a:t>
            </a:fld>
            <a:endParaRPr lang="en-US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0495B091-68ED-45A4-957C-92BBA754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A4361BE1-6536-48FB-BC11-166BC54B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422477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742" y="2845977"/>
            <a:ext cx="11160000" cy="144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E24192-EBCA-4782-93A3-6134ECDB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41FF52-7089-4D5A-A6B3-2EBA85C75CB6}" type="datetime1">
              <a:rPr lang="en-US" noProof="0" smtClean="0"/>
              <a:t>4/18/2023</a:t>
            </a:fld>
            <a:endParaRPr lang="en-US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27768F-E755-49AE-BDD4-F22B941E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9213C8-C608-4F8F-B3E7-6893ECEE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258694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FB4134C-1D6E-45C5-A0CB-6875E698A7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401" y="231117"/>
            <a:ext cx="2788867" cy="220594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A50C95A-056C-429F-A1B6-8B1CDC140D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16000" y="2845977"/>
            <a:ext cx="7560000" cy="828000"/>
          </a:xfrm>
        </p:spPr>
        <p:txBody>
          <a:bodyPr anchor="t">
            <a:noAutofit/>
          </a:bodyPr>
          <a:lstStyle>
            <a:lvl1pPr algn="ctr">
              <a:defRPr sz="43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434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2020</a:t>
            </a:r>
            <a:endParaRPr lang="en-GB" noProof="1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189975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2020</a:t>
            </a:r>
            <a:endParaRPr lang="en-GB" noProof="1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133626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2020</a:t>
            </a:r>
            <a:endParaRPr lang="en-GB" noProof="1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530338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2020</a:t>
            </a:r>
            <a:endParaRPr lang="en-GB" noProof="1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43689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2020</a:t>
            </a:r>
            <a:endParaRPr lang="en-GB" noProof="1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4301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3100" y="1556950"/>
            <a:ext cx="10845800" cy="46944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4"/>
            <a:ext cx="10845801" cy="7556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8" name="Rectangle 67" descr="&lt;Shell Yellow Bar&gt;" title="&lt;Shell Yellow Bar&gt;"/>
          <p:cNvSpPr/>
          <p:nvPr/>
        </p:nvSpPr>
        <p:spPr bwMode="gray">
          <a:xfrm>
            <a:off x="677347" y="508000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69" name="Text Box 11" descr="&lt;COMPANY_NAME&gt;" title="&lt;COMPANY_NAME&gt;"/>
          <p:cNvSpPr txBox="1">
            <a:spLocks noChangeArrowheads="1"/>
          </p:cNvSpPr>
          <p:nvPr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Pet Dev. Co. Nigeria</a:t>
            </a:r>
          </a:p>
        </p:txBody>
      </p:sp>
      <p:sp>
        <p:nvSpPr>
          <p:cNvPr id="7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97E0DC45-175A-42F3-A64C-07D5230A8744}" type="datetime1">
              <a:rPr lang="en-US" smtClean="0"/>
              <a:t>4/18/2023</a:t>
            </a:fld>
            <a:endParaRPr lang="en-GB" dirty="0"/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9" name="TextBox 8" descr="CONFIDENTIAL_TAG_0xFFEE"/>
          <p:cNvSpPr txBox="1"/>
          <p:nvPr/>
        </p:nvSpPr>
        <p:spPr bwMode="auto">
          <a:xfrm>
            <a:off x="8209062" y="6480472"/>
            <a:ext cx="1439333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18030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</p:sldLayoutIdLst>
  <p:transition>
    <p:fade/>
  </p:transition>
  <p:hf hdr="0" ftr="0"/>
  <p:txStyles>
    <p:titleStyle>
      <a:lvl1pPr algn="l" defTabSz="914400" rtl="0" eaLnBrk="1" latinLnBrk="0" hangingPunct="1">
        <a:spcBef>
          <a:spcPct val="0"/>
        </a:spcBef>
        <a:buNone/>
        <a:defRPr lang="en-GB" sz="2400" b="0" kern="1200" cap="none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8">
          <p15:clr>
            <a:srgbClr val="F26B43"/>
          </p15:clr>
        </p15:guide>
        <p15:guide id="3" pos="2880">
          <p15:clr>
            <a:srgbClr val="F26B43"/>
          </p15:clr>
        </p15:guide>
        <p15:guide id="4" pos="5442">
          <p15:clr>
            <a:srgbClr val="F26B43"/>
          </p15:clr>
        </p15:guide>
        <p15:guide id="5" orient="horz" pos="323">
          <p15:clr>
            <a:srgbClr val="F26B43"/>
          </p15:clr>
        </p15:guide>
        <p15:guide id="6" orient="horz" pos="368">
          <p15:clr>
            <a:srgbClr val="F26B43"/>
          </p15:clr>
        </p15:guide>
        <p15:guide id="7" orient="horz" pos="459">
          <p15:clr>
            <a:srgbClr val="F26B43"/>
          </p15:clr>
        </p15:guide>
        <p15:guide id="8" orient="horz" pos="935">
          <p15:clr>
            <a:srgbClr val="F26B43"/>
          </p15:clr>
        </p15:guide>
        <p15:guide id="9" orient="horz" pos="981">
          <p15:clr>
            <a:srgbClr val="F26B43"/>
          </p15:clr>
        </p15:guide>
        <p15:guide id="10" orient="horz" pos="3938">
          <p15:clr>
            <a:srgbClr val="F26B43"/>
          </p15:clr>
        </p15:guide>
        <p15:guide id="11" orient="horz" pos="4078">
          <p15:clr>
            <a:srgbClr val="F26B43"/>
          </p15:clr>
        </p15:guide>
        <p15:guide id="12" orient="horz" pos="4229">
          <p15:clr>
            <a:srgbClr val="F26B43"/>
          </p15:clr>
        </p15:guide>
        <p15:guide id="13" pos="1111">
          <p15:clr>
            <a:srgbClr val="F26B43"/>
          </p15:clr>
        </p15:guide>
        <p15:guide id="14" pos="2971">
          <p15:clr>
            <a:srgbClr val="F26B43"/>
          </p15:clr>
        </p15:guide>
        <p15:guide id="15" pos="2789">
          <p15:clr>
            <a:srgbClr val="F26B43"/>
          </p15:clr>
        </p15:guide>
        <p15:guide id="16" orient="horz" pos="432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B1118175-1072-407B-A6EC-436CFF5BD944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5939" y="150003"/>
            <a:ext cx="1474442" cy="1165838"/>
          </a:xfrm>
          <a:prstGeom prst="rect">
            <a:avLst/>
          </a:prstGeom>
          <a:ln>
            <a:noFill/>
          </a:ln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82D8575-B917-4E3D-B2EB-ADC2EF0D7594}"/>
              </a:ext>
            </a:extLst>
          </p:cNvPr>
          <p:cNvCxnSpPr>
            <a:cxnSpLocks/>
          </p:cNvCxnSpPr>
          <p:nvPr userDrawn="1"/>
        </p:nvCxnSpPr>
        <p:spPr>
          <a:xfrm>
            <a:off x="825578" y="6524419"/>
            <a:ext cx="0" cy="100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798E53-107F-468D-A86A-B9E27C8F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9720000" cy="1008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116353-A2DB-400D-836D-10B770C82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879" y="1372351"/>
            <a:ext cx="11268000" cy="48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4A65FE1E-2200-449D-88E8-D8D4A09B8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1695" y="6449983"/>
            <a:ext cx="14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70F6DC0-4531-4B89-80D5-49F153A8694C}" type="datetime1">
              <a:rPr lang="en-US" noProof="0" smtClean="0"/>
              <a:t>4/18/2023</a:t>
            </a:fld>
            <a:endParaRPr lang="en-US" noProof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3BAFF6D6-D321-4A5A-B742-C1924762B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6680" y="6449983"/>
            <a:ext cx="360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Date - Footer of your presentation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21051C9B-F9F2-4B86-849F-4391216C8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9008" y="6449983"/>
            <a:ext cx="576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900" b="1"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4598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00" indent="0" algn="l" defTabSz="914400" rtl="0" eaLnBrk="1" latinLnBrk="0" hangingPunct="1">
        <a:lnSpc>
          <a:spcPct val="100000"/>
        </a:lnSpc>
        <a:spcBef>
          <a:spcPts val="1300"/>
        </a:spcBef>
        <a:buFont typeface="Arial" panose="020B0604020202020204" pitchFamily="34" charset="0"/>
        <a:buNone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7890-B9AA-4639-A832-1876BB1F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136" y="115917"/>
            <a:ext cx="8134349" cy="315063"/>
          </a:xfrm>
        </p:spPr>
        <p:txBody>
          <a:bodyPr/>
          <a:lstStyle/>
          <a:p>
            <a:r>
              <a:rPr lang="en-US" dirty="0"/>
              <a:t>Priority 1 &amp; 2 Opportunities Plan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4FE50-6633-443F-B39F-201B3AE82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>
                <a:solidFill>
                  <a:srgbClr val="595959"/>
                </a:solidFill>
                <a:latin typeface="Futura Medium"/>
              </a:rPr>
              <a:pPr/>
              <a:t>1</a:t>
            </a:fld>
            <a:endParaRPr lang="en-GB" dirty="0">
              <a:solidFill>
                <a:srgbClr val="595959"/>
              </a:solidFill>
              <a:latin typeface="Futura Medium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D615F67-32F9-46AA-A7EE-10F9EFEE6C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EB25EA-658C-45BF-95FF-3EAFF4F07DFB}" type="datetime1">
              <a:rPr lang="en-US">
                <a:solidFill>
                  <a:srgbClr val="595959"/>
                </a:solidFill>
                <a:latin typeface="Futura Medium"/>
              </a:rPr>
              <a:pPr/>
              <a:t>4/18/2023</a:t>
            </a:fld>
            <a:endParaRPr lang="en-GB" dirty="0">
              <a:solidFill>
                <a:srgbClr val="595959"/>
              </a:solidFill>
              <a:latin typeface="Futura Medium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19860AA-44F4-44A7-AEBD-7A4091F72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497109"/>
              </p:ext>
            </p:extLst>
          </p:nvPr>
        </p:nvGraphicFramePr>
        <p:xfrm>
          <a:off x="209551" y="513633"/>
          <a:ext cx="11868150" cy="6293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509">
                  <a:extLst>
                    <a:ext uri="{9D8B030D-6E8A-4147-A177-3AD203B41FA5}">
                      <a16:colId xmlns:a16="http://schemas.microsoft.com/office/drawing/2014/main" val="3999272764"/>
                    </a:ext>
                  </a:extLst>
                </a:gridCol>
                <a:gridCol w="3576573">
                  <a:extLst>
                    <a:ext uri="{9D8B030D-6E8A-4147-A177-3AD203B41FA5}">
                      <a16:colId xmlns:a16="http://schemas.microsoft.com/office/drawing/2014/main" val="334572547"/>
                    </a:ext>
                  </a:extLst>
                </a:gridCol>
                <a:gridCol w="721007">
                  <a:extLst>
                    <a:ext uri="{9D8B030D-6E8A-4147-A177-3AD203B41FA5}">
                      <a16:colId xmlns:a16="http://schemas.microsoft.com/office/drawing/2014/main" val="2444947000"/>
                    </a:ext>
                  </a:extLst>
                </a:gridCol>
                <a:gridCol w="4487318">
                  <a:extLst>
                    <a:ext uri="{9D8B030D-6E8A-4147-A177-3AD203B41FA5}">
                      <a16:colId xmlns:a16="http://schemas.microsoft.com/office/drawing/2014/main" val="3036556639"/>
                    </a:ext>
                  </a:extLst>
                </a:gridCol>
                <a:gridCol w="986641">
                  <a:extLst>
                    <a:ext uri="{9D8B030D-6E8A-4147-A177-3AD203B41FA5}">
                      <a16:colId xmlns:a16="http://schemas.microsoft.com/office/drawing/2014/main" val="2819552904"/>
                    </a:ext>
                  </a:extLst>
                </a:gridCol>
                <a:gridCol w="1015102">
                  <a:extLst>
                    <a:ext uri="{9D8B030D-6E8A-4147-A177-3AD203B41FA5}">
                      <a16:colId xmlns:a16="http://schemas.microsoft.com/office/drawing/2014/main" val="2790780506"/>
                    </a:ext>
                  </a:extLst>
                </a:gridCol>
              </a:tblGrid>
              <a:tr h="440229">
                <a:tc>
                  <a:txBody>
                    <a:bodyPr/>
                    <a:lstStyle/>
                    <a:p>
                      <a:r>
                        <a:rPr lang="en-US" sz="12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Opportunity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Possible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 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09895"/>
                  </a:ext>
                </a:extLst>
              </a:tr>
              <a:tr h="410881">
                <a:tc rowSpan="5"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Pre-Incident Activities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Have a stagging room to plan and respond to emergencies.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Allocate at least 2 rooms</a:t>
                      </a:r>
                    </a:p>
                    <a:p>
                      <a:r>
                        <a:rPr lang="en-US" sz="1050" dirty="0"/>
                        <a:t>Fix arrival time per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April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492165"/>
                  </a:ext>
                </a:extLst>
              </a:tr>
              <a:tr h="410881">
                <a:tc vMerge="1">
                  <a:txBody>
                    <a:bodyPr/>
                    <a:lstStyle/>
                    <a:p>
                      <a:r>
                        <a:rPr lang="en-US" sz="900" dirty="0"/>
                        <a:t>Resourcing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Logistics to get regulators. </a:t>
                      </a:r>
                    </a:p>
                    <a:p>
                      <a:r>
                        <a:rPr lang="en-US" sz="1050" dirty="0"/>
                        <a:t>Request for nominated regulators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Logistics team to assign driver to pick regulators by 7:30am</a:t>
                      </a:r>
                    </a:p>
                    <a:p>
                      <a:r>
                        <a:rPr lang="en-US" sz="1050" dirty="0"/>
                        <a:t>Regulators to nominate and share list of personnel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574702"/>
                  </a:ext>
                </a:extLst>
              </a:tr>
              <a:tr h="410881">
                <a:tc vMerge="1">
                  <a:txBody>
                    <a:bodyPr/>
                    <a:lstStyle/>
                    <a:p>
                      <a:r>
                        <a:rPr lang="en-US" sz="900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Standardize request and approval process (BFM, materials, POs) for emergencies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Create</a:t>
                      </a:r>
                      <a:r>
                        <a:rPr lang="en-US" sz="1050" baseline="0" dirty="0"/>
                        <a:t> a separate approval workflow for emergencies.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Ewos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May 31st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042961"/>
                  </a:ext>
                </a:extLst>
              </a:tr>
              <a:tr h="410881">
                <a:tc vMerge="1">
                  <a:txBody>
                    <a:bodyPr/>
                    <a:lstStyle/>
                    <a:p>
                      <a:r>
                        <a:rPr lang="en-US" sz="900" dirty="0"/>
                        <a:t>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Quickly request and printing the </a:t>
                      </a:r>
                      <a:r>
                        <a:rPr lang="en-US" sz="1050" dirty="0" err="1"/>
                        <a:t>POs.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Quick cost estimate review and PR approval.</a:t>
                      </a:r>
                    </a:p>
                    <a:p>
                      <a:r>
                        <a:rPr lang="en-US" sz="1050" dirty="0"/>
                        <a:t>Automate process using power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Ewos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Futura Medium"/>
                          <a:ea typeface="+mn-ea"/>
                          <a:cs typeface="+mn-cs"/>
                        </a:rPr>
                        <a:t>May 31st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Futura Medium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28953"/>
                  </a:ext>
                </a:extLst>
              </a:tr>
              <a:tr h="410881">
                <a:tc vMerge="1">
                  <a:txBody>
                    <a:bodyPr/>
                    <a:lstStyle/>
                    <a:p>
                      <a:r>
                        <a:rPr lang="en-US" sz="900" dirty="0"/>
                        <a:t>Payment/Close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Raise umbrella emergency 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Get approval to get generate umbrella 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Ewos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Futura Medium"/>
                          <a:ea typeface="+mn-ea"/>
                          <a:cs typeface="+mn-cs"/>
                        </a:rPr>
                        <a:t>May 31st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053211"/>
                  </a:ext>
                </a:extLst>
              </a:tr>
              <a:tr h="410881">
                <a:tc rowSpan="2"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Time to develop and review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Standardize documentation based on location and risk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Iyare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May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08514"/>
                  </a:ext>
                </a:extLst>
              </a:tr>
              <a:tr h="410881"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Time lost due to local draining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Identify low points across the network and provide contingency plans for local draining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Iyare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April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810533"/>
                  </a:ext>
                </a:extLst>
              </a:tr>
              <a:tr h="410881">
                <a:tc rowSpan="3"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Resourcing</a:t>
                      </a:r>
                    </a:p>
                    <a:p>
                      <a:pPr algn="ctr"/>
                      <a:endParaRPr lang="en-US" sz="1050" dirty="0"/>
                    </a:p>
                    <a:p>
                      <a:pPr algn="ctr"/>
                      <a:r>
                        <a:rPr lang="en-US" sz="1050" dirty="0"/>
                        <a:t>(Personnel and materials)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OSR (JIV): </a:t>
                      </a:r>
                      <a:r>
                        <a:rPr lang="en-US" sz="1050" b="0" dirty="0"/>
                        <a:t>ability to support more than 5</a:t>
                      </a:r>
                      <a:r>
                        <a:rPr lang="en-US" sz="1050" dirty="0"/>
                        <a:t> sites at any time.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Increase capacity to support 7 sites by May 1</a:t>
                      </a:r>
                      <a:r>
                        <a:rPr lang="en-US" sz="1050" baseline="30000" dirty="0"/>
                        <a:t>st</a:t>
                      </a:r>
                      <a:r>
                        <a:rPr lang="en-US" sz="105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Sir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May 1st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234867"/>
                  </a:ext>
                </a:extLst>
              </a:tr>
              <a:tr h="550286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/>
                        <a:t>Geomatics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Can currently support 3 sites in a day across East and West.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Increase capacity to support 6 sites by May 31</a:t>
                      </a:r>
                      <a:r>
                        <a:rPr lang="en-US" sz="1050" baseline="30000" dirty="0"/>
                        <a:t>st</a:t>
                      </a:r>
                      <a:r>
                        <a:rPr lang="en-US" sz="105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May 31st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31638"/>
                  </a:ext>
                </a:extLst>
              </a:tr>
              <a:tr h="716155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/>
                        <a:t>Fire Team</a:t>
                      </a:r>
                    </a:p>
                    <a:p>
                      <a:r>
                        <a:rPr lang="en-US" sz="1050" b="1" dirty="0"/>
                        <a:t>Land location: </a:t>
                      </a:r>
                      <a:r>
                        <a:rPr lang="en-US" sz="1050" dirty="0"/>
                        <a:t>12 sites (5 Water tankers currently available for land activities ).</a:t>
                      </a:r>
                    </a:p>
                    <a:p>
                      <a:r>
                        <a:rPr lang="en-US" sz="1050" b="1" dirty="0"/>
                        <a:t>Swamp location: </a:t>
                      </a:r>
                      <a:r>
                        <a:rPr lang="en-US" sz="1050" dirty="0"/>
                        <a:t>4 sites (8 pumps)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  <a:p>
                      <a:r>
                        <a:rPr lang="en-US" sz="1050" dirty="0"/>
                        <a:t>Require more Hilux for land location activities</a:t>
                      </a:r>
                    </a:p>
                    <a:p>
                      <a:endParaRPr lang="en-US" sz="1050" dirty="0"/>
                    </a:p>
                    <a:p>
                      <a:r>
                        <a:rPr lang="en-US" sz="1050" dirty="0"/>
                        <a:t>Purchase extra 2 pumps to increase number</a:t>
                      </a:r>
                      <a:r>
                        <a:rPr lang="en-US" sz="1050" baseline="0" dirty="0"/>
                        <a:t> of sites to 5.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August 31</a:t>
                      </a:r>
                      <a:r>
                        <a:rPr lang="en-US" sz="1100" baseline="30000" dirty="0"/>
                        <a:t>st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1636"/>
                  </a:ext>
                </a:extLst>
              </a:tr>
              <a:tr h="402837">
                <a:tc rowSpan="3"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Execution</a:t>
                      </a:r>
                    </a:p>
                    <a:p>
                      <a:pPr algn="ctr"/>
                      <a:r>
                        <a:rPr lang="en-US" sz="1050" dirty="0"/>
                        <a:t> </a:t>
                      </a:r>
                    </a:p>
                    <a:p>
                      <a:pPr algn="ctr"/>
                      <a:r>
                        <a:rPr lang="en-US" sz="1050" dirty="0"/>
                        <a:t>(JIV and Repair)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Early pickup and arrival of regulators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Logistics team to assign driver to pick regulators by 7:30am</a:t>
                      </a:r>
                    </a:p>
                    <a:p>
                      <a:r>
                        <a:rPr lang="en-US" sz="1050" dirty="0"/>
                        <a:t>Regulators to nominate and share list of personnel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Mar 20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76575"/>
                  </a:ext>
                </a:extLst>
              </a:tr>
              <a:tr h="402837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Planned vs Emergency jobs for warehouse weekend activities.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Early communication to enable security grant access.</a:t>
                      </a:r>
                    </a:p>
                    <a:p>
                      <a:r>
                        <a:rPr lang="en-US" sz="1050" dirty="0"/>
                        <a:t>Add warehouse duty manager to emails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Cle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Mar 20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852028"/>
                  </a:ext>
                </a:extLst>
              </a:tr>
              <a:tr h="402837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Time to organize logistics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Plans should be firmed up the day before </a:t>
                      </a:r>
                    </a:p>
                    <a:p>
                      <a:r>
                        <a:rPr lang="en-US" sz="1050" dirty="0"/>
                        <a:t>Drivers should be at meeting point by 7:30am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353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267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FE7E-FD4C-089C-EE1F-2AB48BC1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0"/>
            <a:ext cx="11171238" cy="752475"/>
          </a:xfrm>
        </p:spPr>
        <p:txBody>
          <a:bodyPr/>
          <a:lstStyle/>
          <a:p>
            <a:r>
              <a:rPr lang="en-US" dirty="0"/>
              <a:t>Workshop Details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011E052-8D7E-886F-614B-2A65C7F0DB4F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617782148"/>
              </p:ext>
            </p:extLst>
          </p:nvPr>
        </p:nvGraphicFramePr>
        <p:xfrm>
          <a:off x="389731" y="566070"/>
          <a:ext cx="11407775" cy="6089534"/>
        </p:xfrm>
        <a:graphic>
          <a:graphicData uri="http://schemas.openxmlformats.org/drawingml/2006/table">
            <a:tbl>
              <a:tblPr/>
              <a:tblGrid>
                <a:gridCol w="359930">
                  <a:extLst>
                    <a:ext uri="{9D8B030D-6E8A-4147-A177-3AD203B41FA5}">
                      <a16:colId xmlns:a16="http://schemas.microsoft.com/office/drawing/2014/main" val="2492898094"/>
                    </a:ext>
                  </a:extLst>
                </a:gridCol>
                <a:gridCol w="1569693">
                  <a:extLst>
                    <a:ext uri="{9D8B030D-6E8A-4147-A177-3AD203B41FA5}">
                      <a16:colId xmlns:a16="http://schemas.microsoft.com/office/drawing/2014/main" val="945883652"/>
                    </a:ext>
                  </a:extLst>
                </a:gridCol>
                <a:gridCol w="3299356">
                  <a:extLst>
                    <a:ext uri="{9D8B030D-6E8A-4147-A177-3AD203B41FA5}">
                      <a16:colId xmlns:a16="http://schemas.microsoft.com/office/drawing/2014/main" val="1769361464"/>
                    </a:ext>
                  </a:extLst>
                </a:gridCol>
                <a:gridCol w="1499708">
                  <a:extLst>
                    <a:ext uri="{9D8B030D-6E8A-4147-A177-3AD203B41FA5}">
                      <a16:colId xmlns:a16="http://schemas.microsoft.com/office/drawing/2014/main" val="1686877679"/>
                    </a:ext>
                  </a:extLst>
                </a:gridCol>
                <a:gridCol w="1499708">
                  <a:extLst>
                    <a:ext uri="{9D8B030D-6E8A-4147-A177-3AD203B41FA5}">
                      <a16:colId xmlns:a16="http://schemas.microsoft.com/office/drawing/2014/main" val="2815043251"/>
                    </a:ext>
                  </a:extLst>
                </a:gridCol>
                <a:gridCol w="1499708">
                  <a:extLst>
                    <a:ext uri="{9D8B030D-6E8A-4147-A177-3AD203B41FA5}">
                      <a16:colId xmlns:a16="http://schemas.microsoft.com/office/drawing/2014/main" val="3319247831"/>
                    </a:ext>
                  </a:extLst>
                </a:gridCol>
                <a:gridCol w="1679672">
                  <a:extLst>
                    <a:ext uri="{9D8B030D-6E8A-4147-A177-3AD203B41FA5}">
                      <a16:colId xmlns:a16="http://schemas.microsoft.com/office/drawing/2014/main" val="475595939"/>
                    </a:ext>
                  </a:extLst>
                </a:gridCol>
              </a:tblGrid>
              <a:tr h="185333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Futura Medium" panose="00000400000000000000" pitchFamily="2" charset="0"/>
                        </a:rPr>
                        <a:t>Summary Opportunity Identification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1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67005"/>
                  </a:ext>
                </a:extLst>
              </a:tr>
              <a:tr h="91195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Futura Medium" panose="00000400000000000000" pitchFamily="2" charset="0"/>
                        </a:rPr>
                        <a:t>Note:  Do not include solutions here!  Priority level 1 is most important and 3 least important (High -  &gt; 6hrs, Medium 3 - 6 </a:t>
                      </a:r>
                      <a:r>
                        <a:rPr lang="en-US" sz="9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Futura Medium" panose="00000400000000000000" pitchFamily="2" charset="0"/>
                        </a:rPr>
                        <a:t>hrs</a:t>
                      </a:r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Futura Medium" panose="00000400000000000000" pitchFamily="2" charset="0"/>
                        </a:rPr>
                        <a:t>, low &lt; 3 </a:t>
                      </a:r>
                      <a:r>
                        <a:rPr lang="en-US" sz="9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Futura Medium" panose="00000400000000000000" pitchFamily="2" charset="0"/>
                        </a:rPr>
                        <a:t>hrs</a:t>
                      </a:r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Futura Medium" panose="00000400000000000000" pitchFamily="2" charset="0"/>
                        </a:rPr>
                        <a:t>)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1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004391"/>
                  </a:ext>
                </a:extLst>
              </a:tr>
              <a:tr h="2176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595959"/>
                          </a:solidFill>
                          <a:effectLst/>
                          <a:latin typeface="Futura Medium" panose="00000400000000000000" pitchFamily="2" charset="0"/>
                        </a:rPr>
                        <a:t>Ref#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11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i="0" u="none" strike="noStrike" dirty="0">
                          <a:solidFill>
                            <a:srgbClr val="595959"/>
                          </a:solidFill>
                          <a:effectLst/>
                          <a:latin typeface="Futura Medium" panose="00000400000000000000" pitchFamily="2" charset="0"/>
                        </a:rPr>
                        <a:t>Area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11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595959"/>
                          </a:solidFill>
                          <a:effectLst/>
                          <a:latin typeface="Futura Medium" panose="00000400000000000000" pitchFamily="2" charset="0"/>
                        </a:rPr>
                        <a:t>Opportunity/Defect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11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595959"/>
                          </a:solidFill>
                          <a:effectLst/>
                          <a:latin typeface="Futura Medium" panose="00000400000000000000" pitchFamily="2" charset="0"/>
                        </a:rPr>
                        <a:t>Ease of Implementation (High, Medium, Low)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11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595959"/>
                          </a:solidFill>
                          <a:effectLst/>
                          <a:latin typeface="Futura Medium" panose="00000400000000000000" pitchFamily="2" charset="0"/>
                        </a:rPr>
                        <a:t>Value (High, Medium, Low)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11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595959"/>
                          </a:solidFill>
                          <a:effectLst/>
                          <a:latin typeface="Futura Medium" panose="00000400000000000000" pitchFamily="2" charset="0"/>
                        </a:rPr>
                        <a:t>Priority Level (1 Hi Hi,2 Hi Me,3 )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11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595959"/>
                          </a:solidFill>
                          <a:effectLst/>
                          <a:latin typeface="Futura Medium" panose="00000400000000000000" pitchFamily="2" charset="0"/>
                        </a:rPr>
                        <a:t>Possible Solution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059630"/>
                  </a:ext>
                </a:extLst>
              </a:tr>
              <a:tr h="1882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Pre-Incident Actvities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Have a stagging room to plan and respond to emergencies.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- circa 1 day delay removed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324622"/>
                  </a:ext>
                </a:extLst>
              </a:tr>
              <a:tr h="185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 up a special team for emergencies. Including office, field and support personnel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653718"/>
                  </a:ext>
                </a:extLst>
              </a:tr>
              <a:tr h="185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Carry out low point mapping for depressurisation; Terrain delineation (difficult, normal, medium); resources mapping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544900"/>
                  </a:ext>
                </a:extLst>
              </a:tr>
              <a:tr h="1764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Standardise CTS with the list of locations - 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Breakdown CTS components (FTO &amp; community personnel)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335011"/>
                  </a:ext>
                </a:extLst>
              </a:tr>
              <a:tr h="185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Capacity to respond when we have more than 6 incident sites per day. 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10736"/>
                  </a:ext>
                </a:extLst>
              </a:tr>
              <a:tr h="2765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Quick availability of resources for depressurisation - storage and reinjection capacity during network outage (Gbaran, Ebubu, Oghale, PWS)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183248"/>
                  </a:ext>
                </a:extLst>
              </a:tr>
              <a:tr h="94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Logistics to get regulators. Assigned regulators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923574"/>
                  </a:ext>
                </a:extLst>
              </a:tr>
              <a:tr h="185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Standardise request and approval process (BFM, materials, POs) for emergencies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- E&amp;C implication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525983"/>
                  </a:ext>
                </a:extLst>
              </a:tr>
              <a:tr h="94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Quickly request and printing the POs.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- E&amp;C implication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511137"/>
                  </a:ext>
                </a:extLst>
              </a:tr>
              <a:tr h="185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Raise umbrella emergency POs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- E&amp;C implication &amp; cycle time reduction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581603"/>
                  </a:ext>
                </a:extLst>
              </a:tr>
              <a:tr h="97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Notification / Reporting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971700"/>
                  </a:ext>
                </a:extLst>
              </a:tr>
              <a:tr h="94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13248"/>
                  </a:ext>
                </a:extLst>
              </a:tr>
              <a:tr h="94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187372"/>
                  </a:ext>
                </a:extLst>
              </a:tr>
              <a:tr h="4589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Resourcing. 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Personnel and materials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 team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Land location: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12 sites (5 Water tankers currently available for land activities ).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 more hilux for land location activities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Swamp location: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4 sites (8 pumps)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331869"/>
                  </a:ext>
                </a:extLst>
              </a:tr>
              <a:tr h="185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Geomatics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 support 3 sites in a day across East and West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343006"/>
                  </a:ext>
                </a:extLst>
              </a:tr>
              <a:tr h="185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OSR (JIV):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sites can be supported at once, at any time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952950"/>
                  </a:ext>
                </a:extLst>
              </a:tr>
              <a:tr h="2765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Security: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 support 3 locations (1 black 1 red for east and 1 for west)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592167"/>
                  </a:ext>
                </a:extLst>
              </a:tr>
              <a:tr h="94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Documentation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133846"/>
                  </a:ext>
                </a:extLst>
              </a:tr>
              <a:tr h="94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675633"/>
                  </a:ext>
                </a:extLst>
              </a:tr>
              <a:tr h="94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10501"/>
                  </a:ext>
                </a:extLst>
              </a:tr>
              <a:tr h="94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278235"/>
                  </a:ext>
                </a:extLst>
              </a:tr>
              <a:tr h="94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91573"/>
                  </a:ext>
                </a:extLst>
              </a:tr>
              <a:tr h="94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Execution. JIV and Repair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 Time to organise logistics 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95139"/>
                  </a:ext>
                </a:extLst>
              </a:tr>
              <a:tr h="185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Site Access. How quickly we can mobilise equipment to site, especially through third party land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206985"/>
                  </a:ext>
                </a:extLst>
              </a:tr>
              <a:tr h="94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3. Understanding the terrian and early visit to site.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87672"/>
                  </a:ext>
                </a:extLst>
              </a:tr>
              <a:tr h="550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 Access with our ROW. Buggies take time to track to the work site. 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(Relocation of equipment to close camps of known areas with frequent incidents.) Location of equipment to hot spots, mudmat, swamp carrier, hovercraft, airboat, mobile bridges &amp; access.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 (east) 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(west)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(east)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(west)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202774"/>
                  </a:ext>
                </a:extLst>
              </a:tr>
              <a:tr h="94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 Fixing the access way to and along our RoW.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722504"/>
                  </a:ext>
                </a:extLst>
              </a:tr>
              <a:tr h="185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6. Geomatics personnel being alone sometimes, making it difficult to capture the entire scope.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040933"/>
                  </a:ext>
                </a:extLst>
              </a:tr>
              <a:tr h="94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 Time of arrival at site.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04835"/>
                  </a:ext>
                </a:extLst>
              </a:tr>
              <a:tr h="941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2584" marR="2584" marT="258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 Time for fire to release equipment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584" marR="2584" marT="258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723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6CDBD-6A54-8B61-D4AD-D2B52FA1B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76381195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A346-3D79-67C5-3787-6D8ABA362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49626"/>
            <a:ext cx="11171238" cy="752475"/>
          </a:xfrm>
        </p:spPr>
        <p:txBody>
          <a:bodyPr/>
          <a:lstStyle/>
          <a:p>
            <a:r>
              <a:rPr lang="en-US" dirty="0"/>
              <a:t>Workshop Outcome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07CB3-A699-DDD8-BFF1-580DA9250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F2FB197-6296-CEAE-324E-FA0E372F8ED2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195837098"/>
              </p:ext>
            </p:extLst>
          </p:nvPr>
        </p:nvGraphicFramePr>
        <p:xfrm>
          <a:off x="381000" y="800625"/>
          <a:ext cx="11677650" cy="5430976"/>
        </p:xfrm>
        <a:graphic>
          <a:graphicData uri="http://schemas.openxmlformats.org/drawingml/2006/table">
            <a:tbl>
              <a:tblPr/>
              <a:tblGrid>
                <a:gridCol w="515190">
                  <a:extLst>
                    <a:ext uri="{9D8B030D-6E8A-4147-A177-3AD203B41FA5}">
                      <a16:colId xmlns:a16="http://schemas.microsoft.com/office/drawing/2014/main" val="2977878131"/>
                    </a:ext>
                  </a:extLst>
                </a:gridCol>
                <a:gridCol w="4722579">
                  <a:extLst>
                    <a:ext uri="{9D8B030D-6E8A-4147-A177-3AD203B41FA5}">
                      <a16:colId xmlns:a16="http://schemas.microsoft.com/office/drawing/2014/main" val="2102909012"/>
                    </a:ext>
                  </a:extLst>
                </a:gridCol>
                <a:gridCol w="2146627">
                  <a:extLst>
                    <a:ext uri="{9D8B030D-6E8A-4147-A177-3AD203B41FA5}">
                      <a16:colId xmlns:a16="http://schemas.microsoft.com/office/drawing/2014/main" val="4025613590"/>
                    </a:ext>
                  </a:extLst>
                </a:gridCol>
                <a:gridCol w="2146627">
                  <a:extLst>
                    <a:ext uri="{9D8B030D-6E8A-4147-A177-3AD203B41FA5}">
                      <a16:colId xmlns:a16="http://schemas.microsoft.com/office/drawing/2014/main" val="4204959766"/>
                    </a:ext>
                  </a:extLst>
                </a:gridCol>
                <a:gridCol w="2146627">
                  <a:extLst>
                    <a:ext uri="{9D8B030D-6E8A-4147-A177-3AD203B41FA5}">
                      <a16:colId xmlns:a16="http://schemas.microsoft.com/office/drawing/2014/main" val="1462568602"/>
                    </a:ext>
                  </a:extLst>
                </a:gridCol>
              </a:tblGrid>
              <a:tr h="540524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Futura Medium" panose="00000400000000000000" pitchFamily="2" charset="0"/>
                        </a:rPr>
                        <a:t>Summary Opportunity Identification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1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701012"/>
                  </a:ext>
                </a:extLst>
              </a:tr>
              <a:tr h="265972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Futura Medium" panose="00000400000000000000" pitchFamily="2" charset="0"/>
                        </a:rPr>
                        <a:t>Note:  Do not include solutions here!  Priority level 1 is most important and 3 least important (High -  &gt; 6hrs, Medium 3 - 6 hrs, low &lt; 3 hrs)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1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28640"/>
                  </a:ext>
                </a:extLst>
              </a:tr>
              <a:tr h="9437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595959"/>
                          </a:solidFill>
                          <a:effectLst/>
                          <a:latin typeface="Futura Medium" panose="00000400000000000000" pitchFamily="2" charset="0"/>
                        </a:rPr>
                        <a:t>Ref#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11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595959"/>
                          </a:solidFill>
                          <a:effectLst/>
                          <a:latin typeface="Futura Medium" panose="00000400000000000000" pitchFamily="2" charset="0"/>
                        </a:rPr>
                        <a:t>Opportunity/Defect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11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595959"/>
                          </a:solidFill>
                          <a:effectLst/>
                          <a:latin typeface="Futura Medium" panose="00000400000000000000" pitchFamily="2" charset="0"/>
                        </a:rPr>
                        <a:t>Ease of Implementation (High, Medium, Low)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11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595959"/>
                          </a:solidFill>
                          <a:effectLst/>
                          <a:latin typeface="Futura Medium" panose="00000400000000000000" pitchFamily="2" charset="0"/>
                        </a:rPr>
                        <a:t>Value (High, Medium, Low)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11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595959"/>
                          </a:solidFill>
                          <a:effectLst/>
                          <a:latin typeface="Futura Medium" panose="00000400000000000000" pitchFamily="2" charset="0"/>
                        </a:rPr>
                        <a:t>Priority Level (1 Hi Hi,2 Hi Me,3 every other 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548561"/>
                  </a:ext>
                </a:extLst>
              </a:tr>
              <a:tr h="549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Have a stagging room to plan and respond to emergencies.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- circa 1 day delay removed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134807"/>
                  </a:ext>
                </a:extLst>
              </a:tr>
              <a:tr h="2745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Logistics to get regulators. Assigned regulators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10535"/>
                  </a:ext>
                </a:extLst>
              </a:tr>
              <a:tr h="5405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Standardise request and approval process (BFM, materials, POs) for emergencies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- E&amp;C implication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32500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Quickly request and printing the POs.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- E&amp;C implication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505316"/>
                  </a:ext>
                </a:extLst>
              </a:tr>
              <a:tr h="5405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Raise umbrella emergency POs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- E&amp;C implication &amp; cycle time reduction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597972"/>
                  </a:ext>
                </a:extLst>
              </a:tr>
              <a:tr h="2745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 Time to organise logistics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269273"/>
                  </a:ext>
                </a:extLst>
              </a:tr>
              <a:tr h="2745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 Early pickup and arrival of regulators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119390"/>
                  </a:ext>
                </a:extLst>
              </a:tr>
              <a:tr h="806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 Planned vs Emergency jobs for warehouse weekend activities. 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Share duty managers information.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096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8711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7C20-C862-DCD4-8091-A64A5FB9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03" y="121133"/>
            <a:ext cx="11171238" cy="752475"/>
          </a:xfrm>
        </p:spPr>
        <p:txBody>
          <a:bodyPr/>
          <a:lstStyle/>
          <a:p>
            <a:r>
              <a:rPr lang="en-US" dirty="0"/>
              <a:t>Workshop Outcome 02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895C200-FD20-37C3-0783-FA4EEE6F336C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157754903"/>
              </p:ext>
            </p:extLst>
          </p:nvPr>
        </p:nvGraphicFramePr>
        <p:xfrm>
          <a:off x="390525" y="609600"/>
          <a:ext cx="11696701" cy="6165115"/>
        </p:xfrm>
        <a:graphic>
          <a:graphicData uri="http://schemas.openxmlformats.org/drawingml/2006/table">
            <a:tbl>
              <a:tblPr/>
              <a:tblGrid>
                <a:gridCol w="516029">
                  <a:extLst>
                    <a:ext uri="{9D8B030D-6E8A-4147-A177-3AD203B41FA5}">
                      <a16:colId xmlns:a16="http://schemas.microsoft.com/office/drawing/2014/main" val="2042549055"/>
                    </a:ext>
                  </a:extLst>
                </a:gridCol>
                <a:gridCol w="4730285">
                  <a:extLst>
                    <a:ext uri="{9D8B030D-6E8A-4147-A177-3AD203B41FA5}">
                      <a16:colId xmlns:a16="http://schemas.microsoft.com/office/drawing/2014/main" val="3226949858"/>
                    </a:ext>
                  </a:extLst>
                </a:gridCol>
                <a:gridCol w="2150129">
                  <a:extLst>
                    <a:ext uri="{9D8B030D-6E8A-4147-A177-3AD203B41FA5}">
                      <a16:colId xmlns:a16="http://schemas.microsoft.com/office/drawing/2014/main" val="2482692149"/>
                    </a:ext>
                  </a:extLst>
                </a:gridCol>
                <a:gridCol w="2150129">
                  <a:extLst>
                    <a:ext uri="{9D8B030D-6E8A-4147-A177-3AD203B41FA5}">
                      <a16:colId xmlns:a16="http://schemas.microsoft.com/office/drawing/2014/main" val="155211748"/>
                    </a:ext>
                  </a:extLst>
                </a:gridCol>
                <a:gridCol w="2150129">
                  <a:extLst>
                    <a:ext uri="{9D8B030D-6E8A-4147-A177-3AD203B41FA5}">
                      <a16:colId xmlns:a16="http://schemas.microsoft.com/office/drawing/2014/main" val="617672290"/>
                    </a:ext>
                  </a:extLst>
                </a:gridCol>
              </a:tblGrid>
              <a:tr h="177137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Futura Medium" panose="00000400000000000000" pitchFamily="2" charset="0"/>
                        </a:rPr>
                        <a:t>Summary Opportunity Identification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1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058173"/>
                  </a:ext>
                </a:extLst>
              </a:tr>
              <a:tr h="110239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Futura Medium" panose="00000400000000000000" pitchFamily="2" charset="0"/>
                        </a:rPr>
                        <a:t>Note:  Do not include solutions here!  Priority level 1 is most important and 3 least important (High -  &gt; 6hrs, Medium 3 - 6 </a:t>
                      </a:r>
                      <a:r>
                        <a:rPr lang="en-US" sz="9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Futura Medium" panose="00000400000000000000" pitchFamily="2" charset="0"/>
                        </a:rPr>
                        <a:t>hrs</a:t>
                      </a:r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Futura Medium" panose="00000400000000000000" pitchFamily="2" charset="0"/>
                        </a:rPr>
                        <a:t>, low &lt; 3 </a:t>
                      </a:r>
                      <a:r>
                        <a:rPr lang="en-US" sz="9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Futura Medium" panose="00000400000000000000" pitchFamily="2" charset="0"/>
                        </a:rPr>
                        <a:t>hrs</a:t>
                      </a:r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Futura Medium" panose="00000400000000000000" pitchFamily="2" charset="0"/>
                        </a:rPr>
                        <a:t>)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1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11508"/>
                  </a:ext>
                </a:extLst>
              </a:tr>
              <a:tr h="3092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595959"/>
                          </a:solidFill>
                          <a:effectLst/>
                          <a:latin typeface="Futura Medium" panose="00000400000000000000" pitchFamily="2" charset="0"/>
                        </a:rPr>
                        <a:t>Ref#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11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595959"/>
                          </a:solidFill>
                          <a:effectLst/>
                          <a:latin typeface="Futura Medium" panose="00000400000000000000" pitchFamily="2" charset="0"/>
                        </a:rPr>
                        <a:t>Opportunity/Defect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11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595959"/>
                          </a:solidFill>
                          <a:effectLst/>
                          <a:latin typeface="Futura Medium" panose="00000400000000000000" pitchFamily="2" charset="0"/>
                        </a:rPr>
                        <a:t>Ease of Implementation (High, Medium, Low)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11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595959"/>
                          </a:solidFill>
                          <a:effectLst/>
                          <a:latin typeface="Futura Medium" panose="00000400000000000000" pitchFamily="2" charset="0"/>
                        </a:rPr>
                        <a:t>Value (High, Medium, Low)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11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595959"/>
                          </a:solidFill>
                          <a:effectLst/>
                          <a:latin typeface="Futura Medium" panose="00000400000000000000" pitchFamily="2" charset="0"/>
                        </a:rPr>
                        <a:t>Priority Level (1 Hi Hi,2 Hi Me,3 every other )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14535"/>
                  </a:ext>
                </a:extLst>
              </a:tr>
              <a:tr h="1799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 up a special team for emergencies. Including office, field and support personnel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138051"/>
                  </a:ext>
                </a:extLst>
              </a:tr>
              <a:tr h="218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Carry out low point mapping for depressurisation; Terrain delineation (difficult, normal, medium); resources mapping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601525"/>
                  </a:ext>
                </a:extLst>
              </a:tr>
              <a:tr h="26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Standardise CTS with the list of locations - 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61644"/>
                  </a:ext>
                </a:extLst>
              </a:tr>
              <a:tr h="177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Capacity to respond when we have more than 6 incident sites per day. 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345826"/>
                  </a:ext>
                </a:extLst>
              </a:tr>
              <a:tr h="26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Quick availability of resources for depressurisation - storage and reinjection capacity during network outage (Gbaran, Ebubu, Oghale, PWS)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240498"/>
                  </a:ext>
                </a:extLst>
              </a:tr>
              <a:tr h="4386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 team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Land location: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12 sites (5 Water tankers currently available for land activities ).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 more hilux for land location activities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Swamp location: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4 sites (8 pumps)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403057"/>
                  </a:ext>
                </a:extLst>
              </a:tr>
              <a:tr h="218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Geomatics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 support 3 sites in a day across East and West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053249"/>
                  </a:ext>
                </a:extLst>
              </a:tr>
              <a:tr h="26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Security: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 support 3 locations (1 black 1 red for east and 1 for west)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702855"/>
                  </a:ext>
                </a:extLst>
              </a:tr>
              <a:tr h="177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Site Access. How quickly we can mobilise equipment to site, especially through third party land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463442"/>
                  </a:ext>
                </a:extLst>
              </a:tr>
              <a:tr h="1102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3. Understanding the terrian and early visit to site.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011880"/>
                  </a:ext>
                </a:extLst>
              </a:tr>
              <a:tr h="525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 Access with our ROW. Buggies take time to track to the work site. 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(Relocation of equipment to close camps of known areas with frequent incidents.) Location of equipment to hot spots, mudmat, swamp carrier, hovercraft, airboat, mobile bridges &amp; access.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 (east) 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(west)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(east)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(west)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316048"/>
                  </a:ext>
                </a:extLst>
              </a:tr>
              <a:tr h="1102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 Fixing the access way to and along our RoW.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53284"/>
                  </a:ext>
                </a:extLst>
              </a:tr>
              <a:tr h="1102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 Time of arrival at site.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220413"/>
                  </a:ext>
                </a:extLst>
              </a:tr>
              <a:tr h="1102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 Time for fire to release equipment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767772"/>
                  </a:ext>
                </a:extLst>
              </a:tr>
              <a:tr h="1102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 Security to mobilise.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13522"/>
                  </a:ext>
                </a:extLst>
              </a:tr>
              <a:tr h="1102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 Logistics to get vehicles available on time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954111"/>
                  </a:ext>
                </a:extLst>
              </a:tr>
              <a:tr h="1102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 Getting lunch packs on time.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761353"/>
                  </a:ext>
                </a:extLst>
              </a:tr>
              <a:tr h="177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 PEs to quickly get approval from line managers to get materials over the weekend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200977"/>
                  </a:ext>
                </a:extLst>
              </a:tr>
              <a:tr h="3514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 Depressurisation of line around the leak points considering line profiles. Put a process in place to quickly manage local depressurisation(vacuum trucks and decanting )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385589"/>
                  </a:ext>
                </a:extLst>
              </a:tr>
              <a:tr h="1102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 No of SNs for emergencies. 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31146"/>
                  </a:ext>
                </a:extLst>
              </a:tr>
              <a:tr h="1102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 Leveraging technology for local depressurisation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439572"/>
                  </a:ext>
                </a:extLst>
              </a:tr>
              <a:tr h="177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 Standby emergency security team (Patrick to provide how many emergency sites they can support)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22010"/>
                  </a:ext>
                </a:extLst>
              </a:tr>
              <a:tr h="26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 Ease to access IA during weekends. Effective communication to all stakeholders including access control during an emergency.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769473"/>
                  </a:ext>
                </a:extLst>
              </a:tr>
              <a:tr h="218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 Contractors to provide support for fire team. 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Provide a contract for this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148499"/>
                  </a:ext>
                </a:extLst>
              </a:tr>
              <a:tr h="2180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 Faulty equipment and tools during execution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Focused premob/pre-site mobilisation inspections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931934"/>
                  </a:ext>
                </a:extLst>
              </a:tr>
              <a:tr h="1102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 Limiting COC based on depth and terrain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094265"/>
                  </a:ext>
                </a:extLst>
              </a:tr>
              <a:tr h="264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2380" marR="2380" marT="238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 Difficulty in mapping terrian. </a:t>
                      </a:r>
                      <a:b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Weather condition (heavy rain and sunshine) can impact on the speed of mapping. (Raincoat, umbrella, water) 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380" marR="2380" marT="23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84456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A777E-DEE1-2827-FC80-4AFBC4D8C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36080731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2449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Custom 71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404040"/>
      </a:hlink>
      <a:folHlink>
        <a:srgbClr val="A6A6A6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Use WizKit for your Shell presentations (003).potx [Read-Only]" id="{421757DC-3024-4E27-B65C-C45B1A005685}" vid="{6A274529-3431-4656-9196-C4C6FBB31660}"/>
    </a:ext>
  </a:extLst>
</a:theme>
</file>

<file path=ppt/theme/theme2.xml><?xml version="1.0" encoding="utf-8"?>
<a:theme xmlns:a="http://schemas.openxmlformats.org/drawingml/2006/main" name="Shell WizKit V3_Template_4by3_06July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ll Template - Presentation Mode New v33.potx" id="{657A983B-3BF7-4CDF-9F8D-C341850A1E6B}" vid="{92CB91EA-BB9F-439C-8000-8296E719B80B}"/>
    </a:ext>
  </a:extLst>
</a:theme>
</file>

<file path=ppt/theme/theme3.xml><?xml version="1.0" encoding="utf-8"?>
<a:theme xmlns:a="http://schemas.openxmlformats.org/drawingml/2006/main" name="TotalEnergies AA - Blue">
  <a:themeElements>
    <a:clrScheme name="TotalEnergies AA - Blue">
      <a:dk1>
        <a:srgbClr val="374649"/>
      </a:dk1>
      <a:lt1>
        <a:srgbClr val="FFFFFF"/>
      </a:lt1>
      <a:dk2>
        <a:srgbClr val="009CEA"/>
      </a:dk2>
      <a:lt2>
        <a:srgbClr val="FFFFFF"/>
      </a:lt2>
      <a:accent1>
        <a:srgbClr val="009CEA"/>
      </a:accent1>
      <a:accent2>
        <a:srgbClr val="ED0000"/>
      </a:accent2>
      <a:accent3>
        <a:srgbClr val="40A900"/>
      </a:accent3>
      <a:accent4>
        <a:srgbClr val="F66A00"/>
      </a:accent4>
      <a:accent5>
        <a:srgbClr val="009CEA"/>
      </a:accent5>
      <a:accent6>
        <a:srgbClr val="ED0000"/>
      </a:accent6>
      <a:hlink>
        <a:srgbClr val="374649"/>
      </a:hlink>
      <a:folHlink>
        <a:srgbClr val="009CE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26" id="{F223456F-FF02-BB43-92D5-B0C703CC74B7}" vid="{6FBBE143-A0D6-0541-8B4A-28676F52E15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66</TotalTime>
  <Words>1887</Words>
  <Application>Microsoft Office PowerPoint</Application>
  <PresentationFormat>Widescreen</PresentationFormat>
  <Paragraphs>483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Futura Bold</vt:lpstr>
      <vt:lpstr>Futura Medium</vt:lpstr>
      <vt:lpstr>Wingdings</vt:lpstr>
      <vt:lpstr>Calibri</vt:lpstr>
      <vt:lpstr>Arial</vt:lpstr>
      <vt:lpstr>Shell layouts with footer</vt:lpstr>
      <vt:lpstr>Shell WizKit V3_Template_4by3_06July2016</vt:lpstr>
      <vt:lpstr>TotalEnergies AA - Blue</vt:lpstr>
      <vt:lpstr>Priority 1 &amp; 2 Opportunities Plan</vt:lpstr>
      <vt:lpstr>Workshop Details</vt:lpstr>
      <vt:lpstr>Workshop Outcome</vt:lpstr>
      <vt:lpstr>Workshop Outcome 02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Availability and RoW</dc:title>
  <dc:creator>Ojiako, Uche C SPDC-UPC/G/UP</dc:creator>
  <cp:lastModifiedBy>Ojiako, Uche C SPDC-UPC/G/UP</cp:lastModifiedBy>
  <cp:revision>4</cp:revision>
  <dcterms:created xsi:type="dcterms:W3CDTF">2023-04-03T14:29:04Z</dcterms:created>
  <dcterms:modified xsi:type="dcterms:W3CDTF">2023-04-18T09:55:48Z</dcterms:modified>
</cp:coreProperties>
</file>