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3/16/2022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85" y="662237"/>
            <a:ext cx="8530829" cy="405431"/>
          </a:xfrm>
          <a:prstGeom prst="rect">
            <a:avLst/>
          </a:prstGeom>
        </p:spPr>
        <p:txBody>
          <a:bodyPr>
            <a:normAutofit/>
          </a:bodyPr>
          <a:lstStyle/>
          <a:p>
            <a:pPr>
              <a:defRPr/>
            </a:pPr>
            <a:r>
              <a:rPr lang="en-US" sz="1500" b="1" dirty="0">
                <a:latin typeface="Futura Medium" panose="00000400000000000000" pitchFamily="2" charset="0"/>
              </a:rPr>
              <a:t>Project Title: Utilization of security vessels in FOT for West </a:t>
            </a:r>
            <a:r>
              <a:rPr lang="en-US" sz="1500" b="1" dirty="0" err="1">
                <a:latin typeface="Futura Medium" panose="00000400000000000000" pitchFamily="2" charset="0"/>
              </a:rPr>
              <a:t>Adhoc</a:t>
            </a:r>
            <a:r>
              <a:rPr lang="en-US" sz="1500" b="1" dirty="0">
                <a:latin typeface="Futura Medium" panose="00000400000000000000" pitchFamily="2" charset="0"/>
              </a:rPr>
              <a:t> operations</a:t>
            </a:r>
            <a:endParaRPr lang="en-US" sz="1500" dirty="0">
              <a:latin typeface="Futura Medium" panose="00000400000000000000" pitchFamily="2" charset="0"/>
            </a:endParaRPr>
          </a:p>
        </p:txBody>
      </p:sp>
      <p:sp>
        <p:nvSpPr>
          <p:cNvPr id="13" name="Text Placeholder 2 rename 1"/>
          <p:cNvSpPr txBox="1">
            <a:spLocks/>
          </p:cNvSpPr>
          <p:nvPr/>
        </p:nvSpPr>
        <p:spPr>
          <a:xfrm>
            <a:off x="3098405" y="3519145"/>
            <a:ext cx="3624263" cy="1388801"/>
          </a:xfrm>
          <a:prstGeom prst="rect">
            <a:avLst/>
          </a:prstGeom>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Project Scope/Actions : </a:t>
            </a:r>
          </a:p>
          <a:p>
            <a:pPr algn="just" defTabSz="685800">
              <a:spcAft>
                <a:spcPts val="375"/>
              </a:spcAft>
              <a:defRPr/>
            </a:pPr>
            <a:r>
              <a:rPr lang="en-GB" sz="1050" dirty="0"/>
              <a:t>1. Align </a:t>
            </a:r>
            <a:r>
              <a:rPr lang="en-GB" sz="1050" dirty="0" err="1"/>
              <a:t>adhoc</a:t>
            </a:r>
            <a:r>
              <a:rPr lang="en-GB" sz="1050" dirty="0"/>
              <a:t> operations with the use of the security vessels in FOT. </a:t>
            </a:r>
          </a:p>
        </p:txBody>
      </p:sp>
      <p:sp>
        <p:nvSpPr>
          <p:cNvPr id="10" name="Text Placeholder 2 rename 2"/>
          <p:cNvSpPr txBox="1">
            <a:spLocks/>
          </p:cNvSpPr>
          <p:nvPr/>
        </p:nvSpPr>
        <p:spPr>
          <a:xfrm>
            <a:off x="3098405" y="4998091"/>
            <a:ext cx="3624263" cy="1478908"/>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High-level Timeline:</a:t>
            </a:r>
          </a:p>
          <a:p>
            <a:pPr algn="just" defTabSz="685800">
              <a:spcAft>
                <a:spcPts val="375"/>
              </a:spcAft>
              <a:defRPr/>
            </a:pPr>
            <a:r>
              <a:rPr lang="en-US" sz="1050" dirty="0">
                <a:solidFill>
                  <a:srgbClr val="404040"/>
                </a:solidFill>
                <a:latin typeface="Futura Medium" panose="00000400000000000000" pitchFamily="2" charset="0"/>
              </a:rPr>
              <a:t>L0-L1</a:t>
            </a:r>
          </a:p>
          <a:p>
            <a:pPr algn="just" defTabSz="685800">
              <a:spcAft>
                <a:spcPts val="375"/>
              </a:spcAft>
              <a:defRPr/>
            </a:pPr>
            <a:r>
              <a:rPr lang="en-US" sz="1050" dirty="0">
                <a:solidFill>
                  <a:srgbClr val="404040"/>
                </a:solidFill>
                <a:latin typeface="Futura Medium" panose="00000400000000000000" pitchFamily="2" charset="0"/>
              </a:rPr>
              <a:t>L2: Impacts fully identified and FCF calculated</a:t>
            </a:r>
          </a:p>
          <a:p>
            <a:pPr algn="just" defTabSz="685800">
              <a:spcAft>
                <a:spcPts val="375"/>
              </a:spcAft>
              <a:defRPr/>
            </a:pPr>
            <a:r>
              <a:rPr lang="en-US" sz="1050" dirty="0">
                <a:solidFill>
                  <a:srgbClr val="404040"/>
                </a:solidFill>
                <a:latin typeface="Futura Medium" panose="00000400000000000000" pitchFamily="2" charset="0"/>
              </a:rPr>
              <a:t>L3: When to get approval for implementation</a:t>
            </a:r>
          </a:p>
          <a:p>
            <a:pPr algn="just" defTabSz="685800">
              <a:spcAft>
                <a:spcPts val="375"/>
              </a:spcAft>
              <a:defRPr/>
            </a:pPr>
            <a:r>
              <a:rPr lang="en-US" sz="1050" dirty="0">
                <a:solidFill>
                  <a:srgbClr val="404040"/>
                </a:solidFill>
                <a:latin typeface="Futura Medium" panose="00000400000000000000" pitchFamily="2" charset="0"/>
              </a:rPr>
              <a:t>L4: When to complete all major actions implementation</a:t>
            </a:r>
          </a:p>
          <a:p>
            <a:pPr algn="just" defTabSz="685800">
              <a:spcAft>
                <a:spcPts val="375"/>
              </a:spcAft>
              <a:defRPr/>
            </a:pPr>
            <a:r>
              <a:rPr lang="en-US" sz="1050" dirty="0">
                <a:solidFill>
                  <a:srgbClr val="404040"/>
                </a:solidFill>
                <a:latin typeface="Futura Medium" panose="00000400000000000000" pitchFamily="2" charset="0"/>
              </a:rPr>
              <a:t>L5: Initiative End</a:t>
            </a:r>
          </a:p>
          <a:p>
            <a:pPr algn="just" defTabSz="685800">
              <a:spcAft>
                <a:spcPts val="375"/>
              </a:spcAft>
              <a:defRPr/>
            </a:pPr>
            <a:endParaRPr lang="en-GB" sz="1050" dirty="0">
              <a:solidFill>
                <a:srgbClr val="404040"/>
              </a:solidFill>
              <a:latin typeface="Futura Medium" panose="00000400000000000000" pitchFamily="2" charset="0"/>
            </a:endParaRPr>
          </a:p>
          <a:p>
            <a:pPr algn="just" defTabSz="685800">
              <a:spcBef>
                <a:spcPts val="150"/>
              </a:spcBef>
              <a:spcAft>
                <a:spcPts val="150"/>
              </a:spcAft>
              <a:buClr>
                <a:srgbClr val="9BBB59">
                  <a:lumMod val="50000"/>
                </a:srgbClr>
              </a:buClr>
              <a:buSzPct val="125000"/>
              <a:defRPr/>
            </a:pPr>
            <a:endParaRPr lang="en-US" sz="1050" dirty="0">
              <a:solidFill>
                <a:srgbClr val="404040"/>
              </a:solidFill>
              <a:latin typeface="Futura Medium" panose="00000400000000000000" pitchFamily="2" charset="0"/>
            </a:endParaRPr>
          </a:p>
        </p:txBody>
      </p:sp>
      <p:sp>
        <p:nvSpPr>
          <p:cNvPr id="11" name="Text Placeholder 2 rename 3"/>
          <p:cNvSpPr txBox="1">
            <a:spLocks/>
          </p:cNvSpPr>
          <p:nvPr/>
        </p:nvSpPr>
        <p:spPr>
          <a:xfrm>
            <a:off x="6856918" y="3528773"/>
            <a:ext cx="2146912" cy="1379173"/>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Critical Success Factors:</a:t>
            </a:r>
          </a:p>
          <a:p>
            <a:pPr algn="just" defTabSz="685800">
              <a:spcAft>
                <a:spcPts val="375"/>
              </a:spcAft>
              <a:defRPr/>
            </a:pPr>
            <a:r>
              <a:rPr lang="en-US" sz="1050" b="1" u="sng" dirty="0">
                <a:solidFill>
                  <a:srgbClr val="404040"/>
                </a:solidFill>
                <a:latin typeface="Futura Medium" panose="00000400000000000000" pitchFamily="2" charset="0"/>
              </a:rPr>
              <a:t>- </a:t>
            </a:r>
            <a:r>
              <a:rPr lang="en-US" sz="1050" dirty="0">
                <a:solidFill>
                  <a:srgbClr val="404040"/>
                </a:solidFill>
                <a:latin typeface="Futura Medium" panose="00000400000000000000" pitchFamily="2" charset="0"/>
              </a:rPr>
              <a:t>Marine Logistic Support</a:t>
            </a:r>
            <a:endParaRPr lang="en-GB" sz="1050" dirty="0">
              <a:solidFill>
                <a:srgbClr val="404040"/>
              </a:solidFill>
              <a:latin typeface="Futura Medium" panose="00000400000000000000" pitchFamily="2" charset="0"/>
            </a:endParaRPr>
          </a:p>
        </p:txBody>
      </p:sp>
      <p:sp>
        <p:nvSpPr>
          <p:cNvPr id="12" name="Text Placeholder 2 rename 4"/>
          <p:cNvSpPr txBox="1">
            <a:spLocks/>
          </p:cNvSpPr>
          <p:nvPr/>
        </p:nvSpPr>
        <p:spPr>
          <a:xfrm>
            <a:off x="87411" y="3519145"/>
            <a:ext cx="2876744" cy="1388802"/>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Potential Benefits &amp; Measurement:</a:t>
            </a:r>
          </a:p>
          <a:p>
            <a:pPr algn="just" defTabSz="685800">
              <a:spcAft>
                <a:spcPts val="375"/>
              </a:spcAft>
              <a:defRPr/>
            </a:pPr>
            <a:r>
              <a:rPr lang="en-US" sz="1050" dirty="0">
                <a:solidFill>
                  <a:srgbClr val="404040"/>
                </a:solidFill>
                <a:latin typeface="Futura Medium" panose="00000400000000000000" pitchFamily="2" charset="0"/>
              </a:rPr>
              <a:t>1. Reduction in charter services</a:t>
            </a:r>
          </a:p>
          <a:p>
            <a:pPr algn="just" defTabSz="685800">
              <a:spcAft>
                <a:spcPts val="375"/>
              </a:spcAft>
              <a:defRPr/>
            </a:pPr>
            <a:r>
              <a:rPr lang="en-US" sz="1050" dirty="0">
                <a:solidFill>
                  <a:srgbClr val="404040"/>
                </a:solidFill>
                <a:latin typeface="Futura Medium" panose="00000400000000000000" pitchFamily="2" charset="0"/>
              </a:rPr>
              <a:t>2. Eliminate pilotage cost for security vessel movement.</a:t>
            </a:r>
          </a:p>
          <a:p>
            <a:pPr algn="just" defTabSz="685800">
              <a:spcAft>
                <a:spcPts val="375"/>
              </a:spcAft>
              <a:defRPr/>
            </a:pPr>
            <a:r>
              <a:rPr lang="en-US" sz="1050" dirty="0">
                <a:solidFill>
                  <a:srgbClr val="404040"/>
                </a:solidFill>
                <a:latin typeface="Futura Medium" panose="00000400000000000000" pitchFamily="2" charset="0"/>
              </a:rPr>
              <a:t>3.Total expected cost savings is circa $1mln.</a:t>
            </a:r>
          </a:p>
          <a:p>
            <a:pPr algn="just" defTabSz="685800">
              <a:spcAft>
                <a:spcPts val="375"/>
              </a:spcAft>
              <a:defRPr/>
            </a:pPr>
            <a:endParaRPr lang="en-GB" sz="1050" dirty="0">
              <a:solidFill>
                <a:srgbClr val="404040"/>
              </a:solidFill>
              <a:latin typeface="Futura Medium" panose="00000400000000000000" pitchFamily="2" charset="0"/>
            </a:endParaRP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15" name="Text Placeholder 2 rename 5"/>
          <p:cNvSpPr txBox="1">
            <a:spLocks/>
          </p:cNvSpPr>
          <p:nvPr/>
        </p:nvSpPr>
        <p:spPr>
          <a:xfrm>
            <a:off x="6856918" y="4998091"/>
            <a:ext cx="2168366" cy="1478908"/>
          </a:xfrm>
          <a:prstGeom prst="rect">
            <a:avLst/>
          </a:prstGeom>
          <a:solidFill>
            <a:schemeClr val="bg1"/>
          </a:solidFill>
          <a:ln>
            <a:solidFill>
              <a:srgbClr val="2C2C2C"/>
            </a:solidFill>
          </a:ln>
        </p:spPr>
        <p:txBody>
          <a:bodyPr/>
          <a:lstStyle/>
          <a:p>
            <a:pPr defTabSz="914378">
              <a:spcBef>
                <a:spcPts val="225"/>
              </a:spcBef>
            </a:pPr>
            <a:r>
              <a:rPr lang="en-US" sz="1050" dirty="0">
                <a:solidFill>
                  <a:srgbClr val="404040"/>
                </a:solidFill>
                <a:latin typeface="Futura Medium"/>
                <a:ea typeface="Times New Roman"/>
                <a:cs typeface="Times New Roman"/>
              </a:rPr>
              <a:t>Project Sponsor: Anny Acholonu</a:t>
            </a:r>
          </a:p>
          <a:p>
            <a:pPr defTabSz="914378">
              <a:spcBef>
                <a:spcPts val="225"/>
              </a:spcBef>
            </a:pPr>
            <a:r>
              <a:rPr lang="en-US" sz="1050" dirty="0">
                <a:solidFill>
                  <a:srgbClr val="404040"/>
                </a:solidFill>
                <a:latin typeface="Futura Medium"/>
                <a:ea typeface="Times New Roman"/>
                <a:cs typeface="Times New Roman"/>
              </a:rPr>
              <a:t>Project Team: West Team</a:t>
            </a:r>
            <a:endParaRPr lang="en-GB" sz="1050" dirty="0">
              <a:solidFill>
                <a:srgbClr val="404040"/>
              </a:solidFill>
              <a:latin typeface="Times New Roman"/>
              <a:ea typeface="Times New Roman"/>
            </a:endParaRPr>
          </a:p>
        </p:txBody>
      </p:sp>
      <p:sp>
        <p:nvSpPr>
          <p:cNvPr id="7" name="Text Placeholder 2"/>
          <p:cNvSpPr txBox="1">
            <a:spLocks/>
          </p:cNvSpPr>
          <p:nvPr/>
        </p:nvSpPr>
        <p:spPr>
          <a:xfrm>
            <a:off x="87411" y="1032406"/>
            <a:ext cx="8920163" cy="2271187"/>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Business Case/Objectives</a:t>
            </a:r>
            <a:r>
              <a:rPr lang="en-GB" sz="1050" b="1" dirty="0">
                <a:solidFill>
                  <a:srgbClr val="404040"/>
                </a:solidFill>
                <a:latin typeface="Futura Medium" pitchFamily="2" charset="0"/>
                <a:cs typeface="Arial" charset="0"/>
              </a:rPr>
              <a:t>:</a:t>
            </a:r>
          </a:p>
          <a:p>
            <a:pPr algn="just" defTabSz="685800">
              <a:spcAft>
                <a:spcPts val="375"/>
              </a:spcAft>
              <a:defRPr/>
            </a:pPr>
            <a:r>
              <a:rPr lang="en-US" sz="1050" dirty="0">
                <a:solidFill>
                  <a:srgbClr val="404040"/>
                </a:solidFill>
                <a:latin typeface="Futura Medium" pitchFamily="2" charset="0"/>
                <a:cs typeface="Arial" charset="0"/>
              </a:rPr>
              <a:t>The field locations in the west are mostly located in the swamps. To ensure continuous operations to meetup out PUs ambition of 137kboepd then supplies, fuel and spares are needed. These vital items are usually deployed through vessels to the remote locations with security vessels to ensure the safety of the supplies but lately there have been multiple request for the security vessel movements that has seen the security vessels in FOT under utilized which is a waste that needs to be eliminated. This initiative is to streamline activities &amp; material request to align and be fully with the security vessels in FOT to maximize its use. This will greatly reduce and eventually eliminate the recuring demand for security vessel movement outside the security vessels in FOT.</a:t>
            </a:r>
          </a:p>
          <a:p>
            <a:pPr algn="just" defTabSz="685800">
              <a:spcAft>
                <a:spcPts val="375"/>
              </a:spcAft>
              <a:defRPr/>
            </a:pPr>
            <a:endParaRPr lang="en-US" sz="1050" dirty="0">
              <a:solidFill>
                <a:srgbClr val="404040"/>
              </a:solidFill>
              <a:latin typeface="Futura Medium" pitchFamily="2" charset="0"/>
              <a:cs typeface="Arial" charset="0"/>
            </a:endParaRPr>
          </a:p>
          <a:p>
            <a:pPr algn="just" defTabSz="685800">
              <a:spcAft>
                <a:spcPts val="375"/>
              </a:spcAft>
              <a:defRPr/>
            </a:pPr>
            <a:r>
              <a:rPr lang="en-US" sz="1050" b="1" dirty="0">
                <a:solidFill>
                  <a:srgbClr val="404040"/>
                </a:solidFill>
                <a:latin typeface="Futura Medium" pitchFamily="2" charset="0"/>
                <a:cs typeface="Arial" charset="0"/>
              </a:rPr>
              <a:t>Objective:</a:t>
            </a:r>
          </a:p>
          <a:p>
            <a:pPr algn="just" defTabSz="685800">
              <a:spcAft>
                <a:spcPts val="375"/>
              </a:spcAft>
              <a:defRPr/>
            </a:pPr>
            <a:r>
              <a:rPr lang="en-US" sz="1050" dirty="0">
                <a:solidFill>
                  <a:srgbClr val="404040"/>
                </a:solidFill>
                <a:latin typeface="Futura Medium" pitchFamily="2" charset="0"/>
                <a:cs typeface="Arial" charset="0"/>
              </a:rPr>
              <a:t>To fully utilize the security vessels in FOT for the West </a:t>
            </a:r>
            <a:r>
              <a:rPr lang="en-US" sz="1050" dirty="0" err="1">
                <a:solidFill>
                  <a:srgbClr val="404040"/>
                </a:solidFill>
                <a:latin typeface="Futura Medium" pitchFamily="2" charset="0"/>
                <a:cs typeface="Arial" charset="0"/>
              </a:rPr>
              <a:t>adhoc</a:t>
            </a:r>
            <a:r>
              <a:rPr lang="en-US" sz="1050" dirty="0">
                <a:solidFill>
                  <a:srgbClr val="404040"/>
                </a:solidFill>
                <a:latin typeface="Futura Medium" pitchFamily="2" charset="0"/>
                <a:cs typeface="Arial" charset="0"/>
              </a:rPr>
              <a:t> operations to eliminate cases for </a:t>
            </a:r>
            <a:r>
              <a:rPr lang="en-US" sz="1050" dirty="0" err="1">
                <a:solidFill>
                  <a:srgbClr val="404040"/>
                </a:solidFill>
                <a:latin typeface="Futura Medium" pitchFamily="2" charset="0"/>
                <a:cs typeface="Arial" charset="0"/>
              </a:rPr>
              <a:t>Adhoc</a:t>
            </a:r>
            <a:r>
              <a:rPr lang="en-US" sz="1050" dirty="0">
                <a:solidFill>
                  <a:srgbClr val="404040"/>
                </a:solidFill>
                <a:latin typeface="Futura Medium" pitchFamily="2" charset="0"/>
                <a:cs typeface="Arial" charset="0"/>
              </a:rPr>
              <a:t>/special vessel movements which cost us and additional $1m.</a:t>
            </a:r>
          </a:p>
          <a:p>
            <a:pPr algn="just" defTabSz="685800">
              <a:spcAft>
                <a:spcPts val="375"/>
              </a:spcAft>
              <a:defRPr/>
            </a:pPr>
            <a:endParaRPr lang="en-GB" sz="1050" b="1" dirty="0">
              <a:solidFill>
                <a:srgbClr val="404040"/>
              </a:solidFill>
              <a:latin typeface="Futura Medium" pitchFamily="2" charset="0"/>
              <a:cs typeface="Arial" charset="0"/>
            </a:endParaRP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4636</TotalTime>
  <Words>290</Words>
  <Application>Microsoft Office PowerPoint</Application>
  <PresentationFormat>On-screen Show (4:3)</PresentationFormat>
  <Paragraphs>25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 Bold</vt:lpstr>
      <vt:lpstr>Futura Medium</vt:lpstr>
      <vt:lpstr>Times New Roman</vt:lpstr>
      <vt:lpstr>Wingdings</vt:lpstr>
      <vt:lpstr>Shell layouts with footer</vt:lpstr>
      <vt:lpstr>Project Title: Utilization of security vessels in FOT for West Adhoc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Mark, Enyo SPDC-UPC/G/UW</cp:lastModifiedBy>
  <cp:revision>126</cp:revision>
  <dcterms:created xsi:type="dcterms:W3CDTF">2006-08-16T00:00:00Z</dcterms:created>
  <dcterms:modified xsi:type="dcterms:W3CDTF">2022-03-16T19:59:37Z</dcterms:modified>
</cp:coreProperties>
</file>