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145706414" r:id="rId2"/>
  </p:sldIdLst>
  <p:sldSz cx="12192000" cy="6858000"/>
  <p:notesSz cx="6858000" cy="9144000"/>
  <p:embeddedFontLst>
    <p:embeddedFont>
      <p:font typeface="Bauhaus 93" panose="04030905020B02020C02" pitchFamily="82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sis" pitchFamily="2" charset="0"/>
      <p:regular r:id="rId9"/>
      <p:bold r:id="rId10"/>
    </p:embeddedFont>
    <p:embeddedFont>
      <p:font typeface="Futura Medium" panose="0000080000000000000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08029-BC47-49A6-A045-FC2A955394C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9E6B8F-26D4-4368-8228-184B7B6FFB47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1400" dirty="0">
              <a:latin typeface="Futura Medium" panose="00000400000000000000" pitchFamily="2" charset="0"/>
            </a:rPr>
            <a:t>Technical Reviews</a:t>
          </a:r>
        </a:p>
      </dgm:t>
    </dgm:pt>
    <dgm:pt modelId="{2B2ADA8C-BE65-4962-8ABB-F4AFD762FC9B}" type="parTrans" cxnId="{592FC518-FA47-4F3C-B63F-2EBC8FD403D1}">
      <dgm:prSet/>
      <dgm:spPr/>
      <dgm:t>
        <a:bodyPr/>
        <a:lstStyle/>
        <a:p>
          <a:endParaRPr lang="en-GB"/>
        </a:p>
      </dgm:t>
    </dgm:pt>
    <dgm:pt modelId="{A9C62BCE-A9D6-485C-848F-E9B6007CF4BE}" type="sibTrans" cxnId="{592FC518-FA47-4F3C-B63F-2EBC8FD403D1}">
      <dgm:prSet/>
      <dgm:spPr/>
      <dgm:t>
        <a:bodyPr/>
        <a:lstStyle/>
        <a:p>
          <a:endParaRPr lang="en-GB"/>
        </a:p>
      </dgm:t>
    </dgm:pt>
    <dgm:pt modelId="{0ED1A016-F4DE-4AD0-9408-6831369BDCE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GB" sz="1400" dirty="0">
              <a:latin typeface="Futura Medium" panose="00000400000000000000" pitchFamily="2" charset="0"/>
            </a:rPr>
            <a:t>Selection</a:t>
          </a:r>
        </a:p>
      </dgm:t>
    </dgm:pt>
    <dgm:pt modelId="{B1ED3510-9F08-4B92-89B1-9E9262C0ECF9}" type="parTrans" cxnId="{7CE9AEA7-76F8-4691-BBD4-998E5E1BE2A7}">
      <dgm:prSet/>
      <dgm:spPr/>
      <dgm:t>
        <a:bodyPr/>
        <a:lstStyle/>
        <a:p>
          <a:endParaRPr lang="en-GB"/>
        </a:p>
      </dgm:t>
    </dgm:pt>
    <dgm:pt modelId="{D9952BD9-7BA3-43F3-8FE1-D26783CBA157}" type="sibTrans" cxnId="{7CE9AEA7-76F8-4691-BBD4-998E5E1BE2A7}">
      <dgm:prSet/>
      <dgm:spPr/>
      <dgm:t>
        <a:bodyPr/>
        <a:lstStyle/>
        <a:p>
          <a:endParaRPr lang="en-GB"/>
        </a:p>
      </dgm:t>
    </dgm:pt>
    <dgm:pt modelId="{33B60EDA-1697-480C-A5C3-9B621584A9F9}">
      <dgm:prSet phldrT="[Text]" custT="1"/>
      <dgm:spPr>
        <a:solidFill>
          <a:schemeClr val="tx2"/>
        </a:solidFill>
      </dgm:spPr>
      <dgm:t>
        <a:bodyPr/>
        <a:lstStyle/>
        <a:p>
          <a:r>
            <a:rPr lang="en-GB" sz="1400" dirty="0">
              <a:latin typeface="Futura Medium" panose="00000400000000000000" pitchFamily="2" charset="0"/>
            </a:rPr>
            <a:t>Deployment</a:t>
          </a:r>
        </a:p>
      </dgm:t>
    </dgm:pt>
    <dgm:pt modelId="{DAF01AE2-3C2F-42B7-B9DC-8C9B26DBC6E1}" type="parTrans" cxnId="{28070D93-4DA3-4CA7-BCC7-B3ADA24502BB}">
      <dgm:prSet/>
      <dgm:spPr/>
      <dgm:t>
        <a:bodyPr/>
        <a:lstStyle/>
        <a:p>
          <a:endParaRPr lang="en-GB"/>
        </a:p>
      </dgm:t>
    </dgm:pt>
    <dgm:pt modelId="{69AD658D-6687-4E08-BC24-BE4A1B9134CC}" type="sibTrans" cxnId="{28070D93-4DA3-4CA7-BCC7-B3ADA24502BB}">
      <dgm:prSet/>
      <dgm:spPr/>
      <dgm:t>
        <a:bodyPr/>
        <a:lstStyle/>
        <a:p>
          <a:endParaRPr lang="en-GB"/>
        </a:p>
      </dgm:t>
    </dgm:pt>
    <dgm:pt modelId="{197D3A21-FD58-4CEF-B21A-AF823E148E61}" type="pres">
      <dgm:prSet presAssocID="{72208029-BC47-49A6-A045-FC2A955394C8}" presName="Name0" presStyleCnt="0">
        <dgm:presLayoutVars>
          <dgm:dir/>
          <dgm:animLvl val="lvl"/>
          <dgm:resizeHandles val="exact"/>
        </dgm:presLayoutVars>
      </dgm:prSet>
      <dgm:spPr/>
    </dgm:pt>
    <dgm:pt modelId="{3A7C9E0C-4F36-4DF1-BDC9-30A9466ECEF0}" type="pres">
      <dgm:prSet presAssocID="{33B60EDA-1697-480C-A5C3-9B621584A9F9}" presName="boxAndChildren" presStyleCnt="0"/>
      <dgm:spPr/>
    </dgm:pt>
    <dgm:pt modelId="{803F5915-F57F-447E-ACD7-D9A73BDA3615}" type="pres">
      <dgm:prSet presAssocID="{33B60EDA-1697-480C-A5C3-9B621584A9F9}" presName="parentTextBox" presStyleLbl="node1" presStyleIdx="0" presStyleCnt="3"/>
      <dgm:spPr/>
    </dgm:pt>
    <dgm:pt modelId="{5E11A332-4BE5-4689-AD04-41117BC28859}" type="pres">
      <dgm:prSet presAssocID="{D9952BD9-7BA3-43F3-8FE1-D26783CBA157}" presName="sp" presStyleCnt="0"/>
      <dgm:spPr/>
    </dgm:pt>
    <dgm:pt modelId="{51856861-257C-43DA-964A-37FDA582DB6D}" type="pres">
      <dgm:prSet presAssocID="{0ED1A016-F4DE-4AD0-9408-6831369BDCE3}" presName="arrowAndChildren" presStyleCnt="0"/>
      <dgm:spPr/>
    </dgm:pt>
    <dgm:pt modelId="{7F841FD3-7128-4718-94FA-D5729D0D4272}" type="pres">
      <dgm:prSet presAssocID="{0ED1A016-F4DE-4AD0-9408-6831369BDCE3}" presName="parentTextArrow" presStyleLbl="node1" presStyleIdx="1" presStyleCnt="3"/>
      <dgm:spPr/>
    </dgm:pt>
    <dgm:pt modelId="{5705D4EC-75F0-4E76-BC37-28C79C4AD401}" type="pres">
      <dgm:prSet presAssocID="{A9C62BCE-A9D6-485C-848F-E9B6007CF4BE}" presName="sp" presStyleCnt="0"/>
      <dgm:spPr/>
    </dgm:pt>
    <dgm:pt modelId="{B3657C03-558E-427D-BA7D-1E75A9959CD1}" type="pres">
      <dgm:prSet presAssocID="{679E6B8F-26D4-4368-8228-184B7B6FFB47}" presName="arrowAndChildren" presStyleCnt="0"/>
      <dgm:spPr/>
    </dgm:pt>
    <dgm:pt modelId="{37C7956F-2F7E-42D8-81B4-3B8D224D0D28}" type="pres">
      <dgm:prSet presAssocID="{679E6B8F-26D4-4368-8228-184B7B6FFB47}" presName="parentTextArrow" presStyleLbl="node1" presStyleIdx="2" presStyleCnt="3"/>
      <dgm:spPr/>
    </dgm:pt>
  </dgm:ptLst>
  <dgm:cxnLst>
    <dgm:cxn modelId="{E580DD12-6D17-4E1C-8C59-9ADD914C2541}" type="presOf" srcId="{0ED1A016-F4DE-4AD0-9408-6831369BDCE3}" destId="{7F841FD3-7128-4718-94FA-D5729D0D4272}" srcOrd="0" destOrd="0" presId="urn:microsoft.com/office/officeart/2005/8/layout/process4"/>
    <dgm:cxn modelId="{592FC518-FA47-4F3C-B63F-2EBC8FD403D1}" srcId="{72208029-BC47-49A6-A045-FC2A955394C8}" destId="{679E6B8F-26D4-4368-8228-184B7B6FFB47}" srcOrd="0" destOrd="0" parTransId="{2B2ADA8C-BE65-4962-8ABB-F4AFD762FC9B}" sibTransId="{A9C62BCE-A9D6-485C-848F-E9B6007CF4BE}"/>
    <dgm:cxn modelId="{2BC9925D-87C5-4100-B544-8FDE0E511E5D}" type="presOf" srcId="{72208029-BC47-49A6-A045-FC2A955394C8}" destId="{197D3A21-FD58-4CEF-B21A-AF823E148E61}" srcOrd="0" destOrd="0" presId="urn:microsoft.com/office/officeart/2005/8/layout/process4"/>
    <dgm:cxn modelId="{28070D93-4DA3-4CA7-BCC7-B3ADA24502BB}" srcId="{72208029-BC47-49A6-A045-FC2A955394C8}" destId="{33B60EDA-1697-480C-A5C3-9B621584A9F9}" srcOrd="2" destOrd="0" parTransId="{DAF01AE2-3C2F-42B7-B9DC-8C9B26DBC6E1}" sibTransId="{69AD658D-6687-4E08-BC24-BE4A1B9134CC}"/>
    <dgm:cxn modelId="{7CE9AEA7-76F8-4691-BBD4-998E5E1BE2A7}" srcId="{72208029-BC47-49A6-A045-FC2A955394C8}" destId="{0ED1A016-F4DE-4AD0-9408-6831369BDCE3}" srcOrd="1" destOrd="0" parTransId="{B1ED3510-9F08-4B92-89B1-9E9262C0ECF9}" sibTransId="{D9952BD9-7BA3-43F3-8FE1-D26783CBA157}"/>
    <dgm:cxn modelId="{84BA13C2-D4DA-4B04-A628-7FD143CFD9AC}" type="presOf" srcId="{679E6B8F-26D4-4368-8228-184B7B6FFB47}" destId="{37C7956F-2F7E-42D8-81B4-3B8D224D0D28}" srcOrd="0" destOrd="0" presId="urn:microsoft.com/office/officeart/2005/8/layout/process4"/>
    <dgm:cxn modelId="{0C8D15F4-EC9C-46DC-968A-40BC4A0C2238}" type="presOf" srcId="{33B60EDA-1697-480C-A5C3-9B621584A9F9}" destId="{803F5915-F57F-447E-ACD7-D9A73BDA3615}" srcOrd="0" destOrd="0" presId="urn:microsoft.com/office/officeart/2005/8/layout/process4"/>
    <dgm:cxn modelId="{9ADC0C63-D835-4341-AAB3-CC3115A09B77}" type="presParOf" srcId="{197D3A21-FD58-4CEF-B21A-AF823E148E61}" destId="{3A7C9E0C-4F36-4DF1-BDC9-30A9466ECEF0}" srcOrd="0" destOrd="0" presId="urn:microsoft.com/office/officeart/2005/8/layout/process4"/>
    <dgm:cxn modelId="{2A94390D-E6DE-4E6A-AEFE-DC08E428CF37}" type="presParOf" srcId="{3A7C9E0C-4F36-4DF1-BDC9-30A9466ECEF0}" destId="{803F5915-F57F-447E-ACD7-D9A73BDA3615}" srcOrd="0" destOrd="0" presId="urn:microsoft.com/office/officeart/2005/8/layout/process4"/>
    <dgm:cxn modelId="{B12ACB42-5841-4B31-83CE-630E88183755}" type="presParOf" srcId="{197D3A21-FD58-4CEF-B21A-AF823E148E61}" destId="{5E11A332-4BE5-4689-AD04-41117BC28859}" srcOrd="1" destOrd="0" presId="urn:microsoft.com/office/officeart/2005/8/layout/process4"/>
    <dgm:cxn modelId="{E787EA72-EF3E-4B23-9B82-DCC7D53142E5}" type="presParOf" srcId="{197D3A21-FD58-4CEF-B21A-AF823E148E61}" destId="{51856861-257C-43DA-964A-37FDA582DB6D}" srcOrd="2" destOrd="0" presId="urn:microsoft.com/office/officeart/2005/8/layout/process4"/>
    <dgm:cxn modelId="{3C8FD9F3-E298-4915-B33A-E33CD3E72C40}" type="presParOf" srcId="{51856861-257C-43DA-964A-37FDA582DB6D}" destId="{7F841FD3-7128-4718-94FA-D5729D0D4272}" srcOrd="0" destOrd="0" presId="urn:microsoft.com/office/officeart/2005/8/layout/process4"/>
    <dgm:cxn modelId="{277B883D-F85D-41E8-A31C-4478759C70A0}" type="presParOf" srcId="{197D3A21-FD58-4CEF-B21A-AF823E148E61}" destId="{5705D4EC-75F0-4E76-BC37-28C79C4AD401}" srcOrd="3" destOrd="0" presId="urn:microsoft.com/office/officeart/2005/8/layout/process4"/>
    <dgm:cxn modelId="{F504FD04-9FBF-49BB-8C99-AA513A01564F}" type="presParOf" srcId="{197D3A21-FD58-4CEF-B21A-AF823E148E61}" destId="{B3657C03-558E-427D-BA7D-1E75A9959CD1}" srcOrd="4" destOrd="0" presId="urn:microsoft.com/office/officeart/2005/8/layout/process4"/>
    <dgm:cxn modelId="{6EF0525C-141C-4D9D-BFD2-E48A4DA0DE1F}" type="presParOf" srcId="{B3657C03-558E-427D-BA7D-1E75A9959CD1}" destId="{37C7956F-2F7E-42D8-81B4-3B8D224D0D2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F5915-F57F-447E-ACD7-D9A73BDA3615}">
      <dsp:nvSpPr>
        <dsp:cNvPr id="0" name=""/>
        <dsp:cNvSpPr/>
      </dsp:nvSpPr>
      <dsp:spPr>
        <a:xfrm>
          <a:off x="0" y="1977123"/>
          <a:ext cx="1967884" cy="648936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Futura Medium" panose="00000400000000000000" pitchFamily="2" charset="0"/>
            </a:rPr>
            <a:t>Deployment</a:t>
          </a:r>
        </a:p>
      </dsp:txBody>
      <dsp:txXfrm>
        <a:off x="0" y="1977123"/>
        <a:ext cx="1967884" cy="648936"/>
      </dsp:txXfrm>
    </dsp:sp>
    <dsp:sp modelId="{7F841FD3-7128-4718-94FA-D5729D0D4272}">
      <dsp:nvSpPr>
        <dsp:cNvPr id="0" name=""/>
        <dsp:cNvSpPr/>
      </dsp:nvSpPr>
      <dsp:spPr>
        <a:xfrm rot="10800000">
          <a:off x="0" y="988793"/>
          <a:ext cx="1967884" cy="998063"/>
        </a:xfrm>
        <a:prstGeom prst="upArrowCallou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Futura Medium" panose="00000400000000000000" pitchFamily="2" charset="0"/>
            </a:rPr>
            <a:t>Selection</a:t>
          </a:r>
        </a:p>
      </dsp:txBody>
      <dsp:txXfrm rot="10800000">
        <a:off x="0" y="988793"/>
        <a:ext cx="1967884" cy="648511"/>
      </dsp:txXfrm>
    </dsp:sp>
    <dsp:sp modelId="{37C7956F-2F7E-42D8-81B4-3B8D224D0D28}">
      <dsp:nvSpPr>
        <dsp:cNvPr id="0" name=""/>
        <dsp:cNvSpPr/>
      </dsp:nvSpPr>
      <dsp:spPr>
        <a:xfrm rot="10800000">
          <a:off x="0" y="464"/>
          <a:ext cx="1967884" cy="998063"/>
        </a:xfrm>
        <a:prstGeom prst="upArrowCallou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Futura Medium" panose="00000400000000000000" pitchFamily="2" charset="0"/>
            </a:rPr>
            <a:t>Technical Reviews</a:t>
          </a:r>
        </a:p>
      </dsp:txBody>
      <dsp:txXfrm rot="10800000">
        <a:off x="0" y="464"/>
        <a:ext cx="1967884" cy="648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015A2-BE53-40EE-BD84-D612896158B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8A770-2E08-4092-9BE5-BF998DBA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49b49e95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49b49e95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3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646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  <a:alpha val="176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04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1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1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954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Ref idx="1001">
        <a:schemeClr val="bg2"/>
      </p:bgRef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2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2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4953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1300" y="3127133"/>
            <a:ext cx="696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1300" y="4599533"/>
            <a:ext cx="6960000" cy="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31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58733" y="-50799"/>
            <a:ext cx="5519733" cy="6923500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863467" y="-19667"/>
            <a:ext cx="33092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320500" y="1362600"/>
            <a:ext cx="9790800" cy="4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609585" rtl="0">
              <a:spcBef>
                <a:spcPts val="800"/>
              </a:spcBef>
              <a:spcAft>
                <a:spcPts val="0"/>
              </a:spcAft>
              <a:buSzPts val="3600"/>
              <a:buChar char="▸"/>
              <a:defRPr sz="4800" i="1"/>
            </a:lvl1pPr>
            <a:lvl2pPr marL="1219170" lvl="1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2pPr>
            <a:lvl3pPr marL="1828754" lvl="2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3pPr>
            <a:lvl4pPr marL="2438339" lvl="3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4pPr>
            <a:lvl5pPr marL="3047924" lvl="4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5pPr>
            <a:lvl6pPr marL="3657509" lvl="5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6pPr>
            <a:lvl7pPr marL="4267093" lvl="6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7pPr>
            <a:lvl8pPr marL="4876678" lvl="7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8pPr>
            <a:lvl9pPr marL="5486263" lvl="8" indent="-609585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61533" y="-362467"/>
            <a:ext cx="260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921263" y="-19667"/>
            <a:ext cx="9944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flipH="1">
            <a:off x="9276399" y="5859533"/>
            <a:ext cx="35252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/>
          <p:nvPr/>
        </p:nvSpPr>
        <p:spPr>
          <a:xfrm>
            <a:off x="9276633" y="5516733"/>
            <a:ext cx="2915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8835396" y="5859533"/>
            <a:ext cx="994400" cy="9988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326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82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1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473200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869585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8265971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148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270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885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990604" y="5875067"/>
            <a:ext cx="10007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/>
          <p:nvPr/>
        </p:nvSpPr>
        <p:spPr>
          <a:xfrm flipH="1">
            <a:off x="10482157" y="5875067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0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498600" y="5875067"/>
            <a:ext cx="8983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803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3200" y="1600200"/>
            <a:ext cx="101092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9954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/>
        </p:nvSpPr>
        <p:spPr>
          <a:xfrm>
            <a:off x="6147723" y="975601"/>
            <a:ext cx="5820414" cy="23653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PROPOSED SOLUTION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Futura Medium" panose="00000400000000000000" pitchFamily="2" charset="0"/>
              <a:ea typeface="Roboto"/>
              <a:cs typeface="Roboto"/>
              <a:sym typeface="Roboto"/>
            </a:endParaRPr>
          </a:p>
          <a:p>
            <a:pPr marL="228600" indent="-228600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Font typeface="+mj-lt"/>
              <a:buAutoNum type="alphaLcPeriod"/>
              <a:defRPr/>
            </a:pPr>
            <a:r>
              <a:rPr lang="en-US" sz="1400" kern="0" dirty="0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Engage ROV vendor to execute underwater inspections.</a:t>
            </a:r>
          </a:p>
          <a:p>
            <a:pPr marL="228600" indent="-228600" defTabSz="1219170"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Font typeface="+mj-lt"/>
              <a:buAutoNum type="alphaLcPeriod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Buy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si</a:t>
            </a:r>
            <a:r>
              <a:rPr lang="en-US" sz="1400" kern="0" dirty="0" err="1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mple</a:t>
            </a:r>
            <a:r>
              <a:rPr lang="en-US" sz="1400" kern="0" dirty="0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 </a:t>
            </a:r>
            <a:r>
              <a:rPr lang="en-US" sz="1400" kern="0" dirty="0" err="1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RoV</a:t>
            </a:r>
            <a:r>
              <a:rPr lang="en-US" sz="1400" kern="0" dirty="0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 systems that in house inspectors can use subsequently to perform inspections to build capability and improve availability of the inspection data.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lang="en-US" sz="1400" kern="0" dirty="0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Remote Operated Vehicles have been used in many OUs and in the industry as a proven method for underwater inspections. SPDC will benefit from deployment of </a:t>
            </a:r>
            <a:r>
              <a:rPr lang="en-US" sz="1400" kern="0" dirty="0" err="1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RoV</a:t>
            </a:r>
            <a:r>
              <a:rPr lang="en-US" sz="1400" kern="0" dirty="0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 as previously used in some scope.</a:t>
            </a:r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 idx="4294967295"/>
          </p:nvPr>
        </p:nvSpPr>
        <p:spPr>
          <a:xfrm>
            <a:off x="1265598" y="0"/>
            <a:ext cx="9777839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Bauhaus 93" panose="04030905020B02020C02" pitchFamily="82" charset="0"/>
                <a:ea typeface="Roboto" panose="02000000000000000000" pitchFamily="2" charset="0"/>
              </a:rPr>
              <a:t>DEPLOYMENT OF ROVS FOR UNDERWATER INSPECTION OF STRUCTURES</a:t>
            </a:r>
          </a:p>
        </p:txBody>
      </p:sp>
      <p:sp>
        <p:nvSpPr>
          <p:cNvPr id="458" name="Google Shape;458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1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536590" y="975601"/>
            <a:ext cx="5611133" cy="23653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PROBLEM STATEMENT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High cost, HSE exposures and lengthy schedules involved in diving operations makes underwater inspections difficult to execute.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Our in-house underwater inspection ROV (UVAS Equipment) can only obtain visual inspection data only and within 4m below water levels. 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There are 8 underwater inspection work orders due for execution in 2024. 6 of the due WOs are located in </a:t>
            </a:r>
            <a:r>
              <a:rPr lang="en-US" sz="1400" kern="0" dirty="0" err="1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Forcados</a:t>
            </a:r>
            <a:r>
              <a:rPr lang="en-US" sz="1400" kern="0" dirty="0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 area with challenging environmental conditions.</a:t>
            </a:r>
          </a:p>
        </p:txBody>
      </p:sp>
      <p:sp>
        <p:nvSpPr>
          <p:cNvPr id="471" name="Google Shape;471;p43"/>
          <p:cNvSpPr/>
          <p:nvPr/>
        </p:nvSpPr>
        <p:spPr>
          <a:xfrm>
            <a:off x="9796008" y="6162040"/>
            <a:ext cx="332165" cy="28853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3887225" y="1132508"/>
            <a:ext cx="340396" cy="22418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11413605" y="1028505"/>
            <a:ext cx="415415" cy="33216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72" name="Google Shape;472;p43"/>
          <p:cNvGrpSpPr/>
          <p:nvPr/>
        </p:nvGrpSpPr>
        <p:grpSpPr>
          <a:xfrm>
            <a:off x="10402431" y="363527"/>
            <a:ext cx="417700" cy="315145"/>
            <a:chOff x="4604550" y="3714775"/>
            <a:chExt cx="439625" cy="319075"/>
          </a:xfrm>
        </p:grpSpPr>
        <p:sp>
          <p:nvSpPr>
            <p:cNvPr id="473" name="Google Shape;47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4" name="Google Shape;457;p43">
            <a:extLst>
              <a:ext uri="{FF2B5EF4-FFF2-40B4-BE49-F238E27FC236}">
                <a16:creationId xmlns:a16="http://schemas.microsoft.com/office/drawing/2014/main" id="{6A3D40D8-7972-45F5-B07B-97B5103AE1EA}"/>
              </a:ext>
            </a:extLst>
          </p:cNvPr>
          <p:cNvSpPr txBox="1">
            <a:spLocks/>
          </p:cNvSpPr>
          <p:nvPr/>
        </p:nvSpPr>
        <p:spPr>
          <a:xfrm>
            <a:off x="10128174" y="6095469"/>
            <a:ext cx="1839961" cy="4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 CIVIL META TEAM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D5A391-7AAB-68F5-E156-2D5AF538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5" y="3639275"/>
            <a:ext cx="3284600" cy="28368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AF8FF8-062B-42D8-2247-09BAED4A4E40}"/>
              </a:ext>
            </a:extLst>
          </p:cNvPr>
          <p:cNvCxnSpPr/>
          <p:nvPr/>
        </p:nvCxnSpPr>
        <p:spPr>
          <a:xfrm>
            <a:off x="13163550" y="31718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15CD4A-7B58-BCE0-A032-D15F0947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68390"/>
              </p:ext>
            </p:extLst>
          </p:nvPr>
        </p:nvGraphicFramePr>
        <p:xfrm>
          <a:off x="536590" y="3390953"/>
          <a:ext cx="5559411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137">
                  <a:extLst>
                    <a:ext uri="{9D8B030D-6E8A-4147-A177-3AD203B41FA5}">
                      <a16:colId xmlns:a16="http://schemas.microsoft.com/office/drawing/2014/main" val="1333209565"/>
                    </a:ext>
                  </a:extLst>
                </a:gridCol>
                <a:gridCol w="1853137">
                  <a:extLst>
                    <a:ext uri="{9D8B030D-6E8A-4147-A177-3AD203B41FA5}">
                      <a16:colId xmlns:a16="http://schemas.microsoft.com/office/drawing/2014/main" val="4228079011"/>
                    </a:ext>
                  </a:extLst>
                </a:gridCol>
                <a:gridCol w="1853137">
                  <a:extLst>
                    <a:ext uri="{9D8B030D-6E8A-4147-A177-3AD203B41FA5}">
                      <a16:colId xmlns:a16="http://schemas.microsoft.com/office/drawing/2014/main" val="2172922591"/>
                    </a:ext>
                  </a:extLst>
                </a:gridCol>
              </a:tblGrid>
              <a:tr h="310359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Futura Medium" panose="00000400000000000000" pitchFamily="2" charset="0"/>
                        </a:rPr>
                        <a:t>POTENTIAL BENEFIT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75242"/>
                  </a:ext>
                </a:extLst>
              </a:tr>
              <a:tr h="282145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Futura Medium" panose="00000400000000000000" pitchFamily="2" charset="0"/>
                        </a:rPr>
                        <a:t>Value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Futura Medium" panose="00000400000000000000" pitchFamily="2" charset="0"/>
                        </a:rPr>
                        <a:t>Diving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Futura Medium" panose="00000400000000000000" pitchFamily="2" charset="0"/>
                        </a:rPr>
                        <a:t>ROV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23932"/>
                  </a:ext>
                </a:extLst>
              </a:tr>
              <a:tr h="67714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Inspection 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$1.7m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$0.7m (ROV purchase included)</a:t>
                      </a:r>
                      <a:endParaRPr lang="en-GB" sz="1400" b="0" dirty="0">
                        <a:latin typeface="Futura Medium" panose="00000400000000000000" pitchFamily="2" charset="0"/>
                      </a:endParaRPr>
                    </a:p>
                    <a:p>
                      <a:r>
                        <a:rPr lang="en-GB" sz="1400" b="1" dirty="0">
                          <a:latin typeface="Futura Medium" panose="00000400000000000000" pitchFamily="2" charset="0"/>
                        </a:rPr>
                        <a:t>(60% savings – $1m)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92307"/>
                  </a:ext>
                </a:extLst>
              </a:tr>
              <a:tr h="47964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Inspection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Futura Medium" panose="00000400000000000000" pitchFamily="2" charset="0"/>
                        </a:rPr>
                        <a:t>Premob</a:t>
                      </a:r>
                      <a:r>
                        <a:rPr lang="en-GB" sz="1400" dirty="0">
                          <a:latin typeface="Futura Medium" panose="00000400000000000000" pitchFamily="2" charset="0"/>
                        </a:rPr>
                        <a:t> only can take up 7months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Avg. of 3 </a:t>
                      </a:r>
                      <a:r>
                        <a:rPr lang="en-GB" sz="1400" dirty="0" err="1">
                          <a:latin typeface="Futura Medium" panose="00000400000000000000" pitchFamily="2" charset="0"/>
                        </a:rPr>
                        <a:t>wks</a:t>
                      </a:r>
                      <a:endParaRPr lang="en-GB" sz="1400" dirty="0">
                        <a:latin typeface="Futura Medium" panose="00000400000000000000" pitchFamily="2" charset="0"/>
                      </a:endParaRPr>
                    </a:p>
                    <a:p>
                      <a:r>
                        <a:rPr lang="en-GB" sz="1400" b="1" dirty="0">
                          <a:latin typeface="Futura Medium" panose="00000400000000000000" pitchFamily="2" charset="0"/>
                        </a:rPr>
                        <a:t>(~80% improvement)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50620"/>
                  </a:ext>
                </a:extLst>
              </a:tr>
              <a:tr h="67714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HSE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Intolerable (zero visibility, high waves &amp; currents)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Low (ROV is operated from vessel/platform)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7248"/>
                  </a:ext>
                </a:extLst>
              </a:tr>
              <a:tr h="47964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Simple (Easy to replicate)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92130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30D5E0-699A-8646-0020-BA201A335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706033"/>
              </p:ext>
            </p:extLst>
          </p:nvPr>
        </p:nvGraphicFramePr>
        <p:xfrm>
          <a:off x="6379964" y="3849624"/>
          <a:ext cx="1967884" cy="262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Google Shape;461;p43">
            <a:extLst>
              <a:ext uri="{FF2B5EF4-FFF2-40B4-BE49-F238E27FC236}">
                <a16:creationId xmlns:a16="http://schemas.microsoft.com/office/drawing/2014/main" id="{3AF9ACE5-8F5C-EA12-FC98-28B1C80E2047}"/>
              </a:ext>
            </a:extLst>
          </p:cNvPr>
          <p:cNvSpPr txBox="1"/>
          <p:nvPr/>
        </p:nvSpPr>
        <p:spPr>
          <a:xfrm>
            <a:off x="6379964" y="3513662"/>
            <a:ext cx="1864437" cy="4806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222222"/>
                </a:solidFill>
                <a:latin typeface="Futura Medium" panose="00000400000000000000" pitchFamily="2" charset="0"/>
                <a:ea typeface="Roboto"/>
                <a:cs typeface="Roboto"/>
                <a:sym typeface="Roboto"/>
              </a:rPr>
              <a:t>EXECUTION PLAN</a:t>
            </a:r>
            <a:endParaRPr kumimoji="0" lang="en" sz="14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Futura Medium" panose="00000400000000000000" pitchFamily="2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99620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4942</TotalTime>
  <Words>235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Futura Medium</vt:lpstr>
      <vt:lpstr>Dosis</vt:lpstr>
      <vt:lpstr>Bauhaus 93</vt:lpstr>
      <vt:lpstr>Arial</vt:lpstr>
      <vt:lpstr>Calibri</vt:lpstr>
      <vt:lpstr>Roboto</vt:lpstr>
      <vt:lpstr>William template</vt:lpstr>
      <vt:lpstr>DEPLOYMENT OF ROVS FOR UNDERWATER INSPECTION OF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IMPLEMENTATION OF MAJOR REs WORK ORDER IN SAP</dc:title>
  <dc:creator>Uduka, Okoro SPDC-UPC/G/UST</dc:creator>
  <cp:lastModifiedBy>Asala, Franca A SPDC-IUC/G/USM</cp:lastModifiedBy>
  <cp:revision>50</cp:revision>
  <dcterms:created xsi:type="dcterms:W3CDTF">2022-01-17T10:25:55Z</dcterms:created>
  <dcterms:modified xsi:type="dcterms:W3CDTF">2024-02-14T10:57:56Z</dcterms:modified>
</cp:coreProperties>
</file>