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104" r:id="rId2"/>
    <p:sldId id="451" r:id="rId3"/>
    <p:sldId id="448" r:id="rId4"/>
    <p:sldId id="472" r:id="rId5"/>
    <p:sldId id="1105" r:id="rId6"/>
    <p:sldId id="471" r:id="rId7"/>
    <p:sldId id="409" r:id="rId8"/>
  </p:sldIdLst>
  <p:sldSz cx="12192000" cy="6858000"/>
  <p:notesSz cx="7010400" cy="9296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utura Bold" panose="00000900000000000000" pitchFamily="2" charset="0"/>
      <p:regular r:id="rId15"/>
      <p:boldItalic r:id="rId16"/>
    </p:embeddedFont>
    <p:embeddedFont>
      <p:font typeface="Futura Medium" panose="00000400000000000000" pitchFamily="2" charset="0"/>
      <p:regular r:id="rId17"/>
      <p:bold r:id="rId18"/>
      <p:italic r:id="rId19"/>
      <p:boldItalic r:id="rId20"/>
    </p:embeddedFont>
    <p:embeddedFont>
      <p:font typeface="Garamond" panose="02020404030301010803" pitchFamily="18" charset="0"/>
      <p:regular r:id="rId21"/>
      <p:bold r:id="rId22"/>
      <p:italic r:id="rId23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7129" userDrawn="1">
          <p15:clr>
            <a:srgbClr val="A4A3A4"/>
          </p15:clr>
        </p15:guide>
        <p15:guide id="3" orient="horz" pos="2455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B6E"/>
    <a:srgbClr val="D9D9D9"/>
    <a:srgbClr val="FFFFFF"/>
    <a:srgbClr val="CCE9DB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280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696" y="108"/>
      </p:cViewPr>
      <p:guideLst>
        <p:guide orient="horz" pos="1992"/>
        <p:guide pos="7129"/>
        <p:guide orient="horz" pos="2455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nnir.yashe\Desktop\Power%20Pricing%20Build%20Up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baseline="0" dirty="0">
                <a:solidFill>
                  <a:schemeClr val="tx2">
                    <a:lumMod val="50000"/>
                  </a:schemeClr>
                </a:solidFill>
              </a:rPr>
              <a:t>PRICING POINTS (POWER)</a:t>
            </a:r>
            <a:endParaRPr lang="en-AU" b="1" dirty="0">
              <a:solidFill>
                <a:schemeClr val="tx2">
                  <a:lumMod val="50000"/>
                </a:schemeClr>
              </a:solidFill>
            </a:endParaRPr>
          </a:p>
        </c:rich>
      </c:tx>
      <c:layout>
        <c:manualLayout>
          <c:xMode val="edge"/>
          <c:yMode val="edge"/>
          <c:x val="0.40753216374269008"/>
          <c:y val="2.3988002221251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072795712402809E-2"/>
          <c:y val="0.10548239162412391"/>
          <c:w val="0.91033983907319516"/>
          <c:h val="0.7885667511899997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Power_Pricing!$E$14</c:f>
              <c:strCache>
                <c:ptCount val="1"/>
                <c:pt idx="0">
                  <c:v>Gas 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Power_Pricing!$F$14:$K$14</c:f>
              <c:numCache>
                <c:formatCode>General</c:formatCode>
                <c:ptCount val="6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  <c:pt idx="5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1A-46A9-BDE8-7335718C1490}"/>
            </c:ext>
          </c:extLst>
        </c:ser>
        <c:ser>
          <c:idx val="1"/>
          <c:order val="1"/>
          <c:tx>
            <c:strRef>
              <c:f>Power_Pricing!$E$15</c:f>
              <c:strCache>
                <c:ptCount val="1"/>
                <c:pt idx="0">
                  <c:v>Primary Transport (ELPS)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Power_Pricing!$F$15:$K$15</c:f>
              <c:numCache>
                <c:formatCode>General</c:formatCode>
                <c:ptCount val="6"/>
                <c:pt idx="0">
                  <c:v>0.85</c:v>
                </c:pt>
                <c:pt idx="1">
                  <c:v>0.85</c:v>
                </c:pt>
                <c:pt idx="2">
                  <c:v>0.85</c:v>
                </c:pt>
                <c:pt idx="3">
                  <c:v>0.85</c:v>
                </c:pt>
                <c:pt idx="4">
                  <c:v>0.85</c:v>
                </c:pt>
                <c:pt idx="5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1A-46A9-BDE8-7335718C1490}"/>
            </c:ext>
          </c:extLst>
        </c:ser>
        <c:ser>
          <c:idx val="2"/>
          <c:order val="2"/>
          <c:tx>
            <c:strRef>
              <c:f>Power_Pricing!$E$16</c:f>
              <c:strCache>
                <c:ptCount val="1"/>
                <c:pt idx="0">
                  <c:v>Secondary Transport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Power_Pricing!$F$16:$K$16</c:f>
              <c:numCache>
                <c:formatCode>General</c:formatCode>
                <c:ptCount val="6"/>
                <c:pt idx="0">
                  <c:v>0.36</c:v>
                </c:pt>
                <c:pt idx="1">
                  <c:v>0.36</c:v>
                </c:pt>
                <c:pt idx="2">
                  <c:v>0.36</c:v>
                </c:pt>
                <c:pt idx="3">
                  <c:v>0.36</c:v>
                </c:pt>
                <c:pt idx="4">
                  <c:v>0.36</c:v>
                </c:pt>
                <c:pt idx="5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1A-46A9-BDE8-7335718C1490}"/>
            </c:ext>
          </c:extLst>
        </c:ser>
        <c:ser>
          <c:idx val="3"/>
          <c:order val="3"/>
          <c:tx>
            <c:strRef>
              <c:f>Power_Pricing!$E$17</c:f>
              <c:strCache>
                <c:ptCount val="1"/>
                <c:pt idx="0">
                  <c:v>Distributor Margin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Power_Pricing!$F$17:$K$17</c:f>
              <c:numCache>
                <c:formatCode>General</c:formatCode>
                <c:ptCount val="6"/>
                <c:pt idx="0">
                  <c:v>0.5</c:v>
                </c:pt>
                <c:pt idx="1">
                  <c:v>0.8</c:v>
                </c:pt>
                <c:pt idx="2">
                  <c:v>1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B1A-46A9-BDE8-7335718C14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29836272"/>
        <c:axId val="429834632"/>
      </c:barChart>
      <c:lineChart>
        <c:grouping val="standard"/>
        <c:varyColors val="0"/>
        <c:ser>
          <c:idx val="4"/>
          <c:order val="4"/>
          <c:tx>
            <c:strRef>
              <c:f>Power_Pricing!$E$18</c:f>
              <c:strCache>
                <c:ptCount val="1"/>
                <c:pt idx="0">
                  <c:v>Power Offtaker Price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1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0873130728412947E-2"/>
                  <c:y val="-5.49450549450549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B1A-46A9-BDE8-7335718C1490}"/>
                </c:ext>
              </c:extLst>
            </c:dLbl>
            <c:dLbl>
              <c:idx val="1"/>
              <c:layout>
                <c:manualLayout>
                  <c:x val="-3.2802701398938733E-2"/>
                  <c:y val="-6.22710622710623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B1A-46A9-BDE8-7335718C1490}"/>
                </c:ext>
              </c:extLst>
            </c:dLbl>
            <c:dLbl>
              <c:idx val="2"/>
              <c:layout>
                <c:manualLayout>
                  <c:x val="-3.4732272069464547E-2"/>
                  <c:y val="-6.22710622710623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B1A-46A9-BDE8-7335718C1490}"/>
                </c:ext>
              </c:extLst>
            </c:dLbl>
            <c:dLbl>
              <c:idx val="3"/>
              <c:layout>
                <c:manualLayout>
                  <c:x val="-2.8943560057887119E-2"/>
                  <c:y val="-6.5934065934065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B1A-46A9-BDE8-7335718C1490}"/>
                </c:ext>
              </c:extLst>
            </c:dLbl>
            <c:dLbl>
              <c:idx val="4"/>
              <c:layout>
                <c:manualLayout>
                  <c:x val="-3.2802701398938733E-2"/>
                  <c:y val="-5.49450549450549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B1A-46A9-BDE8-7335718C1490}"/>
                </c:ext>
              </c:extLst>
            </c:dLbl>
            <c:dLbl>
              <c:idx val="5"/>
              <c:layout>
                <c:manualLayout>
                  <c:x val="-4.2450554751567775E-2"/>
                  <c:y val="-5.1282051282051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B1A-46A9-BDE8-7335718C14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Power_Pricing!$F$18:$K$18</c:f>
              <c:numCache>
                <c:formatCode>General</c:formatCode>
                <c:ptCount val="6"/>
                <c:pt idx="0">
                  <c:v>4.21</c:v>
                </c:pt>
                <c:pt idx="1">
                  <c:v>4.51</c:v>
                </c:pt>
                <c:pt idx="2">
                  <c:v>4.71</c:v>
                </c:pt>
                <c:pt idx="3">
                  <c:v>4.91</c:v>
                </c:pt>
                <c:pt idx="4">
                  <c:v>5.21</c:v>
                </c:pt>
                <c:pt idx="5">
                  <c:v>5.41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B1A-46A9-BDE8-7335718C14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17350848"/>
        <c:axId val="417354784"/>
      </c:lineChart>
      <c:catAx>
        <c:axId val="429836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>
                    <a:solidFill>
                      <a:schemeClr val="tx2">
                        <a:lumMod val="50000"/>
                      </a:schemeClr>
                    </a:solidFill>
                  </a:rPr>
                  <a:t>Scenrios</a:t>
                </a:r>
              </a:p>
            </c:rich>
          </c:tx>
          <c:layout>
            <c:manualLayout>
              <c:xMode val="edge"/>
              <c:yMode val="edge"/>
              <c:x val="0.47061154418259282"/>
              <c:y val="0.908708038613817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34632"/>
        <c:crosses val="autoZero"/>
        <c:auto val="1"/>
        <c:lblAlgn val="ctr"/>
        <c:lblOffset val="100"/>
        <c:noMultiLvlLbl val="0"/>
      </c:catAx>
      <c:valAx>
        <c:axId val="429834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>
                    <a:solidFill>
                      <a:schemeClr val="tx2">
                        <a:lumMod val="50000"/>
                      </a:schemeClr>
                    </a:solidFill>
                  </a:rPr>
                  <a:t>$/Mscf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36272"/>
        <c:crosses val="autoZero"/>
        <c:crossBetween val="between"/>
        <c:majorUnit val="1"/>
      </c:valAx>
      <c:valAx>
        <c:axId val="41735478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>
                    <a:solidFill>
                      <a:schemeClr val="tx2">
                        <a:lumMod val="50000"/>
                      </a:schemeClr>
                    </a:solidFill>
                  </a:rPr>
                  <a:t>$/Mscf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350848"/>
        <c:crosses val="max"/>
        <c:crossBetween val="between"/>
        <c:majorUnit val="1"/>
      </c:valAx>
      <c:catAx>
        <c:axId val="417350848"/>
        <c:scaling>
          <c:orientation val="minMax"/>
        </c:scaling>
        <c:delete val="1"/>
        <c:axPos val="b"/>
        <c:majorTickMark val="out"/>
        <c:minorTickMark val="none"/>
        <c:tickLblPos val="nextTo"/>
        <c:crossAx val="4173547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0.1334</cdr:x>
      <cdr:y>0.13416</cdr:y>
    </cdr:from>
    <cdr:to>
      <cdr:x>0.24995</cdr:x>
      <cdr:y>0.18834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2CBC7D1-7F7B-4F48-922A-3088792286BC}"/>
            </a:ext>
          </a:extLst>
        </cdr:cNvPr>
        <cdr:cNvSpPr txBox="1"/>
      </cdr:nvSpPr>
      <cdr:spPr bwMode="auto">
        <a:xfrm xmlns:a="http://schemas.openxmlformats.org/drawingml/2006/main">
          <a:off x="1469078" y="769490"/>
          <a:ext cx="1283516" cy="31079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algn="ctr">
          <a:noFill/>
          <a:miter lim="800000"/>
          <a:headEnd/>
          <a:tailEnd/>
        </a:ln>
      </cdr:spPr>
      <cdr:txBody>
        <a:bodyPr xmlns:a="http://schemas.openxmlformats.org/drawingml/2006/main" vertOverflow="clip" vert="horz" wrap="square" lIns="0" tIns="0" rIns="0" bIns="0" numCol="1" rtlCol="0" anchor="t" anchorCtr="0" compatLnSpc="1">
          <a:prstTxWarp prst="textNoShape">
            <a:avLst/>
          </a:prstTxWarp>
          <a:spAutoFit/>
        </a:bodyPr>
        <a:lstStyle xmlns:a="http://schemas.openxmlformats.org/drawingml/2006/main"/>
        <a:p xmlns:a="http://schemas.openxmlformats.org/drawingml/2006/main">
          <a:pPr defTabSz="357708">
            <a:lnSpc>
              <a:spcPct val="140000"/>
            </a:lnSpc>
            <a:buClr>
              <a:schemeClr val="accent2"/>
            </a:buClr>
            <a:buSzPct val="85000"/>
          </a:pPr>
          <a:r>
            <a:rPr lang="en-GB" sz="1600" dirty="0">
              <a:solidFill>
                <a:srgbClr val="595959"/>
              </a:solidFill>
            </a:rPr>
            <a:t>     </a:t>
          </a:r>
          <a:r>
            <a:rPr lang="en-GB" sz="1600" i="1" dirty="0">
              <a:solidFill>
                <a:srgbClr val="595959"/>
              </a:solidFill>
            </a:rPr>
            <a:t>ZOPA</a:t>
          </a:r>
          <a:r>
            <a:rPr lang="en-GB" sz="1600" dirty="0">
              <a:solidFill>
                <a:srgbClr val="595959"/>
              </a:solidFill>
            </a:rPr>
            <a:t> 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05/05/2021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05/05/2021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C395D3-7F5C-45CE-8282-7B09FBF6AEF8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7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AU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FF54BB09-3F39-49AD-8053-126364972081}" type="datetime4">
              <a:rPr lang="en-US" smtClean="0"/>
              <a:t>May 5, 2021</a:t>
            </a:fld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495B82B-AA94-46AC-90D1-D44A1217A073}" type="datetime4">
              <a:rPr lang="en-US" smtClean="0"/>
              <a:t>May 5, 2021</a:t>
            </a:fld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9411257-C4FA-4F2D-8B06-547C0BE0E15C}" type="datetime4">
              <a:rPr lang="en-US" smtClean="0"/>
              <a:t>May 5, 2021</a:t>
            </a:fld>
            <a:endParaRPr lang="en-GB" dirty="0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AU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CB07FC3-625E-4F56-A79A-45BF586A1F0A}" type="datetime4">
              <a:rPr lang="en-US" smtClean="0"/>
              <a:t>May 5, 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41EF11C-2930-4DA8-B5AF-696BC304A5EA}" type="datetime4">
              <a:rPr lang="en-US" smtClean="0"/>
              <a:t>May 5, 2021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693EC71-FACC-4033-914C-9465F9FF3236}" type="datetime4">
              <a:rPr lang="en-US" smtClean="0"/>
              <a:t>May 5, 2021</a:t>
            </a:fld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0F82FAE9-DED9-4D01-B92E-9B0D59158C3E}" type="datetime4">
              <a:rPr lang="en-US" smtClean="0"/>
              <a:t>May 5, 2021</a:t>
            </a:fld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AU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AU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AB1BC1D-7C45-48DD-A663-75BAD71EFBDE}" type="datetime4">
              <a:rPr lang="en-US" smtClean="0"/>
              <a:t>May 5, 2021</a:t>
            </a:fld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2BE1078-46F4-47E7-B2F6-AC0FBC4EA853}" type="datetime4">
              <a:rPr lang="en-US" smtClean="0"/>
              <a:t>May 5, 2021</a:t>
            </a:fld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259373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AU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01D39FB-2ACA-4D8C-BC99-72FED28B23E2}" type="datetime4">
              <a:rPr lang="en-US" smtClean="0"/>
              <a:t>May 5, 2021</a:t>
            </a:fld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8214560-89D3-4EC6-80D3-2C7247DF9ACD}" type="datetime4">
              <a:rPr lang="en-US" smtClean="0"/>
              <a:t>May 5, 2021</a:t>
            </a:fld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106B653-CCD3-4A76-831D-4A7E442925A7}" type="datetime4">
              <a:rPr lang="en-US" smtClean="0"/>
              <a:t>May 5, 2021</a:t>
            </a:fld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AU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3D2313E-1EB2-4449-8687-9A88BE4F2925}" type="datetime4">
              <a:rPr lang="en-US" smtClean="0"/>
              <a:t>May 5, 2021</a:t>
            </a:fld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AU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2DB9C34-51F5-40E5-B92F-0483AA3F4FE0}" type="datetime4">
              <a:rPr lang="en-US" smtClean="0"/>
              <a:t>May 5, 2021</a:t>
            </a:fld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32920B6-E9D1-4953-9CD9-235FF02553B6}" type="datetime4">
              <a:rPr lang="en-US" smtClean="0"/>
              <a:t>May 5, 2021</a:t>
            </a:fld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8091DF1-B460-441E-A427-CC8A4872F063}" type="datetime4">
              <a:rPr lang="en-US" smtClean="0"/>
              <a:t>May 5, 2021</a:t>
            </a:fld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D3C3DEE-D935-4405-BD8E-C01D0551B2BC}" type="datetime4">
              <a:rPr lang="en-US" smtClean="0"/>
              <a:t>May 5, 2021</a:t>
            </a:fld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81CF15A-4B48-4B85-BC8B-50393F134EA5}" type="datetime4">
              <a:rPr lang="en-US" smtClean="0"/>
              <a:t>May 5, 2021</a:t>
            </a:fld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F777559B-98BE-466A-997D-967D8CEF65F5}" type="datetime4">
              <a:rPr lang="en-US" smtClean="0"/>
              <a:t>May 5, 2021</a:t>
            </a:fld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9DA199A-1815-48A5-97DC-EF583B8E6443}" type="datetime4">
              <a:rPr lang="en-US" smtClean="0"/>
              <a:t>May 5, 2021</a:t>
            </a:fld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AU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  <p:sldLayoutId id="2147483689" r:id="rId18"/>
    <p:sldLayoutId id="2147483701" r:id="rId19"/>
    <p:sldLayoutId id="2147483690" r:id="rId20"/>
    <p:sldLayoutId id="2147483679" r:id="rId21"/>
  </p:sldLayoutIdLst>
  <p:transition>
    <p:fade/>
  </p:transition>
  <p:hf sldNum="0"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" r="2165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SHELL NIGERIA GAS LIMITED</a:t>
            </a:r>
            <a:br>
              <a:rPr lang="en-US" dirty="0"/>
            </a:br>
            <a:br>
              <a:rPr lang="en-US" dirty="0"/>
            </a:br>
            <a:r>
              <a:rPr lang="en-US" sz="1138" b="1" dirty="0"/>
              <a:t>SHELL NIGERIA GAS: PROJECT SODA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75500" y="4632230"/>
            <a:ext cx="4208538" cy="5158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138" b="1" dirty="0">
                <a:latin typeface="+mj-lt"/>
                <a:ea typeface="+mj-ea"/>
              </a:rPr>
              <a:t>MAY 2021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54623C52-F828-4FB2-858C-5BEAC3D6D1B1}"/>
              </a:ext>
            </a:extLst>
          </p:cNvPr>
          <p:cNvSpPr txBox="1"/>
          <p:nvPr/>
        </p:nvSpPr>
        <p:spPr bwMode="auto">
          <a:xfrm>
            <a:off x="9883971" y="726972"/>
            <a:ext cx="1280022" cy="248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290638">
              <a:lnSpc>
                <a:spcPct val="140000"/>
              </a:lnSpc>
              <a:buClr>
                <a:srgbClr val="ED7D31"/>
              </a:buClr>
              <a:buSzPct val="85000"/>
            </a:pPr>
            <a:r>
              <a:rPr lang="en-US" sz="1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RESTRICTED</a:t>
            </a:r>
          </a:p>
        </p:txBody>
      </p:sp>
      <p:sp>
        <p:nvSpPr>
          <p:cNvPr id="7" name="Text Box 11" descr="&lt;COMPANY_NAME&gt;">
            <a:extLst>
              <a:ext uri="{FF2B5EF4-FFF2-40B4-BE49-F238E27FC236}">
                <a16:creationId xmlns:a16="http://schemas.microsoft.com/office/drawing/2014/main" id="{84AF689C-C59C-4354-A98E-75971B50E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AU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535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381" y="577153"/>
            <a:ext cx="11171238" cy="392119"/>
          </a:xfrm>
        </p:spPr>
        <p:txBody>
          <a:bodyPr/>
          <a:lstStyle/>
          <a:p>
            <a:r>
              <a:rPr lang="en-US" dirty="0"/>
              <a:t>COMMERCIAL/CONTRACTUAL DEAL 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0640" y="1249484"/>
            <a:ext cx="10193435" cy="2741598"/>
            <a:chOff x="219442" y="1288286"/>
            <a:chExt cx="9999907" cy="2619281"/>
          </a:xfrm>
        </p:grpSpPr>
        <p:sp>
          <p:nvSpPr>
            <p:cNvPr id="33" name="TextBox 63"/>
            <p:cNvSpPr txBox="1">
              <a:spLocks noChangeArrowheads="1"/>
            </p:cNvSpPr>
            <p:nvPr/>
          </p:nvSpPr>
          <p:spPr bwMode="auto">
            <a:xfrm>
              <a:off x="219442" y="2713141"/>
              <a:ext cx="2074957" cy="317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100"/>
                </a:lnSpc>
                <a:spcAft>
                  <a:spcPts val="1200"/>
                </a:spcAft>
              </a:pPr>
              <a:r>
                <a:rPr lang="en-GB" altLang="en-US" sz="1200" b="1" dirty="0"/>
                <a:t>    SPDC </a:t>
              </a:r>
              <a:r>
                <a:rPr lang="en-GB" altLang="en-US" sz="1200" b="1" i="1" dirty="0"/>
                <a:t>JV [or OML 34 AMT]</a:t>
              </a:r>
            </a:p>
          </p:txBody>
        </p:sp>
        <p:pic>
          <p:nvPicPr>
            <p:cNvPr id="34" name="Picture 2" descr="Image result for spdc jv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693" y="1865610"/>
              <a:ext cx="2687054" cy="532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Left Brace 36"/>
            <p:cNvSpPr/>
            <p:nvPr/>
          </p:nvSpPr>
          <p:spPr>
            <a:xfrm rot="16200000">
              <a:off x="1571181" y="1687930"/>
              <a:ext cx="169696" cy="1843089"/>
            </a:xfrm>
            <a:prstGeom prst="leftBrac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8" name="TextBox 63"/>
            <p:cNvSpPr txBox="1">
              <a:spLocks noChangeArrowheads="1"/>
            </p:cNvSpPr>
            <p:nvPr/>
          </p:nvSpPr>
          <p:spPr bwMode="auto">
            <a:xfrm>
              <a:off x="5974365" y="1288286"/>
              <a:ext cx="2691214" cy="91153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GB" altLang="en-US" sz="800" b="1" dirty="0">
                  <a:solidFill>
                    <a:schemeClr val="accent2">
                      <a:lumMod val="75000"/>
                    </a:schemeClr>
                  </a:solidFill>
                </a:rPr>
                <a:t>Network Exit Agreement &amp; Shipper Licence </a:t>
              </a:r>
              <a:r>
                <a:rPr lang="en-GB" altLang="en-US" sz="800" b="1" dirty="0"/>
                <a:t>with NGC (network operator &amp; transporter) for access to transmission line and to facilitate tie-in to transmission line; 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GB" altLang="en-US" sz="800" b="1" dirty="0"/>
                <a:t>Funding Agreement for CTS facilities;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GB" altLang="en-US" sz="800" b="1" dirty="0"/>
                <a:t>Non escalated transport tariff; 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GB" altLang="en-US" sz="800" b="1" dirty="0"/>
                <a:t>SNG Pipeline and facilities construction</a:t>
              </a:r>
            </a:p>
          </p:txBody>
        </p:sp>
        <p:sp>
          <p:nvSpPr>
            <p:cNvPr id="40" name="TextBox 14336"/>
            <p:cNvSpPr txBox="1">
              <a:spLocks noChangeArrowheads="1"/>
            </p:cNvSpPr>
            <p:nvPr/>
          </p:nvSpPr>
          <p:spPr bwMode="auto">
            <a:xfrm>
              <a:off x="7891367" y="3176946"/>
              <a:ext cx="2006600" cy="32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100"/>
                </a:lnSpc>
                <a:spcAft>
                  <a:spcPts val="1200"/>
                </a:spcAft>
              </a:pPr>
              <a:r>
                <a:rPr lang="en-GB" altLang="en-US" b="1" i="1" dirty="0"/>
                <a:t>             GSPA</a:t>
              </a:r>
            </a:p>
          </p:txBody>
        </p:sp>
        <p:sp>
          <p:nvSpPr>
            <p:cNvPr id="41" name="TextBox 13"/>
            <p:cNvSpPr txBox="1">
              <a:spLocks noChangeArrowheads="1"/>
            </p:cNvSpPr>
            <p:nvPr/>
          </p:nvSpPr>
          <p:spPr bwMode="auto">
            <a:xfrm>
              <a:off x="7184904" y="2162603"/>
              <a:ext cx="1647825" cy="882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9pPr>
            </a:lstStyle>
            <a:p>
              <a:r>
                <a:rPr lang="en-GB" altLang="en-US" sz="900" b="1" dirty="0"/>
                <a:t>               </a:t>
              </a:r>
            </a:p>
            <a:p>
              <a:r>
                <a:rPr lang="en-GB" altLang="en-US" sz="900" b="1" dirty="0"/>
                <a:t>                </a:t>
              </a:r>
            </a:p>
            <a:p>
              <a:r>
                <a:rPr lang="en-GB" altLang="en-US" sz="900" b="1" dirty="0"/>
                <a:t>             </a:t>
              </a:r>
            </a:p>
            <a:p>
              <a:r>
                <a:rPr lang="en-GB" altLang="en-US" sz="900" b="1" dirty="0"/>
                <a:t>             Gas flow</a:t>
              </a:r>
            </a:p>
            <a:p>
              <a:r>
                <a:rPr lang="en-GB" altLang="en-US" sz="900" b="1" dirty="0"/>
                <a:t>               </a:t>
              </a:r>
            </a:p>
            <a:p>
              <a:r>
                <a:rPr lang="en-GB" altLang="en-US" sz="900" b="1" dirty="0"/>
                <a:t>       </a:t>
              </a:r>
            </a:p>
          </p:txBody>
        </p:sp>
        <p:sp>
          <p:nvSpPr>
            <p:cNvPr id="44" name="TextBox 14336"/>
            <p:cNvSpPr txBox="1">
              <a:spLocks noChangeArrowheads="1"/>
            </p:cNvSpPr>
            <p:nvPr/>
          </p:nvSpPr>
          <p:spPr bwMode="auto">
            <a:xfrm>
              <a:off x="2440011" y="3567842"/>
              <a:ext cx="20066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100"/>
                </a:lnSpc>
                <a:spcAft>
                  <a:spcPts val="1200"/>
                </a:spcAft>
              </a:pPr>
              <a:r>
                <a:rPr lang="en-GB" altLang="en-US" b="1" i="1" dirty="0"/>
                <a:t>              $ Value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7091217" y="2723827"/>
              <a:ext cx="1589310" cy="68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6200000" flipH="1">
              <a:off x="3326801" y="1492455"/>
              <a:ext cx="401724" cy="3607434"/>
            </a:xfrm>
            <a:prstGeom prst="bentConnector2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flipV="1">
              <a:off x="6779355" y="2905611"/>
              <a:ext cx="3327646" cy="586999"/>
            </a:xfrm>
            <a:prstGeom prst="bentConnector3">
              <a:avLst>
                <a:gd name="adj1" fmla="val 100078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9" name="TextBox 14336"/>
            <p:cNvSpPr txBox="1">
              <a:spLocks noChangeArrowheads="1"/>
            </p:cNvSpPr>
            <p:nvPr/>
          </p:nvSpPr>
          <p:spPr bwMode="auto">
            <a:xfrm>
              <a:off x="2430584" y="3185378"/>
              <a:ext cx="2006600" cy="32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100"/>
                </a:lnSpc>
                <a:spcAft>
                  <a:spcPts val="1200"/>
                </a:spcAft>
              </a:pPr>
              <a:r>
                <a:rPr lang="en-GB" altLang="en-US" b="1" i="1" dirty="0"/>
                <a:t>          GSAA</a:t>
              </a:r>
            </a:p>
          </p:txBody>
        </p:sp>
        <p:cxnSp>
          <p:nvCxnSpPr>
            <p:cNvPr id="50" name="Elbow Connector 49"/>
            <p:cNvCxnSpPr/>
            <p:nvPr/>
          </p:nvCxnSpPr>
          <p:spPr>
            <a:xfrm rot="10800000" flipV="1">
              <a:off x="6780422" y="2792280"/>
              <a:ext cx="3438927" cy="792550"/>
            </a:xfrm>
            <a:prstGeom prst="bentConnector3">
              <a:avLst>
                <a:gd name="adj1" fmla="val 270"/>
              </a:avLst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endCxn id="33" idx="2"/>
            </p:cNvCxnSpPr>
            <p:nvPr/>
          </p:nvCxnSpPr>
          <p:spPr>
            <a:xfrm rot="10800000">
              <a:off x="1256921" y="3031138"/>
              <a:ext cx="3495358" cy="51116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2" name="TextBox 14336"/>
            <p:cNvSpPr txBox="1">
              <a:spLocks noChangeArrowheads="1"/>
            </p:cNvSpPr>
            <p:nvPr/>
          </p:nvSpPr>
          <p:spPr bwMode="auto">
            <a:xfrm>
              <a:off x="6925923" y="3540252"/>
              <a:ext cx="20066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Futura Medium" panose="00000400000000000000" pitchFamily="2" charset="0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100"/>
                </a:lnSpc>
                <a:spcAft>
                  <a:spcPts val="1200"/>
                </a:spcAft>
              </a:pPr>
              <a:r>
                <a:rPr lang="en-GB" altLang="en-US" b="1" i="1" dirty="0"/>
                <a:t>              $ Value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2985848" y="1604845"/>
              <a:ext cx="2235877" cy="1258038"/>
              <a:chOff x="3370410" y="1647573"/>
              <a:chExt cx="2235877" cy="1258038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>
                <a:off x="3548125" y="2769957"/>
                <a:ext cx="2058162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13"/>
              <p:cNvSpPr txBox="1">
                <a:spLocks noChangeArrowheads="1"/>
              </p:cNvSpPr>
              <p:nvPr/>
            </p:nvSpPr>
            <p:spPr bwMode="auto">
              <a:xfrm>
                <a:off x="3789957" y="2214500"/>
                <a:ext cx="1637940" cy="3528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Futura Medium" panose="00000400000000000000" pitchFamily="2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Futura Medium" panose="00000400000000000000" pitchFamily="2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Futura Medium" panose="00000400000000000000" pitchFamily="2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Futura Medium" panose="00000400000000000000" pitchFamily="2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Futura Medium" panose="00000400000000000000" pitchFamily="2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Futura Medium" panose="00000400000000000000" pitchFamily="2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Futura Medium" panose="00000400000000000000" pitchFamily="2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Futura Medium" panose="00000400000000000000" pitchFamily="2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Futura Medium" panose="00000400000000000000" pitchFamily="2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GB" altLang="en-US" sz="900" b="1" dirty="0"/>
                  <a:t>Agreements:</a:t>
                </a:r>
              </a:p>
              <a:p>
                <a:pPr marL="228600" indent="-228600">
                  <a:buAutoNum type="alphaLcParenR"/>
                </a:pPr>
                <a:r>
                  <a:rPr lang="en-GB" altLang="en-US" sz="900" b="1" dirty="0"/>
                  <a:t>GSAA** </a:t>
                </a:r>
              </a:p>
            </p:txBody>
          </p:sp>
          <p:sp>
            <p:nvSpPr>
              <p:cNvPr id="75" name="TextBox 13"/>
              <p:cNvSpPr txBox="1">
                <a:spLocks noChangeArrowheads="1"/>
              </p:cNvSpPr>
              <p:nvPr/>
            </p:nvSpPr>
            <p:spPr bwMode="auto">
              <a:xfrm>
                <a:off x="3680709" y="2646398"/>
                <a:ext cx="1105606" cy="2205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Futura Medium" panose="00000400000000000000" pitchFamily="2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Futura Medium" panose="00000400000000000000" pitchFamily="2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Futura Medium" panose="00000400000000000000" pitchFamily="2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Futura Medium" panose="00000400000000000000" pitchFamily="2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Futura Medium" panose="00000400000000000000" pitchFamily="2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Futura Medium" panose="00000400000000000000" pitchFamily="2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Futura Medium" panose="00000400000000000000" pitchFamily="2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Futura Medium" panose="00000400000000000000" pitchFamily="2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Futura Medium" panose="00000400000000000000" pitchFamily="2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GB" altLang="en-US" sz="900" b="1" dirty="0"/>
                  <a:t>Gas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370410" y="1647573"/>
                <a:ext cx="1782967" cy="1258038"/>
              </a:xfrm>
              <a:prstGeom prst="rect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dirty="0" err="1"/>
              </a:p>
            </p:txBody>
          </p:sp>
        </p:grpSp>
      </p:grpSp>
      <p:sp>
        <p:nvSpPr>
          <p:cNvPr id="83" name="Rectangle 82"/>
          <p:cNvSpPr/>
          <p:nvPr/>
        </p:nvSpPr>
        <p:spPr>
          <a:xfrm>
            <a:off x="668299" y="4563611"/>
            <a:ext cx="3004958" cy="18094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u="sng" dirty="0">
                <a:solidFill>
                  <a:schemeClr val="bg2">
                    <a:lumMod val="50000"/>
                  </a:schemeClr>
                </a:solidFill>
              </a:rPr>
              <a:t>OBJECTIVE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chemeClr val="bg2">
                    <a:lumMod val="50000"/>
                  </a:schemeClr>
                </a:solidFill>
              </a:rPr>
              <a:t>SNG/SEN access to regulated Upstream Gas to Power price of $2.5/Mscf (non escalated),as stipulated under the Nigeria Gas Master Plan. This underpins the ability to supply competitively to off-grid power projects – in this case COODYSNERGYN;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AU" sz="1000" b="1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chemeClr val="bg2">
                    <a:lumMod val="50000"/>
                  </a:schemeClr>
                </a:solidFill>
              </a:rPr>
              <a:t>Secondary opportunity to supply to GBI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800" b="1" i="1" dirty="0">
                <a:solidFill>
                  <a:srgbClr val="FF0000"/>
                </a:solidFill>
              </a:rPr>
              <a:t>**GSAA Parties: GACN, SPDC JV, SEN/SNG or SNG &amp; OML34 AMT no GPO requirement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925438" y="4570453"/>
            <a:ext cx="3204116" cy="18026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Bef>
                <a:spcPts val="300"/>
              </a:spcBef>
            </a:pPr>
            <a:r>
              <a:rPr lang="en-US" sz="1000" b="1" u="sng" dirty="0">
                <a:solidFill>
                  <a:schemeClr val="bg2">
                    <a:lumMod val="50000"/>
                  </a:schemeClr>
                </a:solidFill>
              </a:rPr>
              <a:t>RISKS</a:t>
            </a:r>
          </a:p>
          <a:p>
            <a:pPr marL="171450" indent="-171450" algn="just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Completion and general credit risks associated with power projects in Nigeria; Regulatory Risk (PIB?)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Alignment on risk sharing between SEN/SNG GSPA with power producer and power producer’s PPA with electricity consumers/ GBI off-takers (e.g., TOP levels etc.);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Competition- Axxela &amp; NGMC have completed construction of a pipeline 17km from Ijebu Ode under a BOT making tie in talks with NGC difficult</a:t>
            </a:r>
          </a:p>
          <a:p>
            <a:pPr marL="171450" indent="-171450" algn="just">
              <a:spcBef>
                <a:spcPts val="300"/>
              </a:spcBef>
              <a:buFont typeface="Wingdings" panose="05000000000000000000" pitchFamily="2" charset="2"/>
              <a:buChar char="v"/>
            </a:pP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9875520" y="-8389"/>
            <a:ext cx="2316480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KEY</a:t>
            </a:r>
          </a:p>
          <a:p>
            <a:pPr algn="ctr"/>
            <a:r>
              <a:rPr lang="en-US" sz="1000" b="1" dirty="0">
                <a:solidFill>
                  <a:schemeClr val="tx2">
                    <a:lumMod val="50000"/>
                  </a:schemeClr>
                </a:solidFill>
              </a:rPr>
              <a:t>Required Enabler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623FF1-91EA-4360-9EDE-88D074722272}"/>
              </a:ext>
            </a:extLst>
          </p:cNvPr>
          <p:cNvSpPr txBox="1"/>
          <p:nvPr/>
        </p:nvSpPr>
        <p:spPr bwMode="auto">
          <a:xfrm>
            <a:off x="1020543" y="1589602"/>
            <a:ext cx="1267212" cy="154914"/>
          </a:xfrm>
          <a:prstGeom prst="rect">
            <a:avLst/>
          </a:prstGeom>
          <a:noFill/>
          <a:ln w="19050" algn="ctr">
            <a:solidFill>
              <a:srgbClr val="002060"/>
            </a:solidFill>
            <a:prstDash val="dash"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AU" sz="800" b="1" dirty="0">
                <a:solidFill>
                  <a:schemeClr val="accent2">
                    <a:lumMod val="75000"/>
                  </a:schemeClr>
                </a:solidFill>
              </a:rPr>
              <a:t>          GPO from GACN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FC30452-E66F-454B-BDE8-3B7D4C3F8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822" y="2723883"/>
            <a:ext cx="581764" cy="453434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7E046A6-CA49-474E-B5FC-F5624712BBEB}"/>
              </a:ext>
            </a:extLst>
          </p:cNvPr>
          <p:cNvSpPr/>
          <p:nvPr/>
        </p:nvSpPr>
        <p:spPr>
          <a:xfrm>
            <a:off x="5390886" y="2294498"/>
            <a:ext cx="1485590" cy="6144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>
                <a:solidFill>
                  <a:schemeClr val="tx1">
                    <a:lumMod val="75000"/>
                  </a:schemeClr>
                </a:solidFill>
              </a:rPr>
              <a:t>        SNG/SEN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9CA39C-8A23-43CA-9FD5-DA81C2667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978" y="2454311"/>
            <a:ext cx="502427" cy="321224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3E1FA09-DCAF-4805-917C-732705A7C4CE}"/>
              </a:ext>
            </a:extLst>
          </p:cNvPr>
          <p:cNvSpPr/>
          <p:nvPr/>
        </p:nvSpPr>
        <p:spPr>
          <a:xfrm>
            <a:off x="9081119" y="1447992"/>
            <a:ext cx="1817473" cy="1316789"/>
          </a:xfrm>
          <a:prstGeom prst="rect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sp>
        <p:nvSpPr>
          <p:cNvPr id="58" name="TextBox 13">
            <a:extLst>
              <a:ext uri="{FF2B5EF4-FFF2-40B4-BE49-F238E27FC236}">
                <a16:creationId xmlns:a16="http://schemas.microsoft.com/office/drawing/2014/main" id="{B1B5CA63-A799-4718-9A10-7874895B0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136" y="1585466"/>
            <a:ext cx="120593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Futura Medium" panose="00000400000000000000" pitchFamily="2" charset="0"/>
                <a:cs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Futura Medium" panose="00000400000000000000" pitchFamily="2" charset="0"/>
                <a:cs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Futura Medium" panose="00000400000000000000" pitchFamily="2" charset="0"/>
                <a:cs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Futura Medium" panose="00000400000000000000" pitchFamily="2" charset="0"/>
                <a:cs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Futura Medium" panose="00000400000000000000" pitchFamily="2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Futura Medium" panose="00000400000000000000" pitchFamily="2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Futura Medium" panose="00000400000000000000" pitchFamily="2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Futura Medium" panose="00000400000000000000" pitchFamily="2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Futura Medium" panose="00000400000000000000" pitchFamily="2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900" b="1" dirty="0"/>
              <a:t>Power Off-taker: COODS (49mmscfd)</a:t>
            </a:r>
          </a:p>
          <a:p>
            <a:pPr algn="ctr"/>
            <a:endParaRPr lang="en-GB" altLang="en-US" sz="900" b="1" dirty="0"/>
          </a:p>
          <a:p>
            <a:pPr algn="ctr"/>
            <a:r>
              <a:rPr lang="en-GB" altLang="en-US" sz="900" b="1" dirty="0"/>
              <a:t>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6A2903B-F179-4C49-8A7C-23E3D625AC16}"/>
              </a:ext>
            </a:extLst>
          </p:cNvPr>
          <p:cNvSpPr/>
          <p:nvPr/>
        </p:nvSpPr>
        <p:spPr>
          <a:xfrm>
            <a:off x="4373891" y="4563611"/>
            <a:ext cx="2896681" cy="18094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Bef>
                <a:spcPts val="300"/>
              </a:spcBef>
            </a:pPr>
            <a:r>
              <a:rPr lang="en-AU" sz="1000" b="1" u="sng" dirty="0">
                <a:solidFill>
                  <a:schemeClr val="bg2">
                    <a:lumMod val="50000"/>
                  </a:schemeClr>
                </a:solidFill>
              </a:rPr>
              <a:t>IMPACT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chemeClr val="bg2">
                    <a:lumMod val="50000"/>
                  </a:schemeClr>
                </a:solidFill>
              </a:rPr>
              <a:t>Drive significant growth in volumes via off grid power project &amp; GBIs which tend to be large volume offtakers;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chemeClr val="bg2">
                    <a:lumMod val="50000"/>
                  </a:schemeClr>
                </a:solidFill>
              </a:rPr>
              <a:t>Creates geographical spread for SEN/SNG providing opportunities for creating portfolio value &amp; flexibility;</a:t>
            </a:r>
          </a:p>
          <a:p>
            <a:pPr marL="171450" indent="-171450" algn="just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chemeClr val="bg2">
                    <a:lumMod val="50000"/>
                  </a:schemeClr>
                </a:solidFill>
              </a:rPr>
              <a:t>IPPs/GBIs located away from Gas Sources (in the Delta) are able to source gas at a competitive price for their projects;</a:t>
            </a:r>
          </a:p>
          <a:p>
            <a:pPr marL="171450" indent="-171450" algn="just"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AU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B805B7-3CD1-41A0-816F-4B149C1E899F}"/>
              </a:ext>
            </a:extLst>
          </p:cNvPr>
          <p:cNvCxnSpPr>
            <a:cxnSpLocks/>
          </p:cNvCxnSpPr>
          <p:nvPr/>
        </p:nvCxnSpPr>
        <p:spPr>
          <a:xfrm flipV="1">
            <a:off x="6096410" y="3186180"/>
            <a:ext cx="0" cy="36692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818F5E5-2DEC-4590-95BE-BFB1A5B28D41}"/>
              </a:ext>
            </a:extLst>
          </p:cNvPr>
          <p:cNvCxnSpPr>
            <a:cxnSpLocks/>
          </p:cNvCxnSpPr>
          <p:nvPr/>
        </p:nvCxnSpPr>
        <p:spPr>
          <a:xfrm flipV="1">
            <a:off x="2599920" y="3181111"/>
            <a:ext cx="0" cy="36692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13">
            <a:extLst>
              <a:ext uri="{FF2B5EF4-FFF2-40B4-BE49-F238E27FC236}">
                <a16:creationId xmlns:a16="http://schemas.microsoft.com/office/drawing/2014/main" id="{EB316A43-5D6C-4480-9F5F-9ECC3519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2424" y="2165705"/>
            <a:ext cx="1205933" cy="50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Futura Medium" panose="00000400000000000000" pitchFamily="2" charset="0"/>
                <a:cs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Futura Medium" panose="00000400000000000000" pitchFamily="2" charset="0"/>
                <a:cs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Futura Medium" panose="00000400000000000000" pitchFamily="2" charset="0"/>
                <a:cs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Futura Medium" panose="00000400000000000000" pitchFamily="2" charset="0"/>
                <a:cs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Futura Medium" panose="00000400000000000000" pitchFamily="2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Futura Medium" panose="00000400000000000000" pitchFamily="2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Futura Medium" panose="00000400000000000000" pitchFamily="2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Futura Medium" panose="00000400000000000000" pitchFamily="2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Futura Medium" panose="00000400000000000000" pitchFamily="2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900" b="1" dirty="0"/>
              <a:t>GBI Off-taker: Gasco Marine (5mmscfd)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73A811-59BE-4673-B308-7AF35CF278AF}"/>
              </a:ext>
            </a:extLst>
          </p:cNvPr>
          <p:cNvCxnSpPr/>
          <p:nvPr/>
        </p:nvCxnSpPr>
        <p:spPr>
          <a:xfrm>
            <a:off x="9967799" y="377505"/>
            <a:ext cx="534335" cy="0"/>
          </a:xfrm>
          <a:prstGeom prst="line">
            <a:avLst/>
          </a:prstGeom>
          <a:ln w="285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00419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712801"/>
            <a:ext cx="11171238" cy="483034"/>
          </a:xfrm>
        </p:spPr>
        <p:txBody>
          <a:bodyPr/>
          <a:lstStyle/>
          <a:p>
            <a:r>
              <a:rPr lang="en-US" dirty="0"/>
              <a:t>COODSYNERGYN IPP SUPPLY ROADMAP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9" name="Rectangle 78"/>
          <p:cNvSpPr/>
          <p:nvPr/>
        </p:nvSpPr>
        <p:spPr>
          <a:xfrm>
            <a:off x="382484" y="2074888"/>
            <a:ext cx="1438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  <a:ea typeface="+mj-ea"/>
                <a:cs typeface="+mj-cs"/>
              </a:rPr>
              <a:t>Key Activities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21520" y="3692295"/>
            <a:ext cx="697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  <a:ea typeface="+mj-ea"/>
                <a:cs typeface="+mj-cs"/>
              </a:rPr>
              <a:t>Focus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91034" y="5142278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  <a:ea typeface="+mj-ea"/>
                <a:cs typeface="+mj-cs"/>
              </a:rPr>
              <a:t>Deliverables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36228" y="3348968"/>
            <a:ext cx="2204072" cy="1419498"/>
            <a:chOff x="1752755" y="3348968"/>
            <a:chExt cx="2204072" cy="1419498"/>
          </a:xfrm>
        </p:grpSpPr>
        <p:sp>
          <p:nvSpPr>
            <p:cNvPr id="15" name="Rectangle 14"/>
            <p:cNvSpPr/>
            <p:nvPr/>
          </p:nvSpPr>
          <p:spPr>
            <a:xfrm>
              <a:off x="1752755" y="3348968"/>
              <a:ext cx="2204072" cy="14194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/>
            </a:p>
            <a:p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en-US" sz="1000" u="sng" dirty="0">
                  <a:solidFill>
                    <a:schemeClr val="bg2">
                      <a:lumMod val="50000"/>
                    </a:schemeClr>
                  </a:solidFill>
                </a:rPr>
                <a:t>Agree on key principles of the GSPA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Clarity on Pricing; 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Commercial Principles;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Boundary Conditions (Technical &amp; Commercial)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  <a:p>
              <a:endParaRPr lang="en-US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780084" y="3422697"/>
              <a:ext cx="208855" cy="21544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800" b="1" kern="0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282851" y="5297388"/>
            <a:ext cx="208855" cy="21544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800" b="1" kern="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616188" y="5308653"/>
            <a:ext cx="208855" cy="21544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800" b="1" kern="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90403" y="5299403"/>
            <a:ext cx="168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Heads of Terms/Commercial Term Sheet</a:t>
            </a:r>
            <a:endParaRPr lang="en-US" sz="1000" b="1" dirty="0"/>
          </a:p>
        </p:txBody>
      </p:sp>
      <p:sp>
        <p:nvSpPr>
          <p:cNvPr id="134" name="Rectangle 133"/>
          <p:cNvSpPr/>
          <p:nvPr/>
        </p:nvSpPr>
        <p:spPr>
          <a:xfrm>
            <a:off x="4824663" y="5302752"/>
            <a:ext cx="15412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Initialed Term Sheet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GPO</a:t>
            </a:r>
            <a:r>
              <a:rPr lang="en-US" sz="1000" b="1" dirty="0">
                <a:solidFill>
                  <a:srgbClr val="FF0000"/>
                </a:solidFill>
              </a:rPr>
              <a:t>**(not required if  OML34 AMT/NPDC is supplier)</a:t>
            </a:r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;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PPA; </a:t>
            </a:r>
            <a:endParaRPr 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7274891" y="5305845"/>
            <a:ext cx="208855" cy="21544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800" b="1" kern="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7483365" y="5273817"/>
            <a:ext cx="230760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Formal notice of concept;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Executed GSPA;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Put in place BG/Securitization;</a:t>
            </a:r>
            <a:endParaRPr lang="en-US" sz="1000" b="1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Pipeline construction works;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Other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890409" y="5305845"/>
            <a:ext cx="208855" cy="21544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800" b="1" kern="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0098884" y="5273817"/>
            <a:ext cx="21993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Operationalize GSPA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35435" y="3362027"/>
            <a:ext cx="2456014" cy="1419498"/>
            <a:chOff x="4151962" y="3362027"/>
            <a:chExt cx="2456014" cy="1419498"/>
          </a:xfrm>
        </p:grpSpPr>
        <p:sp>
          <p:nvSpPr>
            <p:cNvPr id="139" name="Rectangle 138"/>
            <p:cNvSpPr/>
            <p:nvPr/>
          </p:nvSpPr>
          <p:spPr>
            <a:xfrm>
              <a:off x="4151962" y="3362027"/>
              <a:ext cx="2456014" cy="14194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/>
            </a:p>
            <a:p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en-US" sz="1000" u="sng" dirty="0">
                  <a:solidFill>
                    <a:schemeClr val="bg2">
                      <a:lumMod val="50000"/>
                    </a:schemeClr>
                  </a:solidFill>
                </a:rPr>
                <a:t>Detailed Discussion on Project Technical Terms 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Technical Scope 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Stakeholder Interface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Better clarity on timing and offtake (PPA)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Other terms &amp; conditions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  <a:p>
              <a:endParaRPr lang="en-US" sz="10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170582" y="3435756"/>
              <a:ext cx="208855" cy="21544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800" b="1" kern="0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13336" y="3366377"/>
            <a:ext cx="2456014" cy="1419498"/>
            <a:chOff x="6829863" y="3366377"/>
            <a:chExt cx="2456014" cy="1419498"/>
          </a:xfrm>
        </p:grpSpPr>
        <p:sp>
          <p:nvSpPr>
            <p:cNvPr id="141" name="Rectangle 140"/>
            <p:cNvSpPr/>
            <p:nvPr/>
          </p:nvSpPr>
          <p:spPr>
            <a:xfrm>
              <a:off x="6829863" y="3366377"/>
              <a:ext cx="2456014" cy="14194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/>
            </a:p>
            <a:p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en-US" sz="1000" u="sng" dirty="0">
                  <a:solidFill>
                    <a:schemeClr val="bg2">
                      <a:lumMod val="50000"/>
                    </a:schemeClr>
                  </a:solidFill>
                </a:rPr>
                <a:t>Approvals + Construction Readiness 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Stakeholder Approvals;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Complete tie-in and pipeline works;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Agreements execution</a:t>
              </a:r>
            </a:p>
            <a:p>
              <a:endParaRPr lang="en-US" sz="1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857192" y="3440106"/>
              <a:ext cx="451524" cy="21544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800" b="1" kern="0" dirty="0">
                  <a:solidFill>
                    <a:srgbClr val="FFFFFF"/>
                  </a:solidFill>
                </a:rPr>
                <a:t>3 &amp; 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51314" y="1669595"/>
            <a:ext cx="9204960" cy="1228334"/>
            <a:chOff x="1872338" y="1669595"/>
            <a:chExt cx="9335592" cy="1228334"/>
          </a:xfrm>
        </p:grpSpPr>
        <p:sp>
          <p:nvSpPr>
            <p:cNvPr id="56" name="Pentagon 55"/>
            <p:cNvSpPr/>
            <p:nvPr/>
          </p:nvSpPr>
          <p:spPr>
            <a:xfrm>
              <a:off x="1872338" y="1890975"/>
              <a:ext cx="9335592" cy="929098"/>
            </a:xfrm>
            <a:prstGeom prst="homePlate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87048" y="2190043"/>
              <a:ext cx="7609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800" b="1" kern="0" dirty="0">
                  <a:solidFill>
                    <a:schemeClr val="bg1"/>
                  </a:solidFill>
                </a:rPr>
                <a:t>Agree Commercial</a:t>
              </a:r>
            </a:p>
            <a:p>
              <a:pPr lvl="0" algn="ctr">
                <a:defRPr/>
              </a:pPr>
              <a:r>
                <a:rPr lang="en-US" sz="800" b="1" kern="0" dirty="0">
                  <a:solidFill>
                    <a:schemeClr val="bg1"/>
                  </a:solidFill>
                </a:rPr>
                <a:t>Terms &amp; Principles</a:t>
              </a:r>
            </a:p>
            <a:p>
              <a:pPr lvl="0" algn="ctr">
                <a:defRPr/>
              </a:pPr>
              <a:endParaRPr lang="en-US" sz="800" b="1" kern="0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2557886" y="2103197"/>
              <a:ext cx="501457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>
            <a:xfrm flipV="1">
              <a:off x="3131679" y="2097485"/>
              <a:ext cx="650970" cy="262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ysDash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7331934" y="2199402"/>
              <a:ext cx="10488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800" b="1" i="1" kern="0" dirty="0">
                  <a:solidFill>
                    <a:schemeClr val="tx1">
                      <a:lumMod val="75000"/>
                    </a:schemeClr>
                  </a:solidFill>
                </a:rPr>
                <a:t>Sign GSPA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501096" y="2184867"/>
              <a:ext cx="10027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800" b="1" kern="0" dirty="0">
                  <a:solidFill>
                    <a:schemeClr val="bg1"/>
                  </a:solidFill>
                </a:rPr>
                <a:t>Approvals</a:t>
              </a:r>
            </a:p>
            <a:p>
              <a:pPr lvl="0" algn="ctr">
                <a:defRPr/>
              </a:pPr>
              <a:endParaRPr lang="en-US" sz="800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2" name="Right Brace 1"/>
            <p:cNvSpPr/>
            <p:nvPr/>
          </p:nvSpPr>
          <p:spPr>
            <a:xfrm rot="5400000">
              <a:off x="5372298" y="1028203"/>
              <a:ext cx="153391" cy="2460957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22257" y="2290409"/>
              <a:ext cx="23094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</a:rPr>
                <a:t>1. Obtain GPO</a:t>
              </a:r>
              <a:r>
                <a:rPr lang="en-US" sz="800" b="1" kern="0" dirty="0">
                  <a:solidFill>
                    <a:srgbClr val="FF0000"/>
                  </a:solidFill>
                </a:rPr>
                <a:t>**</a:t>
              </a:r>
              <a:r>
                <a:rPr lang="en-US" sz="800" b="1" kern="0" dirty="0">
                  <a:solidFill>
                    <a:schemeClr val="bg1"/>
                  </a:solidFill>
                </a:rPr>
                <a:t> from GACN;</a:t>
              </a:r>
            </a:p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</a:rPr>
                <a:t>2. Other permits (NBET, NERC etc.)</a:t>
              </a:r>
            </a:p>
            <a:p>
              <a:pPr>
                <a:defRPr/>
              </a:pPr>
              <a:r>
                <a:rPr lang="en-US" sz="800" b="1" kern="0" dirty="0">
                  <a:solidFill>
                    <a:schemeClr val="bg1"/>
                  </a:solidFill>
                </a:rPr>
                <a:t>3. Finalize PPA;</a:t>
              </a:r>
            </a:p>
            <a:p>
              <a:pPr>
                <a:defRPr/>
              </a:pPr>
              <a:r>
                <a:rPr lang="en-US" sz="800" b="1" kern="0" dirty="0">
                  <a:solidFill>
                    <a:schemeClr val="bg1"/>
                  </a:solidFill>
                </a:rPr>
                <a:t>4. Construction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76367" y="2237943"/>
              <a:ext cx="7609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800" b="1" kern="0" dirty="0">
                  <a:solidFill>
                    <a:schemeClr val="bg1"/>
                  </a:solidFill>
                </a:rPr>
                <a:t>Substantive GSPA Negotiations</a:t>
              </a:r>
            </a:p>
            <a:p>
              <a:pPr lvl="0" algn="ctr">
                <a:defRPr/>
              </a:pPr>
              <a:endParaRPr lang="en-US" sz="800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274262" y="1993243"/>
              <a:ext cx="208855" cy="21544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800" b="1" kern="0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52400" y="1996171"/>
              <a:ext cx="208855" cy="21544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800" b="1" kern="0" dirty="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884276" y="1990888"/>
              <a:ext cx="208855" cy="215444"/>
            </a:xfrm>
            <a:prstGeom prst="rect">
              <a:avLst/>
            </a:prstGeom>
            <a:solidFill>
              <a:srgbClr val="FBCE07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endParaRPr lang="en-US" sz="8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733988" y="2003037"/>
              <a:ext cx="208855" cy="21544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800" b="1" kern="0" dirty="0">
                  <a:solidFill>
                    <a:srgbClr val="FFFFFF"/>
                  </a:solidFill>
                </a:rPr>
                <a:t>3</a:t>
              </a: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7226294" y="2110628"/>
              <a:ext cx="402868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>
              <a:off x="8314755" y="2149717"/>
              <a:ext cx="9623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800" b="1" kern="0" dirty="0">
                  <a:solidFill>
                    <a:schemeClr val="bg1"/>
                  </a:solidFill>
                </a:rPr>
                <a:t>Complete Construction and Conclude tie-in (SNG)</a:t>
              </a:r>
            </a:p>
            <a:p>
              <a:pPr lvl="0" algn="ctr">
                <a:defRPr/>
              </a:pPr>
              <a:endParaRPr lang="en-US" sz="800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588878" y="1997595"/>
              <a:ext cx="208855" cy="21544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800" b="1" kern="0" dirty="0">
                  <a:solidFill>
                    <a:srgbClr val="FFFFFF"/>
                  </a:solidFill>
                </a:rPr>
                <a:t>4</a:t>
              </a: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8017527" y="2114827"/>
              <a:ext cx="490221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</a:ln>
            <a:effectLst/>
          </p:spPr>
        </p:cxnSp>
        <p:sp>
          <p:nvSpPr>
            <p:cNvPr id="121" name="TextBox 120"/>
            <p:cNvSpPr txBox="1"/>
            <p:nvPr/>
          </p:nvSpPr>
          <p:spPr>
            <a:xfrm>
              <a:off x="8106097" y="2488343"/>
              <a:ext cx="5145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800" b="1" kern="0" dirty="0">
                  <a:solidFill>
                    <a:schemeClr val="tx1">
                      <a:lumMod val="75000"/>
                    </a:schemeClr>
                  </a:solidFill>
                </a:rPr>
                <a:t>BG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225767" y="1993243"/>
              <a:ext cx="208855" cy="21544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800" b="1" kern="0" dirty="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954852" y="2185142"/>
              <a:ext cx="786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800" b="1" kern="0" dirty="0">
                  <a:solidFill>
                    <a:schemeClr val="bg1"/>
                  </a:solidFill>
                </a:rPr>
                <a:t>First Gas</a:t>
              </a:r>
            </a:p>
            <a:p>
              <a:pPr lvl="0" algn="ctr">
                <a:defRPr/>
              </a:pPr>
              <a:endParaRPr lang="en-US" sz="800" b="1" kern="0" dirty="0">
                <a:solidFill>
                  <a:schemeClr val="bg1"/>
                </a:solidFill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8823860" y="2117024"/>
              <a:ext cx="1339043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>
            <a:xfrm>
              <a:off x="4121189" y="2103893"/>
              <a:ext cx="2713039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ysDash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>
            <a:xfrm flipV="1">
              <a:off x="8363368" y="2164568"/>
              <a:ext cx="0" cy="35597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920619" y="2457494"/>
              <a:ext cx="5145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800" b="1" kern="0" dirty="0">
                  <a:solidFill>
                    <a:schemeClr val="tx1">
                      <a:lumMod val="75000"/>
                    </a:schemeClr>
                  </a:solidFill>
                </a:rPr>
                <a:t>HOA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3177890" y="2133719"/>
              <a:ext cx="0" cy="35597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431759" y="1669595"/>
              <a:ext cx="6639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800" b="1" kern="0" dirty="0">
                  <a:solidFill>
                    <a:schemeClr val="tx1">
                      <a:lumMod val="75000"/>
                    </a:schemeClr>
                  </a:solidFill>
                </a:rPr>
                <a:t>Mar. 2022</a:t>
              </a:r>
            </a:p>
          </p:txBody>
        </p:sp>
        <p:sp>
          <p:nvSpPr>
            <p:cNvPr id="54" name="Isosceles Triangle 53"/>
            <p:cNvSpPr/>
            <p:nvPr/>
          </p:nvSpPr>
          <p:spPr>
            <a:xfrm rot="10800000">
              <a:off x="7786028" y="1854225"/>
              <a:ext cx="118042" cy="117355"/>
            </a:xfrm>
            <a:prstGeom prst="triangle">
              <a:avLst/>
            </a:prstGeom>
            <a:solidFill>
              <a:srgbClr val="FFFF00"/>
            </a:solidFill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b="1" kern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2325187" y="4502333"/>
            <a:ext cx="2206404" cy="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341126" y="1426599"/>
            <a:ext cx="8864571" cy="275921"/>
            <a:chOff x="1740226" y="1426599"/>
            <a:chExt cx="8864571" cy="275921"/>
          </a:xfrm>
        </p:grpSpPr>
        <p:sp>
          <p:nvSpPr>
            <p:cNvPr id="49" name="Rectangle 48"/>
            <p:cNvSpPr/>
            <p:nvPr/>
          </p:nvSpPr>
          <p:spPr>
            <a:xfrm>
              <a:off x="1740226" y="1428616"/>
              <a:ext cx="1184438" cy="269555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Q4 2020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31943" y="1430043"/>
              <a:ext cx="1062275" cy="268128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Q3 2021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47504" y="1430043"/>
              <a:ext cx="1184268" cy="268128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Q3 2021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95629" y="1426599"/>
              <a:ext cx="2857116" cy="271572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Q1 2022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747681" y="1430948"/>
              <a:ext cx="2857116" cy="271572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Q1 2024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382483" y="1413547"/>
            <a:ext cx="1920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  <a:ea typeface="+mj-ea"/>
                <a:cs typeface="+mj-cs"/>
              </a:rPr>
              <a:t>Indicative Timeline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7CEB1D-4833-4752-B6D0-AD511D74BFB5}"/>
              </a:ext>
            </a:extLst>
          </p:cNvPr>
          <p:cNvSpPr/>
          <p:nvPr/>
        </p:nvSpPr>
        <p:spPr>
          <a:xfrm>
            <a:off x="9890409" y="-11993"/>
            <a:ext cx="2316480" cy="40011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792373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46B8DC-46A9-49FB-97EF-F84DC705271C}"/>
              </a:ext>
            </a:extLst>
          </p:cNvPr>
          <p:cNvCxnSpPr>
            <a:cxnSpLocks/>
          </p:cNvCxnSpPr>
          <p:nvPr/>
        </p:nvCxnSpPr>
        <p:spPr>
          <a:xfrm>
            <a:off x="2684477" y="2010300"/>
            <a:ext cx="0" cy="2450189"/>
          </a:xfrm>
          <a:prstGeom prst="line">
            <a:avLst/>
          </a:prstGeom>
          <a:ln w="50800" cap="flat">
            <a:solidFill>
              <a:schemeClr val="accent1"/>
            </a:solidFill>
            <a:round/>
            <a:headEnd type="triangle" w="sm" len="sm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600AF52-C5F6-47F8-BE43-15EEF5E7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41" y="615993"/>
            <a:ext cx="8532240" cy="394842"/>
          </a:xfrm>
        </p:spPr>
        <p:txBody>
          <a:bodyPr/>
          <a:lstStyle/>
          <a:p>
            <a:pPr algn="ctr"/>
            <a:r>
              <a:rPr lang="en-US" b="1" dirty="0"/>
              <a:t>IBONWON TIE-IN SCHEMATIC AND SCOPE OF WORK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A5A761-2FEE-4A35-AA91-28B227836A2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684477" y="6304834"/>
            <a:ext cx="5682262" cy="917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31DC7D2A-1E70-4ECF-A0D3-6813F83BD66E}"/>
              </a:ext>
            </a:extLst>
          </p:cNvPr>
          <p:cNvSpPr txBox="1">
            <a:spLocks/>
          </p:cNvSpPr>
          <p:nvPr/>
        </p:nvSpPr>
        <p:spPr bwMode="auto">
          <a:xfrm>
            <a:off x="98520" y="6390397"/>
            <a:ext cx="1509632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69875" indent="-269875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50" charset="0"/>
                <a:ea typeface="+mn-ea"/>
                <a:cs typeface="+mn-cs"/>
              </a:rPr>
              <a:t>ELPS LINE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50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A26021-0095-4E51-95C1-079AE82B4F3C}"/>
              </a:ext>
            </a:extLst>
          </p:cNvPr>
          <p:cNvSpPr/>
          <p:nvPr/>
        </p:nvSpPr>
        <p:spPr>
          <a:xfrm>
            <a:off x="2158702" y="1752165"/>
            <a:ext cx="1027706" cy="248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SNG Facility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E05EE-B4AB-4173-BF6D-4CE04A096045}"/>
              </a:ext>
            </a:extLst>
          </p:cNvPr>
          <p:cNvSpPr/>
          <p:nvPr/>
        </p:nvSpPr>
        <p:spPr>
          <a:xfrm>
            <a:off x="8366739" y="6071015"/>
            <a:ext cx="1112822" cy="46763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BCE07">
                    <a:lumMod val="75000"/>
                  </a:srgbClr>
                </a:solidFill>
                <a:latin typeface="Futura Medium"/>
              </a:rPr>
              <a:t>CTS ITOKI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BCE07">
                  <a:lumMod val="75000"/>
                </a:srgbClr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37EEDE9-EF4E-43E0-B707-7EC506FC9A1E}"/>
              </a:ext>
            </a:extLst>
          </p:cNvPr>
          <p:cNvCxnSpPr>
            <a:cxnSpLocks/>
          </p:cNvCxnSpPr>
          <p:nvPr/>
        </p:nvCxnSpPr>
        <p:spPr>
          <a:xfrm flipV="1">
            <a:off x="135886" y="5611470"/>
            <a:ext cx="2616272" cy="713970"/>
          </a:xfrm>
          <a:prstGeom prst="bentConnector3">
            <a:avLst>
              <a:gd name="adj1" fmla="val 98057"/>
            </a:avLst>
          </a:prstGeom>
          <a:ln w="50800" cap="flat">
            <a:solidFill>
              <a:srgbClr val="FF0000"/>
            </a:solidFill>
            <a:round/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3BAF9D-B045-4C5B-AA31-4712E49FA39C}"/>
              </a:ext>
            </a:extLst>
          </p:cNvPr>
          <p:cNvGrpSpPr/>
          <p:nvPr/>
        </p:nvGrpSpPr>
        <p:grpSpPr>
          <a:xfrm rot="10800000">
            <a:off x="2597466" y="2592088"/>
            <a:ext cx="170485" cy="322765"/>
            <a:chOff x="422113" y="3822901"/>
            <a:chExt cx="170485" cy="322765"/>
          </a:xfrm>
        </p:grpSpPr>
        <p:sp>
          <p:nvSpPr>
            <p:cNvPr id="11" name="Flowchart: Collate 10">
              <a:extLst>
                <a:ext uri="{FF2B5EF4-FFF2-40B4-BE49-F238E27FC236}">
                  <a16:creationId xmlns:a16="http://schemas.microsoft.com/office/drawing/2014/main" id="{87679D74-4C37-44FD-BD2C-9A8938347BC0}"/>
                </a:ext>
              </a:extLst>
            </p:cNvPr>
            <p:cNvSpPr/>
            <p:nvPr/>
          </p:nvSpPr>
          <p:spPr>
            <a:xfrm>
              <a:off x="422113" y="3822901"/>
              <a:ext cx="170485" cy="322765"/>
            </a:xfrm>
            <a:prstGeom prst="flowChartCol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B51950C9-70E5-4F8D-B284-2243ABEACCF4}"/>
                </a:ext>
              </a:extLst>
            </p:cNvPr>
            <p:cNvSpPr/>
            <p:nvPr/>
          </p:nvSpPr>
          <p:spPr>
            <a:xfrm>
              <a:off x="437906" y="3908323"/>
              <a:ext cx="138897" cy="151918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A8CA1C-B753-42FE-A71F-686F1350ED08}"/>
              </a:ext>
            </a:extLst>
          </p:cNvPr>
          <p:cNvCxnSpPr>
            <a:cxnSpLocks/>
          </p:cNvCxnSpPr>
          <p:nvPr/>
        </p:nvCxnSpPr>
        <p:spPr>
          <a:xfrm rot="16200000">
            <a:off x="2261535" y="5144955"/>
            <a:ext cx="0" cy="790092"/>
          </a:xfrm>
          <a:prstGeom prst="line">
            <a:avLst/>
          </a:prstGeom>
          <a:ln w="19050" cap="flat">
            <a:solidFill>
              <a:schemeClr val="accent5"/>
            </a:solidFill>
            <a:round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5AD7DB17-9129-43F9-8048-73F3ADB935A6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1489988" y="5573446"/>
            <a:ext cx="4676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69875" indent="-269875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FontTx/>
              <a:buNone/>
            </a:pPr>
            <a:r>
              <a:rPr lang="en-US" sz="1200" b="1" dirty="0">
                <a:solidFill>
                  <a:srgbClr val="595959"/>
                </a:solidFill>
              </a:rPr>
              <a:t>Tie-in Point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7487A-050F-4325-89D7-59C51D07F75C}"/>
              </a:ext>
            </a:extLst>
          </p:cNvPr>
          <p:cNvCxnSpPr>
            <a:cxnSpLocks/>
          </p:cNvCxnSpPr>
          <p:nvPr/>
        </p:nvCxnSpPr>
        <p:spPr>
          <a:xfrm flipH="1">
            <a:off x="2560968" y="5479664"/>
            <a:ext cx="256018" cy="0"/>
          </a:xfrm>
          <a:prstGeom prst="line">
            <a:avLst/>
          </a:prstGeom>
          <a:ln w="50800" cap="flat">
            <a:solidFill>
              <a:srgbClr val="FF0000"/>
            </a:solidFill>
            <a:round/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35E2D9C-8ADF-4163-83B2-CFC2645F0D8B}"/>
              </a:ext>
            </a:extLst>
          </p:cNvPr>
          <p:cNvSpPr txBox="1">
            <a:spLocks/>
          </p:cNvSpPr>
          <p:nvPr/>
        </p:nvSpPr>
        <p:spPr bwMode="auto">
          <a:xfrm>
            <a:off x="8201729" y="3715858"/>
            <a:ext cx="3494292" cy="1292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69875" indent="-269875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50" charset="0"/>
                <a:ea typeface="+mn-ea"/>
                <a:cs typeface="+mn-cs"/>
              </a:rPr>
              <a:t>SCOPE OF WORK</a:t>
            </a:r>
            <a:endParaRPr lang="en-US" sz="1200" b="1" noProof="0" dirty="0">
              <a:solidFill>
                <a:srgbClr val="595959"/>
              </a:solidFill>
            </a:endParaRPr>
          </a:p>
          <a:p>
            <a:pPr marL="228600" marR="0" lvl="0" indent="-228600" algn="l" defTabSz="3577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50" charset="0"/>
                <a:ea typeface="+mn-ea"/>
                <a:cs typeface="+mn-cs"/>
              </a:rPr>
              <a:t>Tie in to the existing 18” LBV at </a:t>
            </a:r>
            <a:r>
              <a:rPr lang="en-US" sz="1200" b="1" dirty="0" err="1">
                <a:solidFill>
                  <a:srgbClr val="595959"/>
                </a:solidFill>
              </a:rPr>
              <a:t>Ibonwon</a:t>
            </a:r>
            <a:endPara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50" charset="0"/>
              <a:ea typeface="+mn-ea"/>
              <a:cs typeface="+mn-cs"/>
            </a:endParaRPr>
          </a:p>
          <a:p>
            <a:pPr marL="228600" marR="0" lvl="0" indent="-228600" algn="l" defTabSz="3577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AutoNum type="arabicPeriod"/>
              <a:tabLst/>
              <a:defRPr/>
            </a:pPr>
            <a:r>
              <a:rPr lang="en-US" sz="1200" b="1" noProof="0" dirty="0">
                <a:solidFill>
                  <a:srgbClr val="595959"/>
                </a:solidFill>
              </a:rPr>
              <a:t>Installation </a:t>
            </a:r>
            <a:r>
              <a:rPr lang="en-US" sz="1200" b="1" dirty="0">
                <a:solidFill>
                  <a:srgbClr val="595959"/>
                </a:solidFill>
              </a:rPr>
              <a:t>of 18” bind flange to replace NGC’s own</a:t>
            </a:r>
          </a:p>
          <a:p>
            <a:pPr marL="228600" lvl="0" indent="-228600">
              <a:buClr>
                <a:srgbClr val="DD1D21"/>
              </a:buClr>
              <a:buSzPct val="85000"/>
              <a:buFontTx/>
              <a:buAutoNum type="arabicPeriod"/>
              <a:defRPr/>
            </a:pPr>
            <a:r>
              <a:rPr lang="en-US" sz="1200" b="1" dirty="0">
                <a:solidFill>
                  <a:srgbClr val="595959"/>
                </a:solidFill>
              </a:rPr>
              <a:t>Installation of Custody Transfer Station (CTS)</a:t>
            </a:r>
          </a:p>
          <a:p>
            <a:pPr marL="228600" marR="0" lvl="0" indent="-228600" algn="l" defTabSz="3577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50" charset="0"/>
                <a:ea typeface="+mn-ea"/>
                <a:cs typeface="+mn-cs"/>
              </a:rPr>
              <a:t>Hook up to SNG 12” line</a:t>
            </a:r>
          </a:p>
          <a:p>
            <a:pPr marL="228600" marR="0" lvl="0" indent="-228600" algn="l" defTabSz="3577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50" charset="0"/>
                <a:ea typeface="+mn-ea"/>
                <a:cs typeface="+mn-cs"/>
              </a:rPr>
              <a:t>Hydro</a:t>
            </a:r>
            <a:r>
              <a:rPr lang="en-US" sz="1200" b="1" dirty="0">
                <a:solidFill>
                  <a:srgbClr val="595959"/>
                </a:solidFill>
              </a:rPr>
              <a:t>testing and purging of tie-in point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50" charset="0"/>
              <a:ea typeface="+mn-ea"/>
              <a:cs typeface="+mn-cs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DA94251-375F-4D75-B1AE-12388440B1E8}"/>
              </a:ext>
            </a:extLst>
          </p:cNvPr>
          <p:cNvSpPr txBox="1">
            <a:spLocks/>
          </p:cNvSpPr>
          <p:nvPr/>
        </p:nvSpPr>
        <p:spPr bwMode="auto">
          <a:xfrm>
            <a:off x="2824892" y="2732569"/>
            <a:ext cx="645431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69875" indent="-269875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FontTx/>
              <a:buNone/>
            </a:pPr>
            <a:r>
              <a:rPr lang="en-US" sz="1000" b="1" dirty="0">
                <a:solidFill>
                  <a:srgbClr val="595959"/>
                </a:solidFill>
              </a:rPr>
              <a:t>12”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073FAC-3795-4672-9E2B-3C0AA36A8716}"/>
              </a:ext>
            </a:extLst>
          </p:cNvPr>
          <p:cNvCxnSpPr>
            <a:cxnSpLocks/>
          </p:cNvCxnSpPr>
          <p:nvPr/>
        </p:nvCxnSpPr>
        <p:spPr>
          <a:xfrm rot="16200000">
            <a:off x="2296161" y="4773250"/>
            <a:ext cx="0" cy="790092"/>
          </a:xfrm>
          <a:prstGeom prst="line">
            <a:avLst/>
          </a:prstGeom>
          <a:ln w="50800" cap="flat">
            <a:solidFill>
              <a:schemeClr val="accent1"/>
            </a:solidFill>
            <a:round/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78201C5D-CFF7-4A16-8987-8FBE7C13DD3E}"/>
              </a:ext>
            </a:extLst>
          </p:cNvPr>
          <p:cNvSpPr txBox="1">
            <a:spLocks/>
          </p:cNvSpPr>
          <p:nvPr/>
        </p:nvSpPr>
        <p:spPr bwMode="auto">
          <a:xfrm>
            <a:off x="9251034" y="1501886"/>
            <a:ext cx="7900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69875" indent="-269875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FontTx/>
              <a:buNone/>
            </a:pPr>
            <a:r>
              <a:rPr lang="en-US" sz="1200" b="1" dirty="0">
                <a:solidFill>
                  <a:srgbClr val="595959"/>
                </a:solidFill>
              </a:rPr>
              <a:t>Tie in point</a:t>
            </a:r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F88E7432-DCDD-473B-A637-F8CFF6914608}"/>
              </a:ext>
            </a:extLst>
          </p:cNvPr>
          <p:cNvSpPr/>
          <p:nvPr/>
        </p:nvSpPr>
        <p:spPr>
          <a:xfrm rot="10800000">
            <a:off x="2525352" y="3568941"/>
            <a:ext cx="369140" cy="233172"/>
          </a:xfrm>
          <a:prstGeom prst="flowChartManualOpe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A8CD51D-57B1-4B88-B17D-EDE1DEF2A6CE}"/>
              </a:ext>
            </a:extLst>
          </p:cNvPr>
          <p:cNvSpPr txBox="1">
            <a:spLocks/>
          </p:cNvSpPr>
          <p:nvPr/>
        </p:nvSpPr>
        <p:spPr bwMode="auto">
          <a:xfrm>
            <a:off x="2971543" y="3584581"/>
            <a:ext cx="645431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69875" indent="-269875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FontTx/>
              <a:buNone/>
            </a:pPr>
            <a:r>
              <a:rPr lang="en-US" sz="1000" b="1" dirty="0">
                <a:solidFill>
                  <a:srgbClr val="595959"/>
                </a:solidFill>
              </a:rPr>
              <a:t>18”x 12”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6F000D0-1662-467F-925B-96263D7FA8C0}"/>
              </a:ext>
            </a:extLst>
          </p:cNvPr>
          <p:cNvSpPr txBox="1">
            <a:spLocks/>
          </p:cNvSpPr>
          <p:nvPr/>
        </p:nvSpPr>
        <p:spPr bwMode="auto">
          <a:xfrm>
            <a:off x="2037277" y="5703193"/>
            <a:ext cx="645431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69875" indent="-269875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FontTx/>
              <a:buNone/>
            </a:pPr>
            <a:r>
              <a:rPr lang="en-US" sz="1000" b="1" dirty="0">
                <a:solidFill>
                  <a:srgbClr val="595959"/>
                </a:solidFill>
              </a:rPr>
              <a:t>18”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8BC0147F-10D6-4109-822A-DD7030167075}"/>
              </a:ext>
            </a:extLst>
          </p:cNvPr>
          <p:cNvSpPr txBox="1">
            <a:spLocks/>
          </p:cNvSpPr>
          <p:nvPr/>
        </p:nvSpPr>
        <p:spPr bwMode="auto">
          <a:xfrm>
            <a:off x="1588463" y="5146291"/>
            <a:ext cx="645431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69875" indent="-269875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FontTx/>
              <a:buNone/>
            </a:pPr>
            <a:r>
              <a:rPr lang="en-US" sz="1000" b="1" dirty="0">
                <a:solidFill>
                  <a:srgbClr val="595959"/>
                </a:solidFill>
              </a:rPr>
              <a:t>18”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644E20-09E4-44E3-8A6C-0A9E3DC1B845}"/>
              </a:ext>
            </a:extLst>
          </p:cNvPr>
          <p:cNvCxnSpPr>
            <a:cxnSpLocks/>
          </p:cNvCxnSpPr>
          <p:nvPr/>
        </p:nvCxnSpPr>
        <p:spPr>
          <a:xfrm>
            <a:off x="1830433" y="5043237"/>
            <a:ext cx="0" cy="226916"/>
          </a:xfrm>
          <a:prstGeom prst="line">
            <a:avLst/>
          </a:prstGeom>
          <a:ln w="50800" cap="flat">
            <a:solidFill>
              <a:schemeClr val="accent1"/>
            </a:solidFill>
            <a:round/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E411C9-E2E9-4D7D-8B23-ECE3A87462E5}"/>
              </a:ext>
            </a:extLst>
          </p:cNvPr>
          <p:cNvCxnSpPr>
            <a:cxnSpLocks/>
          </p:cNvCxnSpPr>
          <p:nvPr/>
        </p:nvCxnSpPr>
        <p:spPr>
          <a:xfrm>
            <a:off x="739784" y="4168401"/>
            <a:ext cx="1947372" cy="0"/>
          </a:xfrm>
          <a:prstGeom prst="line">
            <a:avLst/>
          </a:prstGeom>
          <a:ln w="19050" cap="flat">
            <a:solidFill>
              <a:schemeClr val="accent3">
                <a:lumMod val="60000"/>
                <a:lumOff val="40000"/>
              </a:schemeClr>
            </a:solidFill>
            <a:round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0A6673-DBB3-4FC2-93CB-AFBD82EA9833}"/>
              </a:ext>
            </a:extLst>
          </p:cNvPr>
          <p:cNvCxnSpPr>
            <a:cxnSpLocks/>
          </p:cNvCxnSpPr>
          <p:nvPr/>
        </p:nvCxnSpPr>
        <p:spPr>
          <a:xfrm>
            <a:off x="2700396" y="4168401"/>
            <a:ext cx="2597106" cy="0"/>
          </a:xfrm>
          <a:prstGeom prst="line">
            <a:avLst/>
          </a:prstGeom>
          <a:ln w="22225" cap="flat">
            <a:solidFill>
              <a:schemeClr val="accent3">
                <a:lumMod val="60000"/>
                <a:lumOff val="40000"/>
              </a:schemeClr>
            </a:solidFill>
            <a:round/>
            <a:headEnd type="triangle" w="lg" len="me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2CB9D4A4-96AB-41E4-AAA1-AEDAA498230B}"/>
              </a:ext>
            </a:extLst>
          </p:cNvPr>
          <p:cNvSpPr txBox="1">
            <a:spLocks/>
          </p:cNvSpPr>
          <p:nvPr/>
        </p:nvSpPr>
        <p:spPr bwMode="auto">
          <a:xfrm>
            <a:off x="3448963" y="3878859"/>
            <a:ext cx="1207190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69875" indent="-269875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FontTx/>
              <a:buNone/>
            </a:pPr>
            <a:r>
              <a:rPr lang="en-US" sz="1200" b="1" dirty="0">
                <a:solidFill>
                  <a:srgbClr val="595959"/>
                </a:solidFill>
              </a:rPr>
              <a:t>SNG FACILITY</a:t>
            </a:r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BACC41FD-8938-4154-AD16-36CDE80EABE4}"/>
              </a:ext>
            </a:extLst>
          </p:cNvPr>
          <p:cNvSpPr txBox="1">
            <a:spLocks/>
          </p:cNvSpPr>
          <p:nvPr/>
        </p:nvSpPr>
        <p:spPr bwMode="auto">
          <a:xfrm>
            <a:off x="3458487" y="4228776"/>
            <a:ext cx="1232589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69875" indent="-269875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FontTx/>
              <a:buNone/>
            </a:pPr>
            <a:r>
              <a:rPr lang="en-US" sz="1200" b="1" dirty="0">
                <a:solidFill>
                  <a:srgbClr val="595959"/>
                </a:solidFill>
              </a:rPr>
              <a:t>NGC FACILITY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0732E2-E24B-46E0-9175-098D6EECCA93}"/>
              </a:ext>
            </a:extLst>
          </p:cNvPr>
          <p:cNvCxnSpPr>
            <a:cxnSpLocks/>
          </p:cNvCxnSpPr>
          <p:nvPr/>
        </p:nvCxnSpPr>
        <p:spPr>
          <a:xfrm rot="16200000">
            <a:off x="8636935" y="1184796"/>
            <a:ext cx="0" cy="790092"/>
          </a:xfrm>
          <a:prstGeom prst="line">
            <a:avLst/>
          </a:prstGeom>
          <a:ln w="28575" cap="flat">
            <a:solidFill>
              <a:schemeClr val="accent5"/>
            </a:solidFill>
            <a:round/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76D737-E8C1-4748-9545-83A037A495A7}"/>
              </a:ext>
            </a:extLst>
          </p:cNvPr>
          <p:cNvCxnSpPr>
            <a:cxnSpLocks/>
          </p:cNvCxnSpPr>
          <p:nvPr/>
        </p:nvCxnSpPr>
        <p:spPr>
          <a:xfrm rot="16200000">
            <a:off x="8636935" y="1495636"/>
            <a:ext cx="0" cy="790092"/>
          </a:xfrm>
          <a:prstGeom prst="line">
            <a:avLst/>
          </a:prstGeom>
          <a:ln w="28575" cap="flat">
            <a:solidFill>
              <a:srgbClr val="FBCE07"/>
            </a:solidFill>
            <a:round/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5E0B9E-81E5-4F90-9B95-5436A7D87444}"/>
              </a:ext>
            </a:extLst>
          </p:cNvPr>
          <p:cNvCxnSpPr>
            <a:cxnSpLocks/>
          </p:cNvCxnSpPr>
          <p:nvPr/>
        </p:nvCxnSpPr>
        <p:spPr>
          <a:xfrm rot="16200000">
            <a:off x="8636935" y="1767875"/>
            <a:ext cx="0" cy="790092"/>
          </a:xfrm>
          <a:prstGeom prst="line">
            <a:avLst/>
          </a:prstGeom>
          <a:ln w="28575" cap="flat">
            <a:solidFill>
              <a:srgbClr val="FF0000"/>
            </a:solidFill>
            <a:round/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85521B-23FD-4951-9DEC-F91438976AD3}"/>
              </a:ext>
            </a:extLst>
          </p:cNvPr>
          <p:cNvCxnSpPr>
            <a:cxnSpLocks/>
          </p:cNvCxnSpPr>
          <p:nvPr/>
        </p:nvCxnSpPr>
        <p:spPr>
          <a:xfrm rot="16200000">
            <a:off x="8636935" y="2096967"/>
            <a:ext cx="0" cy="790092"/>
          </a:xfrm>
          <a:prstGeom prst="line">
            <a:avLst/>
          </a:prstGeom>
          <a:ln w="28575" cap="flat">
            <a:solidFill>
              <a:schemeClr val="accent3">
                <a:lumMod val="60000"/>
                <a:lumOff val="40000"/>
              </a:schemeClr>
            </a:solidFill>
            <a:round/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F9C83E6-A775-483C-9B88-1F0F60362BE6}"/>
              </a:ext>
            </a:extLst>
          </p:cNvPr>
          <p:cNvSpPr txBox="1">
            <a:spLocks/>
          </p:cNvSpPr>
          <p:nvPr/>
        </p:nvSpPr>
        <p:spPr bwMode="auto">
          <a:xfrm>
            <a:off x="9251033" y="1825252"/>
            <a:ext cx="2031342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69875" indent="-269875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FontTx/>
              <a:buNone/>
            </a:pPr>
            <a:r>
              <a:rPr lang="en-US" sz="1200" b="1" dirty="0">
                <a:solidFill>
                  <a:srgbClr val="595959"/>
                </a:solidFill>
              </a:rPr>
              <a:t>New scope to be installed</a:t>
            </a:r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B5EFADF8-D9B0-4D01-B276-FE1CA1053EFF}"/>
              </a:ext>
            </a:extLst>
          </p:cNvPr>
          <p:cNvSpPr txBox="1">
            <a:spLocks/>
          </p:cNvSpPr>
          <p:nvPr/>
        </p:nvSpPr>
        <p:spPr bwMode="auto">
          <a:xfrm>
            <a:off x="9251033" y="2041881"/>
            <a:ext cx="2031342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69875" indent="-269875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FontTx/>
              <a:buNone/>
            </a:pPr>
            <a:r>
              <a:rPr lang="en-US" sz="1200" b="1" dirty="0">
                <a:solidFill>
                  <a:srgbClr val="595959"/>
                </a:solidFill>
              </a:rPr>
              <a:t>Existing facilities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6571B026-48CF-4C4E-B4E5-833269296B5D}"/>
              </a:ext>
            </a:extLst>
          </p:cNvPr>
          <p:cNvSpPr txBox="1">
            <a:spLocks/>
          </p:cNvSpPr>
          <p:nvPr/>
        </p:nvSpPr>
        <p:spPr bwMode="auto">
          <a:xfrm>
            <a:off x="9251033" y="2383677"/>
            <a:ext cx="203134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69875" indent="-269875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FontTx/>
              <a:buNone/>
            </a:pPr>
            <a:r>
              <a:rPr lang="en-US" sz="1200" b="1" dirty="0">
                <a:solidFill>
                  <a:srgbClr val="595959"/>
                </a:solidFill>
              </a:rPr>
              <a:t>Boundary limit between SNG and NGC facilities.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7F8124-B5AC-48A6-9A65-D400EA0C3DD1}"/>
              </a:ext>
            </a:extLst>
          </p:cNvPr>
          <p:cNvCxnSpPr>
            <a:cxnSpLocks/>
          </p:cNvCxnSpPr>
          <p:nvPr/>
        </p:nvCxnSpPr>
        <p:spPr>
          <a:xfrm flipH="1">
            <a:off x="2581912" y="5609488"/>
            <a:ext cx="256018" cy="0"/>
          </a:xfrm>
          <a:prstGeom prst="line">
            <a:avLst/>
          </a:prstGeom>
          <a:ln w="50800" cap="flat">
            <a:solidFill>
              <a:srgbClr val="FF0000"/>
            </a:solidFill>
            <a:round/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B5F2414-7288-4D65-AC2E-1456F00523F9}"/>
              </a:ext>
            </a:extLst>
          </p:cNvPr>
          <p:cNvCxnSpPr>
            <a:cxnSpLocks/>
          </p:cNvCxnSpPr>
          <p:nvPr/>
        </p:nvCxnSpPr>
        <p:spPr>
          <a:xfrm>
            <a:off x="1916158" y="5052762"/>
            <a:ext cx="0" cy="226916"/>
          </a:xfrm>
          <a:prstGeom prst="line">
            <a:avLst/>
          </a:prstGeom>
          <a:ln w="50800" cap="flat">
            <a:solidFill>
              <a:schemeClr val="accent1"/>
            </a:solidFill>
            <a:round/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D5D79E-AAF5-40D8-BBAE-57ACCB00925D}"/>
              </a:ext>
            </a:extLst>
          </p:cNvPr>
          <p:cNvCxnSpPr>
            <a:cxnSpLocks/>
          </p:cNvCxnSpPr>
          <p:nvPr/>
        </p:nvCxnSpPr>
        <p:spPr>
          <a:xfrm>
            <a:off x="2682708" y="4712459"/>
            <a:ext cx="0" cy="767205"/>
          </a:xfrm>
          <a:prstGeom prst="line">
            <a:avLst/>
          </a:prstGeom>
          <a:ln w="50800" cap="flat">
            <a:solidFill>
              <a:schemeClr val="accent1"/>
            </a:solidFill>
            <a:round/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D3B5805-4313-4409-B45D-733129B9EB81}"/>
              </a:ext>
            </a:extLst>
          </p:cNvPr>
          <p:cNvSpPr/>
          <p:nvPr/>
        </p:nvSpPr>
        <p:spPr>
          <a:xfrm>
            <a:off x="2206327" y="4457265"/>
            <a:ext cx="1027706" cy="248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CTS</a:t>
            </a:r>
          </a:p>
        </p:txBody>
      </p:sp>
      <p:sp>
        <p:nvSpPr>
          <p:cNvPr id="40" name="Text Placeholder 16">
            <a:extLst>
              <a:ext uri="{FF2B5EF4-FFF2-40B4-BE49-F238E27FC236}">
                <a16:creationId xmlns:a16="http://schemas.microsoft.com/office/drawing/2014/main" id="{2A199E9A-DCBF-4DB6-AE5C-9F0F5D5590C5}"/>
              </a:ext>
            </a:extLst>
          </p:cNvPr>
          <p:cNvSpPr txBox="1">
            <a:spLocks/>
          </p:cNvSpPr>
          <p:nvPr/>
        </p:nvSpPr>
        <p:spPr bwMode="auto">
          <a:xfrm>
            <a:off x="4139528" y="1424257"/>
            <a:ext cx="2732228" cy="1200329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69875" indent="-269875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lang="en-US" sz="1800" b="1" noProof="0" dirty="0">
                <a:solidFill>
                  <a:srgbClr val="595959"/>
                </a:solidFill>
              </a:rPr>
              <a:t>Tie-in Point at </a:t>
            </a:r>
            <a:r>
              <a:rPr lang="en-US" sz="1800" b="1" noProof="0" dirty="0">
                <a:solidFill>
                  <a:srgbClr val="FF0000"/>
                </a:solidFill>
              </a:rPr>
              <a:t>KP</a:t>
            </a:r>
            <a:r>
              <a:rPr lang="en-US" sz="1800" b="1" noProof="0" dirty="0">
                <a:solidFill>
                  <a:srgbClr val="595959"/>
                </a:solidFill>
              </a:rPr>
              <a:t> </a:t>
            </a:r>
            <a:r>
              <a:rPr lang="en-US" sz="1800" b="1" noProof="0" dirty="0">
                <a:solidFill>
                  <a:srgbClr val="FF0000"/>
                </a:solidFill>
              </a:rPr>
              <a:t>292</a:t>
            </a:r>
          </a:p>
          <a:p>
            <a:pPr marL="0" lvl="0" indent="0">
              <a:buClr>
                <a:srgbClr val="DD1D21"/>
              </a:buClr>
              <a:buSzPct val="85000"/>
              <a:buNone/>
              <a:defRPr/>
            </a:pPr>
            <a:r>
              <a:rPr lang="en-US" sz="1200" b="1" dirty="0">
                <a:solidFill>
                  <a:srgbClr val="595959"/>
                </a:solidFill>
              </a:rPr>
              <a:t>Location; Ibonwon</a:t>
            </a:r>
          </a:p>
          <a:p>
            <a:pPr marL="0" lvl="0" indent="0">
              <a:buClr>
                <a:srgbClr val="DD1D21"/>
              </a:buClr>
              <a:buSzPct val="85000"/>
              <a:buNone/>
              <a:defRPr/>
            </a:pPr>
            <a:endParaRPr lang="en-US" sz="1200" b="1" dirty="0">
              <a:solidFill>
                <a:srgbClr val="595959"/>
              </a:solidFill>
            </a:endParaRPr>
          </a:p>
          <a:p>
            <a:pPr marL="0" lvl="0" indent="0">
              <a:buClr>
                <a:srgbClr val="DD1D21"/>
              </a:buClr>
              <a:buSzPct val="85000"/>
              <a:buNone/>
              <a:defRPr/>
            </a:pPr>
            <a:r>
              <a:rPr lang="en-US" sz="1200" b="1" dirty="0">
                <a:solidFill>
                  <a:srgbClr val="595959"/>
                </a:solidFill>
              </a:rPr>
              <a:t>Coordinates; 6.684186N, 3.975823E .</a:t>
            </a:r>
            <a:endParaRPr lang="en-US" sz="1200" b="1" noProof="0" dirty="0">
              <a:solidFill>
                <a:srgbClr val="595959"/>
              </a:solidFill>
            </a:endParaRPr>
          </a:p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endParaRPr lang="en-US" sz="1200" b="1" noProof="0" dirty="0">
              <a:solidFill>
                <a:srgbClr val="595959"/>
              </a:solidFill>
            </a:endParaRPr>
          </a:p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50" charset="0"/>
              <a:ea typeface="+mn-ea"/>
              <a:cs typeface="+mn-cs"/>
            </a:endParaRPr>
          </a:p>
        </p:txBody>
      </p:sp>
      <p:sp>
        <p:nvSpPr>
          <p:cNvPr id="41" name="Text Placeholder 16">
            <a:extLst>
              <a:ext uri="{FF2B5EF4-FFF2-40B4-BE49-F238E27FC236}">
                <a16:creationId xmlns:a16="http://schemas.microsoft.com/office/drawing/2014/main" id="{FDE43FA0-2C8C-40B8-BDA6-7E756A6C5578}"/>
              </a:ext>
            </a:extLst>
          </p:cNvPr>
          <p:cNvSpPr txBox="1">
            <a:spLocks/>
          </p:cNvSpPr>
          <p:nvPr/>
        </p:nvSpPr>
        <p:spPr bwMode="auto">
          <a:xfrm>
            <a:off x="862351" y="4993154"/>
            <a:ext cx="66829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69875" indent="-269875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FontTx/>
              <a:buNone/>
            </a:pPr>
            <a:r>
              <a:rPr lang="en-US" sz="1200" b="1" dirty="0">
                <a:solidFill>
                  <a:srgbClr val="595959"/>
                </a:solidFill>
              </a:rPr>
              <a:t>Spare tie-in Flange 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CD00F98A-6DB8-4DDE-8D29-F91C0B0929CF}"/>
              </a:ext>
            </a:extLst>
          </p:cNvPr>
          <p:cNvSpPr txBox="1">
            <a:spLocks/>
          </p:cNvSpPr>
          <p:nvPr/>
        </p:nvSpPr>
        <p:spPr bwMode="auto">
          <a:xfrm>
            <a:off x="2911317" y="5748608"/>
            <a:ext cx="645431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69875" indent="-269875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Futura Medium" pitchFamily="50" charset="0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FontTx/>
              <a:buNone/>
            </a:pPr>
            <a:r>
              <a:rPr lang="en-US" sz="1000" b="1" dirty="0">
                <a:solidFill>
                  <a:srgbClr val="595959"/>
                </a:solidFill>
              </a:rPr>
              <a:t>KP 292</a:t>
            </a:r>
          </a:p>
        </p:txBody>
      </p:sp>
    </p:spTree>
    <p:extLst>
      <p:ext uri="{BB962C8B-B14F-4D97-AF65-F5344CB8AC3E}">
        <p14:creationId xmlns:p14="http://schemas.microsoft.com/office/powerpoint/2010/main" val="316660567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E95E-9AA5-46EA-B0A0-E1059625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752475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CAPEX REQUIREMENTS (CTS excl. pipeline to COOD)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856BA-475F-42BB-88FF-B06C94E6B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02462"/>
              </p:ext>
            </p:extLst>
          </p:nvPr>
        </p:nvGraphicFramePr>
        <p:xfrm>
          <a:off x="508000" y="1229824"/>
          <a:ext cx="9583956" cy="4830768"/>
        </p:xfrm>
        <a:graphic>
          <a:graphicData uri="http://schemas.openxmlformats.org/drawingml/2006/table">
            <a:tbl>
              <a:tblPr firstRow="1" bandRow="1"/>
              <a:tblGrid>
                <a:gridCol w="3887715">
                  <a:extLst>
                    <a:ext uri="{9D8B030D-6E8A-4147-A177-3AD203B41FA5}">
                      <a16:colId xmlns:a16="http://schemas.microsoft.com/office/drawing/2014/main" val="2637094731"/>
                    </a:ext>
                  </a:extLst>
                </a:gridCol>
                <a:gridCol w="1434825">
                  <a:extLst>
                    <a:ext uri="{9D8B030D-6E8A-4147-A177-3AD203B41FA5}">
                      <a16:colId xmlns:a16="http://schemas.microsoft.com/office/drawing/2014/main" val="3932668629"/>
                    </a:ext>
                  </a:extLst>
                </a:gridCol>
                <a:gridCol w="2026902">
                  <a:extLst>
                    <a:ext uri="{9D8B030D-6E8A-4147-A177-3AD203B41FA5}">
                      <a16:colId xmlns:a16="http://schemas.microsoft.com/office/drawing/2014/main" val="4113531705"/>
                    </a:ext>
                  </a:extLst>
                </a:gridCol>
                <a:gridCol w="2234514">
                  <a:extLst>
                    <a:ext uri="{9D8B030D-6E8A-4147-A177-3AD203B41FA5}">
                      <a16:colId xmlns:a16="http://schemas.microsoft.com/office/drawing/2014/main" val="1522409852"/>
                    </a:ext>
                  </a:extLst>
                </a:gridCol>
              </a:tblGrid>
              <a:tr h="301923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CAPEX Breakdown</a:t>
                      </a:r>
                    </a:p>
                  </a:txBody>
                  <a:tcPr marL="13455" marR="13455" marT="134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Km</a:t>
                      </a:r>
                    </a:p>
                  </a:txBody>
                  <a:tcPr marL="13455" marR="13455" marT="13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Inch</a:t>
                      </a:r>
                    </a:p>
                  </a:txBody>
                  <a:tcPr marL="13455" marR="13455" marT="13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Amount ($) </a:t>
                      </a:r>
                    </a:p>
                  </a:txBody>
                  <a:tcPr marL="13455" marR="13455" marT="13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911886"/>
                  </a:ext>
                </a:extLst>
              </a:tr>
              <a:tr h="301923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FEED</a:t>
                      </a:r>
                    </a:p>
                  </a:txBody>
                  <a:tcPr marL="13455" marR="13455" marT="134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  40,000.00 </a:t>
                      </a:r>
                    </a:p>
                  </a:txBody>
                  <a:tcPr marL="13455" marR="13455" marT="13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9072"/>
                  </a:ext>
                </a:extLst>
              </a:tr>
              <a:tr h="301923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18" 600# Pipe</a:t>
                      </a:r>
                    </a:p>
                  </a:txBody>
                  <a:tcPr marL="13455" marR="13455" marT="134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 0.20 </a:t>
                      </a:r>
                    </a:p>
                  </a:txBody>
                  <a:tcPr marL="13455" marR="13455" marT="13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      18.00 </a:t>
                      </a:r>
                    </a:p>
                  </a:txBody>
                  <a:tcPr marL="13455" marR="13455" marT="13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234,000.00 </a:t>
                      </a:r>
                    </a:p>
                  </a:txBody>
                  <a:tcPr marL="13455" marR="13455" marT="13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98354"/>
                  </a:ext>
                </a:extLst>
              </a:tr>
              <a:tr h="301923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2" 600# Pipe</a:t>
                      </a:r>
                    </a:p>
                  </a:txBody>
                  <a:tcPr marL="13455" marR="13455" marT="134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 0.10 </a:t>
                      </a:r>
                    </a:p>
                  </a:txBody>
                  <a:tcPr marL="13455" marR="13455" marT="13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        2.00 </a:t>
                      </a:r>
                    </a:p>
                  </a:txBody>
                  <a:tcPr marL="13455" marR="13455" marT="13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  13,000.00 </a:t>
                      </a:r>
                    </a:p>
                  </a:txBody>
                  <a:tcPr marL="13455" marR="13455" marT="13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481747"/>
                  </a:ext>
                </a:extLst>
              </a:tr>
              <a:tr h="301923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Bulk Meter</a:t>
                      </a:r>
                    </a:p>
                  </a:txBody>
                  <a:tcPr marL="13455" marR="13455" marT="134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 2.00 </a:t>
                      </a:r>
                    </a:p>
                  </a:txBody>
                  <a:tcPr marL="13455" marR="13455" marT="13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      18.00 </a:t>
                      </a:r>
                    </a:p>
                  </a:txBody>
                  <a:tcPr marL="13455" marR="13455" marT="13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320,000.00 </a:t>
                      </a:r>
                    </a:p>
                  </a:txBody>
                  <a:tcPr marL="13455" marR="13455" marT="13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886542"/>
                  </a:ext>
                </a:extLst>
              </a:tr>
              <a:tr h="301923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Scrubber</a:t>
                      </a:r>
                    </a:p>
                  </a:txBody>
                  <a:tcPr marL="13455" marR="13455" marT="134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120,000.00 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20101"/>
                  </a:ext>
                </a:extLst>
              </a:tr>
              <a:tr h="301923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Dust Filter</a:t>
                      </a:r>
                    </a:p>
                  </a:txBody>
                  <a:tcPr marL="13455" marR="13455" marT="134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 2.00 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300,000.00 </a:t>
                      </a:r>
                    </a:p>
                  </a:txBody>
                  <a:tcPr marL="13455" marR="13455" marT="13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58214"/>
                  </a:ext>
                </a:extLst>
              </a:tr>
              <a:tr h="30192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 Nos 18 600# inch Flange</a:t>
                      </a:r>
                    </a:p>
                  </a:txBody>
                  <a:tcPr marL="13455" marR="13455" marT="134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  50,000.00 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013640"/>
                  </a:ext>
                </a:extLst>
              </a:tr>
              <a:tr h="30192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 Nos 18 Inch SDV</a:t>
                      </a:r>
                    </a:p>
                  </a:txBody>
                  <a:tcPr marL="13455" marR="13455" marT="134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300,000.00 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160308"/>
                  </a:ext>
                </a:extLst>
              </a:tr>
              <a:tr h="30192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4 Nos 2 inch LBV</a:t>
                      </a:r>
                    </a:p>
                  </a:txBody>
                  <a:tcPr marL="13455" marR="13455" marT="134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100,000.00 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311140"/>
                  </a:ext>
                </a:extLst>
              </a:tr>
              <a:tr h="301923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Odorant system</a:t>
                      </a:r>
                    </a:p>
                  </a:txBody>
                  <a:tcPr marL="13455" marR="13455" marT="134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 1.00 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300,000.00 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45742"/>
                  </a:ext>
                </a:extLst>
              </a:tr>
              <a:tr h="301923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 NOS 18" PCV</a:t>
                      </a:r>
                    </a:p>
                  </a:txBody>
                  <a:tcPr marL="13455" marR="13455" marT="134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400,000.00 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87426"/>
                  </a:ext>
                </a:extLst>
              </a:tr>
              <a:tr h="301923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PMT</a:t>
                      </a:r>
                    </a:p>
                  </a:txBody>
                  <a:tcPr marL="13455" marR="13455" marT="134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326,550.00 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756329"/>
                  </a:ext>
                </a:extLst>
              </a:tr>
              <a:tr h="301923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NTR Cost</a:t>
                      </a:r>
                    </a:p>
                  </a:txBody>
                  <a:tcPr marL="13455" marR="13455" marT="134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108,850.00 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75516"/>
                  </a:ext>
                </a:extLst>
              </a:tr>
              <a:tr h="301923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Miscellaneous</a:t>
                      </a:r>
                    </a:p>
                  </a:txBody>
                  <a:tcPr marL="13455" marR="13455" marT="134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   250,355.00 </a:t>
                      </a:r>
                    </a:p>
                  </a:txBody>
                  <a:tcPr marL="13455" marR="13455" marT="13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894666"/>
                  </a:ext>
                </a:extLst>
              </a:tr>
              <a:tr h="301923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TOTAL</a:t>
                      </a:r>
                    </a:p>
                  </a:txBody>
                  <a:tcPr marL="13455" marR="13455" marT="134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13455" marR="13455" marT="13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 2,862,755.00 </a:t>
                      </a:r>
                    </a:p>
                  </a:txBody>
                  <a:tcPr marL="13455" marR="13455" marT="13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37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5448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7D69B9-4E99-472A-B93C-EC36E47F5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6</a:t>
            </a:fld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3B04C67-556D-4BC1-AB02-A479350175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076053"/>
              </p:ext>
            </p:extLst>
          </p:nvPr>
        </p:nvGraphicFramePr>
        <p:xfrm>
          <a:off x="519112" y="733425"/>
          <a:ext cx="11012524" cy="5735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97F0AA1-219F-4804-8290-A77BE4785529}"/>
              </a:ext>
            </a:extLst>
          </p:cNvPr>
          <p:cNvSpPr/>
          <p:nvPr/>
        </p:nvSpPr>
        <p:spPr>
          <a:xfrm>
            <a:off x="9875520" y="-11309"/>
            <a:ext cx="2316480" cy="40011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7EA80B-991E-44DF-A6D3-6509F8045A31}"/>
              </a:ext>
            </a:extLst>
          </p:cNvPr>
          <p:cNvSpPr/>
          <p:nvPr/>
        </p:nvSpPr>
        <p:spPr>
          <a:xfrm>
            <a:off x="1275127" y="1895911"/>
            <a:ext cx="2827090" cy="42951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25587210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8035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WizKit V3_Template_Widescreen_06July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797</Words>
  <Application>Microsoft Office PowerPoint</Application>
  <PresentationFormat>Widescreen</PresentationFormat>
  <Paragraphs>223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Wingdings</vt:lpstr>
      <vt:lpstr>Arial</vt:lpstr>
      <vt:lpstr>Futura Bold</vt:lpstr>
      <vt:lpstr>Garamond</vt:lpstr>
      <vt:lpstr>Futura Medium</vt:lpstr>
      <vt:lpstr>Shell WizKit V3_Template_Widescreen_06July2016</vt:lpstr>
      <vt:lpstr>SHELL NIGERIA GAS LIMITED  SHELL NIGERIA GAS: PROJECT SODA</vt:lpstr>
      <vt:lpstr>COMMERCIAL/CONTRACTUAL DEAL  STRUCTURE</vt:lpstr>
      <vt:lpstr>COODSYNERGYN IPP SUPPLY ROADMAP</vt:lpstr>
      <vt:lpstr>IBONWON TIE-IN SCHEMATIC AND SCOPE OF WORK</vt:lpstr>
      <vt:lpstr>CAPEX REQUIREMENTS (CTS excl. pipeline to COOD)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SNG/SEN POWER DEAL STRUCTURE</dc:title>
  <dc:creator>Yashe, Munnir Y SNG-UPC/G/CAG</dc:creator>
  <cp:keywords>Power</cp:keywords>
  <cp:lastModifiedBy>Yashe, Munnir Y SNG-UPC/G/CAG</cp:lastModifiedBy>
  <cp:revision>10</cp:revision>
  <dcterms:created xsi:type="dcterms:W3CDTF">2021-05-04T16:11:07Z</dcterms:created>
  <dcterms:modified xsi:type="dcterms:W3CDTF">2021-05-05T16:39:12Z</dcterms:modified>
</cp:coreProperties>
</file>