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39" r:id="rId2"/>
    <p:sldId id="450" r:id="rId3"/>
    <p:sldId id="455" r:id="rId4"/>
    <p:sldId id="458" r:id="rId5"/>
    <p:sldId id="257" r:id="rId6"/>
  </p:sldIdLst>
  <p:sldSz cx="12192000" cy="6858000"/>
  <p:notesSz cx="7010400" cy="92964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Futura Bold" panose="00000900000000000000" pitchFamily="2" charset="0"/>
      <p:regular r:id="rId13"/>
    </p:embeddedFont>
    <p:embeddedFont>
      <p:font typeface="Futura Medium" panose="00000400000000000000" pitchFamily="2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C61D11-B5D5-490D-876F-7B4514650961}">
          <p14:sldIdLst>
            <p14:sldId id="439"/>
            <p14:sldId id="450"/>
            <p14:sldId id="455"/>
            <p14:sldId id="458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  <p15:guide id="3" orient="horz" pos="2929" userDrawn="1">
          <p15:clr>
            <a:srgbClr val="A4A3A4"/>
          </p15:clr>
        </p15:guide>
        <p15:guide id="4" pos="220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efe, Emmanuel SNEPCO-UPO/G/PSLE" initials="AES" lastIdx="2" clrIdx="0">
    <p:extLst>
      <p:ext uri="{19B8F6BF-5375-455C-9EA6-DF929625EA0E}">
        <p15:presenceInfo xmlns:p15="http://schemas.microsoft.com/office/powerpoint/2012/main" userId="S-1-5-21-1202660629-507921405-682003330-843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1D21"/>
    <a:srgbClr val="FFFFFF"/>
    <a:srgbClr val="EB8705"/>
    <a:srgbClr val="339B6E"/>
    <a:srgbClr val="D9D9D9"/>
    <a:srgbClr val="CCE9DB"/>
    <a:srgbClr val="99CDB7"/>
    <a:srgbClr val="66B492"/>
    <a:srgbClr val="DFD1DE"/>
    <a:srgbClr val="C0A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46" autoAdjust="0"/>
    <p:restoredTop sz="92649" autoAdjust="0"/>
  </p:normalViewPr>
  <p:slideViewPr>
    <p:cSldViewPr snapToGrid="0" snapToObjects="1" showGuides="1">
      <p:cViewPr varScale="1">
        <p:scale>
          <a:sx n="67" d="100"/>
          <a:sy n="67" d="100"/>
        </p:scale>
        <p:origin x="92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 snapToObjects="1" showGuides="1">
      <p:cViewPr varScale="1">
        <p:scale>
          <a:sx n="79" d="100"/>
          <a:sy n="79" d="100"/>
        </p:scale>
        <p:origin x="-3936" y="-66"/>
      </p:cViewPr>
      <p:guideLst>
        <p:guide orient="horz" pos="3127"/>
        <p:guide pos="2141"/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2B894D-3080-44BC-86B7-496EDA1D6C18}" type="doc">
      <dgm:prSet loTypeId="urn:microsoft.com/office/officeart/2005/8/layout/arrow4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259E7F-A447-4315-93A2-C99D290C32E9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endParaRPr lang="en-US" sz="1600" dirty="0"/>
        </a:p>
        <a:p>
          <a:pPr algn="l"/>
          <a:r>
            <a:rPr lang="en-US" sz="1600" dirty="0"/>
            <a:t>- Environmentally Friendly.   </a:t>
          </a:r>
        </a:p>
        <a:p>
          <a:pPr algn="l"/>
          <a:r>
            <a:rPr lang="en-US" sz="1600" dirty="0"/>
            <a:t>- Lower maintenance cost than Petrol/diesel Vehicle.</a:t>
          </a:r>
        </a:p>
        <a:p>
          <a:pPr algn="l"/>
          <a:r>
            <a:rPr lang="en-US" sz="1600" dirty="0"/>
            <a:t>- Increases the life of lubricating oils as it mixes easily and evenly in air.</a:t>
          </a:r>
        </a:p>
        <a:p>
          <a:pPr algn="l"/>
          <a:r>
            <a:rPr lang="en-US" sz="1600" dirty="0"/>
            <a:t>- Less pollution and more efficiency.</a:t>
          </a:r>
        </a:p>
        <a:p>
          <a:pPr algn="l"/>
          <a:r>
            <a:rPr lang="en-US" sz="1600" dirty="0"/>
            <a:t>- It is cheaper than AGO/PMS.          </a:t>
          </a:r>
        </a:p>
      </dgm:t>
    </dgm:pt>
    <dgm:pt modelId="{23FC1C99-9FA4-4471-BE6C-4457C4BAF2C3}" type="parTrans" cxnId="{E8EB979F-F5BE-4D0C-BBD9-6447737D0623}">
      <dgm:prSet/>
      <dgm:spPr/>
      <dgm:t>
        <a:bodyPr/>
        <a:lstStyle/>
        <a:p>
          <a:endParaRPr lang="en-US"/>
        </a:p>
      </dgm:t>
    </dgm:pt>
    <dgm:pt modelId="{9E391315-37BA-4B1D-AC08-3B5110AF2DF6}" type="sibTrans" cxnId="{E8EB979F-F5BE-4D0C-BBD9-6447737D0623}">
      <dgm:prSet/>
      <dgm:spPr/>
      <dgm:t>
        <a:bodyPr/>
        <a:lstStyle/>
        <a:p>
          <a:endParaRPr lang="en-US"/>
        </a:p>
      </dgm:t>
    </dgm:pt>
    <dgm:pt modelId="{37ACD0B3-E01A-4C99-B8D3-FD5AFEF522C0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/>
            <a:t>- CNG tank require high storage space.</a:t>
          </a:r>
        </a:p>
        <a:p>
          <a:r>
            <a:rPr lang="en-US" sz="1600" dirty="0"/>
            <a:t>- CNG made engine vehicles are costly more than other fuel engine of the same car.</a:t>
          </a:r>
        </a:p>
        <a:p>
          <a:r>
            <a:rPr lang="en-US" sz="1600" dirty="0"/>
            <a:t>- Limited availability of CNG filling stations as compare to AGO/PMS.</a:t>
          </a:r>
        </a:p>
      </dgm:t>
    </dgm:pt>
    <dgm:pt modelId="{0269BF3D-E984-4641-9A6A-06649B7DA141}" type="sibTrans" cxnId="{8B7C971E-615E-4BF5-BC2D-1A715D6B54B4}">
      <dgm:prSet/>
      <dgm:spPr/>
      <dgm:t>
        <a:bodyPr/>
        <a:lstStyle/>
        <a:p>
          <a:endParaRPr lang="en-US"/>
        </a:p>
      </dgm:t>
    </dgm:pt>
    <dgm:pt modelId="{3A0A36D9-87E2-44A7-BF78-8E357A27A9A1}" type="parTrans" cxnId="{8B7C971E-615E-4BF5-BC2D-1A715D6B54B4}">
      <dgm:prSet/>
      <dgm:spPr/>
      <dgm:t>
        <a:bodyPr/>
        <a:lstStyle/>
        <a:p>
          <a:endParaRPr lang="en-US"/>
        </a:p>
      </dgm:t>
    </dgm:pt>
    <dgm:pt modelId="{0DDEF34A-7CE9-424A-A1D2-9CA5C7D96392}" type="pres">
      <dgm:prSet presAssocID="{9B2B894D-3080-44BC-86B7-496EDA1D6C18}" presName="compositeShape" presStyleCnt="0">
        <dgm:presLayoutVars>
          <dgm:chMax val="2"/>
          <dgm:dir/>
          <dgm:resizeHandles val="exact"/>
        </dgm:presLayoutVars>
      </dgm:prSet>
      <dgm:spPr/>
    </dgm:pt>
    <dgm:pt modelId="{83E92C97-84FE-4EFC-9B64-D658447E1F4C}" type="pres">
      <dgm:prSet presAssocID="{E2259E7F-A447-4315-93A2-C99D290C32E9}" presName="upArrow" presStyleLbl="node1" presStyleIdx="0" presStyleCnt="2" custLinFactNeighborX="438" custLinFactNeighborY="703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</dgm:pt>
    <dgm:pt modelId="{D57A54E4-0597-4128-B2FD-06CC06487113}" type="pres">
      <dgm:prSet presAssocID="{E2259E7F-A447-4315-93A2-C99D290C32E9}" presName="upArrowText" presStyleLbl="revTx" presStyleIdx="0" presStyleCnt="2" custScaleY="105270">
        <dgm:presLayoutVars>
          <dgm:chMax val="0"/>
          <dgm:bulletEnabled val="1"/>
        </dgm:presLayoutVars>
      </dgm:prSet>
      <dgm:spPr/>
    </dgm:pt>
    <dgm:pt modelId="{58C33AF6-AB6C-4F7B-8412-6A8C80A5BEC4}" type="pres">
      <dgm:prSet presAssocID="{37ACD0B3-E01A-4C99-B8D3-FD5AFEF522C0}" presName="downArrow" presStyleLbl="node1" presStyleIdx="1" presStyleCnt="2" custScaleX="107822" custScaleY="102814" custLinFactNeighborX="-7741" custLinFactNeighborY="-2056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</dgm:pt>
    <dgm:pt modelId="{C5A3D846-87A7-45AB-98E8-F5E22692C483}" type="pres">
      <dgm:prSet presAssocID="{37ACD0B3-E01A-4C99-B8D3-FD5AFEF522C0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8B7C971E-615E-4BF5-BC2D-1A715D6B54B4}" srcId="{9B2B894D-3080-44BC-86B7-496EDA1D6C18}" destId="{37ACD0B3-E01A-4C99-B8D3-FD5AFEF522C0}" srcOrd="1" destOrd="0" parTransId="{3A0A36D9-87E2-44A7-BF78-8E357A27A9A1}" sibTransId="{0269BF3D-E984-4641-9A6A-06649B7DA141}"/>
    <dgm:cxn modelId="{F799E52F-B662-4FAE-A523-C728366CFB76}" type="presOf" srcId="{E2259E7F-A447-4315-93A2-C99D290C32E9}" destId="{D57A54E4-0597-4128-B2FD-06CC06487113}" srcOrd="0" destOrd="0" presId="urn:microsoft.com/office/officeart/2005/8/layout/arrow4"/>
    <dgm:cxn modelId="{F3710363-33A2-41DC-A342-0162477F7835}" type="presOf" srcId="{9B2B894D-3080-44BC-86B7-496EDA1D6C18}" destId="{0DDEF34A-7CE9-424A-A1D2-9CA5C7D96392}" srcOrd="0" destOrd="0" presId="urn:microsoft.com/office/officeart/2005/8/layout/arrow4"/>
    <dgm:cxn modelId="{CD037D8A-4AF8-4D87-8FEC-8DFB67A2AD14}" type="presOf" srcId="{37ACD0B3-E01A-4C99-B8D3-FD5AFEF522C0}" destId="{C5A3D846-87A7-45AB-98E8-F5E22692C483}" srcOrd="0" destOrd="0" presId="urn:microsoft.com/office/officeart/2005/8/layout/arrow4"/>
    <dgm:cxn modelId="{E8EB979F-F5BE-4D0C-BBD9-6447737D0623}" srcId="{9B2B894D-3080-44BC-86B7-496EDA1D6C18}" destId="{E2259E7F-A447-4315-93A2-C99D290C32E9}" srcOrd="0" destOrd="0" parTransId="{23FC1C99-9FA4-4471-BE6C-4457C4BAF2C3}" sibTransId="{9E391315-37BA-4B1D-AC08-3B5110AF2DF6}"/>
    <dgm:cxn modelId="{22DD4C9E-6D2D-48B3-AFBD-4F1136B383F9}" type="presParOf" srcId="{0DDEF34A-7CE9-424A-A1D2-9CA5C7D96392}" destId="{83E92C97-84FE-4EFC-9B64-D658447E1F4C}" srcOrd="0" destOrd="0" presId="urn:microsoft.com/office/officeart/2005/8/layout/arrow4"/>
    <dgm:cxn modelId="{90D17833-EFA3-4164-9AE0-6E177D764C60}" type="presParOf" srcId="{0DDEF34A-7CE9-424A-A1D2-9CA5C7D96392}" destId="{D57A54E4-0597-4128-B2FD-06CC06487113}" srcOrd="1" destOrd="0" presId="urn:microsoft.com/office/officeart/2005/8/layout/arrow4"/>
    <dgm:cxn modelId="{CE5596C8-56DF-41C3-8613-75E5F9165C3C}" type="presParOf" srcId="{0DDEF34A-7CE9-424A-A1D2-9CA5C7D96392}" destId="{58C33AF6-AB6C-4F7B-8412-6A8C80A5BEC4}" srcOrd="2" destOrd="0" presId="urn:microsoft.com/office/officeart/2005/8/layout/arrow4"/>
    <dgm:cxn modelId="{58A70620-BB2D-4AC6-BAF0-37E26D80144D}" type="presParOf" srcId="{0DDEF34A-7CE9-424A-A1D2-9CA5C7D96392}" destId="{C5A3D846-87A7-45AB-98E8-F5E22692C483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847E0C-1DB9-41C5-A8C7-0437396002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DEAF38-97D4-4FE5-8FA5-34549455326B}">
      <dgm:prSet phldrT="[Text]" custT="1"/>
      <dgm:spPr>
        <a:solidFill>
          <a:srgbClr val="BED50F"/>
        </a:solidFill>
      </dgm:spPr>
      <dgm:t>
        <a:bodyPr/>
        <a:lstStyle/>
        <a:p>
          <a:pPr algn="l"/>
          <a:r>
            <a:rPr lang="en-US" sz="1050" b="1" dirty="0"/>
            <a:t>Replace AGO/PMS as primary Fuel for two Vehicles operating from NSE Ikeja office/PRMS Ota</a:t>
          </a:r>
          <a:endParaRPr lang="en-US" sz="1050" dirty="0"/>
        </a:p>
      </dgm:t>
    </dgm:pt>
    <dgm:pt modelId="{DBEFB905-6C55-43BF-AD66-3835CF1FE7FA}" type="parTrans" cxnId="{C655E103-9508-4E86-BEC7-637BAB87320D}">
      <dgm:prSet/>
      <dgm:spPr/>
      <dgm:t>
        <a:bodyPr/>
        <a:lstStyle/>
        <a:p>
          <a:endParaRPr lang="en-US"/>
        </a:p>
      </dgm:t>
    </dgm:pt>
    <dgm:pt modelId="{25D234C1-1313-47DA-83E9-DE97AD914A57}" type="sibTrans" cxnId="{C655E103-9508-4E86-BEC7-637BAB87320D}">
      <dgm:prSet/>
      <dgm:spPr/>
      <dgm:t>
        <a:bodyPr/>
        <a:lstStyle/>
        <a:p>
          <a:endParaRPr lang="en-US"/>
        </a:p>
      </dgm:t>
    </dgm:pt>
    <dgm:pt modelId="{F01AF780-3154-4976-9052-CA7DE5DA8AA3}">
      <dgm:prSet phldrT="[Text]" custT="1"/>
      <dgm:spPr>
        <a:solidFill>
          <a:srgbClr val="92D050"/>
        </a:solidFill>
      </dgm:spPr>
      <dgm:t>
        <a:bodyPr/>
        <a:lstStyle/>
        <a:p>
          <a:pPr algn="l"/>
          <a:r>
            <a:rPr lang="en-US" sz="1050" b="1" dirty="0"/>
            <a:t>Replace AGO/PMS for 50% Vehicles in NSE/PRMS Ota</a:t>
          </a:r>
          <a:endParaRPr lang="en-US" sz="1050" dirty="0"/>
        </a:p>
      </dgm:t>
    </dgm:pt>
    <dgm:pt modelId="{FC54E07D-3FFB-4419-9A1C-5B5A8EE0518C}" type="parTrans" cxnId="{B825E0A5-5987-43BE-BA04-3FCA95470CDD}">
      <dgm:prSet/>
      <dgm:spPr/>
      <dgm:t>
        <a:bodyPr/>
        <a:lstStyle/>
        <a:p>
          <a:endParaRPr lang="en-US"/>
        </a:p>
      </dgm:t>
    </dgm:pt>
    <dgm:pt modelId="{D28116AC-010D-4909-8E1F-30FA03AEBE46}" type="sibTrans" cxnId="{B825E0A5-5987-43BE-BA04-3FCA95470CDD}">
      <dgm:prSet/>
      <dgm:spPr/>
      <dgm:t>
        <a:bodyPr/>
        <a:lstStyle/>
        <a:p>
          <a:endParaRPr lang="en-US"/>
        </a:p>
      </dgm:t>
    </dgm:pt>
    <dgm:pt modelId="{C6EDC16A-B6D7-4D3C-9125-E091E3014CF3}">
      <dgm:prSet phldrT="[Text]" custT="1"/>
      <dgm:spPr>
        <a:solidFill>
          <a:srgbClr val="00B050"/>
        </a:solidFill>
      </dgm:spPr>
      <dgm:t>
        <a:bodyPr/>
        <a:lstStyle/>
        <a:p>
          <a:pPr algn="l"/>
          <a:r>
            <a:rPr lang="en-US" sz="1050" b="1" dirty="0"/>
            <a:t>Replace AGO/PMS for All Vehicles in the West and East.</a:t>
          </a:r>
          <a:endParaRPr lang="en-US" sz="1050" dirty="0"/>
        </a:p>
      </dgm:t>
    </dgm:pt>
    <dgm:pt modelId="{3107BE51-659E-4487-9A11-648D408A37DF}" type="parTrans" cxnId="{F1498DA9-EB54-4DF5-B579-536989F434CD}">
      <dgm:prSet/>
      <dgm:spPr/>
      <dgm:t>
        <a:bodyPr/>
        <a:lstStyle/>
        <a:p>
          <a:endParaRPr lang="en-US"/>
        </a:p>
      </dgm:t>
    </dgm:pt>
    <dgm:pt modelId="{AC145EDB-1E59-40FC-A406-F1583B1D4A37}" type="sibTrans" cxnId="{F1498DA9-EB54-4DF5-B579-536989F434CD}">
      <dgm:prSet/>
      <dgm:spPr/>
      <dgm:t>
        <a:bodyPr/>
        <a:lstStyle/>
        <a:p>
          <a:endParaRPr lang="en-US"/>
        </a:p>
      </dgm:t>
    </dgm:pt>
    <dgm:pt modelId="{7601D813-7AB2-4363-91AE-C196C1FA3DAB}" type="pres">
      <dgm:prSet presAssocID="{E0847E0C-1DB9-41C5-A8C7-043739600296}" presName="Name0" presStyleCnt="0">
        <dgm:presLayoutVars>
          <dgm:dir/>
          <dgm:resizeHandles val="exact"/>
        </dgm:presLayoutVars>
      </dgm:prSet>
      <dgm:spPr/>
    </dgm:pt>
    <dgm:pt modelId="{C9CF298F-8E41-4B05-9EB3-DDF830CEA546}" type="pres">
      <dgm:prSet presAssocID="{E4DEAF38-97D4-4FE5-8FA5-34549455326B}" presName="parTxOnly" presStyleLbl="node1" presStyleIdx="0" presStyleCnt="3" custScaleX="16255" custScaleY="22788" custLinFactNeighborX="608" custLinFactNeighborY="31564">
        <dgm:presLayoutVars>
          <dgm:bulletEnabled val="1"/>
        </dgm:presLayoutVars>
      </dgm:prSet>
      <dgm:spPr/>
    </dgm:pt>
    <dgm:pt modelId="{001BA195-4336-4E94-93B6-8C85E80C54C6}" type="pres">
      <dgm:prSet presAssocID="{25D234C1-1313-47DA-83E9-DE97AD914A57}" presName="parSpace" presStyleCnt="0"/>
      <dgm:spPr/>
    </dgm:pt>
    <dgm:pt modelId="{94DCC6AD-CB3C-4D67-AAFA-8500C443C55F}" type="pres">
      <dgm:prSet presAssocID="{F01AF780-3154-4976-9052-CA7DE5DA8AA3}" presName="parTxOnly" presStyleLbl="node1" presStyleIdx="1" presStyleCnt="3" custScaleX="18306" custScaleY="21683" custLinFactNeighborX="77882" custLinFactNeighborY="31012">
        <dgm:presLayoutVars>
          <dgm:bulletEnabled val="1"/>
        </dgm:presLayoutVars>
      </dgm:prSet>
      <dgm:spPr/>
    </dgm:pt>
    <dgm:pt modelId="{7FFABB82-0653-41DA-965D-1917A0581909}" type="pres">
      <dgm:prSet presAssocID="{D28116AC-010D-4909-8E1F-30FA03AEBE46}" presName="parSpace" presStyleCnt="0"/>
      <dgm:spPr/>
    </dgm:pt>
    <dgm:pt modelId="{A4E765AC-3832-4B39-AAB8-3724A7F3209A}" type="pres">
      <dgm:prSet presAssocID="{C6EDC16A-B6D7-4D3C-9125-E091E3014CF3}" presName="parTxOnly" presStyleLbl="node1" presStyleIdx="2" presStyleCnt="3" custScaleX="16107" custScaleY="21798" custLinFactX="11082" custLinFactNeighborX="100000" custLinFactNeighborY="30697">
        <dgm:presLayoutVars>
          <dgm:bulletEnabled val="1"/>
        </dgm:presLayoutVars>
      </dgm:prSet>
      <dgm:spPr/>
    </dgm:pt>
  </dgm:ptLst>
  <dgm:cxnLst>
    <dgm:cxn modelId="{8CE67303-C29A-4A65-99BD-16071365ED77}" type="presOf" srcId="{E0847E0C-1DB9-41C5-A8C7-043739600296}" destId="{7601D813-7AB2-4363-91AE-C196C1FA3DAB}" srcOrd="0" destOrd="0" presId="urn:microsoft.com/office/officeart/2005/8/layout/hChevron3"/>
    <dgm:cxn modelId="{C655E103-9508-4E86-BEC7-637BAB87320D}" srcId="{E0847E0C-1DB9-41C5-A8C7-043739600296}" destId="{E4DEAF38-97D4-4FE5-8FA5-34549455326B}" srcOrd="0" destOrd="0" parTransId="{DBEFB905-6C55-43BF-AD66-3835CF1FE7FA}" sibTransId="{25D234C1-1313-47DA-83E9-DE97AD914A57}"/>
    <dgm:cxn modelId="{3720CC5D-B7DD-4077-BBAA-6F3A39410B82}" type="presOf" srcId="{F01AF780-3154-4976-9052-CA7DE5DA8AA3}" destId="{94DCC6AD-CB3C-4D67-AAFA-8500C443C55F}" srcOrd="0" destOrd="0" presId="urn:microsoft.com/office/officeart/2005/8/layout/hChevron3"/>
    <dgm:cxn modelId="{0A48587C-7E14-48BA-90E9-6E44B0BB1C86}" type="presOf" srcId="{E4DEAF38-97D4-4FE5-8FA5-34549455326B}" destId="{C9CF298F-8E41-4B05-9EB3-DDF830CEA546}" srcOrd="0" destOrd="0" presId="urn:microsoft.com/office/officeart/2005/8/layout/hChevron3"/>
    <dgm:cxn modelId="{B825E0A5-5987-43BE-BA04-3FCA95470CDD}" srcId="{E0847E0C-1DB9-41C5-A8C7-043739600296}" destId="{F01AF780-3154-4976-9052-CA7DE5DA8AA3}" srcOrd="1" destOrd="0" parTransId="{FC54E07D-3FFB-4419-9A1C-5B5A8EE0518C}" sibTransId="{D28116AC-010D-4909-8E1F-30FA03AEBE46}"/>
    <dgm:cxn modelId="{F1498DA9-EB54-4DF5-B579-536989F434CD}" srcId="{E0847E0C-1DB9-41C5-A8C7-043739600296}" destId="{C6EDC16A-B6D7-4D3C-9125-E091E3014CF3}" srcOrd="2" destOrd="0" parTransId="{3107BE51-659E-4487-9A11-648D408A37DF}" sibTransId="{AC145EDB-1E59-40FC-A406-F1583B1D4A37}"/>
    <dgm:cxn modelId="{3D292AFB-AB33-4695-BD02-8863268C409E}" type="presOf" srcId="{C6EDC16A-B6D7-4D3C-9125-E091E3014CF3}" destId="{A4E765AC-3832-4B39-AAB8-3724A7F3209A}" srcOrd="0" destOrd="0" presId="urn:microsoft.com/office/officeart/2005/8/layout/hChevron3"/>
    <dgm:cxn modelId="{1AE21DEF-E97B-454A-BC56-7CEEF875A581}" type="presParOf" srcId="{7601D813-7AB2-4363-91AE-C196C1FA3DAB}" destId="{C9CF298F-8E41-4B05-9EB3-DDF830CEA546}" srcOrd="0" destOrd="0" presId="urn:microsoft.com/office/officeart/2005/8/layout/hChevron3"/>
    <dgm:cxn modelId="{C71D109F-523B-4FAE-9536-0359875E7728}" type="presParOf" srcId="{7601D813-7AB2-4363-91AE-C196C1FA3DAB}" destId="{001BA195-4336-4E94-93B6-8C85E80C54C6}" srcOrd="1" destOrd="0" presId="urn:microsoft.com/office/officeart/2005/8/layout/hChevron3"/>
    <dgm:cxn modelId="{D1B854C1-97A2-4147-BCEE-136BCC92EF10}" type="presParOf" srcId="{7601D813-7AB2-4363-91AE-C196C1FA3DAB}" destId="{94DCC6AD-CB3C-4D67-AAFA-8500C443C55F}" srcOrd="2" destOrd="0" presId="urn:microsoft.com/office/officeart/2005/8/layout/hChevron3"/>
    <dgm:cxn modelId="{0B672AEA-2DAD-468D-BE7A-1ED3BC095A00}" type="presParOf" srcId="{7601D813-7AB2-4363-91AE-C196C1FA3DAB}" destId="{7FFABB82-0653-41DA-965D-1917A0581909}" srcOrd="3" destOrd="0" presId="urn:microsoft.com/office/officeart/2005/8/layout/hChevron3"/>
    <dgm:cxn modelId="{BCFD4EA1-449E-4B50-A299-76853AFA3684}" type="presParOf" srcId="{7601D813-7AB2-4363-91AE-C196C1FA3DAB}" destId="{A4E765AC-3832-4B39-AAB8-3724A7F3209A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92C97-84FE-4EFC-9B64-D658447E1F4C}">
      <dsp:nvSpPr>
        <dsp:cNvPr id="0" name=""/>
        <dsp:cNvSpPr/>
      </dsp:nvSpPr>
      <dsp:spPr>
        <a:xfrm>
          <a:off x="10722" y="32735"/>
          <a:ext cx="1773317" cy="2485644"/>
        </a:xfrm>
        <a:prstGeom prst="upArrow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</dsp:sp>
    <dsp:sp modelId="{D57A54E4-0597-4128-B2FD-06CC06487113}">
      <dsp:nvSpPr>
        <dsp:cNvPr id="0" name=""/>
        <dsp:cNvSpPr/>
      </dsp:nvSpPr>
      <dsp:spPr>
        <a:xfrm>
          <a:off x="1829472" y="-50234"/>
          <a:ext cx="3009265" cy="261663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13792" tIns="0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Environmentally Friendly.  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Lower maintenance cost than Petrol/diesel Vehicle.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Increases the life of lubricating oils as it mixes easily and evenly in air.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Less pollution and more efficiency.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It is cheaper than AGO/PMS.          </a:t>
          </a:r>
        </a:p>
      </dsp:txBody>
      <dsp:txXfrm>
        <a:off x="1829472" y="-50234"/>
        <a:ext cx="3009265" cy="2616637"/>
      </dsp:txXfrm>
    </dsp:sp>
    <dsp:sp modelId="{58C33AF6-AB6C-4F7B-8412-6A8C80A5BEC4}">
      <dsp:nvSpPr>
        <dsp:cNvPr id="0" name=""/>
        <dsp:cNvSpPr/>
      </dsp:nvSpPr>
      <dsp:spPr>
        <a:xfrm>
          <a:off x="328323" y="2621965"/>
          <a:ext cx="1912025" cy="2555590"/>
        </a:xfrm>
        <a:prstGeom prst="downArrow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</dsp:sp>
    <dsp:sp modelId="{C5A3D846-87A7-45AB-98E8-F5E22692C483}">
      <dsp:nvSpPr>
        <dsp:cNvPr id="0" name=""/>
        <dsp:cNvSpPr/>
      </dsp:nvSpPr>
      <dsp:spPr>
        <a:xfrm>
          <a:off x="2361467" y="2708042"/>
          <a:ext cx="3009265" cy="2485644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13792" tIns="0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CNG tank require high storage space.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CNG made engine vehicles are costly more than other fuel engine of the same car.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Limited availability of CNG filling stations as compare to AGO/PMS.</a:t>
          </a:r>
        </a:p>
      </dsp:txBody>
      <dsp:txXfrm>
        <a:off x="2361467" y="2708042"/>
        <a:ext cx="3009265" cy="24856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CF298F-8E41-4B05-9EB3-DDF830CEA546}">
      <dsp:nvSpPr>
        <dsp:cNvPr id="0" name=""/>
        <dsp:cNvSpPr/>
      </dsp:nvSpPr>
      <dsp:spPr>
        <a:xfrm>
          <a:off x="4862175" y="3364747"/>
          <a:ext cx="1765645" cy="990108"/>
        </a:xfrm>
        <a:prstGeom prst="homePlate">
          <a:avLst/>
        </a:prstGeom>
        <a:solidFill>
          <a:srgbClr val="BED50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Replace AGO/PMS as primary Fuel for two Vehicles operating from NSE Ikeja office/PRMS Ota</a:t>
          </a:r>
          <a:endParaRPr lang="en-US" sz="1050" kern="1200" dirty="0"/>
        </a:p>
      </dsp:txBody>
      <dsp:txXfrm>
        <a:off x="4862175" y="3364747"/>
        <a:ext cx="1518118" cy="990108"/>
      </dsp:txXfrm>
    </dsp:sp>
    <dsp:sp modelId="{94DCC6AD-CB3C-4D67-AAFA-8500C443C55F}">
      <dsp:nvSpPr>
        <dsp:cNvPr id="0" name=""/>
        <dsp:cNvSpPr/>
      </dsp:nvSpPr>
      <dsp:spPr>
        <a:xfrm>
          <a:off x="6134114" y="3364769"/>
          <a:ext cx="1988428" cy="942097"/>
        </a:xfrm>
        <a:prstGeom prst="chevron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Replace AGO/PMS for 50% Vehicles in NSE/PRMS Ota</a:t>
          </a:r>
          <a:endParaRPr lang="en-US" sz="1050" kern="1200" dirty="0"/>
        </a:p>
      </dsp:txBody>
      <dsp:txXfrm>
        <a:off x="6605163" y="3364769"/>
        <a:ext cx="1046331" cy="942097"/>
      </dsp:txXfrm>
    </dsp:sp>
    <dsp:sp modelId="{A4E765AC-3832-4B39-AAB8-3724A7F3209A}">
      <dsp:nvSpPr>
        <dsp:cNvPr id="0" name=""/>
        <dsp:cNvSpPr/>
      </dsp:nvSpPr>
      <dsp:spPr>
        <a:xfrm>
          <a:off x="7634353" y="3348584"/>
          <a:ext cx="1749569" cy="947094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Replace AGO/PMS for All Vehicles in the West and East.</a:t>
          </a:r>
          <a:endParaRPr lang="en-US" sz="1050" kern="1200" dirty="0"/>
        </a:p>
      </dsp:txBody>
      <dsp:txXfrm>
        <a:off x="8107900" y="3348584"/>
        <a:ext cx="802475" cy="947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40" y="1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15/08/2020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4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1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15/08/2020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36538" y="795338"/>
            <a:ext cx="7064376" cy="3975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99493-6412-4470-9830-D005B358D66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6872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5" name="TextBox 14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198" userDrawn="1">
          <p15:clr>
            <a:srgbClr val="FBAE40"/>
          </p15:clr>
        </p15:guide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6105231" y="4859147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3180" y="1438480"/>
            <a:ext cx="5463758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14" name="TextBox 13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80160"/>
            <a:ext cx="4300222" cy="4300222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12593735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6" name="TextBox 15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7" name="TextBox 16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2" b="10192"/>
          <a:stretch/>
        </p:blipFill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11163" indent="-195263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87563" indent="-176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738763" indent="-151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79163" indent="-140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6105231" y="4859147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6105231" y="4859147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868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86800" indent="-176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" name="TextBox 8" descr="CONFIDENTIAL_TAG_0xFFEE"/>
          <p:cNvSpPr txBox="1"/>
          <p:nvPr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699" r:id="rId6"/>
    <p:sldLayoutId id="2147483691" r:id="rId7"/>
    <p:sldLayoutId id="2147483667" r:id="rId8"/>
    <p:sldLayoutId id="2147483692" r:id="rId9"/>
    <p:sldLayoutId id="2147483694" r:id="rId10"/>
    <p:sldLayoutId id="2147483680" r:id="rId11"/>
    <p:sldLayoutId id="2147483697" r:id="rId12"/>
    <p:sldLayoutId id="2147483678" r:id="rId13"/>
    <p:sldLayoutId id="2147483700" r:id="rId14"/>
    <p:sldLayoutId id="2147483681" r:id="rId15"/>
    <p:sldLayoutId id="2147483682" r:id="rId16"/>
    <p:sldLayoutId id="2147483683" r:id="rId17"/>
    <p:sldLayoutId id="2147483689" r:id="rId18"/>
    <p:sldLayoutId id="2147483701" r:id="rId19"/>
    <p:sldLayoutId id="2147483690" r:id="rId20"/>
    <p:sldLayoutId id="2147483679" r:id="rId21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03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36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35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86400" indent="-151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963" userDrawn="1">
          <p15:clr>
            <a:srgbClr val="F26B43"/>
          </p15:clr>
        </p15:guide>
        <p15:guide id="6" orient="horz" pos="92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21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80F2-3C23-473D-9789-38D428B3D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9490" y="544530"/>
            <a:ext cx="9899747" cy="2024103"/>
          </a:xfrm>
        </p:spPr>
        <p:txBody>
          <a:bodyPr/>
          <a:lstStyle/>
          <a:p>
            <a:br>
              <a:rPr lang="en-GB" dirty="0"/>
            </a:br>
            <a:r>
              <a:rPr lang="en-GB" dirty="0"/>
              <a:t>SNG LOGISTICS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Promising New Era</a:t>
            </a:r>
            <a:br>
              <a:rPr lang="en-GB" dirty="0"/>
            </a:br>
            <a:r>
              <a:rPr lang="en-GB" dirty="0"/>
              <a:t>Use of CNG for SNG Fleet Vehicles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20BAF-56F6-4353-BA99-38F12193B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.. Promising New Era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209D2-BF65-4BF0-BF08-81372E8AA4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Emmanuel Akefe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BA777-211D-448A-A506-A41B85A837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Senior Metering Analyst/Logistics Co-ordinator</a:t>
            </a: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C40956B3-A079-4C94-88CA-822A3F972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607" y="4136768"/>
            <a:ext cx="2804845" cy="226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366E08-3EA1-421C-9A83-F5537DC19CB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971" y="2321218"/>
            <a:ext cx="3911029" cy="2267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571850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EACA-72B1-4DA7-95CE-72A200FA3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584303"/>
            <a:ext cx="11171238" cy="751631"/>
          </a:xfrm>
        </p:spPr>
        <p:txBody>
          <a:bodyPr/>
          <a:lstStyle/>
          <a:p>
            <a:r>
              <a:rPr lang="en-US" dirty="0"/>
              <a:t>INTRODUCTION												</a:t>
            </a:r>
            <a:br>
              <a:rPr lang="en-US" sz="1600" b="0" dirty="0">
                <a:solidFill>
                  <a:schemeClr val="accent2"/>
                </a:solidFill>
              </a:rPr>
            </a:br>
            <a:r>
              <a:rPr lang="en-US" dirty="0"/>
              <a:t>                                                        </a:t>
            </a:r>
            <a:r>
              <a:rPr lang="en-US" sz="2000" b="0" dirty="0">
                <a:solidFill>
                  <a:srgbClr val="FF0000"/>
                </a:solidFill>
              </a:rPr>
              <a:t>CNG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34AD8-EF1D-47F1-A813-4221CE81490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35673" y="1860949"/>
            <a:ext cx="5166286" cy="449857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Ins="91440"/>
          <a:lstStyle/>
          <a:p>
            <a:pPr lvl="2" algn="just"/>
            <a:r>
              <a:rPr lang="en-US" sz="1000" b="1" dirty="0"/>
              <a:t> </a:t>
            </a:r>
            <a:r>
              <a:rPr lang="en-US" sz="1100" b="1" dirty="0"/>
              <a:t>Due to its gaseous nature, CNG is thought to have greater fire/explosion risk than gasoline.</a:t>
            </a:r>
          </a:p>
          <a:p>
            <a:pPr lvl="2" algn="just"/>
            <a:r>
              <a:rPr lang="en-US" sz="1100" b="1" dirty="0"/>
              <a:t>Rigourously tested evidence proves otherwise</a:t>
            </a:r>
          </a:p>
          <a:p>
            <a:pPr lvl="2" algn="just"/>
            <a:r>
              <a:rPr lang="en-US" sz="1100" b="1" dirty="0"/>
              <a:t>Safety provisions for CNG fuel system:</a:t>
            </a:r>
          </a:p>
          <a:p>
            <a:pPr lvl="3" algn="just">
              <a:buFont typeface="Wingdings" panose="05000000000000000000" pitchFamily="2" charset="2"/>
              <a:buChar char="Ø"/>
            </a:pPr>
            <a:r>
              <a:rPr lang="en-US" sz="1100" b="1" dirty="0"/>
              <a:t>Very dense steel/fibre tanks (hence the relatively high cost).</a:t>
            </a:r>
          </a:p>
          <a:p>
            <a:pPr lvl="3" algn="just">
              <a:buFont typeface="Wingdings" panose="05000000000000000000" pitchFamily="2" charset="2"/>
              <a:buChar char="Ø"/>
            </a:pPr>
            <a:r>
              <a:rPr lang="en-US" sz="1100" b="1" dirty="0"/>
              <a:t>Auto-ignition temperature of CNG higher than petrol or diesel.</a:t>
            </a:r>
          </a:p>
          <a:p>
            <a:pPr lvl="3" algn="just">
              <a:buFont typeface="Wingdings" panose="05000000000000000000" pitchFamily="2" charset="2"/>
              <a:buChar char="Ø"/>
            </a:pPr>
            <a:r>
              <a:rPr lang="en-US" sz="1100" b="1" dirty="0"/>
              <a:t>Relatively narrow flammability range for CNG.</a:t>
            </a:r>
          </a:p>
          <a:p>
            <a:pPr lvl="3" algn="just">
              <a:buFont typeface="Wingdings" panose="05000000000000000000" pitchFamily="2" charset="2"/>
              <a:buChar char="Ø"/>
            </a:pPr>
            <a:r>
              <a:rPr lang="en-US" sz="1100" b="1" dirty="0"/>
              <a:t>Firm connections and valves.</a:t>
            </a:r>
          </a:p>
          <a:p>
            <a:pPr lvl="3" algn="just">
              <a:buFont typeface="Wingdings" panose="05000000000000000000" pitchFamily="2" charset="2"/>
              <a:buChar char="Ø"/>
            </a:pPr>
            <a:r>
              <a:rPr lang="en-US" sz="1100" b="1" dirty="0"/>
              <a:t>Pressure relief devices (PRD).</a:t>
            </a:r>
          </a:p>
          <a:p>
            <a:pPr lvl="2" algn="just"/>
            <a:r>
              <a:rPr lang="en-US" sz="1100" b="1" dirty="0"/>
              <a:t>Shell Downstream has developed operations and safety guides that bring the risk down to ALARP.</a:t>
            </a:r>
          </a:p>
          <a:p>
            <a:pPr lvl="2" algn="just"/>
            <a:r>
              <a:rPr lang="en-US" sz="1100" b="1" dirty="0"/>
              <a:t>International Guidelines for CNG operations: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100" b="1" dirty="0"/>
              <a:t> SAE J616: Recommended Practice for compressed natural gas vehicle fuel, Issued 1994-02.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100" b="1" dirty="0"/>
              <a:t>ISO 15403:2000: Natural gas, Designation of the quality of natural gas for use as compressed fuel for vehicles.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100" b="1" dirty="0"/>
              <a:t>CARB CCR, title 13, section 2292.5: Specification for Compressed Natural Gas (Section Alternative Motor Fuels).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100" b="1" dirty="0"/>
              <a:t>NZS 5442, 1999.01.26, Natural Gas specification.</a:t>
            </a:r>
          </a:p>
          <a:p>
            <a:endParaRPr lang="en-US" sz="1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EFBE4-B1AE-45CB-AC0D-004BED7A66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960119"/>
            <a:ext cx="5588000" cy="5399406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Objectives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             </a:t>
            </a:r>
          </a:p>
          <a:p>
            <a:r>
              <a:rPr lang="en-US" sz="1600" dirty="0"/>
              <a:t>To establish suitability of using Compressed Natural Gas (CNG) as an alternative fuel to AGO/PMS for SNG Fleet Vehicles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25F25-31DB-4AD6-9EB4-5533D27244E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595959"/>
                </a:solidFill>
                <a:latin typeface="Futura Medium"/>
              </a:rPr>
              <a:t>September 2020</a:t>
            </a:r>
            <a:endParaRPr kumimoji="0" lang="en-GB" sz="8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D2D54-8966-4F6C-81B9-781AB240E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85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8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+mn-ea"/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7D04DF-0613-4EFF-8820-02D68D368B44}"/>
              </a:ext>
            </a:extLst>
          </p:cNvPr>
          <p:cNvSpPr/>
          <p:nvPr/>
        </p:nvSpPr>
        <p:spPr>
          <a:xfrm>
            <a:off x="388940" y="2486026"/>
            <a:ext cx="2116136" cy="387349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CASE FOR CHANGE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  <a:p>
            <a:pPr marL="285750" marR="0" lvl="0" indent="-28575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SNG is Natural Gas orientated company</a:t>
            </a:r>
          </a:p>
          <a:p>
            <a:pPr marL="285750" marR="0" lvl="0" indent="-28575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SNG spent about NGN8.3 Million on AGO/PMS Annually</a:t>
            </a:r>
          </a:p>
          <a:p>
            <a:pPr marL="285750" marR="0" lvl="0" indent="-28575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Greenhouse Gas emissions from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operations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09EE20-8509-41E8-B706-B0D04B0A341E}"/>
              </a:ext>
            </a:extLst>
          </p:cNvPr>
          <p:cNvSpPr/>
          <p:nvPr/>
        </p:nvSpPr>
        <p:spPr>
          <a:xfrm>
            <a:off x="4023518" y="2486026"/>
            <a:ext cx="2012951" cy="3873499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DESIRED STATE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  <a:p>
            <a:pPr marL="285750" marR="0" lvl="0" indent="-28575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Safety</a:t>
            </a:r>
          </a:p>
          <a:p>
            <a:pPr marL="285750" marR="0" lvl="0" indent="-28575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The Future of Fuel</a:t>
            </a:r>
          </a:p>
          <a:p>
            <a:pPr marL="285750" marR="0" lvl="0" indent="-28575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Reduced Cost of Fuel</a:t>
            </a:r>
          </a:p>
          <a:p>
            <a:pPr marL="285750" marR="0" lvl="0" indent="-28575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Reduced Carbon Footprint</a:t>
            </a:r>
          </a:p>
          <a:p>
            <a:pPr marL="285750" marR="0" lvl="0" indent="-28575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Reduced Maintenance Cost</a:t>
            </a:r>
          </a:p>
          <a:p>
            <a:pPr marL="285750" marR="0" lvl="0" indent="-28575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Longer Engine Vehicle Life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3AE4149-2137-4B0A-8A72-BAF2BDB15C47}"/>
              </a:ext>
            </a:extLst>
          </p:cNvPr>
          <p:cNvSpPr/>
          <p:nvPr/>
        </p:nvSpPr>
        <p:spPr>
          <a:xfrm>
            <a:off x="2564607" y="3233011"/>
            <a:ext cx="1458911" cy="3126511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AEB0E5-E264-4AC2-AFC8-EE41D451BD74}"/>
              </a:ext>
            </a:extLst>
          </p:cNvPr>
          <p:cNvSpPr/>
          <p:nvPr/>
        </p:nvSpPr>
        <p:spPr>
          <a:xfrm>
            <a:off x="9624624" y="1162050"/>
            <a:ext cx="4571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60653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FA8BE-5B67-481E-BE40-A66E633C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49" y="685115"/>
            <a:ext cx="11171238" cy="75247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CNG: What is available		CNG Vs AGO/PMS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2D58EBD-255D-4CE6-8347-4018A52BF7E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72479672"/>
              </p:ext>
            </p:extLst>
          </p:nvPr>
        </p:nvGraphicFramePr>
        <p:xfrm>
          <a:off x="6305550" y="1181100"/>
          <a:ext cx="5373688" cy="5178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89E5F-4384-4A9D-BA6B-D1E95F2452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181100"/>
            <a:ext cx="5468938" cy="517842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347850" lvl="1" indent="-17145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latin typeface="Futura Medium" panose="00000400000000000000" pitchFamily="2" charset="0"/>
                <a:cs typeface="Times New Roman" pitchFamily="18" charset="0"/>
              </a:rPr>
              <a:t>Many companies are now using CNG for their vehicles</a:t>
            </a:r>
          </a:p>
          <a:p>
            <a:pPr marL="0" lvl="1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200" dirty="0">
                <a:solidFill>
                  <a:schemeClr val="tx1"/>
                </a:solidFill>
                <a:latin typeface="Futura Medium" panose="00000400000000000000" pitchFamily="2" charset="0"/>
                <a:cs typeface="Times New Roman" pitchFamily="18" charset="0"/>
              </a:rPr>
              <a:t>          (DANGOTE, SAHARA ENERGY, OANDO etc.)</a:t>
            </a:r>
          </a:p>
          <a:p>
            <a:pPr marL="347850" lvl="1" indent="-17145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latin typeface="Futura Medium" panose="00000400000000000000" pitchFamily="2" charset="0"/>
                <a:cs typeface="Times New Roman" pitchFamily="18" charset="0"/>
              </a:rPr>
              <a:t>There are over 10 CNG solution providers in Nigeria e.g Peugeot Auto of Nig. (PAN) in Kaduna State, Totalsupport Energy Ltd in PHC, GGL, etc. for Kaduna St. Govt; organizations in Ghana, etc.</a:t>
            </a:r>
          </a:p>
          <a:p>
            <a:pPr marL="347850" lvl="1" indent="-17145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latin typeface="Futura Medium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Green Gas Limited CNG filling station at Ibafo has the capacity to dispense up to 4000 vehicles per day. </a:t>
            </a:r>
          </a:p>
          <a:p>
            <a:pPr marL="347850" lvl="1" indent="-17145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latin typeface="Futura Medium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Over 6000 vehicles are now running on CNG in Benin city with 8 CNG filling stations, Warri in Delta State, Okene in Kogi State and conversion rate growing daily championed by NNPC/Green Gas Ltd. (NIPCO JV).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23E09-C231-46B6-8487-BDADDD8B713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t>September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A9867-0750-483F-9A74-E65AEEDF2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85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8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+mn-ea"/>
              <a:cs typeface="Arial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374F2A5-B379-467D-A1FA-E666D852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4" y="3060519"/>
            <a:ext cx="3429817" cy="3225981"/>
          </a:xfrm>
          <a:prstGeom prst="rect">
            <a:avLst/>
          </a:prstGeom>
          <a:noFill/>
          <a:ln w="9525" algn="ctr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5">
            <a:extLst>
              <a:ext uri="{FF2B5EF4-FFF2-40B4-BE49-F238E27FC236}">
                <a16:creationId xmlns:a16="http://schemas.microsoft.com/office/drawing/2014/main" id="{B82A2B27-336D-4718-91F6-40B4B5F48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056" y="3060517"/>
            <a:ext cx="2028444" cy="1545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622EAD-9E3C-4251-9C8F-5909330497F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942" y="4669190"/>
            <a:ext cx="1856558" cy="16173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1EDD38-9F81-4480-8428-A76951E60B4E}"/>
              </a:ext>
            </a:extLst>
          </p:cNvPr>
          <p:cNvSpPr txBox="1"/>
          <p:nvPr/>
        </p:nvSpPr>
        <p:spPr bwMode="auto">
          <a:xfrm>
            <a:off x="6944923" y="2438938"/>
            <a:ext cx="570302" cy="310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PROS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2AB863-F38E-4C4A-AC4B-1657AB042EA1}"/>
              </a:ext>
            </a:extLst>
          </p:cNvPr>
          <p:cNvSpPr txBox="1"/>
          <p:nvPr/>
        </p:nvSpPr>
        <p:spPr bwMode="auto">
          <a:xfrm flipH="1">
            <a:off x="7134824" y="4804134"/>
            <a:ext cx="1087756" cy="310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01613" marR="0" lvl="0" indent="-201613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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CONS</a:t>
            </a:r>
          </a:p>
        </p:txBody>
      </p:sp>
    </p:spTree>
    <p:extLst>
      <p:ext uri="{BB962C8B-B14F-4D97-AF65-F5344CB8AC3E}">
        <p14:creationId xmlns:p14="http://schemas.microsoft.com/office/powerpoint/2010/main" val="223286771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98B2-59FF-4932-83EA-CF25E883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Saving Analysis	     	      </a:t>
            </a:r>
            <a:r>
              <a:rPr lang="en-US" sz="1950" dirty="0">
                <a:solidFill>
                  <a:srgbClr val="FF0000"/>
                </a:solidFill>
              </a:rPr>
              <a:t>2019 Fuel Consumption/SNG CNG Strategy</a:t>
            </a:r>
            <a:r>
              <a:rPr lang="en-US" dirty="0">
                <a:solidFill>
                  <a:srgbClr val="FF0000"/>
                </a:solidFill>
              </a:rPr>
              <a:t>									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FECAF-A3DA-4CB4-8961-46CA2D576E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September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F1B6F-0198-4D72-A6E4-0CEE2084B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4</a:t>
            </a:fld>
            <a:endParaRPr lang="en-GB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D93441D-A141-4605-9D71-B58CAD58BAD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67696539"/>
              </p:ext>
            </p:extLst>
          </p:nvPr>
        </p:nvGraphicFramePr>
        <p:xfrm>
          <a:off x="508000" y="1195783"/>
          <a:ext cx="5468938" cy="2562716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055616">
                  <a:extLst>
                    <a:ext uri="{9D8B030D-6E8A-4147-A177-3AD203B41FA5}">
                      <a16:colId xmlns:a16="http://schemas.microsoft.com/office/drawing/2014/main" val="3854834757"/>
                    </a:ext>
                  </a:extLst>
                </a:gridCol>
                <a:gridCol w="1413322">
                  <a:extLst>
                    <a:ext uri="{9D8B030D-6E8A-4147-A177-3AD203B41FA5}">
                      <a16:colId xmlns:a16="http://schemas.microsoft.com/office/drawing/2014/main" val="2989670105"/>
                    </a:ext>
                  </a:extLst>
                </a:gridCol>
              </a:tblGrid>
              <a:tr h="19713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Toyota Car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523770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Item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Value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10467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Distance travelled per Month  (Km)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1824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29412221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Fleet size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17211458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Conversion cost per vehicle (NGN)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         250,000.00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47247816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Cost of Petorl/Km (NGN)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                    20.00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66900475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Cost of CNG/Km (NGN)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                      9.50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44710269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Cost based on 100% PMS for 4 yrs. life span (NGN)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   14,008,320.00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47548861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Cost based on CNG for 4 yrs. life span (NGN)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      6,653,952.00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26430371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Total saving for Fleet (4 yrs. life span)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      7,354,368.00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13318528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Total conversion cost for 8 Cars (NGN)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      2,000,000.00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09105808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Total saving for Fleet after conversion cost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      5,354,368.00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19265644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Pay back period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8 Months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3125942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7AD8F47-3D5B-4330-8EF7-0A1098241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732847"/>
              </p:ext>
            </p:extLst>
          </p:nvPr>
        </p:nvGraphicFramePr>
        <p:xfrm>
          <a:off x="508000" y="3785435"/>
          <a:ext cx="5465848" cy="2562716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053325">
                  <a:extLst>
                    <a:ext uri="{9D8B030D-6E8A-4147-A177-3AD203B41FA5}">
                      <a16:colId xmlns:a16="http://schemas.microsoft.com/office/drawing/2014/main" val="137162782"/>
                    </a:ext>
                  </a:extLst>
                </a:gridCol>
                <a:gridCol w="1412523">
                  <a:extLst>
                    <a:ext uri="{9D8B030D-6E8A-4147-A177-3AD203B41FA5}">
                      <a16:colId xmlns:a16="http://schemas.microsoft.com/office/drawing/2014/main" val="120012548"/>
                    </a:ext>
                  </a:extLst>
                </a:gridCol>
              </a:tblGrid>
              <a:tr h="19713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Toyota Pick-Up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03096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Item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Value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35143829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Diesel consumed per Month (Litres)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46460089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Fleet size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79283274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Conversion cost per vehicle (NGN)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         400,000.00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03234174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Cost of Diesel/Litre (NGN)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                  225.50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44644627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Cost of CNG/cubic meter (NGN)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                    95.00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75692773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Cost based on 100% AGO for 5 yrs. life span (NGN)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   42,213,600.00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8739784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Cost based on CNG &amp; AGO for 5 yrs. life span (NGN)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   28,777,320.00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06303123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Total saving for Fleet (5 yrs. life span)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   13,436,280.00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5555902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Total conversion cost for 12 Pick-Ups (NGN)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      4,800,000.00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95494748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Total saving for Fleet after conversion cost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      8,636,280.00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17741879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Pay back period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1yr, 10Months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48489880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268F406-B22B-41B0-A5E0-A164926A9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544373"/>
              </p:ext>
            </p:extLst>
          </p:nvPr>
        </p:nvGraphicFramePr>
        <p:xfrm>
          <a:off x="5976938" y="1195783"/>
          <a:ext cx="5702300" cy="2562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3912825892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959600579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701202149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872859753"/>
                    </a:ext>
                  </a:extLst>
                </a:gridCol>
              </a:tblGrid>
              <a:tr h="640679">
                <a:tc>
                  <a:txBody>
                    <a:bodyPr/>
                    <a:lstStyle/>
                    <a:p>
                      <a:r>
                        <a:rPr lang="en-US" sz="12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PMS (Litres)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AGO (Litres)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70531"/>
                  </a:ext>
                </a:extLst>
              </a:tr>
              <a:tr h="640679">
                <a:tc>
                  <a:txBody>
                    <a:bodyPr/>
                    <a:lstStyle/>
                    <a:p>
                      <a:r>
                        <a:rPr lang="en-US" sz="1200" dirty="0"/>
                        <a:t>Lagos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19,370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19,689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512213"/>
                  </a:ext>
                </a:extLst>
              </a:tr>
              <a:tr h="640679">
                <a:tc>
                  <a:txBody>
                    <a:bodyPr/>
                    <a:lstStyle/>
                    <a:p>
                      <a:r>
                        <a:rPr lang="en-US" sz="1200" dirty="0"/>
                        <a:t>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19,193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10,825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30,018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41815"/>
                  </a:ext>
                </a:extLst>
              </a:tr>
              <a:tr h="640679">
                <a:tc>
                  <a:txBody>
                    <a:bodyPr/>
                    <a:lstStyle/>
                    <a:p>
                      <a:r>
                        <a:rPr lang="en-US" sz="12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38,563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11,144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49,707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394008"/>
                  </a:ext>
                </a:extLst>
              </a:tr>
            </a:tbl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44D19829-3E91-49D1-8EC5-F7AB3C02ED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824341"/>
              </p:ext>
            </p:extLst>
          </p:nvPr>
        </p:nvGraphicFramePr>
        <p:xfrm>
          <a:off x="1724074" y="923926"/>
          <a:ext cx="10872787" cy="4976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A181756-9F71-4FEF-AD43-73C62A966915}"/>
              </a:ext>
            </a:extLst>
          </p:cNvPr>
          <p:cNvSpPr/>
          <p:nvPr/>
        </p:nvSpPr>
        <p:spPr>
          <a:xfrm>
            <a:off x="6461167" y="5346845"/>
            <a:ext cx="6096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Retrofit of the two (2) Vehicles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Operates a car at NSE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Operates a Pickup at PRMS Ota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Operates the 2 vehicles as </a:t>
            </a:r>
          </a:p>
          <a:p>
            <a:r>
              <a:rPr lang="en-US" sz="900" dirty="0"/>
              <a:t>      dual fuel AGO/PMS &amp; CNG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Reduce vehicles AGO/PMS  </a:t>
            </a:r>
          </a:p>
          <a:p>
            <a:r>
              <a:rPr lang="en-US" sz="900" dirty="0"/>
              <a:t>      consumption by 50%.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11AE30-E305-451F-9AB4-A2903CE2EAE5}"/>
              </a:ext>
            </a:extLst>
          </p:cNvPr>
          <p:cNvSpPr/>
          <p:nvPr/>
        </p:nvSpPr>
        <p:spPr>
          <a:xfrm>
            <a:off x="8201025" y="53921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Retrofit of the 50% vehicles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Operates 50% at NSE/PRMS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Reduce vehicles AGO/PMS  </a:t>
            </a:r>
          </a:p>
          <a:p>
            <a:r>
              <a:rPr lang="en-US" sz="900" dirty="0"/>
              <a:t>  consumption 80%.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A6557C-6209-4CAB-A8FA-927C9987DA3D}"/>
              </a:ext>
            </a:extLst>
          </p:cNvPr>
          <p:cNvSpPr/>
          <p:nvPr/>
        </p:nvSpPr>
        <p:spPr>
          <a:xfrm>
            <a:off x="9929812" y="5389450"/>
            <a:ext cx="190023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Carry out economics on use</a:t>
            </a:r>
          </a:p>
          <a:p>
            <a:r>
              <a:rPr lang="en-US" sz="900" dirty="0"/>
              <a:t> of CNG for all  vehicles.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Reduce AGO/PMS in the   </a:t>
            </a:r>
          </a:p>
          <a:p>
            <a:r>
              <a:rPr lang="en-US" sz="900" dirty="0"/>
              <a:t>organization by significant  amount.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F81D10-27D4-46D7-A1DE-D7F5096BDF52}"/>
              </a:ext>
            </a:extLst>
          </p:cNvPr>
          <p:cNvSpPr/>
          <p:nvPr/>
        </p:nvSpPr>
        <p:spPr>
          <a:xfrm>
            <a:off x="6630894" y="3928339"/>
            <a:ext cx="1184148" cy="297971"/>
          </a:xfrm>
          <a:prstGeom prst="rect">
            <a:avLst/>
          </a:prstGeom>
          <a:solidFill>
            <a:srgbClr val="BED5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PHASE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7F8BB3-7E0F-475D-8890-7842DE91F0AC}"/>
              </a:ext>
            </a:extLst>
          </p:cNvPr>
          <p:cNvSpPr/>
          <p:nvPr/>
        </p:nvSpPr>
        <p:spPr>
          <a:xfrm>
            <a:off x="7846968" y="3931197"/>
            <a:ext cx="1478007" cy="2979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PHASE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611677-B61D-4EB2-8945-208F54A90817}"/>
              </a:ext>
            </a:extLst>
          </p:cNvPr>
          <p:cNvSpPr/>
          <p:nvPr/>
        </p:nvSpPr>
        <p:spPr>
          <a:xfrm>
            <a:off x="9356901" y="3931197"/>
            <a:ext cx="1184148" cy="29511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PHASE 3</a:t>
            </a:r>
          </a:p>
        </p:txBody>
      </p:sp>
    </p:spTree>
    <p:extLst>
      <p:ext uri="{BB962C8B-B14F-4D97-AF65-F5344CB8AC3E}">
        <p14:creationId xmlns:p14="http://schemas.microsoft.com/office/powerpoint/2010/main" val="44015915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752855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WizKit V3_Template_Widescreen_06July2016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>
            <a:solidFill>
              <a:srgbClr val="595959"/>
            </a:solidFill>
          </a:defRPr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Shell Template - Widescreen - V33.potx" id="{DCB8EBDD-AD61-4D12-B9D8-0A71DB1F1C72}" vid="{6D69188D-DD7E-4D0E-8AB8-46CCC4C7C1FE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868</Words>
  <Application>Microsoft Office PowerPoint</Application>
  <PresentationFormat>Widescreen</PresentationFormat>
  <Paragraphs>149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Futura Bold</vt:lpstr>
      <vt:lpstr>Futura Medium</vt:lpstr>
      <vt:lpstr>Wingdings</vt:lpstr>
      <vt:lpstr>Calibri</vt:lpstr>
      <vt:lpstr>Shell WizKit V3_Template_Widescreen_06July2016</vt:lpstr>
      <vt:lpstr> SNG LOGISTICS  Promising New Era Use of CNG for SNG Fleet Vehicles</vt:lpstr>
      <vt:lpstr>INTRODUCTION                                                                     CNG Safety</vt:lpstr>
      <vt:lpstr>CNG: What is available  CNG Vs AGO/PMS</vt:lpstr>
      <vt:lpstr>Saving Analysis             2019 Fuel Consumption/SNG CNG Strategy     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SNG LOGISTICS  Promising New Era Use of CNG for SNG Fleet Vehicles</dc:title>
  <dc:creator>Akefe, Emmanuel SNEPCO-UPO/G/PSLE</dc:creator>
  <cp:lastModifiedBy>Akefe, Emmanuel SNEPCO-UPO/G/PSLE</cp:lastModifiedBy>
  <cp:revision>79</cp:revision>
  <dcterms:created xsi:type="dcterms:W3CDTF">2020-07-27T19:43:45Z</dcterms:created>
  <dcterms:modified xsi:type="dcterms:W3CDTF">2020-08-15T09:26:05Z</dcterms:modified>
</cp:coreProperties>
</file>