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saveSubsetFonts="1">
  <p:sldMasterIdLst>
    <p:sldMasterId id="2147483648" r:id="rId1"/>
    <p:sldMasterId id="2147483706" r:id="rId2"/>
  </p:sldMasterIdLst>
  <p:notesMasterIdLst>
    <p:notesMasterId r:id="rId4"/>
  </p:notesMasterIdLst>
  <p:handoutMasterIdLst>
    <p:handoutMasterId r:id="rId5"/>
  </p:handoutMasterIdLst>
  <p:sldIdLst>
    <p:sldId id="749" r:id="rId3"/>
  </p:sldIdLst>
  <p:sldSz cx="12192000" cy="6858000"/>
  <p:notesSz cx="6811963" cy="9942513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66481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32962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99443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65925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98887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65368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731849" algn="l" defTabSz="932962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2112" userDrawn="1">
          <p15:clr>
            <a:srgbClr val="A4A3A4"/>
          </p15:clr>
        </p15:guide>
        <p15:guide id="3" orient="horz" pos="34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960"/>
    <a:srgbClr val="000000"/>
    <a:srgbClr val="66FF66"/>
    <a:srgbClr val="0EEB29"/>
    <a:srgbClr val="FFFFFF"/>
    <a:srgbClr val="0065CC"/>
    <a:srgbClr val="808080"/>
    <a:srgbClr val="91AF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44" autoAdjust="0"/>
  </p:normalViewPr>
  <p:slideViewPr>
    <p:cSldViewPr snapToGrid="0">
      <p:cViewPr varScale="1">
        <p:scale>
          <a:sx n="119" d="100"/>
          <a:sy n="119" d="100"/>
        </p:scale>
        <p:origin x="126" y="186"/>
      </p:cViewPr>
      <p:guideLst>
        <p:guide pos="384"/>
        <p:guide orient="horz" pos="2112"/>
        <p:guide orient="horz" pos="34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26" y="108"/>
      </p:cViewPr>
      <p:guideLst>
        <p:guide orient="horz" pos="3132"/>
        <p:guide pos="21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4338" y="1125538"/>
            <a:ext cx="5991225" cy="3370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747" y="4773682"/>
            <a:ext cx="6026886" cy="1239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231063" y="9561570"/>
            <a:ext cx="191570" cy="18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422567" y="110661"/>
            <a:ext cx="66" cy="12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9860" indent="-118241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6129" indent="-18464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35707" indent="-127959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53946" indent="-116620" algn="l" defTabSz="913526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332406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887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5368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1849" algn="l" defTabSz="9329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24456" y="5139339"/>
            <a:ext cx="5518958" cy="24609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385024" y="8869447"/>
            <a:ext cx="172317" cy="184571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3A632B-FBDE-46D4-BF6F-6D14421E63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2851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40914619"/>
              </p:ext>
            </p:ext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7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268"/>
            <a:ext cx="6694609" cy="21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aseline="0" noProof="0" dirty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400" kern="1200" baseline="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400" baseline="0" noProof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09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09" cy="215444"/>
          </a:xfrm>
        </p:spPr>
        <p:txBody>
          <a:bodyPr>
            <a:spAutoFit/>
          </a:bodyPr>
          <a:lstStyle>
            <a:lvl1pPr algn="l">
              <a:defRPr sz="140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84275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358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0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632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595959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4" name="Working Draft Text" hidden="1"/>
          <p:cNvSpPr txBox="1">
            <a:spLocks noChangeArrowheads="1"/>
          </p:cNvSpPr>
          <p:nvPr/>
        </p:nvSpPr>
        <p:spPr bwMode="auto">
          <a:xfrm>
            <a:off x="1778011" y="231414"/>
            <a:ext cx="916918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dirty="0">
                <a:solidFill>
                  <a:srgbClr val="808080"/>
                </a:solidFill>
                <a:latin typeface="Futura Medium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auto">
          <a:xfrm>
            <a:off x="1778011" y="390960"/>
            <a:ext cx="283250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>
                <a:solidFill>
                  <a:srgbClr val="808080"/>
                </a:solidFill>
                <a:latin typeface="Futura Medium"/>
                <a:ea typeface="Arial Unicode MS" pitchFamily="34" charset="-128"/>
                <a:cs typeface="Arial Unicode MS" pitchFamily="34" charset="-128"/>
              </a:rPr>
              <a:t>Last Modified 03/06/2020 10:15 GMT Standard Time</a:t>
            </a:r>
            <a:endParaRPr lang="en-US" sz="900" dirty="0">
              <a:solidFill>
                <a:srgbClr val="808080"/>
              </a:solidFill>
              <a:latin typeface="Futura Medium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auto">
          <a:xfrm>
            <a:off x="1778011" y="550505"/>
            <a:ext cx="2386872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>
                <a:solidFill>
                  <a:srgbClr val="808080"/>
                </a:solidFill>
                <a:latin typeface="Futura Medium"/>
                <a:ea typeface="Arial Unicode MS" pitchFamily="34" charset="-128"/>
                <a:cs typeface="Arial Unicode MS" pitchFamily="34" charset="-128"/>
              </a:rPr>
              <a:t>Printed 02/06/2017 13:51 GMT Standard Time</a:t>
            </a:r>
            <a:endParaRPr lang="en-US" sz="900" dirty="0">
              <a:solidFill>
                <a:srgbClr val="808080"/>
              </a:solidFill>
              <a:latin typeface="Futura Medium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1" y="3765268"/>
            <a:ext cx="6694609" cy="215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rgbClr val="808080"/>
                </a:solidFill>
                <a:latin typeface="Futura Medium"/>
              </a:rPr>
              <a:t>Document type | Date</a:t>
            </a: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auto">
          <a:xfrm>
            <a:off x="1778011" y="1161746"/>
            <a:ext cx="6694609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32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1" y="2602007"/>
            <a:ext cx="6694609" cy="215444"/>
          </a:xfrm>
        </p:spPr>
        <p:txBody>
          <a:bodyPr>
            <a:spAutoFit/>
          </a:bodyPr>
          <a:lstStyle>
            <a:lvl1pPr algn="l">
              <a:defRPr sz="140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dirty="0">
              <a:solidFill>
                <a:srgbClr val="808080"/>
              </a:solidFill>
              <a:latin typeface="Futura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44015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526"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527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image" Target="../media/image1.emf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18" Type="http://schemas.openxmlformats.org/officeDocument/2006/relationships/tags" Target="../tags/tag34.xml"/><Relationship Id="rId3" Type="http://schemas.openxmlformats.org/officeDocument/2006/relationships/theme" Target="../theme/theme2.xml"/><Relationship Id="rId21" Type="http://schemas.openxmlformats.org/officeDocument/2006/relationships/tags" Target="../tags/tag37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" Type="http://schemas.openxmlformats.org/officeDocument/2006/relationships/slideLayout" Target="../slideLayouts/slideLayout4.xml"/><Relationship Id="rId16" Type="http://schemas.openxmlformats.org/officeDocument/2006/relationships/tags" Target="../tags/tag32.xml"/><Relationship Id="rId20" Type="http://schemas.openxmlformats.org/officeDocument/2006/relationships/tags" Target="../tags/tag36.xml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image" Target="../media/image1.emf"/><Relationship Id="rId10" Type="http://schemas.openxmlformats.org/officeDocument/2006/relationships/tags" Target="../tags/tag26.xml"/><Relationship Id="rId19" Type="http://schemas.openxmlformats.org/officeDocument/2006/relationships/tags" Target="../tags/tag35.xml"/><Relationship Id="rId4" Type="http://schemas.openxmlformats.org/officeDocument/2006/relationships/vmlDrawing" Target="../drawings/vmlDrawing4.v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oleObject" Target="../embeddings/oleObject4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467109888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6976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/>
              <a:pPr lvl="0" algn="r"/>
              <a:t>‹#›</a:t>
            </a:fld>
            <a:endParaRPr lang="en-US" sz="8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GB" sz="12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6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 userDrawn="1">
          <p15:clr>
            <a:srgbClr val="F26B43"/>
          </p15:clr>
        </p15:guide>
        <p15:guide id="2" pos="312" userDrawn="1">
          <p15:clr>
            <a:srgbClr val="F26B43"/>
          </p15:clr>
        </p15:guide>
        <p15:guide id="3" pos="7368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609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00" dirty="0">
              <a:solidFill>
                <a:srgbClr val="000000"/>
              </a:solidFill>
              <a:latin typeface="Futura Medium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300277" y="4198927"/>
            <a:ext cx="1593385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00">
                <a:solidFill>
                  <a:srgbClr val="595959"/>
                </a:solidFill>
                <a:latin typeface="Futura Medium"/>
              </a:rPr>
              <a:t>Printed 02/06/2017 13:51 GMT Standard Time</a:t>
            </a:r>
            <a:endParaRPr lang="en-US" dirty="0">
              <a:solidFill>
                <a:srgbClr val="595959"/>
              </a:solidFill>
              <a:latin typeface="Futura Medium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1" y="623131"/>
            <a:ext cx="1118868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2"/>
            <a:ext cx="61875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Futura Medium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1" y="993244"/>
            <a:ext cx="1118868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808080"/>
                </a:solidFill>
                <a:latin typeface="Futura Medium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251617"/>
            <a:ext cx="5853024" cy="510219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dirty="0">
                  <a:solidFill>
                    <a:srgbClr val="595959"/>
                  </a:solidFill>
                  <a:latin typeface="Futura Medium"/>
                </a:rPr>
                <a:t>Title</a:t>
              </a:r>
            </a:p>
            <a:p>
              <a:r>
                <a:rPr lang="en-US" dirty="0">
                  <a:solidFill>
                    <a:srgbClr val="808080"/>
                  </a:solidFill>
                  <a:latin typeface="Futura Medium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1" y="6471314"/>
            <a:ext cx="11188689" cy="300884"/>
            <a:chOff x="172517" y="5852055"/>
            <a:chExt cx="8796540" cy="300884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52055"/>
              <a:ext cx="879654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8900" indent="-88900">
                <a:defRPr/>
              </a:pPr>
              <a:r>
                <a:rPr lang="en-US" sz="800" dirty="0">
                  <a:solidFill>
                    <a:srgbClr val="595959"/>
                  </a:solidFill>
                  <a:latin typeface="Futura Medium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29828"/>
              <a:ext cx="8252075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347663" indent="-347663" defTabSz="895350">
                <a:tabLst>
                  <a:tab pos="346075" algn="l"/>
                </a:tabLst>
              </a:pPr>
              <a:r>
                <a:rPr lang="en-US" sz="800" dirty="0">
                  <a:solidFill>
                    <a:srgbClr val="595959"/>
                  </a:solidFill>
                  <a:latin typeface="Futura Medium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566856" y="6649088"/>
            <a:ext cx="12984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800" smtClean="0">
                <a:solidFill>
                  <a:srgbClr val="595959"/>
                </a:solidFill>
              </a:rPr>
              <a:pPr algn="r"/>
              <a:t>‹#›</a:t>
            </a:fld>
            <a:endParaRPr lang="en-US" sz="800" dirty="0">
              <a:solidFill>
                <a:srgbClr val="595959"/>
              </a:solidFill>
            </a:endParaRPr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150393" y="1980947"/>
            <a:ext cx="1893147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00">
                <a:solidFill>
                  <a:srgbClr val="595959"/>
                </a:solidFill>
                <a:latin typeface="Futura Medium"/>
              </a:rPr>
              <a:t>Last Modified 03/06/2020 10:15 GMT Standard Time</a:t>
            </a:r>
            <a:endParaRPr lang="en-US" dirty="0">
              <a:solidFill>
                <a:srgbClr val="595959"/>
              </a:solidFill>
              <a:latin typeface="Futura Medium"/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5"/>
            <a:ext cx="714062" cy="997467"/>
            <a:chOff x="7835905" y="279400"/>
            <a:chExt cx="714062" cy="997467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  <a:latin typeface="Futura Medium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  <a:latin typeface="Futura Medium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  <a:latin typeface="Futura Medium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dirty="0">
                <a:solidFill>
                  <a:srgbClr val="595959"/>
                </a:solidFill>
                <a:latin typeface="Futura Medium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1022037" cy="730767"/>
            <a:chOff x="7540629" y="279400"/>
            <a:chExt cx="1022037" cy="730767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>
                <a:solidFill>
                  <a:srgbClr val="595959"/>
                </a:solidFill>
                <a:latin typeface="Futura Medium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>
                <a:solidFill>
                  <a:srgbClr val="595959"/>
                </a:solidFill>
                <a:latin typeface="Futura Medium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dirty="0">
                <a:solidFill>
                  <a:srgbClr val="595959"/>
                </a:solidFill>
                <a:latin typeface="Futura Medium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780737" cy="1306516"/>
            <a:chOff x="7769225" y="250825"/>
            <a:chExt cx="780737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dirty="0">
                  <a:solidFill>
                    <a:srgbClr val="595959"/>
                  </a:solidFill>
                  <a:latin typeface="Futura Medium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4600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rgbClr val="DD1D21"/>
                </a:buClr>
              </a:pPr>
              <a:r>
                <a:rPr lang="en-GB" sz="1200" dirty="0">
                  <a:solidFill>
                    <a:srgbClr val="595959"/>
                  </a:solidFill>
                  <a:latin typeface="Futura Medium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06721" y="739932"/>
            <a:ext cx="389979" cy="150811"/>
            <a:chOff x="8350796" y="285750"/>
            <a:chExt cx="389979" cy="150811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350796" y="285750"/>
              <a:ext cx="389979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rgbClr val="002960"/>
                </a:buClr>
              </a:pPr>
              <a:r>
                <a:rPr lang="en-GB" sz="800" dirty="0">
                  <a:solidFill>
                    <a:srgbClr val="808080"/>
                  </a:solidFill>
                  <a:latin typeface="Futura Medium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350796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350796" y="436561"/>
              <a:ext cx="389979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6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595959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59595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448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</p:sldLayoutIdLst>
  <p:hf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1" baseline="0">
          <a:solidFill>
            <a:schemeClr val="tx1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7607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66481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26835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>
          <p15:clr>
            <a:srgbClr val="F26B43"/>
          </p15:clr>
        </p15:guide>
        <p15:guide id="2" pos="312">
          <p15:clr>
            <a:srgbClr val="F26B43"/>
          </p15:clr>
        </p15:guide>
        <p15:guide id="3" pos="7368">
          <p15:clr>
            <a:srgbClr val="F26B43"/>
          </p15:clr>
        </p15:guide>
        <p15:guide id="4" orient="horz" pos="42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13" Type="http://schemas.openxmlformats.org/officeDocument/2006/relationships/tags" Target="../tags/tag51.xml"/><Relationship Id="rId18" Type="http://schemas.openxmlformats.org/officeDocument/2006/relationships/tags" Target="../tags/tag56.xml"/><Relationship Id="rId3" Type="http://schemas.openxmlformats.org/officeDocument/2006/relationships/tags" Target="../tags/tag41.xml"/><Relationship Id="rId21" Type="http://schemas.openxmlformats.org/officeDocument/2006/relationships/oleObject" Target="../embeddings/oleObject7.bin"/><Relationship Id="rId7" Type="http://schemas.openxmlformats.org/officeDocument/2006/relationships/tags" Target="../tags/tag45.xml"/><Relationship Id="rId12" Type="http://schemas.openxmlformats.org/officeDocument/2006/relationships/tags" Target="../tags/tag50.xml"/><Relationship Id="rId17" Type="http://schemas.openxmlformats.org/officeDocument/2006/relationships/tags" Target="../tags/tag55.xml"/><Relationship Id="rId2" Type="http://schemas.openxmlformats.org/officeDocument/2006/relationships/tags" Target="../tags/tag40.xml"/><Relationship Id="rId16" Type="http://schemas.openxmlformats.org/officeDocument/2006/relationships/tags" Target="../tags/tag54.xml"/><Relationship Id="rId20" Type="http://schemas.openxmlformats.org/officeDocument/2006/relationships/notesSlide" Target="../notesSlides/notesSlide1.xml"/><Relationship Id="rId1" Type="http://schemas.openxmlformats.org/officeDocument/2006/relationships/vmlDrawing" Target="../drawings/vmlDrawing7.vml"/><Relationship Id="rId6" Type="http://schemas.openxmlformats.org/officeDocument/2006/relationships/tags" Target="../tags/tag44.xml"/><Relationship Id="rId11" Type="http://schemas.openxmlformats.org/officeDocument/2006/relationships/tags" Target="../tags/tag49.xml"/><Relationship Id="rId5" Type="http://schemas.openxmlformats.org/officeDocument/2006/relationships/tags" Target="../tags/tag43.xml"/><Relationship Id="rId15" Type="http://schemas.openxmlformats.org/officeDocument/2006/relationships/tags" Target="../tags/tag53.xml"/><Relationship Id="rId10" Type="http://schemas.openxmlformats.org/officeDocument/2006/relationships/tags" Target="../tags/tag48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42.xml"/><Relationship Id="rId9" Type="http://schemas.openxmlformats.org/officeDocument/2006/relationships/tags" Target="../tags/tag47.xml"/><Relationship Id="rId14" Type="http://schemas.openxmlformats.org/officeDocument/2006/relationships/tags" Target="../tags/tag52.xml"/><Relationship Id="rId22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89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785" name="think-cell Slide" r:id="rId21" imgW="353" imgH="353" progId="TCLayout.ActiveDocument.1">
                  <p:embed/>
                </p:oleObj>
              </mc:Choice>
              <mc:Fallback>
                <p:oleObj name="think-cell Slide" r:id="rId21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2589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BE0BF02-1221-48DB-AC6C-07E16A38186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0000400000000000000" pitchFamily="2" charset="0"/>
              <a:ea typeface="Arial Unicode MS" panose="020B0604020202020204"/>
              <a:cs typeface="+mn-cs"/>
              <a:sym typeface="Futura Medium" panose="00000400000000000000" pitchFamily="2" charset="0"/>
            </a:endParaRPr>
          </a:p>
        </p:txBody>
      </p:sp>
      <p:sp>
        <p:nvSpPr>
          <p:cNvPr id="79" name="Arc 39" hidden="1"/>
          <p:cNvSpPr>
            <a:spLocks noChangeAspect="1"/>
          </p:cNvSpPr>
          <p:nvPr>
            <p:custDataLst>
              <p:tags r:id="rId4"/>
            </p:custDataLst>
          </p:nvPr>
        </p:nvSpPr>
        <p:spPr bwMode="auto">
          <a:xfrm>
            <a:off x="7847203" y="973090"/>
            <a:ext cx="213806" cy="213807"/>
          </a:xfrm>
          <a:prstGeom prst="arc">
            <a:avLst>
              <a:gd name="adj1" fmla="val 16200000"/>
              <a:gd name="adj2" fmla="val 5400000"/>
            </a:avLst>
          </a:prstGeom>
          <a:solidFill>
            <a:schemeClr val="folHlink"/>
          </a:solidFill>
          <a:ln w="9525">
            <a:solidFill>
              <a:schemeClr val="accent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918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ＭＳ Ｐゴシック"/>
              <a:cs typeface="+mn-cs"/>
              <a:sym typeface="Futura Medium"/>
            </a:endParaRPr>
          </a:p>
        </p:txBody>
      </p:sp>
      <p:sp>
        <p:nvSpPr>
          <p:cNvPr id="45" name="1. On-page tracker"/>
          <p:cNvSpPr>
            <a:spLocks noChangeArrowheads="1"/>
          </p:cNvSpPr>
          <p:nvPr/>
        </p:nvSpPr>
        <p:spPr bwMode="auto">
          <a:xfrm>
            <a:off x="508012" y="290022"/>
            <a:ext cx="418704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Futura Medium"/>
                <a:ea typeface="ＭＳ Ｐゴシック"/>
                <a:cs typeface="+mn-cs"/>
              </a:rPr>
              <a:t>DRIVER TREE: REDUCTION IN UTILITIES MAINTENANCE COST</a:t>
            </a:r>
          </a:p>
        </p:txBody>
      </p:sp>
      <p:sp>
        <p:nvSpPr>
          <p:cNvPr id="77" name="Rectangle 24"/>
          <p:cNvSpPr>
            <a:spLocks noChangeArrowheads="1"/>
          </p:cNvSpPr>
          <p:nvPr>
            <p:custDataLst>
              <p:tags r:id="rId5"/>
            </p:custDataLst>
          </p:nvPr>
        </p:nvSpPr>
        <p:spPr bwMode="gray">
          <a:xfrm>
            <a:off x="2312239" y="1343207"/>
            <a:ext cx="1611313" cy="1194531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/>
          <a:p>
            <a:pPr marL="131763" marR="0" lvl="0" indent="0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OP-20 Proposed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Workscope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Futura Medium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71" name="Rectangle 18"/>
          <p:cNvSpPr>
            <a:spLocks noChangeArrowheads="1"/>
          </p:cNvSpPr>
          <p:nvPr>
            <p:custDataLst>
              <p:tags r:id="rId6"/>
            </p:custDataLst>
          </p:nvPr>
        </p:nvSpPr>
        <p:spPr bwMode="gray">
          <a:xfrm>
            <a:off x="2312238" y="5694697"/>
            <a:ext cx="1611313" cy="1008931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latin typeface="Futura Medium"/>
                <a:ea typeface="ＭＳ Ｐゴシック"/>
                <a:cs typeface="Arial" panose="020B0604020202020204" pitchFamily="34" charset="0"/>
              </a:rPr>
              <a:t>TFM Contract Optimisation</a:t>
            </a:r>
          </a:p>
        </p:txBody>
      </p: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977656D2-813D-4B86-9B2D-0FEE74B7420E}"/>
              </a:ext>
            </a:extLst>
          </p:cNvPr>
          <p:cNvGrpSpPr/>
          <p:nvPr/>
        </p:nvGrpSpPr>
        <p:grpSpPr>
          <a:xfrm>
            <a:off x="337053" y="865720"/>
            <a:ext cx="4671110" cy="391893"/>
            <a:chOff x="1511317" y="1197632"/>
            <a:chExt cx="3309559" cy="241527"/>
          </a:xfrm>
        </p:grpSpPr>
        <p:sp>
          <p:nvSpPr>
            <p:cNvPr id="82" name="AutoShape 14"/>
            <p:cNvSpPr>
              <a:spLocks noChangeArrowheads="1"/>
            </p:cNvSpPr>
            <p:nvPr/>
          </p:nvSpPr>
          <p:spPr bwMode="gray">
            <a:xfrm>
              <a:off x="3100617" y="1197632"/>
              <a:ext cx="1720259" cy="191082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18657" anchor="b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 dirty="0" err="1">
                  <a:solidFill>
                    <a:srgbClr val="DD1D21"/>
                  </a:solidFill>
                  <a:latin typeface="Futura Medium"/>
                  <a:ea typeface="Gulim" pitchFamily="34" charset="-127"/>
                  <a:cs typeface="Arial" panose="020B0604020202020204" pitchFamily="34" charset="0"/>
                </a:rPr>
                <a:t>Workscope</a:t>
              </a:r>
              <a:r>
                <a:rPr lang="en-US" altLang="ko-KR" sz="1200" b="1" dirty="0">
                  <a:solidFill>
                    <a:srgbClr val="DD1D21"/>
                  </a:solidFill>
                  <a:latin typeface="Futura Medium"/>
                  <a:ea typeface="Gulim" pitchFamily="34" charset="-127"/>
                  <a:cs typeface="Arial" panose="020B0604020202020204" pitchFamily="34" charset="0"/>
                </a:rPr>
                <a:t>/Budget Analysis</a:t>
              </a:r>
              <a:endPara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Gulim" pitchFamily="34" charset="-127"/>
                <a:cs typeface="Arial" panose="020B0604020202020204" pitchFamily="34" charset="0"/>
              </a:endParaRPr>
            </a:p>
          </p:txBody>
        </p:sp>
        <p:cxnSp>
          <p:nvCxnSpPr>
            <p:cNvPr id="83" name="AutoShape 70"/>
            <p:cNvCxnSpPr>
              <a:cxnSpLocks noChangeShapeType="1"/>
            </p:cNvCxnSpPr>
            <p:nvPr/>
          </p:nvCxnSpPr>
          <p:spPr bwMode="auto">
            <a:xfrm>
              <a:off x="1511317" y="1439159"/>
              <a:ext cx="1269508" cy="0"/>
            </a:xfrm>
            <a:prstGeom prst="straightConnector1">
              <a:avLst/>
            </a:prstGeom>
            <a:ln w="9525">
              <a:solidFill>
                <a:schemeClr val="tx2"/>
              </a:solidFill>
              <a:headEnd/>
              <a:tailEnd/>
            </a:ln>
            <a:effectLst/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05" name="AutoShape 70"/>
          <p:cNvCxnSpPr>
            <a:cxnSpLocks noChangeShapeType="1"/>
          </p:cNvCxnSpPr>
          <p:nvPr/>
        </p:nvCxnSpPr>
        <p:spPr bwMode="auto">
          <a:xfrm flipV="1">
            <a:off x="2124076" y="1249386"/>
            <a:ext cx="3532177" cy="11948"/>
          </a:xfrm>
          <a:prstGeom prst="straightConnector1">
            <a:avLst/>
          </a:prstGeom>
          <a:ln w="9525">
            <a:solidFill>
              <a:schemeClr val="tx2"/>
            </a:solidFill>
            <a:headEnd/>
            <a:tailEnd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3" name="AutoShape 70">
            <a:extLst>
              <a:ext uri="{FF2B5EF4-FFF2-40B4-BE49-F238E27FC236}">
                <a16:creationId xmlns:a16="http://schemas.microsoft.com/office/drawing/2014/main" id="{BD04363E-DE29-4DD6-B631-3CA07FEC5B7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992253" y="1249363"/>
            <a:ext cx="1497013" cy="1588"/>
          </a:xfrm>
          <a:prstGeom prst="straightConnector1">
            <a:avLst/>
          </a:prstGeom>
          <a:ln w="9525">
            <a:solidFill>
              <a:schemeClr val="tx2"/>
            </a:solidFill>
            <a:headEnd/>
            <a:tailEnd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AutoShape 70">
            <a:extLst>
              <a:ext uri="{FF2B5EF4-FFF2-40B4-BE49-F238E27FC236}">
                <a16:creationId xmlns:a16="http://schemas.microsoft.com/office/drawing/2014/main" id="{2F125807-45C2-4472-95F5-ADB09CB353C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66680" y="1249363"/>
            <a:ext cx="5799027" cy="0"/>
          </a:xfrm>
          <a:prstGeom prst="straightConnector1">
            <a:avLst/>
          </a:prstGeom>
          <a:ln w="9525">
            <a:solidFill>
              <a:schemeClr val="tx2"/>
            </a:solidFill>
            <a:headEnd/>
            <a:tailEnd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78" name="Rectangle 18">
            <a:extLst>
              <a:ext uri="{FF2B5EF4-FFF2-40B4-BE49-F238E27FC236}">
                <a16:creationId xmlns:a16="http://schemas.microsoft.com/office/drawing/2014/main" id="{91896201-8FAD-4B2F-8E8C-71A0A6914F2F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gray">
          <a:xfrm>
            <a:off x="2312238" y="3285112"/>
            <a:ext cx="1611313" cy="1092301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latin typeface="Futura Medium"/>
                <a:ea typeface="ＭＳ Ｐゴシック"/>
                <a:cs typeface="Arial" panose="020B0604020202020204" pitchFamily="34" charset="0"/>
              </a:rPr>
              <a:t>OP-20 Revised </a:t>
            </a:r>
            <a:r>
              <a:rPr lang="en-GB" sz="2000" b="1" dirty="0" err="1">
                <a:solidFill>
                  <a:srgbClr val="FFFFFF"/>
                </a:solidFill>
                <a:latin typeface="Futura Medium"/>
                <a:ea typeface="ＭＳ Ｐゴシック"/>
                <a:cs typeface="Arial" panose="020B0604020202020204" pitchFamily="34" charset="0"/>
              </a:rPr>
              <a:t>Workscope</a:t>
            </a:r>
            <a:endParaRPr lang="en-GB" sz="2000" b="1" dirty="0">
              <a:solidFill>
                <a:srgbClr val="FFFFFF"/>
              </a:solidFill>
              <a:latin typeface="Futura Medium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168FF0D-F71A-418C-A62F-C64B882C29AF}"/>
              </a:ext>
            </a:extLst>
          </p:cNvPr>
          <p:cNvSpPr txBox="1"/>
          <p:nvPr/>
        </p:nvSpPr>
        <p:spPr>
          <a:xfrm>
            <a:off x="7595937" y="3440641"/>
            <a:ext cx="3689562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$3.6M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out of which $1.1m is deferment to 2022 </a:t>
            </a:r>
          </a:p>
        </p:txBody>
      </p:sp>
      <p:sp>
        <p:nvSpPr>
          <p:cNvPr id="140" name="Rectangle 24">
            <a:extLst>
              <a:ext uri="{FF2B5EF4-FFF2-40B4-BE49-F238E27FC236}">
                <a16:creationId xmlns:a16="http://schemas.microsoft.com/office/drawing/2014/main" id="{6D270ADA-F141-416C-BE46-95FEA5235023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gray">
          <a:xfrm>
            <a:off x="4378475" y="1362378"/>
            <a:ext cx="1819690" cy="853104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tx2"/>
                </a:solidFill>
                <a:latin typeface="Futura Medium"/>
                <a:ea typeface="ＭＳ Ｐゴシック"/>
                <a:cs typeface="Arial" panose="020B0604020202020204" pitchFamily="34" charset="0"/>
              </a:rPr>
              <a:t>$14.5m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8BDCC62-20D9-4ADA-953A-29ED2C605ADE}"/>
              </a:ext>
            </a:extLst>
          </p:cNvPr>
          <p:cNvSpPr txBox="1"/>
          <p:nvPr/>
        </p:nvSpPr>
        <p:spPr>
          <a:xfrm>
            <a:off x="9539000" y="6005081"/>
            <a:ext cx="1746499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tx2"/>
                </a:solidFill>
              </a:rPr>
              <a:t>$ 800K</a:t>
            </a:r>
          </a:p>
        </p:txBody>
      </p:sp>
      <p:sp>
        <p:nvSpPr>
          <p:cNvPr id="58" name="AutoShape 14">
            <a:extLst>
              <a:ext uri="{FF2B5EF4-FFF2-40B4-BE49-F238E27FC236}">
                <a16:creationId xmlns:a16="http://schemas.microsoft.com/office/drawing/2014/main" id="{379D5C4C-6FE4-4545-A08E-84D753B832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1650" y="939469"/>
            <a:ext cx="1684480" cy="203505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657" anchor="b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DD1D21"/>
                </a:solidFill>
                <a:latin typeface="Futura Medium"/>
                <a:ea typeface="Gulim" pitchFamily="34" charset="-127"/>
                <a:cs typeface="Arial" panose="020B0604020202020204" pitchFamily="34" charset="0"/>
              </a:rPr>
              <a:t>C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Gulim" pitchFamily="34" charset="-127"/>
                <a:cs typeface="Arial" panose="020B0604020202020204" pitchFamily="34" charset="0"/>
              </a:rPr>
              <a:t>ost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DD1D21"/>
                </a:solidFill>
                <a:effectLst/>
                <a:uLnTx/>
                <a:uFillTx/>
                <a:latin typeface="Futura Medium"/>
                <a:ea typeface="Gulim" pitchFamily="34" charset="-127"/>
                <a:cs typeface="Arial" panose="020B0604020202020204" pitchFamily="34" charset="0"/>
              </a:rPr>
              <a:t> Reduction Ideas</a:t>
            </a:r>
          </a:p>
        </p:txBody>
      </p:sp>
      <p:sp>
        <p:nvSpPr>
          <p:cNvPr id="62" name="Rectangle 24">
            <a:extLst>
              <a:ext uri="{FF2B5EF4-FFF2-40B4-BE49-F238E27FC236}">
                <a16:creationId xmlns:a16="http://schemas.microsoft.com/office/drawing/2014/main" id="{CD109148-43A8-43FE-B8FA-3A11B33993BD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359454" y="1343208"/>
            <a:ext cx="1678892" cy="5352944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/>
          <a:p>
            <a:pPr marL="131763" marR="0" lvl="0" indent="0" algn="ctr" defTabSz="91352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OPEX Reduction in Utilities Maintenance Cost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Futura Medium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112" name="AutoShape 14">
            <a:extLst>
              <a:ext uri="{FF2B5EF4-FFF2-40B4-BE49-F238E27FC236}">
                <a16:creationId xmlns:a16="http://schemas.microsoft.com/office/drawing/2014/main" id="{E6218454-9F8B-4C31-A1C1-AC4CE30D809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97831" y="984165"/>
            <a:ext cx="1298383" cy="203505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657" anchor="b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DD1D21"/>
                </a:solidFill>
                <a:latin typeface="Futura Medium"/>
                <a:ea typeface="Gulim" pitchFamily="34" charset="-127"/>
                <a:cs typeface="Arial" panose="020B0604020202020204" pitchFamily="34" charset="0"/>
              </a:rPr>
              <a:t>Title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DD1D21"/>
              </a:solidFill>
              <a:effectLst/>
              <a:uLnTx/>
              <a:uFillTx/>
              <a:latin typeface="Futura Medium"/>
              <a:ea typeface="Gulim" pitchFamily="34" charset="-127"/>
              <a:cs typeface="Arial" panose="020B0604020202020204" pitchFamily="34" charset="0"/>
            </a:endParaRPr>
          </a:p>
        </p:txBody>
      </p:sp>
      <p:sp>
        <p:nvSpPr>
          <p:cNvPr id="67" name="Rectangle 18">
            <a:extLst>
              <a:ext uri="{FF2B5EF4-FFF2-40B4-BE49-F238E27FC236}">
                <a16:creationId xmlns:a16="http://schemas.microsoft.com/office/drawing/2014/main" id="{38639415-6FA2-460B-B16B-390C3A782DB9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2312238" y="4510500"/>
            <a:ext cx="1617807" cy="1092301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/>
          <a:p>
            <a:r>
              <a:rPr lang="en-GB" sz="2000" b="1" dirty="0">
                <a:solidFill>
                  <a:srgbClr val="FFFFFF"/>
                </a:solidFill>
                <a:latin typeface="Futura Medium"/>
                <a:ea typeface="ＭＳ Ｐゴシック"/>
                <a:cs typeface="Arial" panose="020B0604020202020204" pitchFamily="34" charset="0"/>
              </a:rPr>
              <a:t>OP-20 Approved Budget</a:t>
            </a:r>
          </a:p>
        </p:txBody>
      </p:sp>
      <p:sp>
        <p:nvSpPr>
          <p:cNvPr id="80" name="Rectangle 24">
            <a:extLst>
              <a:ext uri="{FF2B5EF4-FFF2-40B4-BE49-F238E27FC236}">
                <a16:creationId xmlns:a16="http://schemas.microsoft.com/office/drawing/2014/main" id="{131FE28A-EE3B-4817-8501-1BEB11EC2C7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4378475" y="3491085"/>
            <a:ext cx="1819690" cy="746377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Clr>
                <a:srgbClr val="DD1D21"/>
              </a:buClr>
              <a:defRPr/>
            </a:pPr>
            <a:r>
              <a:rPr lang="en-US" sz="3600" dirty="0">
                <a:solidFill>
                  <a:schemeClr val="tx2"/>
                </a:solidFill>
                <a:latin typeface="Futura Medium"/>
                <a:cs typeface="Arial" panose="020B0604020202020204" pitchFamily="34" charset="0"/>
              </a:rPr>
              <a:t>$10.9m</a:t>
            </a:r>
          </a:p>
        </p:txBody>
      </p:sp>
      <p:sp>
        <p:nvSpPr>
          <p:cNvPr id="85" name="Rectangle 24">
            <a:extLst>
              <a:ext uri="{FF2B5EF4-FFF2-40B4-BE49-F238E27FC236}">
                <a16:creationId xmlns:a16="http://schemas.microsoft.com/office/drawing/2014/main" id="{03B4B6DA-4100-4FAA-BD77-559CD5BD8F2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4378475" y="4794795"/>
            <a:ext cx="1819690" cy="746377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buClr>
                <a:srgbClr val="DD1D21"/>
              </a:buClr>
              <a:defRPr/>
            </a:pPr>
            <a:r>
              <a:rPr lang="en-US" sz="3600" dirty="0">
                <a:solidFill>
                  <a:schemeClr val="tx2"/>
                </a:solidFill>
                <a:latin typeface="Futura Medium"/>
                <a:cs typeface="Arial" panose="020B0604020202020204" pitchFamily="34" charset="0"/>
              </a:rPr>
              <a:t>$7.7m</a:t>
            </a:r>
            <a:endParaRPr lang="en-US" sz="1400" dirty="0">
              <a:solidFill>
                <a:srgbClr val="595959"/>
              </a:solidFill>
              <a:latin typeface="Futura Medium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86" name="Rectangle 24">
            <a:extLst>
              <a:ext uri="{FF2B5EF4-FFF2-40B4-BE49-F238E27FC236}">
                <a16:creationId xmlns:a16="http://schemas.microsoft.com/office/drawing/2014/main" id="{B9458EB5-7EAF-4BBF-BC01-3B312B35FF46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gray">
          <a:xfrm>
            <a:off x="4378475" y="5746381"/>
            <a:ext cx="1819690" cy="949776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just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2960"/>
                </a:solidFill>
                <a:latin typeface="Futura Medium"/>
                <a:ea typeface="ＭＳ Ｐゴシック"/>
                <a:cs typeface="Arial" panose="020B0604020202020204" pitchFamily="34" charset="0"/>
              </a:rPr>
              <a:t>In Progress.</a:t>
            </a:r>
          </a:p>
          <a:p>
            <a:pPr marL="0" marR="0" lvl="0" indent="0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2960"/>
                </a:solidFill>
                <a:latin typeface="Futura Medium"/>
                <a:ea typeface="ＭＳ Ｐゴシック"/>
                <a:cs typeface="Arial" panose="020B0604020202020204" pitchFamily="34" charset="0"/>
              </a:rPr>
              <a:t>Value to be realized in 2022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6488E86-877E-4B37-9BC0-D3C99E79F5C3}"/>
              </a:ext>
            </a:extLst>
          </p:cNvPr>
          <p:cNvCxnSpPr>
            <a:cxnSpLocks/>
          </p:cNvCxnSpPr>
          <p:nvPr/>
        </p:nvCxnSpPr>
        <p:spPr>
          <a:xfrm>
            <a:off x="6198165" y="6205166"/>
            <a:ext cx="3340835" cy="0"/>
          </a:xfrm>
          <a:prstGeom prst="straightConnector1">
            <a:avLst/>
          </a:prstGeom>
          <a:ln w="254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CBEFC696-3A4D-4684-9257-19E64154D5EC}"/>
              </a:ext>
            </a:extLst>
          </p:cNvPr>
          <p:cNvSpPr/>
          <p:nvPr/>
        </p:nvSpPr>
        <p:spPr>
          <a:xfrm>
            <a:off x="11285499" y="1558839"/>
            <a:ext cx="528473" cy="1573840"/>
          </a:xfrm>
          <a:prstGeom prst="rightBrac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9CE5FD7E-1DF5-4562-8969-A95A7BDD3913}"/>
              </a:ext>
            </a:extLst>
          </p:cNvPr>
          <p:cNvSpPr>
            <a:spLocks noChangeArrowheads="1"/>
          </p:cNvSpPr>
          <p:nvPr>
            <p:custDataLst>
              <p:tags r:id="rId14"/>
            </p:custDataLst>
          </p:nvPr>
        </p:nvSpPr>
        <p:spPr bwMode="gray">
          <a:xfrm>
            <a:off x="6992254" y="1363757"/>
            <a:ext cx="2237666" cy="484798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595959"/>
                </a:solidFill>
                <a:latin typeface="Futura Medium"/>
                <a:ea typeface="ＭＳ Ｐゴシック"/>
                <a:cs typeface="Arial" panose="020B0604020202020204" pitchFamily="34" charset="0"/>
              </a:rPr>
              <a:t>Inventory Reduction + Internal Material Sourcing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32" name="Rectangle 24">
            <a:extLst>
              <a:ext uri="{FF2B5EF4-FFF2-40B4-BE49-F238E27FC236}">
                <a16:creationId xmlns:a16="http://schemas.microsoft.com/office/drawing/2014/main" id="{720D5AA4-4EE8-4DAD-88EC-83847612E9CB}"/>
              </a:ext>
            </a:extLst>
          </p:cNvPr>
          <p:cNvSpPr>
            <a:spLocks noChangeArrowheads="1"/>
          </p:cNvSpPr>
          <p:nvPr>
            <p:custDataLst>
              <p:tags r:id="rId15"/>
            </p:custDataLst>
          </p:nvPr>
        </p:nvSpPr>
        <p:spPr bwMode="gray">
          <a:xfrm>
            <a:off x="6992253" y="1930794"/>
            <a:ext cx="2243389" cy="408983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Risk based PM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Optimisation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ＭＳ Ｐゴシック"/>
              <a:cs typeface="Arial" panose="020B0604020202020204" pitchFamily="34" charset="0"/>
            </a:endParaRPr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45419AE7-E6C0-4634-B381-D22B201253F9}"/>
              </a:ext>
            </a:extLst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gray">
          <a:xfrm>
            <a:off x="6992253" y="2422017"/>
            <a:ext cx="2243389" cy="408983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ＭＳ Ｐゴシック"/>
                <a:cs typeface="Arial" panose="020B0604020202020204" pitchFamily="34" charset="0"/>
              </a:rPr>
              <a:t>Defer (Turbine Overhaul + others) to 2022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1135F800-B079-4884-AE4C-2555A3D36AAF}"/>
              </a:ext>
            </a:extLst>
          </p:cNvPr>
          <p:cNvSpPr/>
          <p:nvPr/>
        </p:nvSpPr>
        <p:spPr>
          <a:xfrm>
            <a:off x="6374085" y="1676013"/>
            <a:ext cx="618168" cy="1455256"/>
          </a:xfrm>
          <a:prstGeom prst="leftBrac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D71E41-1A9D-4F15-9177-9069AD8D3274}"/>
              </a:ext>
            </a:extLst>
          </p:cNvPr>
          <p:cNvSpPr txBox="1"/>
          <p:nvPr/>
        </p:nvSpPr>
        <p:spPr>
          <a:xfrm>
            <a:off x="9539001" y="1445033"/>
            <a:ext cx="17512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$ 233k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5CDF07-DB15-4CBA-996E-6545055E7CA3}"/>
              </a:ext>
            </a:extLst>
          </p:cNvPr>
          <p:cNvSpPr txBox="1"/>
          <p:nvPr/>
        </p:nvSpPr>
        <p:spPr>
          <a:xfrm>
            <a:off x="9539001" y="1930794"/>
            <a:ext cx="17512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ＭＳ Ｐゴシック"/>
                <a:cs typeface="+mn-cs"/>
              </a:rPr>
              <a:t>$ 1.5m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AD24CD-CD31-4DEC-8672-2056CEB4F5F7}"/>
              </a:ext>
            </a:extLst>
          </p:cNvPr>
          <p:cNvSpPr txBox="1"/>
          <p:nvPr/>
        </p:nvSpPr>
        <p:spPr>
          <a:xfrm>
            <a:off x="9539000" y="2447342"/>
            <a:ext cx="17512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</a:rPr>
              <a:t>$ 1.1m </a:t>
            </a:r>
          </a:p>
        </p:txBody>
      </p:sp>
      <p:sp>
        <p:nvSpPr>
          <p:cNvPr id="42" name="Rectangle 24">
            <a:extLst>
              <a:ext uri="{FF2B5EF4-FFF2-40B4-BE49-F238E27FC236}">
                <a16:creationId xmlns:a16="http://schemas.microsoft.com/office/drawing/2014/main" id="{881681AA-58A0-4CFB-8F72-10AA39E24232}"/>
              </a:ext>
            </a:extLst>
          </p:cNvPr>
          <p:cNvSpPr>
            <a:spLocks noChangeArrowheads="1"/>
          </p:cNvSpPr>
          <p:nvPr>
            <p:custDataLst>
              <p:tags r:id="rId17"/>
            </p:custDataLst>
          </p:nvPr>
        </p:nvSpPr>
        <p:spPr bwMode="gray">
          <a:xfrm>
            <a:off x="6992253" y="2918853"/>
            <a:ext cx="2243389" cy="408983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595959"/>
                </a:solidFill>
                <a:latin typeface="Futura Medium"/>
                <a:ea typeface="ＭＳ Ｐゴシック"/>
                <a:cs typeface="Arial" panose="020B0604020202020204" pitchFamily="34" charset="0"/>
              </a:rPr>
              <a:t>Others (ongoing cost reduction ideas)-diesel +IFM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ＭＳ Ｐゴシック"/>
              <a:cs typeface="Arial" panose="020B0604020202020204" pitchFamily="34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2BE15E6-00F7-4B9B-9684-8A8F1BAF28FB}"/>
              </a:ext>
            </a:extLst>
          </p:cNvPr>
          <p:cNvCxnSpPr>
            <a:cxnSpLocks/>
            <a:stCxn id="140" idx="2"/>
            <a:endCxn id="6" idx="1"/>
          </p:cNvCxnSpPr>
          <p:nvPr/>
        </p:nvCxnSpPr>
        <p:spPr>
          <a:xfrm rot="16200000" flipH="1">
            <a:off x="5737123" y="1766678"/>
            <a:ext cx="188159" cy="1085765"/>
          </a:xfrm>
          <a:prstGeom prst="bentConnector2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AFC620-6C5D-4810-B18E-2DDB817D377F}"/>
              </a:ext>
            </a:extLst>
          </p:cNvPr>
          <p:cNvCxnSpPr/>
          <p:nvPr/>
        </p:nvCxnSpPr>
        <p:spPr>
          <a:xfrm>
            <a:off x="6673230" y="2642452"/>
            <a:ext cx="372854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D1BE58C-4567-4E2E-9D77-16E2A76366EA}"/>
              </a:ext>
            </a:extLst>
          </p:cNvPr>
          <p:cNvCxnSpPr/>
          <p:nvPr/>
        </p:nvCxnSpPr>
        <p:spPr>
          <a:xfrm>
            <a:off x="6656667" y="2138871"/>
            <a:ext cx="372854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4B2D4D-A2F5-4220-9BB0-16B9D11E933F}"/>
              </a:ext>
            </a:extLst>
          </p:cNvPr>
          <p:cNvSpPr txBox="1"/>
          <p:nvPr/>
        </p:nvSpPr>
        <p:spPr>
          <a:xfrm>
            <a:off x="9539000" y="2927435"/>
            <a:ext cx="17512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800" dirty="0">
                <a:solidFill>
                  <a:schemeClr val="tx2"/>
                </a:solidFill>
              </a:rPr>
              <a:t>$ 781k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9FAE116-2D8E-45A6-8331-3247E7ECAD1E}"/>
              </a:ext>
            </a:extLst>
          </p:cNvPr>
          <p:cNvCxnSpPr>
            <a:cxnSpLocks/>
            <a:stCxn id="7" idx="1"/>
            <a:endCxn id="80" idx="3"/>
          </p:cNvCxnSpPr>
          <p:nvPr/>
        </p:nvCxnSpPr>
        <p:spPr>
          <a:xfrm rot="10800000" flipV="1">
            <a:off x="6198166" y="2345758"/>
            <a:ext cx="5615807" cy="1518515"/>
          </a:xfrm>
          <a:prstGeom prst="bentConnector3">
            <a:avLst>
              <a:gd name="adj1" fmla="val -4865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AutoShape 14">
            <a:extLst>
              <a:ext uri="{FF2B5EF4-FFF2-40B4-BE49-F238E27FC236}">
                <a16:creationId xmlns:a16="http://schemas.microsoft.com/office/drawing/2014/main" id="{A9688E90-E40A-4733-9796-252CE50E28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51265" y="932844"/>
            <a:ext cx="1684480" cy="203505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18657" anchor="b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DD1D21"/>
                </a:solidFill>
                <a:latin typeface="Futura Medium"/>
                <a:ea typeface="Gulim" pitchFamily="34" charset="-127"/>
                <a:cs typeface="Arial" panose="020B0604020202020204" pitchFamily="34" charset="0"/>
              </a:rPr>
              <a:t>Benefits ($)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srgbClr val="DD1D21"/>
              </a:solidFill>
              <a:effectLst/>
              <a:uLnTx/>
              <a:uFillTx/>
              <a:latin typeface="Futura Medium"/>
              <a:ea typeface="Gulim" pitchFamily="34" charset="-127"/>
              <a:cs typeface="Arial" panose="020B0604020202020204" pitchFamily="34" charset="0"/>
            </a:endParaRPr>
          </a:p>
        </p:txBody>
      </p:sp>
      <p:sp>
        <p:nvSpPr>
          <p:cNvPr id="63" name="Rectangle 24">
            <a:extLst>
              <a:ext uri="{FF2B5EF4-FFF2-40B4-BE49-F238E27FC236}">
                <a16:creationId xmlns:a16="http://schemas.microsoft.com/office/drawing/2014/main" id="{315293E1-C289-4007-9C69-65A98A8FAF56}"/>
              </a:ext>
            </a:extLst>
          </p:cNvPr>
          <p:cNvSpPr>
            <a:spLocks noChangeArrowheads="1"/>
          </p:cNvSpPr>
          <p:nvPr>
            <p:custDataLst>
              <p:tags r:id="rId18"/>
            </p:custDataLst>
          </p:nvPr>
        </p:nvSpPr>
        <p:spPr bwMode="gray">
          <a:xfrm>
            <a:off x="6986531" y="4385095"/>
            <a:ext cx="2243389" cy="408983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  <a:headEnd/>
            <a:tailEnd/>
          </a:ln>
          <a:effectLst/>
        </p:spPr>
        <p:txBody>
          <a:bodyPr lIns="46649" tIns="46649" rIns="46649" bIns="46649" anchor="ctr">
            <a:noAutofit/>
          </a:bodyPr>
          <a:lstStyle>
            <a:lvl1pPr defTabSz="895350">
              <a:buClr>
                <a:schemeClr val="tx2"/>
              </a:buClr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193675" indent="-192088" defTabSz="895350">
              <a:buClr>
                <a:schemeClr val="tx2"/>
              </a:buClr>
              <a:buSzPct val="125000"/>
              <a:buFont typeface="Arial" pitchFamily="34" charset="0"/>
              <a:buChar char="▪"/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457200" indent="-261938" defTabSz="895350">
              <a:buClr>
                <a:schemeClr val="tx2"/>
              </a:buClr>
              <a:buSzPct val="120000"/>
              <a:buFont typeface="Arial" pitchFamily="34" charset="0"/>
              <a:buChar char="–"/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614363" indent="-155575" defTabSz="895350">
              <a:buClr>
                <a:schemeClr val="tx2"/>
              </a:buClr>
              <a:buSzPct val="120000"/>
              <a:buFont typeface="Arial" pitchFamily="34" charset="0"/>
              <a:buChar char="▫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46125" indent="-130175" defTabSz="895350"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12033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16605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21177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2574925" indent="-130175" defTabSz="895350" fontAlgn="base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pitchFamily="34" charset="0"/>
              <a:buChar char="-"/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895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DD1D21"/>
              </a:buClr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2960"/>
                </a:solidFill>
                <a:latin typeface="Futura Medium"/>
                <a:ea typeface="ＭＳ Ｐゴシック"/>
                <a:cs typeface="Arial" panose="020B0604020202020204" pitchFamily="34" charset="0"/>
              </a:rPr>
              <a:t>Shortfall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2960"/>
              </a:solidFill>
              <a:effectLst/>
              <a:uLnTx/>
              <a:uFillTx/>
              <a:latin typeface="Futura Medium"/>
              <a:ea typeface="ＭＳ Ｐゴシック"/>
              <a:cs typeface="Arial" panose="020B0604020202020204" pitchFamily="34" charset="0"/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2EB68E6-0D19-45B2-8E77-61C97F0469DD}"/>
              </a:ext>
            </a:extLst>
          </p:cNvPr>
          <p:cNvCxnSpPr>
            <a:stCxn id="80" idx="2"/>
            <a:endCxn id="63" idx="1"/>
          </p:cNvCxnSpPr>
          <p:nvPr/>
        </p:nvCxnSpPr>
        <p:spPr>
          <a:xfrm rot="16200000" flipH="1">
            <a:off x="5961363" y="3564418"/>
            <a:ext cx="352125" cy="1698211"/>
          </a:xfrm>
          <a:prstGeom prst="bentConnector2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398E59E-E2CE-48C4-BCEB-E6E1865EF32B}"/>
              </a:ext>
            </a:extLst>
          </p:cNvPr>
          <p:cNvSpPr txBox="1"/>
          <p:nvPr/>
        </p:nvSpPr>
        <p:spPr>
          <a:xfrm>
            <a:off x="9542310" y="4384739"/>
            <a:ext cx="1751251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chemeClr val="tx2"/>
                </a:solidFill>
              </a:rPr>
              <a:t>$3.2M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7DE03783-91B4-4D8E-8E1E-10B463EBACFB}"/>
              </a:ext>
            </a:extLst>
          </p:cNvPr>
          <p:cNvCxnSpPr>
            <a:cxnSpLocks/>
            <a:stCxn id="65" idx="3"/>
            <a:endCxn id="85" idx="3"/>
          </p:cNvCxnSpPr>
          <p:nvPr/>
        </p:nvCxnSpPr>
        <p:spPr>
          <a:xfrm flipH="1">
            <a:off x="6198165" y="4584794"/>
            <a:ext cx="5095396" cy="583190"/>
          </a:xfrm>
          <a:prstGeom prst="bentConnector3">
            <a:avLst>
              <a:gd name="adj1" fmla="val -15328"/>
            </a:avLst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8773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ACCENT" val="4"/>
  <p:tag name="LINE" val="2"/>
  <p:tag name="MTBTACCENT" val="Text2"/>
  <p:tag name="MTFACCENT" val="Accent3"/>
  <p:tag name="TPVERSION" val="5"/>
  <p:tag name="TPFULLVERSION" val="5.3.1.3337"/>
  <p:tag name="PPTVERSION" val="15"/>
  <p:tag name="TPOS" val="2"/>
  <p:tag name="ISNEWSLIDENUMBER" val="False"/>
  <p:tag name="PREVIOUSNAME" val="C:\Users\Nigel Elson\AppData\Local\Microsoft\Windows\INetCache\Content.Outlook\H3D55USA\20170830_Marine logistics vF (004).pptx"/>
  <p:tag name="THINKCELLPRESENTATIONDONOTDELETE" val="&lt;?xml version=&quot;1.0&quot; encoding=&quot;UTF-16&quot; standalone=&quot;yes&quot;?&gt;&lt;root reqver=&quot;25060&quot;&gt;&lt;version val=&quot;2785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1 %#d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d.&lt;/m_strFormatTime&gt;&lt;m_yearfmt&gt;&lt;begin val=&quot;0&quot;/&gt;&lt;end val=&quot;4&quot;/&gt;&lt;/m_yearfmt&gt;&lt;/m_precDefaultWeek&gt;&lt;m_precDefaultDay&gt;&lt;m_bNumberIsYear val=&quot;0&quot;/&gt;&lt;m_strFormatTime&gt;%d&lt;/m_strFormatTime&gt;&lt;m_yearfmt&gt;&lt;begin val=&quot;0&quot;/&gt;&lt;end val=&quot;4&quot;/&gt;&lt;/m_yearfmt&gt;&lt;/m_precDefaultDay&gt;&lt;m_mruColor&gt;&lt;m_vecMRU length=&quot;4&quot;&gt;&lt;elem m_fUsage=&quot;2.21948999999999996291E+00&quot;&gt;&lt;m_msothmcolidx val=&quot;0&quot;/&gt;&lt;m_rgb r=&quot;9F&quot; g=&quot;9A&quot; b=&quot;FE&quot;/&gt;&lt;m_nBrightness endver=&quot;26206&quot; val=&quot;0&quot;/&gt;&lt;/elem&gt;&lt;elem m_fUsage=&quot;1.99754100000000001103E+00&quot;&gt;&lt;m_msothmcolidx val=&quot;0&quot;/&gt;&lt;m_rgb r=&quot;9C&quot; g=&quot;E7&quot; b=&quot;FC&quot;/&gt;&lt;m_nBrightness endver=&quot;26206&quot; val=&quot;0&quot;/&gt;&lt;/elem&gt;&lt;elem m_fUsage=&quot;1.00000000000000000000E+00&quot;&gt;&lt;m_msothmcolidx val=&quot;0&quot;/&gt;&lt;m_rgb r=&quot;AF&quot; g=&quot;C3&quot; b=&quot;FF&quot;/&gt;&lt;m_nBrightness endver=&quot;26206&quot; val=&quot;0&quot;/&gt;&lt;/elem&gt;&lt;elem m_fUsage=&quot;4.78296900000000135833E-01&quot;&gt;&lt;m_msothmcolidx val=&quot;0&quot;/&gt;&lt;m_rgb r=&quot;DA&quot; g=&quot;66&quot; b=&quot;E3&quot;/&gt;&lt;m_nBrightness endver=&quot;26206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iFrlaQAfWclXx4Buira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TOP" val=" 208.75"/>
  <p:tag name="LLEFT" val=" 143.87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2.xml><?xml version="1.0" encoding="utf-8"?>
<a:theme xmlns:a="http://schemas.openxmlformats.org/drawingml/2006/main" name="1_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Shell_CF_RDS598</Template>
  <TotalTime>49763</TotalTime>
  <Words>105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Futura Bold</vt:lpstr>
      <vt:lpstr>Futura Medium</vt:lpstr>
      <vt:lpstr>Shell_CF_RDS598</vt:lpstr>
      <vt:lpstr>1_Shell_CF_RDS598</vt:lpstr>
      <vt:lpstr>think-cell Slide</vt:lpstr>
      <vt:lpstr>PowerPoint Presentation</vt:lpstr>
    </vt:vector>
  </TitlesOfParts>
  <Company>McK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document</dc:title>
  <dc:creator>D Srinithi</dc:creator>
  <cp:lastModifiedBy>Adichie, Thaddeus O SPDC-REE/N</cp:lastModifiedBy>
  <cp:revision>4727</cp:revision>
  <cp:lastPrinted>2017-04-27T06:13:05Z</cp:lastPrinted>
  <dcterms:created xsi:type="dcterms:W3CDTF">2017-02-16T04:02:31Z</dcterms:created>
  <dcterms:modified xsi:type="dcterms:W3CDTF">2021-05-18T10:37:37Z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le">
    <vt:lpwstr>Title</vt:lpwstr>
  </property>
  <property fmtid="{D5CDD505-2E9C-101B-9397-08002B2CF9AE}" pid="3" name="Final">
    <vt:bool>false</vt:bool>
  </property>
  <property fmtid="{D5CDD505-2E9C-101B-9397-08002B2CF9AE}" pid="4" name="Event">
    <vt:lpwstr/>
  </property>
  <property fmtid="{D5CDD505-2E9C-101B-9397-08002B2CF9AE}" pid="5" name="Delivery Date">
    <vt:lpwstr>Date</vt:lpwstr>
  </property>
  <property fmtid="{D5CDD505-2E9C-101B-9397-08002B2CF9AE}" pid="6" name="Office2010EditCount">
    <vt:lpwstr>1</vt:lpwstr>
  </property>
  <property fmtid="{D5CDD505-2E9C-101B-9397-08002B2CF9AE}" pid="7" name="Office2003EditCount">
    <vt:lpwstr>0</vt:lpwstr>
  </property>
  <property fmtid="{D5CDD505-2E9C-101B-9397-08002B2CF9AE}" pid="8" name="LastEditedOfficeVersion">
    <vt:lpwstr>Office2010</vt:lpwstr>
  </property>
  <property fmtid="{D5CDD505-2E9C-101B-9397-08002B2CF9AE}" pid="9" name="Office2010WasSaved">
    <vt:lpwstr>1</vt:lpwstr>
  </property>
  <property fmtid="{D5CDD505-2E9C-101B-9397-08002B2CF9AE}" pid="10" name="DocID">
    <vt:lpwstr>DOC ID</vt:lpwstr>
  </property>
  <property fmtid="{D5CDD505-2E9C-101B-9397-08002B2CF9AE}" pid="11" name="VGCompatibilityCheck Run By">
    <vt:lpwstr>Chandrasekar N</vt:lpwstr>
  </property>
  <property fmtid="{D5CDD505-2E9C-101B-9397-08002B2CF9AE}" pid="12" name="VGCompatibilityCheck Run On ">
    <vt:lpwstr>7/28/2016 11:54:17 PM</vt:lpwstr>
  </property>
</Properties>
</file>