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3.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5"/>
  </p:notesMasterIdLst>
  <p:sldIdLst>
    <p:sldId id="6183" r:id="rId3"/>
    <p:sldId id="748" r:id="rId4"/>
  </p:sldIdLst>
  <p:sldSz cx="12192000" cy="6858000"/>
  <p:notesSz cx="6858000" cy="9144000"/>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5" autoAdjust="0"/>
    <p:restoredTop sz="82682" autoAdjust="0"/>
  </p:normalViewPr>
  <p:slideViewPr>
    <p:cSldViewPr snapToGrid="0">
      <p:cViewPr varScale="1">
        <p:scale>
          <a:sx n="53" d="100"/>
          <a:sy n="53" d="100"/>
        </p:scale>
        <p:origin x="1032" y="4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DEEB1-F83D-45D7-9ED8-1AC5A32FB6E2}" type="datetimeFigureOut">
              <a:rPr lang="en-US" smtClean="0"/>
              <a:t>5/18/2021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2BA92-625A-4260-9CE8-C3F709E17702}" type="slidenum">
              <a:rPr lang="en-US" smtClean="0"/>
              <a:t>‹#›</a:t>
            </a:fld>
            <a:endParaRPr lang="en-US"/>
          </a:p>
        </p:txBody>
      </p:sp>
    </p:spTree>
    <p:extLst>
      <p:ext uri="{BB962C8B-B14F-4D97-AF65-F5344CB8AC3E}">
        <p14:creationId xmlns:p14="http://schemas.microsoft.com/office/powerpoint/2010/main" val="107757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g num"/>
          <p:cNvSpPr>
            <a:spLocks noGrp="1" noChangeArrowheads="1"/>
          </p:cNvSpPr>
          <p:nvPr>
            <p:ph type="sldNum" sz="quarter" idx="5"/>
          </p:nvPr>
        </p:nvSpPr>
        <p:spPr>
          <a:xfrm>
            <a:off x="5505553" y="9407650"/>
            <a:ext cx="158827" cy="369332"/>
          </a:xfrm>
          <a:ln/>
        </p:spPr>
        <p:txBody>
          <a:bodyPr/>
          <a:lstStyle/>
          <a:p>
            <a:fld id="{5BA328F3-BF94-4B98-A5D6-6221A58CA9F6}" type="slidenum">
              <a:rPr lang="en-US">
                <a:solidFill>
                  <a:prstClr val="black"/>
                </a:solidFill>
              </a:rPr>
              <a:pPr/>
              <a:t>1</a:t>
            </a:fld>
            <a:endParaRPr lang="en-US" dirty="0">
              <a:solidFill>
                <a:prstClr val="black"/>
              </a:solidFill>
            </a:endParaRPr>
          </a:p>
        </p:txBody>
      </p:sp>
      <p:sp>
        <p:nvSpPr>
          <p:cNvPr id="5" name="doc id"/>
          <p:cNvSpPr>
            <a:spLocks noGrp="1" noChangeArrowheads="1"/>
          </p:cNvSpPr>
          <p:nvPr>
            <p:ph type="ftr" sz="quarter" idx="4"/>
          </p:nvPr>
        </p:nvSpPr>
        <p:spPr>
          <a:xfrm>
            <a:off x="2946949" y="111850"/>
            <a:ext cx="2720296" cy="123111"/>
          </a:xfrm>
          <a:ln/>
        </p:spPr>
        <p:txBody>
          <a:bodyPr/>
          <a:lstStyle/>
          <a:p>
            <a:r>
              <a:rPr lang="en-US" dirty="0">
                <a:solidFill>
                  <a:prstClr val="black"/>
                </a:solidFill>
              </a:rPr>
              <a:t>BVA-041302-364-20080625-GE1-v6(DTM_13_2008-06-11)</a:t>
            </a:r>
          </a:p>
        </p:txBody>
      </p:sp>
      <p:sp>
        <p:nvSpPr>
          <p:cNvPr id="1744898" name="Rectangle 2"/>
          <p:cNvSpPr>
            <a:spLocks noGrp="1" noRot="1" noChangeAspect="1" noChangeArrowheads="1" noTextEdit="1"/>
          </p:cNvSpPr>
          <p:nvPr>
            <p:ph type="sldImg"/>
          </p:nvPr>
        </p:nvSpPr>
        <p:spPr>
          <a:xfrm>
            <a:off x="-280988" y="747713"/>
            <a:ext cx="6646863" cy="3740150"/>
          </a:xfrm>
          <a:ln/>
        </p:spPr>
      </p:sp>
      <p:sp>
        <p:nvSpPr>
          <p:cNvPr id="1744899" name="Rectangle 3"/>
          <p:cNvSpPr>
            <a:spLocks noGrp="1" noChangeArrowheads="1"/>
          </p:cNvSpPr>
          <p:nvPr>
            <p:ph type="body" idx="1"/>
          </p:nvPr>
        </p:nvSpPr>
        <p:spPr>
          <a:xfrm>
            <a:off x="610962" y="4735581"/>
            <a:ext cx="4864937" cy="255060"/>
          </a:xfrm>
        </p:spPr>
        <p:txBody>
          <a:bodyPr/>
          <a:lstStyle/>
          <a:p>
            <a:endParaRPr lang="en-US" dirty="0"/>
          </a:p>
        </p:txBody>
      </p:sp>
    </p:spTree>
    <p:extLst>
      <p:ext uri="{BB962C8B-B14F-4D97-AF65-F5344CB8AC3E}">
        <p14:creationId xmlns:p14="http://schemas.microsoft.com/office/powerpoint/2010/main" val="341222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24456" y="5139339"/>
            <a:ext cx="5518958" cy="246094"/>
          </a:xfrm>
        </p:spPr>
        <p:txBody>
          <a:bodyPr>
            <a:normAutofit fontScale="25000" lnSpcReduction="20000"/>
          </a:bodyPr>
          <a:lstStyle/>
          <a:p>
            <a:r>
              <a:rPr lang="en-US" b="1" dirty="0">
                <a:latin typeface="ShellMedium" panose="00000600000000000000" pitchFamily="50" charset="0"/>
              </a:rPr>
              <a:t>Savings in 2021</a:t>
            </a:r>
          </a:p>
          <a:p>
            <a:pPr marL="228600" indent="-228600">
              <a:buAutoNum type="arabicPeriod"/>
            </a:pPr>
            <a:r>
              <a:rPr lang="en-US" dirty="0">
                <a:latin typeface="ShellMedium" panose="00000600000000000000" pitchFamily="50" charset="0"/>
              </a:rPr>
              <a:t>Cost saving  of drydock - $2.2m</a:t>
            </a:r>
          </a:p>
          <a:p>
            <a:pPr marL="228600" indent="-228600">
              <a:buAutoNum type="arabicPeriod"/>
            </a:pPr>
            <a:r>
              <a:rPr lang="en-US" dirty="0">
                <a:latin typeface="ShellMedium" panose="00000600000000000000" pitchFamily="50" charset="0"/>
              </a:rPr>
              <a:t>Cost saving of operate &amp; maintain for 3 months in 2021 - $350k</a:t>
            </a:r>
          </a:p>
          <a:p>
            <a:pPr marL="228600" indent="-228600">
              <a:buAutoNum type="arabicPeriod"/>
            </a:pPr>
            <a:r>
              <a:rPr lang="en-US" dirty="0">
                <a:latin typeface="ShellMedium" panose="00000600000000000000" pitchFamily="50" charset="0"/>
              </a:rPr>
              <a:t>Less cost of hiring 10 steady state vessels for 3 months in 2021 - $550k</a:t>
            </a:r>
          </a:p>
          <a:p>
            <a:pPr marL="228600" indent="-228600">
              <a:buAutoNum type="arabicPeriod"/>
            </a:pPr>
            <a:r>
              <a:rPr lang="en-US" dirty="0">
                <a:latin typeface="ShellMedium" panose="00000600000000000000" pitchFamily="50" charset="0"/>
              </a:rPr>
              <a:t>Less cost of hiring 2 call off vessels for 3 months in 2021 - $67K</a:t>
            </a:r>
          </a:p>
          <a:p>
            <a:pPr marL="228600" indent="-228600">
              <a:buAutoNum type="arabicPeriod"/>
            </a:pPr>
            <a:r>
              <a:rPr lang="en-US" dirty="0">
                <a:latin typeface="ShellMedium" panose="00000600000000000000" pitchFamily="50" charset="0"/>
              </a:rPr>
              <a:t>Less cost  of demobilization &amp; mobilization of 12 vessels - $46k</a:t>
            </a:r>
          </a:p>
          <a:p>
            <a:pPr marL="228600" indent="-228600">
              <a:buAutoNum type="arabicPeriod"/>
            </a:pPr>
            <a:r>
              <a:rPr lang="en-US" dirty="0">
                <a:latin typeface="ShellMedium" panose="00000600000000000000" pitchFamily="50" charset="0"/>
              </a:rPr>
              <a:t>Less Cost of Marine Warranty Surveyors – 100k</a:t>
            </a:r>
          </a:p>
          <a:p>
            <a:pPr marL="228600" indent="-228600">
              <a:buAutoNum type="arabicPeriod"/>
            </a:pPr>
            <a:endParaRPr lang="en-US" dirty="0">
              <a:latin typeface="ShellMedium" panose="00000600000000000000" pitchFamily="50" charset="0"/>
            </a:endParaRPr>
          </a:p>
          <a:p>
            <a:pPr marL="0" indent="0">
              <a:buNone/>
            </a:pPr>
            <a:r>
              <a:rPr lang="en-US" dirty="0">
                <a:latin typeface="ShellMedium" panose="00000600000000000000" pitchFamily="50" charset="0"/>
              </a:rPr>
              <a:t>Total savings for 2021  = $1.78m</a:t>
            </a:r>
          </a:p>
        </p:txBody>
      </p:sp>
      <p:sp>
        <p:nvSpPr>
          <p:cNvPr id="4" name="Slide Number Placeholder 3"/>
          <p:cNvSpPr>
            <a:spLocks noGrp="1"/>
          </p:cNvSpPr>
          <p:nvPr>
            <p:ph type="sldNum" sz="quarter" idx="10"/>
          </p:nvPr>
        </p:nvSpPr>
        <p:spPr>
          <a:xfrm>
            <a:off x="6385024" y="8869447"/>
            <a:ext cx="172317" cy="184571"/>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C3A632B-FBDE-46D4-BF6F-6D14421E6342}" type="slidenum">
              <a:rPr kumimoji="0" lang="en-US" sz="1200" b="0" i="0" u="none" strike="noStrike" kern="1200" cap="none" spc="0" normalizeH="0" baseline="0" noProof="0" smtClean="0">
                <a:ln>
                  <a:noFill/>
                </a:ln>
                <a:solidFill>
                  <a:srgbClr val="000000"/>
                </a:solidFill>
                <a:effectLst/>
                <a:uLnTx/>
                <a:uFillTx/>
                <a:latin typeface="ShellMedium" panose="00000600000000000000" pitchFamily="50"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srgbClr val="000000"/>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470793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6.vml"/><Relationship Id="rId5" Type="http://schemas.openxmlformats.org/officeDocument/2006/relationships/image" Target="../media/image4.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56570826"/>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215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374650326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260191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9"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127350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37799391"/>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522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152090005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347782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51"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3138624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image" Target="../media/image1.emf"/><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vmlDrawing" Target="../drawings/vmlDrawing1.v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tags" Target="../tags/tag34.xml"/><Relationship Id="rId3" Type="http://schemas.openxmlformats.org/officeDocument/2006/relationships/theme" Target="../theme/theme2.xml"/><Relationship Id="rId21" Type="http://schemas.openxmlformats.org/officeDocument/2006/relationships/tags" Target="../tags/tag37.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 Type="http://schemas.openxmlformats.org/officeDocument/2006/relationships/slideLayout" Target="../slideLayouts/slideLayout4.xml"/><Relationship Id="rId16" Type="http://schemas.openxmlformats.org/officeDocument/2006/relationships/tags" Target="../tags/tag32.xml"/><Relationship Id="rId20" Type="http://schemas.openxmlformats.org/officeDocument/2006/relationships/tags" Target="../tags/tag36.xml"/><Relationship Id="rId1" Type="http://schemas.openxmlformats.org/officeDocument/2006/relationships/slideLayout" Target="../slideLayouts/slideLayout3.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image" Target="../media/image1.emf"/><Relationship Id="rId10" Type="http://schemas.openxmlformats.org/officeDocument/2006/relationships/tags" Target="../tags/tag26.xml"/><Relationship Id="rId19" Type="http://schemas.openxmlformats.org/officeDocument/2006/relationships/tags" Target="../tags/tag35.xml"/><Relationship Id="rId4" Type="http://schemas.openxmlformats.org/officeDocument/2006/relationships/vmlDrawing" Target="../drawings/vmlDrawing4.v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oleObject" Target="../embeddings/oleObject4.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4255072852"/>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1150" name="think-cell Slide" r:id="rId22" imgW="270" imgH="270" progId="TCLayout.ActiveDocument.1">
                  <p:embed/>
                </p:oleObj>
              </mc:Choice>
              <mc:Fallback>
                <p:oleObj name="think-cell Slide" r:id="rId22" imgW="270" imgH="270" progId="TCLayout.ActiveDocument.1">
                  <p:embed/>
                  <p:pic>
                    <p:nvPicPr>
                      <p:cNvPr id="2" name="Object 1" hidden="1"/>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668939034"/>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3570642301"/>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4204" name="think-cell Slide" r:id="rId22" imgW="270" imgH="270" progId="TCLayout.ActiveDocument.1">
                  <p:embed/>
                </p:oleObj>
              </mc:Choice>
              <mc:Fallback>
                <p:oleObj name="think-cell Slide" r:id="rId22" imgW="270" imgH="270" progId="TCLayout.ActiveDocument.1">
                  <p:embed/>
                  <p:pic>
                    <p:nvPicPr>
                      <p:cNvPr id="2" name="Object 1" hidden="1"/>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360515219"/>
      </p:ext>
    </p:extLst>
  </p:cSld>
  <p:clrMap bg1="lt1" tx1="dk1" bg2="lt2" tx2="dk2" accent1="accent1" accent2="accent2" accent3="accent3" accent4="accent4" accent5="accent5" accent6="accent6" hlink="hlink" folHlink="folHlink"/>
  <p:sldLayoutIdLst>
    <p:sldLayoutId id="2147483664" r:id="rId1"/>
    <p:sldLayoutId id="2147483665" r:id="rId2"/>
  </p:sldLayoutIdLst>
  <p:hf sldNum="0" hd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oleObject" Target="../embeddings/oleObject7.bin"/><Relationship Id="rId2" Type="http://schemas.openxmlformats.org/officeDocument/2006/relationships/tags" Target="../tags/tag40.xml"/><Relationship Id="rId1" Type="http://schemas.openxmlformats.org/officeDocument/2006/relationships/vmlDrawing" Target="../drawings/vmlDrawing7.vml"/><Relationship Id="rId6" Type="http://schemas.openxmlformats.org/officeDocument/2006/relationships/tags" Target="../tags/tag44.xml"/><Relationship Id="rId11" Type="http://schemas.openxmlformats.org/officeDocument/2006/relationships/notesSlide" Target="../notesSlides/notesSlide1.xml"/><Relationship Id="rId5" Type="http://schemas.openxmlformats.org/officeDocument/2006/relationships/tags" Target="../tags/tag43.xml"/><Relationship Id="rId10" Type="http://schemas.openxmlformats.org/officeDocument/2006/relationships/slideLayout" Target="../slideLayouts/slideLayout2.xml"/><Relationship Id="rId4" Type="http://schemas.openxmlformats.org/officeDocument/2006/relationships/tags" Target="../tags/tag42.xml"/><Relationship Id="rId9" Type="http://schemas.openxmlformats.org/officeDocument/2006/relationships/tags" Target="../tags/tag47.xml"/></Relationships>
</file>

<file path=ppt/slides/_rels/slide2.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18" Type="http://schemas.openxmlformats.org/officeDocument/2006/relationships/tags" Target="../tags/tag64.xml"/><Relationship Id="rId26" Type="http://schemas.openxmlformats.org/officeDocument/2006/relationships/oleObject" Target="../embeddings/oleObject8.bin"/><Relationship Id="rId3" Type="http://schemas.openxmlformats.org/officeDocument/2006/relationships/tags" Target="../tags/tag49.xml"/><Relationship Id="rId21" Type="http://schemas.openxmlformats.org/officeDocument/2006/relationships/tags" Target="../tags/tag67.xml"/><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tags" Target="../tags/tag63.xml"/><Relationship Id="rId25" Type="http://schemas.openxmlformats.org/officeDocument/2006/relationships/notesSlide" Target="../notesSlides/notesSlide2.xml"/><Relationship Id="rId2" Type="http://schemas.openxmlformats.org/officeDocument/2006/relationships/tags" Target="../tags/tag48.xml"/><Relationship Id="rId16" Type="http://schemas.openxmlformats.org/officeDocument/2006/relationships/tags" Target="../tags/tag62.xml"/><Relationship Id="rId20" Type="http://schemas.openxmlformats.org/officeDocument/2006/relationships/tags" Target="../tags/tag66.xml"/><Relationship Id="rId1" Type="http://schemas.openxmlformats.org/officeDocument/2006/relationships/vmlDrawing" Target="../drawings/vmlDrawing8.vml"/><Relationship Id="rId6" Type="http://schemas.openxmlformats.org/officeDocument/2006/relationships/tags" Target="../tags/tag52.xml"/><Relationship Id="rId11" Type="http://schemas.openxmlformats.org/officeDocument/2006/relationships/tags" Target="../tags/tag57.xml"/><Relationship Id="rId24" Type="http://schemas.openxmlformats.org/officeDocument/2006/relationships/slideLayout" Target="../slideLayouts/slideLayout2.xml"/><Relationship Id="rId5" Type="http://schemas.openxmlformats.org/officeDocument/2006/relationships/tags" Target="../tags/tag51.xml"/><Relationship Id="rId15" Type="http://schemas.openxmlformats.org/officeDocument/2006/relationships/tags" Target="../tags/tag61.xml"/><Relationship Id="rId23" Type="http://schemas.openxmlformats.org/officeDocument/2006/relationships/tags" Target="../tags/tag69.xml"/><Relationship Id="rId10" Type="http://schemas.openxmlformats.org/officeDocument/2006/relationships/tags" Target="../tags/tag56.xml"/><Relationship Id="rId19" Type="http://schemas.openxmlformats.org/officeDocument/2006/relationships/tags" Target="../tags/tag65.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tags" Target="../tags/tag60.xml"/><Relationship Id="rId22" Type="http://schemas.openxmlformats.org/officeDocument/2006/relationships/tags" Target="../tags/tag68.xml"/><Relationship Id="rId27"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875" name="Rectangle 3" hidden="1"/>
          <p:cNvGraphicFramePr>
            <a:graphicFrameLocks/>
          </p:cNvGraphicFramePr>
          <p:nvPr>
            <p:custDataLst>
              <p:tags r:id="rId3"/>
            </p:custDataLst>
          </p:nvPr>
        </p:nvGraphicFramePr>
        <p:xfrm>
          <a:off x="1524271" y="203"/>
          <a:ext cx="158735" cy="158726"/>
        </p:xfrm>
        <a:graphic>
          <a:graphicData uri="http://schemas.openxmlformats.org/presentationml/2006/ole">
            <mc:AlternateContent xmlns:mc="http://schemas.openxmlformats.org/markup-compatibility/2006">
              <mc:Choice xmlns:v="urn:schemas-microsoft-com:vml" Requires="v">
                <p:oleObj spid="_x0000_s28700" name="think-cell Slide" r:id="rId12" imgW="0" imgH="0" progId="TCLayout.ActiveDocument.1">
                  <p:embed/>
                </p:oleObj>
              </mc:Choice>
              <mc:Fallback>
                <p:oleObj name="think-cell Slide" r:id="rId12" imgW="0" imgH="0" progId="TCLayout.ActiveDocument.1">
                  <p:embed/>
                  <p:pic>
                    <p:nvPicPr>
                      <p:cNvPr id="1743875" name="Rectangle 3"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1524271" y="203"/>
                        <a:ext cx="158735" cy="15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p:custDataLst>
              <p:tags r:id="rId4"/>
            </p:custDataLst>
          </p:nvPr>
        </p:nvSpPr>
        <p:spPr bwMode="auto">
          <a:xfrm>
            <a:off x="1524270" y="1"/>
            <a:ext cx="161974" cy="161974"/>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200" b="1" dirty="0" err="1">
              <a:solidFill>
                <a:schemeClr val="tx1"/>
              </a:solidFill>
              <a:latin typeface="Futura Bold" panose="02020800000000000000" pitchFamily="18" charset="0"/>
              <a:ea typeface="Arial Unicode MS" panose="020B0604020202020204"/>
              <a:cs typeface="Arial Unicode MS" panose="020B0604020202020204" pitchFamily="34" charset="-128"/>
              <a:sym typeface="Futura Bold" panose="02020800000000000000" pitchFamily="18" charset="0"/>
            </a:endParaRPr>
          </a:p>
        </p:txBody>
      </p:sp>
      <p:sp>
        <p:nvSpPr>
          <p:cNvPr id="171" name="Title 3"/>
          <p:cNvSpPr>
            <a:spLocks noGrp="1"/>
          </p:cNvSpPr>
          <p:nvPr>
            <p:ph type="title"/>
          </p:nvPr>
        </p:nvSpPr>
        <p:spPr>
          <a:xfrm>
            <a:off x="508011" y="623131"/>
            <a:ext cx="11438824" cy="33855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r>
              <a:rPr lang="en-US" dirty="0">
                <a:latin typeface="ShellMedium" panose="00000600000000000000" pitchFamily="50" charset="0"/>
              </a:rPr>
              <a:t>Dispose off all 19 SPDC Owned inshore vessels by Q4 2021 (I-0154355)</a:t>
            </a:r>
          </a:p>
        </p:txBody>
      </p:sp>
      <p:sp>
        <p:nvSpPr>
          <p:cNvPr id="201" name="Rectangle 47"/>
          <p:cNvSpPr>
            <a:spLocks noChangeArrowheads="1"/>
          </p:cNvSpPr>
          <p:nvPr/>
        </p:nvSpPr>
        <p:spPr bwMode="gray">
          <a:xfrm>
            <a:off x="6084944" y="1317625"/>
            <a:ext cx="5604336" cy="642938"/>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endParaRPr lang="en-US" sz="900" dirty="0">
              <a:solidFill>
                <a:srgbClr val="000000"/>
              </a:solidFill>
              <a:latin typeface="ShellMedium" panose="00000600000000000000" pitchFamily="50" charset="0"/>
            </a:endParaRPr>
          </a:p>
        </p:txBody>
      </p:sp>
      <p:sp>
        <p:nvSpPr>
          <p:cNvPr id="202" name="Rectangle 99"/>
          <p:cNvSpPr>
            <a:spLocks noChangeArrowheads="1"/>
          </p:cNvSpPr>
          <p:nvPr/>
        </p:nvSpPr>
        <p:spPr bwMode="gray">
          <a:xfrm>
            <a:off x="6157770" y="1565275"/>
            <a:ext cx="731475" cy="149225"/>
          </a:xfrm>
          <a:prstGeom prst="rect">
            <a:avLst/>
          </a:prstGeom>
          <a:noFill/>
          <a:ln w="9525">
            <a:noFill/>
            <a:miter lim="800000"/>
            <a:headEnd/>
            <a:tailEnd/>
          </a:ln>
          <a:effectLst/>
        </p:spPr>
        <p:txBody>
          <a:bodyPr wrap="none" lIns="0" tIns="0" rIns="0" bIns="0">
            <a:noAutofit/>
          </a:bodyPr>
          <a:lstStyle/>
          <a:p>
            <a:pPr defTabSz="913429">
              <a:buSzPct val="120000"/>
            </a:pPr>
            <a:r>
              <a:rPr lang="en-US" sz="900" b="1" dirty="0">
                <a:solidFill>
                  <a:schemeClr val="accent2"/>
                </a:solidFill>
                <a:latin typeface="ShellMedium" panose="00000600000000000000" pitchFamily="50" charset="0"/>
              </a:rPr>
              <a:t>L2 date</a:t>
            </a:r>
          </a:p>
        </p:txBody>
      </p:sp>
      <p:sp>
        <p:nvSpPr>
          <p:cNvPr id="205" name="Rectangle 49"/>
          <p:cNvSpPr>
            <a:spLocks noChangeArrowheads="1"/>
          </p:cNvSpPr>
          <p:nvPr/>
        </p:nvSpPr>
        <p:spPr bwMode="gray">
          <a:xfrm>
            <a:off x="8733973" y="1363663"/>
            <a:ext cx="1060047" cy="149225"/>
          </a:xfrm>
          <a:prstGeom prst="rect">
            <a:avLst/>
          </a:prstGeom>
          <a:noFill/>
          <a:ln w="9525">
            <a:noFill/>
            <a:miter lim="800000"/>
            <a:headEnd/>
            <a:tailEnd/>
          </a:ln>
          <a:effectLst/>
        </p:spPr>
        <p:txBody>
          <a:bodyPr wrap="none" lIns="0" tIns="0" rIns="0" bIns="0">
            <a:noAutofit/>
          </a:bodyPr>
          <a:lstStyle/>
          <a:p>
            <a:pPr defTabSz="913429">
              <a:buSzPct val="120000"/>
            </a:pPr>
            <a:r>
              <a:rPr lang="en-US" sz="900" b="1" dirty="0">
                <a:solidFill>
                  <a:schemeClr val="accent2"/>
                </a:solidFill>
                <a:latin typeface="ShellMedium" panose="00000600000000000000" pitchFamily="50" charset="0"/>
              </a:rPr>
              <a:t>Initiative lead </a:t>
            </a:r>
          </a:p>
        </p:txBody>
      </p:sp>
      <p:sp>
        <p:nvSpPr>
          <p:cNvPr id="206" name="Rectangle 51"/>
          <p:cNvSpPr>
            <a:spLocks noChangeArrowheads="1"/>
          </p:cNvSpPr>
          <p:nvPr/>
        </p:nvSpPr>
        <p:spPr bwMode="gray">
          <a:xfrm>
            <a:off x="9842144" y="1363663"/>
            <a:ext cx="1460982" cy="149225"/>
          </a:xfrm>
          <a:prstGeom prst="rect">
            <a:avLst/>
          </a:prstGeom>
          <a:noFill/>
          <a:ln w="9525">
            <a:noFill/>
            <a:miter lim="800000"/>
            <a:headEnd/>
            <a:tailEnd/>
          </a:ln>
          <a:effectLst/>
        </p:spPr>
        <p:txBody>
          <a:bodyPr wrap="none" lIns="0" tIns="0" rIns="0" bIns="0">
            <a:noAutofit/>
          </a:bodyPr>
          <a:lstStyle/>
          <a:p>
            <a:pPr defTabSz="913429">
              <a:buSzPct val="120000"/>
            </a:pPr>
            <a:r>
              <a:rPr lang="en-US" sz="900" dirty="0">
                <a:latin typeface="ShellMedium" panose="00000600000000000000" pitchFamily="50" charset="0"/>
              </a:rPr>
              <a:t>Chris Zacchaeus</a:t>
            </a:r>
          </a:p>
        </p:txBody>
      </p:sp>
      <p:sp>
        <p:nvSpPr>
          <p:cNvPr id="207" name="Rectangle 99"/>
          <p:cNvSpPr>
            <a:spLocks noChangeArrowheads="1"/>
          </p:cNvSpPr>
          <p:nvPr/>
        </p:nvSpPr>
        <p:spPr bwMode="gray">
          <a:xfrm>
            <a:off x="6157770" y="1363663"/>
            <a:ext cx="731475" cy="149225"/>
          </a:xfrm>
          <a:prstGeom prst="rect">
            <a:avLst/>
          </a:prstGeom>
          <a:noFill/>
          <a:ln w="9525">
            <a:noFill/>
            <a:miter lim="800000"/>
            <a:headEnd/>
            <a:tailEnd/>
          </a:ln>
          <a:effectLst/>
        </p:spPr>
        <p:txBody>
          <a:bodyPr wrap="none" lIns="0" tIns="0" rIns="0" bIns="0">
            <a:noAutofit/>
          </a:bodyPr>
          <a:lstStyle/>
          <a:p>
            <a:pPr defTabSz="913429">
              <a:buSzPct val="120000"/>
            </a:pPr>
            <a:r>
              <a:rPr lang="en-US" sz="900" b="1" dirty="0">
                <a:solidFill>
                  <a:schemeClr val="accent2"/>
                </a:solidFill>
                <a:latin typeface="ShellMedium" panose="00000600000000000000" pitchFamily="50" charset="0"/>
              </a:rPr>
              <a:t>Current stage gate</a:t>
            </a:r>
          </a:p>
        </p:txBody>
      </p:sp>
      <p:sp>
        <p:nvSpPr>
          <p:cNvPr id="208" name="Rectangle 100"/>
          <p:cNvSpPr>
            <a:spLocks noChangeArrowheads="1"/>
          </p:cNvSpPr>
          <p:nvPr/>
        </p:nvSpPr>
        <p:spPr bwMode="gray">
          <a:xfrm>
            <a:off x="7424630" y="1370012"/>
            <a:ext cx="995963" cy="149225"/>
          </a:xfrm>
          <a:prstGeom prst="rect">
            <a:avLst/>
          </a:prstGeom>
          <a:noFill/>
          <a:ln w="9525">
            <a:noFill/>
            <a:miter lim="800000"/>
            <a:headEnd/>
            <a:tailEnd/>
          </a:ln>
          <a:effectLst/>
        </p:spPr>
        <p:txBody>
          <a:bodyPr wrap="square" lIns="0" tIns="0" rIns="0" bIns="0">
            <a:noAutofit/>
          </a:bodyPr>
          <a:lstStyle/>
          <a:p>
            <a:pPr defTabSz="913429">
              <a:buSzPct val="120000"/>
            </a:pPr>
            <a:r>
              <a:rPr lang="en-US" sz="1050" dirty="0">
                <a:latin typeface="ShellMedium" panose="00000600000000000000" pitchFamily="50" charset="0"/>
              </a:rPr>
              <a:t>L1</a:t>
            </a:r>
          </a:p>
        </p:txBody>
      </p:sp>
      <p:sp>
        <p:nvSpPr>
          <p:cNvPr id="209" name="Rectangle 40"/>
          <p:cNvSpPr>
            <a:spLocks noChangeArrowheads="1"/>
          </p:cNvSpPr>
          <p:nvPr/>
        </p:nvSpPr>
        <p:spPr bwMode="gray">
          <a:xfrm>
            <a:off x="8733973" y="1766888"/>
            <a:ext cx="1060047" cy="147638"/>
          </a:xfrm>
          <a:prstGeom prst="rect">
            <a:avLst/>
          </a:prstGeom>
          <a:noFill/>
          <a:ln w="9525">
            <a:noFill/>
            <a:miter lim="800000"/>
            <a:headEnd/>
            <a:tailEnd/>
          </a:ln>
          <a:effectLst/>
        </p:spPr>
        <p:txBody>
          <a:bodyPr wrap="none" lIns="0" tIns="0" rIns="0" bIns="0">
            <a:noAutofit/>
          </a:bodyPr>
          <a:lstStyle/>
          <a:p>
            <a:pPr defTabSz="913429">
              <a:buSzPct val="120000"/>
            </a:pPr>
            <a:r>
              <a:rPr lang="en-US" sz="900" b="1" dirty="0">
                <a:solidFill>
                  <a:schemeClr val="accent2"/>
                </a:solidFill>
                <a:latin typeface="ShellMedium" panose="00000600000000000000" pitchFamily="50" charset="0"/>
              </a:rPr>
              <a:t>Initiative sponsor </a:t>
            </a:r>
          </a:p>
        </p:txBody>
      </p:sp>
      <p:sp>
        <p:nvSpPr>
          <p:cNvPr id="210" name="Rectangle 51"/>
          <p:cNvSpPr>
            <a:spLocks noChangeArrowheads="1"/>
          </p:cNvSpPr>
          <p:nvPr/>
        </p:nvSpPr>
        <p:spPr bwMode="gray">
          <a:xfrm>
            <a:off x="9842144" y="1766888"/>
            <a:ext cx="1460982" cy="147638"/>
          </a:xfrm>
          <a:prstGeom prst="rect">
            <a:avLst/>
          </a:prstGeom>
          <a:noFill/>
          <a:ln w="9525">
            <a:noFill/>
            <a:miter lim="800000"/>
            <a:headEnd/>
            <a:tailEnd/>
          </a:ln>
          <a:effectLst/>
        </p:spPr>
        <p:txBody>
          <a:bodyPr wrap="none" lIns="0" tIns="0" rIns="0" bIns="0">
            <a:noAutofit/>
          </a:bodyPr>
          <a:lstStyle/>
          <a:p>
            <a:pPr defTabSz="913429">
              <a:buSzPct val="120000"/>
            </a:pPr>
            <a:r>
              <a:rPr lang="en-US" sz="900" dirty="0">
                <a:latin typeface="ShellMedium" panose="00000600000000000000" pitchFamily="50" charset="0"/>
              </a:rPr>
              <a:t>Victor Ojabo</a:t>
            </a:r>
          </a:p>
        </p:txBody>
      </p:sp>
      <p:sp>
        <p:nvSpPr>
          <p:cNvPr id="211" name="Rectangle 99"/>
          <p:cNvSpPr>
            <a:spLocks noChangeArrowheads="1"/>
          </p:cNvSpPr>
          <p:nvPr/>
        </p:nvSpPr>
        <p:spPr bwMode="gray">
          <a:xfrm>
            <a:off x="6157770" y="1766888"/>
            <a:ext cx="731475" cy="147638"/>
          </a:xfrm>
          <a:prstGeom prst="rect">
            <a:avLst/>
          </a:prstGeom>
          <a:noFill/>
          <a:ln w="9525">
            <a:noFill/>
            <a:miter lim="800000"/>
            <a:headEnd/>
            <a:tailEnd/>
          </a:ln>
          <a:effectLst/>
        </p:spPr>
        <p:txBody>
          <a:bodyPr wrap="none" lIns="0" tIns="0" rIns="0" bIns="0">
            <a:noAutofit/>
          </a:bodyPr>
          <a:lstStyle/>
          <a:p>
            <a:pPr defTabSz="913429">
              <a:buSzPct val="120000"/>
            </a:pPr>
            <a:r>
              <a:rPr lang="en-US" sz="900" b="1" dirty="0">
                <a:solidFill>
                  <a:schemeClr val="accent2"/>
                </a:solidFill>
                <a:latin typeface="ShellMedium" panose="00000600000000000000" pitchFamily="50" charset="0"/>
              </a:rPr>
              <a:t>L3 date</a:t>
            </a:r>
          </a:p>
        </p:txBody>
      </p:sp>
      <p:sp>
        <p:nvSpPr>
          <p:cNvPr id="213" name="Rectangle 100"/>
          <p:cNvSpPr>
            <a:spLocks noChangeArrowheads="1"/>
          </p:cNvSpPr>
          <p:nvPr/>
        </p:nvSpPr>
        <p:spPr bwMode="gray">
          <a:xfrm>
            <a:off x="7369652" y="1766888"/>
            <a:ext cx="995963" cy="147638"/>
          </a:xfrm>
          <a:prstGeom prst="rect">
            <a:avLst/>
          </a:prstGeom>
          <a:noFill/>
          <a:ln w="9525">
            <a:noFill/>
            <a:miter lim="800000"/>
            <a:headEnd/>
            <a:tailEnd/>
          </a:ln>
          <a:effectLst/>
        </p:spPr>
        <p:txBody>
          <a:bodyPr wrap="square" lIns="0" tIns="0" rIns="0" bIns="0">
            <a:noAutofit/>
          </a:bodyPr>
          <a:lstStyle/>
          <a:p>
            <a:pPr defTabSz="913429">
              <a:buSzPct val="120000"/>
            </a:pPr>
            <a:r>
              <a:rPr lang="en-US" sz="1050" dirty="0">
                <a:latin typeface="ShellMedium" panose="00000600000000000000" pitchFamily="50" charset="0"/>
              </a:rPr>
              <a:t>TBD </a:t>
            </a:r>
          </a:p>
        </p:txBody>
      </p:sp>
      <p:sp>
        <p:nvSpPr>
          <p:cNvPr id="238" name="Rectangle 100"/>
          <p:cNvSpPr>
            <a:spLocks noChangeArrowheads="1"/>
          </p:cNvSpPr>
          <p:nvPr/>
        </p:nvSpPr>
        <p:spPr bwMode="gray">
          <a:xfrm>
            <a:off x="7369652" y="1562100"/>
            <a:ext cx="1170756" cy="152400"/>
          </a:xfrm>
          <a:prstGeom prst="rect">
            <a:avLst/>
          </a:prstGeom>
          <a:noFill/>
          <a:ln w="9525">
            <a:noFill/>
            <a:miter lim="800000"/>
            <a:headEnd/>
            <a:tailEnd/>
          </a:ln>
          <a:effectLst/>
        </p:spPr>
        <p:txBody>
          <a:bodyPr wrap="square" lIns="0" tIns="0" rIns="0" bIns="0">
            <a:noAutofit/>
          </a:bodyPr>
          <a:lstStyle/>
          <a:p>
            <a:pPr defTabSz="913429">
              <a:buSzPct val="120000"/>
            </a:pPr>
            <a:r>
              <a:rPr lang="en-US" sz="1050" dirty="0">
                <a:latin typeface="ShellMedium" panose="00000600000000000000" pitchFamily="50" charset="0"/>
              </a:rPr>
              <a:t>14/05/2021 </a:t>
            </a:r>
          </a:p>
        </p:txBody>
      </p:sp>
      <p:sp>
        <p:nvSpPr>
          <p:cNvPr id="1743911" name="Rectangle 39"/>
          <p:cNvSpPr>
            <a:spLocks noChangeArrowheads="1"/>
          </p:cNvSpPr>
          <p:nvPr/>
        </p:nvSpPr>
        <p:spPr bwMode="gray">
          <a:xfrm>
            <a:off x="534086" y="1195075"/>
            <a:ext cx="1711793" cy="642938"/>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endParaRPr lang="en-US" sz="1050" dirty="0">
              <a:solidFill>
                <a:srgbClr val="000000"/>
              </a:solidFill>
              <a:latin typeface="ShellMedium" panose="00000600000000000000" pitchFamily="50" charset="0"/>
            </a:endParaRPr>
          </a:p>
        </p:txBody>
      </p:sp>
      <p:sp>
        <p:nvSpPr>
          <p:cNvPr id="200" name="Rectangle 42"/>
          <p:cNvSpPr>
            <a:spLocks noChangeArrowheads="1"/>
          </p:cNvSpPr>
          <p:nvPr/>
        </p:nvSpPr>
        <p:spPr bwMode="gray">
          <a:xfrm>
            <a:off x="2351830" y="1205991"/>
            <a:ext cx="3629346" cy="708535"/>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endParaRPr lang="en-US" sz="1050" dirty="0">
              <a:solidFill>
                <a:srgbClr val="000000"/>
              </a:solidFill>
              <a:latin typeface="ShellMedium" panose="00000600000000000000" pitchFamily="50" charset="0"/>
            </a:endParaRPr>
          </a:p>
        </p:txBody>
      </p:sp>
      <p:sp>
        <p:nvSpPr>
          <p:cNvPr id="177" name="Rectangle 16">
            <a:extLst>
              <a:ext uri="{FF2B5EF4-FFF2-40B4-BE49-F238E27FC236}">
                <a16:creationId xmlns:a16="http://schemas.microsoft.com/office/drawing/2014/main" id="{D4DF9AFA-2668-4C80-B5F7-9652579F35A4}"/>
              </a:ext>
            </a:extLst>
          </p:cNvPr>
          <p:cNvSpPr>
            <a:spLocks noChangeArrowheads="1"/>
          </p:cNvSpPr>
          <p:nvPr/>
        </p:nvSpPr>
        <p:spPr bwMode="gray">
          <a:xfrm>
            <a:off x="542601" y="2139565"/>
            <a:ext cx="5447090" cy="1761560"/>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endParaRPr lang="en-US" sz="1050" dirty="0">
              <a:solidFill>
                <a:srgbClr val="000000"/>
              </a:solidFill>
              <a:latin typeface="ShellMedium" panose="00000600000000000000" pitchFamily="50" charset="0"/>
            </a:endParaRPr>
          </a:p>
        </p:txBody>
      </p:sp>
      <p:sp>
        <p:nvSpPr>
          <p:cNvPr id="1743891" name="Rectangle 19"/>
          <p:cNvSpPr>
            <a:spLocks noChangeArrowheads="1"/>
          </p:cNvSpPr>
          <p:nvPr/>
        </p:nvSpPr>
        <p:spPr bwMode="gray">
          <a:xfrm>
            <a:off x="534086" y="1952019"/>
            <a:ext cx="544709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defTabSz="913429">
              <a:buSzPct val="120000"/>
            </a:pPr>
            <a:r>
              <a:rPr lang="en-US" sz="1050" b="1" dirty="0">
                <a:solidFill>
                  <a:schemeClr val="accent2"/>
                </a:solidFill>
                <a:latin typeface="ShellMedium" panose="00000600000000000000" pitchFamily="50" charset="0"/>
              </a:rPr>
              <a:t>Problem statement  </a:t>
            </a:r>
          </a:p>
        </p:txBody>
      </p:sp>
      <p:sp>
        <p:nvSpPr>
          <p:cNvPr id="4" name="TextBox 3"/>
          <p:cNvSpPr txBox="1">
            <a:spLocks/>
          </p:cNvSpPr>
          <p:nvPr/>
        </p:nvSpPr>
        <p:spPr>
          <a:xfrm>
            <a:off x="580176" y="2139565"/>
            <a:ext cx="5409515" cy="128943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266700" lvl="1" indent="-265113" defTabSz="913526" eaLnBrk="1" hangingPunct="1">
              <a:buClr>
                <a:schemeClr val="accent3"/>
              </a:buClr>
              <a:buSzPct val="90000"/>
              <a:buFont typeface="Wingdings 3" pitchFamily="18" charset="2"/>
              <a:buChar char=""/>
              <a:defRPr baseline="0">
                <a:latin typeface="+mn-lt"/>
              </a:defRPr>
            </a:lvl2pPr>
            <a:lvl3pPr marL="536575" lvl="2" indent="-274638" defTabSz="913526" eaLnBrk="1" hangingPunct="1">
              <a:buClr>
                <a:schemeClr val="accent6"/>
              </a:buClr>
              <a:buSzPct val="90000"/>
              <a:buFont typeface="Wingdings 3" pitchFamily="18" charset="2"/>
              <a:buChar char="u"/>
              <a:defRPr baseline="0">
                <a:latin typeface="+mn-lt"/>
              </a:defRPr>
            </a:lvl3pPr>
            <a:lvl4pPr marL="750888" lvl="3" indent="-212725" defTabSz="913526" eaLnBrk="1" hangingPunct="1">
              <a:buClr>
                <a:schemeClr val="tx2"/>
              </a:buClr>
              <a:buSzPct val="100000"/>
              <a:buFont typeface="Arial" panose="020B0604020202020204" pitchFamily="34" charset="0"/>
              <a:buChar char="–"/>
              <a:defRPr baseline="0">
                <a:latin typeface="+mn-lt"/>
              </a:defRPr>
            </a:lvl4pPr>
            <a:lvl5pPr marL="985838" lvl="4" indent="-215900" defTabSz="913526" eaLnBrk="1" hangingPunct="1">
              <a:buClr>
                <a:schemeClr val="tx2"/>
              </a:buClr>
              <a:buSzPct val="100000"/>
              <a:buFont typeface="Arial" panose="020B0604020202020204" pitchFamily="34"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88" lvl="1" indent="0" algn="just" defTabSz="895255">
              <a:lnSpc>
                <a:spcPts val="1400"/>
              </a:lnSpc>
              <a:spcAft>
                <a:spcPts val="600"/>
              </a:spcAft>
              <a:buClr>
                <a:schemeClr val="tx2"/>
              </a:buClr>
              <a:buSzPct val="125000"/>
              <a:buNone/>
            </a:pPr>
            <a:r>
              <a:rPr lang="en-US" sz="1000" dirty="0">
                <a:solidFill>
                  <a:srgbClr val="000000"/>
                </a:solidFill>
                <a:latin typeface="ShellMedium" panose="00000600000000000000" pitchFamily="50" charset="0"/>
              </a:rPr>
              <a:t>As of April 2021, SPDC owns and operates a fleet of 19 vessels – 6 houseboats, 3 tug-boats, 4 fuel barges, 3 ramp barges, 2 dumb barges certified for radioactive materials and 1 water barge. 11 of the vessels  are over 40 years old, while 8 vessels are more than 37 years old on average. These vessels are old, with hulls in poor condition and require over $1.8mln annually for dry docking and maintenance. In addition, the 19 vessels  are the source of repeated complaints from customers and the subject of high findings in HSSE and Duty of Care for personnel housed on the houseboats- This brings to bear the inherent high integrity issues associated with the operations of these vessels. Besides NIMASA </a:t>
            </a:r>
            <a:r>
              <a:rPr lang="en-US" sz="1000" dirty="0">
                <a:solidFill>
                  <a:srgbClr val="FF0000"/>
                </a:solidFill>
                <a:latin typeface="ShellMedium" panose="00000600000000000000" pitchFamily="50" charset="0"/>
              </a:rPr>
              <a:t> </a:t>
            </a:r>
            <a:r>
              <a:rPr lang="en-US" sz="1000" dirty="0">
                <a:latin typeface="ShellMedium" panose="00000600000000000000" pitchFamily="50" charset="0"/>
              </a:rPr>
              <a:t>refusal t</a:t>
            </a:r>
            <a:r>
              <a:rPr lang="en-US" sz="1000" dirty="0">
                <a:solidFill>
                  <a:srgbClr val="000000"/>
                </a:solidFill>
                <a:latin typeface="ShellMedium" panose="00000600000000000000" pitchFamily="50" charset="0"/>
              </a:rPr>
              <a:t>o renew statutory certificates except SPDC registers as shipping company- SPDC does not intend to operate as a shipping company</a:t>
            </a:r>
          </a:p>
          <a:p>
            <a:pPr marL="1588" lvl="1" indent="0" defTabSz="895255">
              <a:lnSpc>
                <a:spcPts val="1200"/>
              </a:lnSpc>
              <a:buClr>
                <a:schemeClr val="tx2"/>
              </a:buClr>
              <a:buSzPct val="125000"/>
              <a:buNone/>
            </a:pPr>
            <a:endParaRPr lang="en-US" sz="750" dirty="0">
              <a:solidFill>
                <a:srgbClr val="000000"/>
              </a:solidFill>
              <a:latin typeface="ShellMedium" panose="00000600000000000000" pitchFamily="50" charset="0"/>
            </a:endParaRPr>
          </a:p>
          <a:p>
            <a:pPr marL="1588" lvl="1" indent="0" defTabSz="895255">
              <a:lnSpc>
                <a:spcPts val="1200"/>
              </a:lnSpc>
              <a:buClr>
                <a:schemeClr val="tx2"/>
              </a:buClr>
              <a:buSzPct val="125000"/>
              <a:buNone/>
            </a:pPr>
            <a:endParaRPr lang="en-US" sz="750" dirty="0">
              <a:solidFill>
                <a:srgbClr val="000000"/>
              </a:solidFill>
              <a:latin typeface="ShellMedium" panose="00000600000000000000" pitchFamily="50" charset="0"/>
              <a:ea typeface="Arial Unicode MS" pitchFamily="34" charset="-128"/>
            </a:endParaRPr>
          </a:p>
        </p:txBody>
      </p:sp>
      <p:sp>
        <p:nvSpPr>
          <p:cNvPr id="138" name="Rectangle 16"/>
          <p:cNvSpPr>
            <a:spLocks noChangeArrowheads="1"/>
          </p:cNvSpPr>
          <p:nvPr/>
        </p:nvSpPr>
        <p:spPr bwMode="gray">
          <a:xfrm>
            <a:off x="534086" y="4135184"/>
            <a:ext cx="5447090" cy="1390015"/>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endParaRPr lang="en-US" sz="1050" dirty="0">
              <a:solidFill>
                <a:srgbClr val="000000"/>
              </a:solidFill>
              <a:latin typeface="ShellMedium" panose="00000600000000000000" pitchFamily="50" charset="0"/>
            </a:endParaRPr>
          </a:p>
        </p:txBody>
      </p:sp>
      <p:sp>
        <p:nvSpPr>
          <p:cNvPr id="1743996" name="Rectangle 124"/>
          <p:cNvSpPr>
            <a:spLocks noChangeArrowheads="1"/>
          </p:cNvSpPr>
          <p:nvPr/>
        </p:nvSpPr>
        <p:spPr bwMode="gray">
          <a:xfrm>
            <a:off x="534086" y="3900094"/>
            <a:ext cx="544709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defTabSz="913429">
              <a:buSzPct val="120000"/>
            </a:pPr>
            <a:r>
              <a:rPr lang="en-US" sz="1050" b="1" dirty="0">
                <a:solidFill>
                  <a:schemeClr val="accent2"/>
                </a:solidFill>
                <a:latin typeface="ShellMedium" panose="00000600000000000000" pitchFamily="50" charset="0"/>
              </a:rPr>
              <a:t>Initiative description </a:t>
            </a:r>
          </a:p>
        </p:txBody>
      </p:sp>
      <p:sp>
        <p:nvSpPr>
          <p:cNvPr id="8" name="TextBox 7"/>
          <p:cNvSpPr txBox="1">
            <a:spLocks/>
          </p:cNvSpPr>
          <p:nvPr>
            <p:custDataLst>
              <p:tags r:id="rId5"/>
            </p:custDataLst>
          </p:nvPr>
        </p:nvSpPr>
        <p:spPr>
          <a:xfrm>
            <a:off x="601443" y="4170482"/>
            <a:ext cx="5240557" cy="55037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588" lvl="1" indent="0">
              <a:lnSpc>
                <a:spcPts val="1400"/>
              </a:lnSpc>
              <a:buNone/>
            </a:pPr>
            <a:r>
              <a:rPr lang="en-US" sz="1000" dirty="0">
                <a:solidFill>
                  <a:srgbClr val="000000"/>
                </a:solidFill>
                <a:latin typeface="ShellMedium" panose="00000600000000000000" pitchFamily="50" charset="0"/>
              </a:rPr>
              <a:t>This initiative seeks to identify the disposal process, dispose of all 19 vessels  by scrapping, sell off or hybrid of the two by the end of Q3 2021 to  eliminate operations and  routine maintenance costs, insurance costs, drydock costs for fleet of aged and  all associated technical and non- technical HSSE risks.</a:t>
            </a:r>
          </a:p>
        </p:txBody>
      </p:sp>
      <p:sp>
        <p:nvSpPr>
          <p:cNvPr id="2" name="TextBox 1">
            <a:extLst>
              <a:ext uri="{FF2B5EF4-FFF2-40B4-BE49-F238E27FC236}">
                <a16:creationId xmlns:a16="http://schemas.microsoft.com/office/drawing/2014/main" id="{ED23532E-227F-48C0-B5BA-89D002510260}"/>
              </a:ext>
            </a:extLst>
          </p:cNvPr>
          <p:cNvSpPr txBox="1"/>
          <p:nvPr/>
        </p:nvSpPr>
        <p:spPr>
          <a:xfrm>
            <a:off x="535013" y="2046288"/>
            <a:ext cx="321559"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800" dirty="0">
              <a:latin typeface="ShellMedium" panose="00000600000000000000" pitchFamily="50" charset="0"/>
            </a:endParaRPr>
          </a:p>
        </p:txBody>
      </p:sp>
      <p:sp>
        <p:nvSpPr>
          <p:cNvPr id="100" name="Rectangle 16">
            <a:extLst>
              <a:ext uri="{FF2B5EF4-FFF2-40B4-BE49-F238E27FC236}">
                <a16:creationId xmlns:a16="http://schemas.microsoft.com/office/drawing/2014/main" id="{CC2F663F-3651-49AD-9791-910ABD85C060}"/>
              </a:ext>
            </a:extLst>
          </p:cNvPr>
          <p:cNvSpPr>
            <a:spLocks noChangeArrowheads="1"/>
          </p:cNvSpPr>
          <p:nvPr/>
        </p:nvSpPr>
        <p:spPr bwMode="gray">
          <a:xfrm>
            <a:off x="534086" y="5575893"/>
            <a:ext cx="5447090" cy="1210670"/>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endParaRPr lang="en-US" sz="1050" dirty="0">
              <a:solidFill>
                <a:srgbClr val="000000"/>
              </a:solidFill>
              <a:latin typeface="ShellMedium" panose="00000600000000000000" pitchFamily="50" charset="0"/>
            </a:endParaRPr>
          </a:p>
        </p:txBody>
      </p:sp>
      <p:sp>
        <p:nvSpPr>
          <p:cNvPr id="101" name="Rectangle 124">
            <a:extLst>
              <a:ext uri="{FF2B5EF4-FFF2-40B4-BE49-F238E27FC236}">
                <a16:creationId xmlns:a16="http://schemas.microsoft.com/office/drawing/2014/main" id="{7E4EAE68-6360-44B4-9812-5638262F8212}"/>
              </a:ext>
            </a:extLst>
          </p:cNvPr>
          <p:cNvSpPr>
            <a:spLocks noChangeArrowheads="1"/>
          </p:cNvSpPr>
          <p:nvPr/>
        </p:nvSpPr>
        <p:spPr bwMode="gray">
          <a:xfrm>
            <a:off x="534086" y="5575893"/>
            <a:ext cx="544709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defTabSz="913429">
              <a:buSzPct val="120000"/>
            </a:pPr>
            <a:r>
              <a:rPr lang="en-US" sz="1050" b="1" dirty="0">
                <a:solidFill>
                  <a:schemeClr val="accent2"/>
                </a:solidFill>
                <a:latin typeface="ShellMedium" panose="00000600000000000000" pitchFamily="50" charset="0"/>
              </a:rPr>
              <a:t>Estimate impact  </a:t>
            </a:r>
          </a:p>
        </p:txBody>
      </p:sp>
      <p:sp>
        <p:nvSpPr>
          <p:cNvPr id="1743936" name="Rectangle 64"/>
          <p:cNvSpPr>
            <a:spLocks noChangeArrowheads="1"/>
          </p:cNvSpPr>
          <p:nvPr/>
        </p:nvSpPr>
        <p:spPr bwMode="gray">
          <a:xfrm>
            <a:off x="1276420" y="1363663"/>
            <a:ext cx="689256" cy="149225"/>
          </a:xfrm>
          <a:prstGeom prst="rect">
            <a:avLst/>
          </a:prstGeom>
          <a:noFill/>
          <a:ln w="9525">
            <a:noFill/>
            <a:miter lim="800000"/>
            <a:headEnd/>
            <a:tailEnd/>
          </a:ln>
          <a:effectLst/>
        </p:spPr>
        <p:txBody>
          <a:bodyPr wrap="none" lIns="0" tIns="0" rIns="0" bIns="0">
            <a:noAutofit/>
          </a:bodyPr>
          <a:lstStyle/>
          <a:p>
            <a:pPr defTabSz="932071">
              <a:buSzPct val="120000"/>
            </a:pPr>
            <a:r>
              <a:rPr lang="de-DE" sz="1050" dirty="0">
                <a:latin typeface="ShellMedium" panose="00000600000000000000" pitchFamily="50" charset="0"/>
              </a:rPr>
              <a:t>I-0154355</a:t>
            </a:r>
            <a:endParaRPr lang="en-US" sz="1050" dirty="0">
              <a:latin typeface="ShellMedium" panose="00000600000000000000" pitchFamily="50" charset="0"/>
            </a:endParaRPr>
          </a:p>
        </p:txBody>
      </p:sp>
      <p:sp>
        <p:nvSpPr>
          <p:cNvPr id="1743937" name="Rectangle 65"/>
          <p:cNvSpPr>
            <a:spLocks noChangeArrowheads="1"/>
          </p:cNvSpPr>
          <p:nvPr/>
        </p:nvSpPr>
        <p:spPr bwMode="gray">
          <a:xfrm>
            <a:off x="601442" y="1363663"/>
            <a:ext cx="565861" cy="161583"/>
          </a:xfrm>
          <a:prstGeom prst="rect">
            <a:avLst/>
          </a:prstGeom>
          <a:noFill/>
          <a:ln w="9525">
            <a:noFill/>
            <a:miter lim="800000"/>
            <a:headEnd/>
            <a:tailEnd/>
          </a:ln>
          <a:effectLst/>
        </p:spPr>
        <p:txBody>
          <a:bodyPr wrap="none" lIns="0" tIns="0" rIns="0" bIns="0">
            <a:spAutoFit/>
          </a:bodyPr>
          <a:lstStyle/>
          <a:p>
            <a:pPr defTabSz="913429">
              <a:buSzPct val="120000"/>
            </a:pPr>
            <a:r>
              <a:rPr lang="en-US" sz="1050" b="1" dirty="0">
                <a:solidFill>
                  <a:schemeClr val="accent2"/>
                </a:solidFill>
                <a:latin typeface="ShellMedium" panose="00000600000000000000" pitchFamily="50" charset="0"/>
              </a:rPr>
              <a:t>Wave ID</a:t>
            </a:r>
          </a:p>
        </p:txBody>
      </p:sp>
      <p:sp>
        <p:nvSpPr>
          <p:cNvPr id="217" name="Rectangle 49"/>
          <p:cNvSpPr>
            <a:spLocks noChangeArrowheads="1"/>
          </p:cNvSpPr>
          <p:nvPr/>
        </p:nvSpPr>
        <p:spPr bwMode="gray">
          <a:xfrm>
            <a:off x="2436536" y="1646589"/>
            <a:ext cx="567364" cy="152400"/>
          </a:xfrm>
          <a:prstGeom prst="rect">
            <a:avLst/>
          </a:prstGeom>
          <a:noFill/>
          <a:ln w="9525">
            <a:noFill/>
            <a:miter lim="800000"/>
            <a:headEnd/>
            <a:tailEnd/>
          </a:ln>
          <a:effectLst/>
        </p:spPr>
        <p:txBody>
          <a:bodyPr wrap="none" lIns="0" tIns="0" rIns="0" bIns="0">
            <a:noAutofit/>
          </a:bodyPr>
          <a:lstStyle/>
          <a:p>
            <a:pPr defTabSz="913429">
              <a:buSzPct val="120000"/>
            </a:pPr>
            <a:r>
              <a:rPr lang="en-US" sz="1050" b="1" dirty="0">
                <a:solidFill>
                  <a:schemeClr val="accent2"/>
                </a:solidFill>
                <a:latin typeface="ShellMedium" panose="00000600000000000000" pitchFamily="50" charset="0"/>
              </a:rPr>
              <a:t>Location(s)</a:t>
            </a:r>
          </a:p>
        </p:txBody>
      </p:sp>
      <p:sp>
        <p:nvSpPr>
          <p:cNvPr id="218" name="Rectangle 49"/>
          <p:cNvSpPr>
            <a:spLocks noChangeArrowheads="1"/>
          </p:cNvSpPr>
          <p:nvPr/>
        </p:nvSpPr>
        <p:spPr bwMode="gray">
          <a:xfrm>
            <a:off x="3736357" y="1646589"/>
            <a:ext cx="1690014" cy="152400"/>
          </a:xfrm>
          <a:prstGeom prst="rect">
            <a:avLst/>
          </a:prstGeom>
          <a:noFill/>
          <a:ln w="9525">
            <a:noFill/>
            <a:miter lim="800000"/>
            <a:headEnd/>
            <a:tailEnd/>
          </a:ln>
          <a:effectLst/>
        </p:spPr>
        <p:txBody>
          <a:bodyPr wrap="none" lIns="0" tIns="0" rIns="0" bIns="0">
            <a:noAutofit/>
          </a:bodyPr>
          <a:lstStyle/>
          <a:p>
            <a:pPr defTabSz="913429">
              <a:buSzPct val="120000"/>
            </a:pPr>
            <a:r>
              <a:rPr lang="en-US" sz="1050" dirty="0">
                <a:latin typeface="ShellMedium" panose="00000600000000000000" pitchFamily="50" charset="0"/>
              </a:rPr>
              <a:t>SPDC – Shell-owned Marine vessels</a:t>
            </a:r>
          </a:p>
        </p:txBody>
      </p:sp>
      <p:sp>
        <p:nvSpPr>
          <p:cNvPr id="225" name="Rectangle 43"/>
          <p:cNvSpPr>
            <a:spLocks noChangeArrowheads="1"/>
          </p:cNvSpPr>
          <p:nvPr/>
        </p:nvSpPr>
        <p:spPr bwMode="gray">
          <a:xfrm>
            <a:off x="2436536" y="1250539"/>
            <a:ext cx="828753" cy="161583"/>
          </a:xfrm>
          <a:prstGeom prst="rect">
            <a:avLst/>
          </a:prstGeom>
          <a:noFill/>
          <a:ln w="9525">
            <a:noFill/>
            <a:miter lim="800000"/>
            <a:headEnd/>
            <a:tailEnd/>
          </a:ln>
          <a:effectLst/>
        </p:spPr>
        <p:txBody>
          <a:bodyPr wrap="none" lIns="0" tIns="0" rIns="0" bIns="0">
            <a:spAutoFit/>
          </a:bodyPr>
          <a:lstStyle/>
          <a:p>
            <a:pPr defTabSz="913429">
              <a:buSzPct val="120000"/>
            </a:pPr>
            <a:r>
              <a:rPr lang="en-US" sz="1050" b="1" dirty="0">
                <a:solidFill>
                  <a:schemeClr val="accent2"/>
                </a:solidFill>
                <a:latin typeface="ShellMedium" panose="00000600000000000000" pitchFamily="50" charset="0"/>
              </a:rPr>
              <a:t>Workstream </a:t>
            </a:r>
          </a:p>
        </p:txBody>
      </p:sp>
      <p:sp>
        <p:nvSpPr>
          <p:cNvPr id="226" name="Rectangle 45"/>
          <p:cNvSpPr>
            <a:spLocks noChangeArrowheads="1"/>
          </p:cNvSpPr>
          <p:nvPr/>
        </p:nvSpPr>
        <p:spPr bwMode="gray">
          <a:xfrm>
            <a:off x="3748389" y="1259967"/>
            <a:ext cx="397545" cy="161583"/>
          </a:xfrm>
          <a:prstGeom prst="rect">
            <a:avLst/>
          </a:prstGeom>
          <a:noFill/>
          <a:ln w="9525">
            <a:noFill/>
            <a:miter lim="800000"/>
            <a:headEnd/>
            <a:tailEnd/>
          </a:ln>
          <a:effectLst/>
        </p:spPr>
        <p:txBody>
          <a:bodyPr wrap="none" lIns="0" tIns="0" rIns="0" bIns="0">
            <a:spAutoFit/>
          </a:bodyPr>
          <a:lstStyle/>
          <a:p>
            <a:pPr defTabSz="913429">
              <a:buSzPct val="120000"/>
            </a:pPr>
            <a:r>
              <a:rPr lang="en-US" sz="1050" dirty="0">
                <a:latin typeface="ShellMedium" panose="00000600000000000000" pitchFamily="50" charset="0"/>
              </a:rPr>
              <a:t>Opex </a:t>
            </a:r>
          </a:p>
        </p:txBody>
      </p:sp>
      <p:sp>
        <p:nvSpPr>
          <p:cNvPr id="44" name="Rectangle 16">
            <a:extLst>
              <a:ext uri="{FF2B5EF4-FFF2-40B4-BE49-F238E27FC236}">
                <a16:creationId xmlns:a16="http://schemas.microsoft.com/office/drawing/2014/main" id="{83D60BBF-628E-4E7A-A052-C29BE8ACE120}"/>
              </a:ext>
            </a:extLst>
          </p:cNvPr>
          <p:cNvSpPr>
            <a:spLocks noChangeArrowheads="1"/>
          </p:cNvSpPr>
          <p:nvPr/>
        </p:nvSpPr>
        <p:spPr bwMode="gray">
          <a:xfrm>
            <a:off x="6096000" y="2255013"/>
            <a:ext cx="5600700" cy="1459655"/>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endParaRPr lang="en-US" sz="1050" dirty="0">
              <a:solidFill>
                <a:srgbClr val="000000"/>
              </a:solidFill>
              <a:latin typeface="ShellMedium" panose="00000600000000000000" pitchFamily="50" charset="0"/>
            </a:endParaRPr>
          </a:p>
        </p:txBody>
      </p:sp>
      <p:sp>
        <p:nvSpPr>
          <p:cNvPr id="45" name="Rectangle 19">
            <a:extLst>
              <a:ext uri="{FF2B5EF4-FFF2-40B4-BE49-F238E27FC236}">
                <a16:creationId xmlns:a16="http://schemas.microsoft.com/office/drawing/2014/main" id="{1FABA5AD-8970-471A-9DD6-064A3CE9F09D}"/>
              </a:ext>
            </a:extLst>
          </p:cNvPr>
          <p:cNvSpPr>
            <a:spLocks noChangeArrowheads="1"/>
          </p:cNvSpPr>
          <p:nvPr/>
        </p:nvSpPr>
        <p:spPr bwMode="gray">
          <a:xfrm>
            <a:off x="6096000" y="2046289"/>
            <a:ext cx="560070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defTabSz="913429">
              <a:buSzPct val="120000"/>
            </a:pPr>
            <a:r>
              <a:rPr lang="en-US" sz="1050" b="1" dirty="0">
                <a:solidFill>
                  <a:schemeClr val="accent2"/>
                </a:solidFill>
                <a:latin typeface="ShellMedium" panose="00000600000000000000" pitchFamily="50" charset="0"/>
              </a:rPr>
              <a:t>Key stakeholders </a:t>
            </a:r>
          </a:p>
        </p:txBody>
      </p:sp>
      <p:sp>
        <p:nvSpPr>
          <p:cNvPr id="47" name="Rectangle 16">
            <a:extLst>
              <a:ext uri="{FF2B5EF4-FFF2-40B4-BE49-F238E27FC236}">
                <a16:creationId xmlns:a16="http://schemas.microsoft.com/office/drawing/2014/main" id="{A3747DDC-B846-4916-8564-E50B55B28C62}"/>
              </a:ext>
            </a:extLst>
          </p:cNvPr>
          <p:cNvSpPr>
            <a:spLocks noChangeArrowheads="1"/>
          </p:cNvSpPr>
          <p:nvPr/>
        </p:nvSpPr>
        <p:spPr bwMode="gray">
          <a:xfrm>
            <a:off x="6096000" y="3807849"/>
            <a:ext cx="5600700" cy="1625105"/>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endParaRPr lang="en-US" sz="1050" dirty="0">
              <a:solidFill>
                <a:srgbClr val="000000"/>
              </a:solidFill>
              <a:latin typeface="ShellMedium" panose="00000600000000000000" pitchFamily="50" charset="0"/>
            </a:endParaRPr>
          </a:p>
        </p:txBody>
      </p:sp>
      <p:sp>
        <p:nvSpPr>
          <p:cNvPr id="48" name="Rectangle 124">
            <a:extLst>
              <a:ext uri="{FF2B5EF4-FFF2-40B4-BE49-F238E27FC236}">
                <a16:creationId xmlns:a16="http://schemas.microsoft.com/office/drawing/2014/main" id="{F21687E4-F931-4925-8F90-38CF8B98229F}"/>
              </a:ext>
            </a:extLst>
          </p:cNvPr>
          <p:cNvSpPr>
            <a:spLocks noChangeArrowheads="1"/>
          </p:cNvSpPr>
          <p:nvPr/>
        </p:nvSpPr>
        <p:spPr bwMode="gray">
          <a:xfrm>
            <a:off x="6096000" y="3807849"/>
            <a:ext cx="5600700" cy="235090"/>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defTabSz="913429">
              <a:buSzPct val="120000"/>
            </a:pPr>
            <a:r>
              <a:rPr lang="en-US" sz="1050" b="1" dirty="0">
                <a:solidFill>
                  <a:schemeClr val="accent2"/>
                </a:solidFill>
                <a:latin typeface="ShellMedium" panose="00000600000000000000" pitchFamily="50" charset="0"/>
              </a:rPr>
              <a:t>Decisions needed to mature </a:t>
            </a:r>
          </a:p>
        </p:txBody>
      </p:sp>
      <p:sp>
        <p:nvSpPr>
          <p:cNvPr id="50" name="TextBox 49">
            <a:extLst>
              <a:ext uri="{FF2B5EF4-FFF2-40B4-BE49-F238E27FC236}">
                <a16:creationId xmlns:a16="http://schemas.microsoft.com/office/drawing/2014/main" id="{49148EB7-238B-492F-A468-6278FBB56D07}"/>
              </a:ext>
            </a:extLst>
          </p:cNvPr>
          <p:cNvSpPr txBox="1"/>
          <p:nvPr/>
        </p:nvSpPr>
        <p:spPr>
          <a:xfrm>
            <a:off x="6096953" y="2046288"/>
            <a:ext cx="330627"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endParaRPr lang="en-US" sz="1800" dirty="0">
              <a:latin typeface="ShellMedium" panose="00000600000000000000" pitchFamily="50" charset="0"/>
            </a:endParaRPr>
          </a:p>
        </p:txBody>
      </p:sp>
      <p:sp>
        <p:nvSpPr>
          <p:cNvPr id="51" name="Rectangle 16">
            <a:extLst>
              <a:ext uri="{FF2B5EF4-FFF2-40B4-BE49-F238E27FC236}">
                <a16:creationId xmlns:a16="http://schemas.microsoft.com/office/drawing/2014/main" id="{92926486-D9D1-4289-B0F8-155090D7D5A7}"/>
              </a:ext>
            </a:extLst>
          </p:cNvPr>
          <p:cNvSpPr>
            <a:spLocks noChangeArrowheads="1"/>
          </p:cNvSpPr>
          <p:nvPr/>
        </p:nvSpPr>
        <p:spPr bwMode="gray">
          <a:xfrm>
            <a:off x="6096000" y="5518715"/>
            <a:ext cx="5600700" cy="1210670"/>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endParaRPr lang="en-US" sz="1050" dirty="0">
              <a:solidFill>
                <a:srgbClr val="000000"/>
              </a:solidFill>
              <a:latin typeface="ShellMedium" panose="00000600000000000000" pitchFamily="50" charset="0"/>
            </a:endParaRPr>
          </a:p>
        </p:txBody>
      </p:sp>
      <p:sp>
        <p:nvSpPr>
          <p:cNvPr id="52" name="Rectangle 124">
            <a:extLst>
              <a:ext uri="{FF2B5EF4-FFF2-40B4-BE49-F238E27FC236}">
                <a16:creationId xmlns:a16="http://schemas.microsoft.com/office/drawing/2014/main" id="{3A99A07B-4BDE-4710-A0E3-F8E92099E444}"/>
              </a:ext>
            </a:extLst>
          </p:cNvPr>
          <p:cNvSpPr>
            <a:spLocks noChangeArrowheads="1"/>
          </p:cNvSpPr>
          <p:nvPr/>
        </p:nvSpPr>
        <p:spPr bwMode="gray">
          <a:xfrm>
            <a:off x="6096000" y="5518715"/>
            <a:ext cx="560070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defTabSz="913429">
              <a:buSzPct val="120000"/>
            </a:pPr>
            <a:r>
              <a:rPr lang="en-US" sz="1050" b="1" dirty="0">
                <a:solidFill>
                  <a:schemeClr val="accent2"/>
                </a:solidFill>
                <a:latin typeface="ShellMedium" panose="00000600000000000000" pitchFamily="50" charset="0"/>
              </a:rPr>
              <a:t>What does success look like at the end of the 3-week sprint </a:t>
            </a:r>
          </a:p>
        </p:txBody>
      </p:sp>
      <p:sp>
        <p:nvSpPr>
          <p:cNvPr id="41" name="TextBox 40">
            <a:extLst>
              <a:ext uri="{FF2B5EF4-FFF2-40B4-BE49-F238E27FC236}">
                <a16:creationId xmlns:a16="http://schemas.microsoft.com/office/drawing/2014/main" id="{B5E75627-BBA9-4BB7-9D35-A6FAFCCACA0B}"/>
              </a:ext>
            </a:extLst>
          </p:cNvPr>
          <p:cNvSpPr txBox="1">
            <a:spLocks/>
          </p:cNvSpPr>
          <p:nvPr>
            <p:custDataLst>
              <p:tags r:id="rId6"/>
            </p:custDataLst>
          </p:nvPr>
        </p:nvSpPr>
        <p:spPr>
          <a:xfrm>
            <a:off x="580176" y="5840412"/>
            <a:ext cx="5342159" cy="5391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588" lvl="1" indent="0">
              <a:buNone/>
            </a:pPr>
            <a:r>
              <a:rPr lang="en-US" sz="1000" b="1" dirty="0">
                <a:solidFill>
                  <a:srgbClr val="000000"/>
                </a:solidFill>
                <a:latin typeface="ShellMedium" panose="00000600000000000000" pitchFamily="50" charset="0"/>
              </a:rPr>
              <a:t>High level assumptions </a:t>
            </a:r>
            <a:r>
              <a:rPr lang="en-US" sz="1000" dirty="0">
                <a:solidFill>
                  <a:srgbClr val="000000"/>
                </a:solidFill>
                <a:latin typeface="ShellMedium" panose="00000600000000000000" pitchFamily="50" charset="0"/>
              </a:rPr>
              <a:t>– Opportunity to save US$ 2.2mln  budgeted for dry docking  in 2021 and N201mln  for operate and maintenance cost.</a:t>
            </a:r>
          </a:p>
          <a:p>
            <a:pPr marL="1588" lvl="1" indent="0">
              <a:buNone/>
            </a:pPr>
            <a:r>
              <a:rPr lang="en-US" sz="1000" dirty="0">
                <a:solidFill>
                  <a:srgbClr val="000000"/>
                </a:solidFill>
                <a:latin typeface="ShellMedium" panose="00000600000000000000" pitchFamily="50" charset="0"/>
              </a:rPr>
              <a:t>TBA – Amount accrued from sale of 19 vessels.</a:t>
            </a:r>
          </a:p>
          <a:p>
            <a:pPr>
              <a:spcBef>
                <a:spcPct val="20000"/>
              </a:spcBef>
            </a:pPr>
            <a:r>
              <a:rPr lang="en-US" sz="1050" b="1" dirty="0">
                <a:solidFill>
                  <a:schemeClr val="accent2"/>
                </a:solidFill>
                <a:latin typeface="ShellMedium" panose="00000600000000000000" pitchFamily="50" charset="0"/>
                <a:ea typeface="ＭＳ Ｐゴシック" panose="020B0600070205080204" pitchFamily="34" charset="-128"/>
                <a:cs typeface="+mn-cs"/>
              </a:rPr>
              <a:t> </a:t>
            </a:r>
            <a:endParaRPr lang="en-US" sz="1050" dirty="0">
              <a:latin typeface="ShellMedium" panose="00000600000000000000" pitchFamily="50" charset="0"/>
            </a:endParaRPr>
          </a:p>
        </p:txBody>
      </p:sp>
      <p:sp>
        <p:nvSpPr>
          <p:cNvPr id="42" name="TextBox 41">
            <a:extLst>
              <a:ext uri="{FF2B5EF4-FFF2-40B4-BE49-F238E27FC236}">
                <a16:creationId xmlns:a16="http://schemas.microsoft.com/office/drawing/2014/main" id="{95EC0375-843F-4703-B5BB-E61465E18617}"/>
              </a:ext>
            </a:extLst>
          </p:cNvPr>
          <p:cNvSpPr txBox="1">
            <a:spLocks/>
          </p:cNvSpPr>
          <p:nvPr>
            <p:custDataLst>
              <p:tags r:id="rId7"/>
            </p:custDataLst>
          </p:nvPr>
        </p:nvSpPr>
        <p:spPr>
          <a:xfrm>
            <a:off x="6157770" y="2301131"/>
            <a:ext cx="5500144" cy="126319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0" lvl="1" defTabSz="914400">
              <a:spcBef>
                <a:spcPts val="300"/>
              </a:spcBef>
            </a:pPr>
            <a:r>
              <a:rPr lang="en-US" altLang="en-US" sz="1000" b="1" dirty="0">
                <a:solidFill>
                  <a:srgbClr val="000000"/>
                </a:solidFill>
                <a:latin typeface="ShellMedium" panose="00000600000000000000" pitchFamily="50" charset="0"/>
              </a:rPr>
              <a:t>Project Sponsor:</a:t>
            </a:r>
            <a:r>
              <a:rPr lang="en-US" altLang="en-US" sz="1000" dirty="0">
                <a:solidFill>
                  <a:srgbClr val="000000"/>
                </a:solidFill>
                <a:latin typeface="ShellMedium" panose="00000600000000000000" pitchFamily="50" charset="0"/>
              </a:rPr>
              <a:t>  Victor Ojabo</a:t>
            </a:r>
          </a:p>
          <a:p>
            <a:pPr marL="0" lvl="1" defTabSz="914400">
              <a:spcBef>
                <a:spcPts val="300"/>
              </a:spcBef>
            </a:pPr>
            <a:r>
              <a:rPr lang="en-US" altLang="en-US" sz="1000" dirty="0">
                <a:solidFill>
                  <a:srgbClr val="000000"/>
                </a:solidFill>
                <a:latin typeface="ShellMedium" panose="00000600000000000000" pitchFamily="50" charset="0"/>
              </a:rPr>
              <a:t>Transformation coach: Alphonsus Akaka</a:t>
            </a:r>
          </a:p>
          <a:p>
            <a:pPr marL="0" lvl="1" defTabSz="914400">
              <a:spcBef>
                <a:spcPts val="300"/>
              </a:spcBef>
            </a:pPr>
            <a:r>
              <a:rPr lang="en-US" altLang="en-US" sz="1000" b="1" dirty="0">
                <a:solidFill>
                  <a:srgbClr val="000000"/>
                </a:solidFill>
                <a:latin typeface="ShellMedium" panose="00000600000000000000" pitchFamily="50" charset="0"/>
              </a:rPr>
              <a:t>Implementation Lead: </a:t>
            </a:r>
            <a:r>
              <a:rPr lang="en-US" altLang="en-US" sz="1000" dirty="0">
                <a:solidFill>
                  <a:srgbClr val="000000"/>
                </a:solidFill>
                <a:latin typeface="ShellMedium" panose="00000600000000000000" pitchFamily="50" charset="0"/>
              </a:rPr>
              <a:t>Chris Zacchaeus</a:t>
            </a:r>
          </a:p>
          <a:p>
            <a:pPr marL="0" lvl="1" defTabSz="914400">
              <a:spcBef>
                <a:spcPts val="300"/>
              </a:spcBef>
            </a:pPr>
            <a:r>
              <a:rPr lang="en-US" altLang="en-US" sz="1000" b="1" dirty="0">
                <a:solidFill>
                  <a:srgbClr val="000000"/>
                </a:solidFill>
                <a:latin typeface="ShellMedium" panose="00000600000000000000" pitchFamily="50" charset="0"/>
              </a:rPr>
              <a:t>Project Team:   Mukhtar Sani, Letty Chukwueke, Olatunji Adefuye &amp; Lazarus Enwereuzor </a:t>
            </a:r>
            <a:endParaRPr lang="en-US" sz="1000" dirty="0">
              <a:latin typeface="ShellMedium" panose="00000600000000000000" pitchFamily="50" charset="0"/>
            </a:endParaRPr>
          </a:p>
        </p:txBody>
      </p:sp>
      <p:sp>
        <p:nvSpPr>
          <p:cNvPr id="43" name="TextBox 42">
            <a:extLst>
              <a:ext uri="{FF2B5EF4-FFF2-40B4-BE49-F238E27FC236}">
                <a16:creationId xmlns:a16="http://schemas.microsoft.com/office/drawing/2014/main" id="{D0FD4CF6-A958-4A5C-BC14-3715F24CBDF2}"/>
              </a:ext>
            </a:extLst>
          </p:cNvPr>
          <p:cNvSpPr txBox="1">
            <a:spLocks/>
          </p:cNvSpPr>
          <p:nvPr>
            <p:custDataLst>
              <p:tags r:id="rId8"/>
            </p:custDataLst>
          </p:nvPr>
        </p:nvSpPr>
        <p:spPr>
          <a:xfrm>
            <a:off x="6179956" y="4087986"/>
            <a:ext cx="5432787" cy="11967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lvl="1"/>
            <a:r>
              <a:rPr lang="en-US" sz="1000" dirty="0">
                <a:solidFill>
                  <a:srgbClr val="000000"/>
                </a:solidFill>
                <a:latin typeface="ShellMedium" panose="00000600000000000000" pitchFamily="50" charset="0"/>
              </a:rPr>
              <a:t>Go or No go on the following opportunities:</a:t>
            </a:r>
          </a:p>
          <a:p>
            <a:pPr lvl="2"/>
            <a:r>
              <a:rPr lang="en-US" sz="1000" dirty="0">
                <a:solidFill>
                  <a:srgbClr val="000000"/>
                </a:solidFill>
                <a:latin typeface="ShellMedium" panose="00000600000000000000" pitchFamily="50" charset="0"/>
              </a:rPr>
              <a:t>Dispose all 19 vessels 	- SPDC  - Asset Managers, PS Mgr. and  CP Leadership approval</a:t>
            </a:r>
          </a:p>
          <a:p>
            <a:pPr lvl="2"/>
            <a:r>
              <a:rPr lang="en-US" sz="1000" dirty="0">
                <a:solidFill>
                  <a:srgbClr val="000000"/>
                </a:solidFill>
                <a:latin typeface="ShellMedium" panose="00000600000000000000" pitchFamily="50" charset="0"/>
              </a:rPr>
              <a:t>NAPIMS approval</a:t>
            </a:r>
          </a:p>
          <a:p>
            <a:pPr marL="195241" lvl="2" indent="0">
              <a:buNone/>
            </a:pPr>
            <a:endParaRPr lang="en-US" sz="1000" dirty="0">
              <a:solidFill>
                <a:srgbClr val="000000"/>
              </a:solidFill>
              <a:latin typeface="ShellMedium" panose="00000600000000000000" pitchFamily="50" charset="0"/>
            </a:endParaRPr>
          </a:p>
        </p:txBody>
      </p:sp>
      <p:sp>
        <p:nvSpPr>
          <p:cNvPr id="46" name="TextBox 45">
            <a:extLst>
              <a:ext uri="{FF2B5EF4-FFF2-40B4-BE49-F238E27FC236}">
                <a16:creationId xmlns:a16="http://schemas.microsoft.com/office/drawing/2014/main" id="{5B4A4B23-AF49-4DF3-8993-1EED12D635C6}"/>
              </a:ext>
            </a:extLst>
          </p:cNvPr>
          <p:cNvSpPr txBox="1">
            <a:spLocks/>
          </p:cNvSpPr>
          <p:nvPr>
            <p:custDataLst>
              <p:tags r:id="rId9"/>
            </p:custDataLst>
          </p:nvPr>
        </p:nvSpPr>
        <p:spPr>
          <a:xfrm>
            <a:off x="6170718" y="5775918"/>
            <a:ext cx="5432787" cy="70994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lvl="1"/>
            <a:r>
              <a:rPr lang="en-US" sz="1000" dirty="0">
                <a:solidFill>
                  <a:srgbClr val="000000"/>
                </a:solidFill>
                <a:latin typeface="ShellMedium" panose="00000600000000000000" pitchFamily="50" charset="0"/>
              </a:rPr>
              <a:t>Progression to L2 and aspire L3</a:t>
            </a:r>
          </a:p>
          <a:p>
            <a:pPr lvl="1"/>
            <a:r>
              <a:rPr lang="en-US" sz="1000" dirty="0">
                <a:solidFill>
                  <a:srgbClr val="000000"/>
                </a:solidFill>
                <a:latin typeface="ShellMedium" panose="00000600000000000000" pitchFamily="50" charset="0"/>
              </a:rPr>
              <a:t>Secure management endorsement on identified strategy for disposing of the vessels</a:t>
            </a:r>
          </a:p>
          <a:p>
            <a:pPr lvl="1"/>
            <a:r>
              <a:rPr lang="en-US" sz="1000" dirty="0">
                <a:solidFill>
                  <a:srgbClr val="000000"/>
                </a:solidFill>
                <a:latin typeface="ShellMedium" panose="00000600000000000000" pitchFamily="50" charset="0"/>
              </a:rPr>
              <a:t>Clear implementation plan with potential risks and mitigations</a:t>
            </a:r>
          </a:p>
          <a:p>
            <a:pPr lvl="1"/>
            <a:endParaRPr lang="en-US" sz="700" b="1" dirty="0">
              <a:solidFill>
                <a:srgbClr val="000000"/>
              </a:solidFill>
              <a:latin typeface="ShellMedium" panose="00000600000000000000" pitchFamily="50" charset="0"/>
            </a:endParaRPr>
          </a:p>
        </p:txBody>
      </p:sp>
    </p:spTree>
    <p:custDataLst>
      <p:tags r:id="rId2"/>
    </p:custDataLst>
    <p:extLst>
      <p:ext uri="{BB962C8B-B14F-4D97-AF65-F5344CB8AC3E}">
        <p14:creationId xmlns:p14="http://schemas.microsoft.com/office/powerpoint/2010/main" val="329150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25891" y="1621"/>
          <a:ext cx="1619" cy="1619"/>
        </p:xfrm>
        <a:graphic>
          <a:graphicData uri="http://schemas.openxmlformats.org/presentationml/2006/ole">
            <mc:AlternateContent xmlns:mc="http://schemas.openxmlformats.org/markup-compatibility/2006">
              <mc:Choice xmlns:v="urn:schemas-microsoft-com:vml" Requires="v">
                <p:oleObj spid="_x0000_s27689" name="think-cell Slide" r:id="rId26" imgW="353" imgH="353" progId="TCLayout.ActiveDocument.1">
                  <p:embed/>
                </p:oleObj>
              </mc:Choice>
              <mc:Fallback>
                <p:oleObj name="think-cell Slide" r:id="rId26" imgW="353" imgH="353" progId="TCLayout.ActiveDocument.1">
                  <p:embed/>
                  <p:pic>
                    <p:nvPicPr>
                      <p:cNvPr id="3" name="Object 2" hidden="1"/>
                      <p:cNvPicPr/>
                      <p:nvPr/>
                    </p:nvPicPr>
                    <p:blipFill>
                      <a:blip r:embed="rId27"/>
                      <a:stretch>
                        <a:fillRect/>
                      </a:stretch>
                    </p:blipFill>
                    <p:spPr>
                      <a:xfrm>
                        <a:off x="1525891" y="1621"/>
                        <a:ext cx="1619" cy="1619"/>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BE0BF02-1221-48DB-AC6C-07E16A38186C}"/>
              </a:ext>
            </a:extLst>
          </p:cNvPr>
          <p:cNvSpPr/>
          <p:nvPr>
            <p:custDataLst>
              <p:tags r:id="rId3"/>
            </p:custDataLst>
          </p:nvPr>
        </p:nvSpPr>
        <p:spPr>
          <a:xfrm>
            <a:off x="0" y="0"/>
            <a:ext cx="158750" cy="15875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ShellMedium" panose="00000600000000000000" pitchFamily="50" charset="0"/>
              <a:ea typeface="Arial Unicode MS" panose="020B0604020202020204"/>
              <a:cs typeface="+mn-cs"/>
              <a:sym typeface="Futura Medium" panose="00000400000000000000" pitchFamily="2" charset="0"/>
            </a:endParaRPr>
          </a:p>
        </p:txBody>
      </p:sp>
      <p:sp>
        <p:nvSpPr>
          <p:cNvPr id="2" name="Title 1"/>
          <p:cNvSpPr>
            <a:spLocks noGrp="1"/>
          </p:cNvSpPr>
          <p:nvPr>
            <p:ph type="title"/>
          </p:nvPr>
        </p:nvSpPr>
        <p:spPr/>
        <p:txBody>
          <a:bodyPr/>
          <a:lstStyle/>
          <a:p>
            <a:r>
              <a:rPr lang="en-GB" dirty="0">
                <a:latin typeface="ShellMedium" panose="00000600000000000000" pitchFamily="50" charset="0"/>
              </a:rPr>
              <a:t>Cost lever tree – </a:t>
            </a:r>
            <a:r>
              <a:rPr lang="en-US" dirty="0">
                <a:latin typeface="ShellMedium" panose="00000600000000000000" pitchFamily="50" charset="0"/>
              </a:rPr>
              <a:t>Disposal of 19 SPDC Vessels</a:t>
            </a:r>
            <a:endParaRPr lang="en-GB" dirty="0">
              <a:latin typeface="ShellMedium" panose="00000600000000000000" pitchFamily="50" charset="0"/>
            </a:endParaRPr>
          </a:p>
        </p:txBody>
      </p:sp>
      <p:sp>
        <p:nvSpPr>
          <p:cNvPr id="79" name="Arc 39" hidden="1"/>
          <p:cNvSpPr>
            <a:spLocks noChangeAspect="1"/>
          </p:cNvSpPr>
          <p:nvPr>
            <p:custDataLst>
              <p:tags r:id="rId4"/>
            </p:custDataLst>
          </p:nvPr>
        </p:nvSpPr>
        <p:spPr bwMode="auto">
          <a:xfrm>
            <a:off x="7847203" y="973090"/>
            <a:ext cx="213806" cy="213807"/>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918" b="0" i="0" u="none" strike="noStrike" kern="1200" cap="none" spc="0" normalizeH="0" baseline="0" noProof="0">
              <a:ln>
                <a:noFill/>
              </a:ln>
              <a:solidFill>
                <a:srgbClr val="595959"/>
              </a:solidFill>
              <a:effectLst/>
              <a:uLnTx/>
              <a:uFillTx/>
              <a:latin typeface="ShellMedium" panose="00000600000000000000" pitchFamily="50" charset="0"/>
              <a:ea typeface="ＭＳ Ｐゴシック"/>
              <a:cs typeface="+mn-cs"/>
              <a:sym typeface="Futura Medium"/>
            </a:endParaRPr>
          </a:p>
        </p:txBody>
      </p:sp>
      <p:grpSp>
        <p:nvGrpSpPr>
          <p:cNvPr id="376" name="Group 375">
            <a:extLst>
              <a:ext uri="{FF2B5EF4-FFF2-40B4-BE49-F238E27FC236}">
                <a16:creationId xmlns:a16="http://schemas.microsoft.com/office/drawing/2014/main" id="{977656D2-813D-4B86-9B2D-0FEE74B7420E}"/>
              </a:ext>
            </a:extLst>
          </p:cNvPr>
          <p:cNvGrpSpPr/>
          <p:nvPr/>
        </p:nvGrpSpPr>
        <p:grpSpPr>
          <a:xfrm>
            <a:off x="528638" y="909689"/>
            <a:ext cx="1761341" cy="339676"/>
            <a:chOff x="1511317" y="1229814"/>
            <a:chExt cx="1401519" cy="209345"/>
          </a:xfrm>
        </p:grpSpPr>
        <p:sp>
          <p:nvSpPr>
            <p:cNvPr id="82" name="AutoShape 14"/>
            <p:cNvSpPr>
              <a:spLocks noChangeArrowheads="1"/>
            </p:cNvSpPr>
            <p:nvPr/>
          </p:nvSpPr>
          <p:spPr bwMode="gray">
            <a:xfrm>
              <a:off x="1643328" y="1229814"/>
              <a:ext cx="1269508" cy="20350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657" anchor="b">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200" b="1" i="0" u="none" strike="noStrike" kern="1200" cap="none" spc="0" normalizeH="0" baseline="0" noProof="0" dirty="0">
                  <a:ln>
                    <a:noFill/>
                  </a:ln>
                  <a:solidFill>
                    <a:srgbClr val="DD1D21"/>
                  </a:solidFill>
                  <a:effectLst/>
                  <a:uLnTx/>
                  <a:uFillTx/>
                  <a:latin typeface="ShellMedium" panose="00000600000000000000" pitchFamily="50" charset="0"/>
                  <a:ea typeface="Gulim" pitchFamily="34" charset="-127"/>
                  <a:cs typeface="Arial" panose="020B0604020202020204" pitchFamily="34" charset="0"/>
                </a:rPr>
                <a:t>Categories</a:t>
              </a:r>
            </a:p>
          </p:txBody>
        </p:sp>
        <p:cxnSp>
          <p:nvCxnSpPr>
            <p:cNvPr id="83" name="AutoShape 70"/>
            <p:cNvCxnSpPr>
              <a:cxnSpLocks noChangeShapeType="1"/>
            </p:cNvCxnSpPr>
            <p:nvPr/>
          </p:nvCxnSpPr>
          <p:spPr bwMode="auto">
            <a:xfrm>
              <a:off x="1511317" y="1439159"/>
              <a:ext cx="1269508" cy="0"/>
            </a:xfrm>
            <a:prstGeom prst="straightConnector1">
              <a:avLst/>
            </a:prstGeom>
            <a:ln w="9525">
              <a:solidFill>
                <a:schemeClr val="tx2"/>
              </a:solidFill>
              <a:headEnd/>
              <a:tailEnd/>
            </a:ln>
            <a:effectLst/>
          </p:spPr>
          <p:style>
            <a:lnRef idx="2">
              <a:schemeClr val="accent3"/>
            </a:lnRef>
            <a:fillRef idx="0">
              <a:schemeClr val="accent3"/>
            </a:fillRef>
            <a:effectRef idx="1">
              <a:schemeClr val="accent3"/>
            </a:effectRef>
            <a:fontRef idx="minor">
              <a:schemeClr val="tx1"/>
            </a:fontRef>
          </p:style>
        </p:cxnSp>
      </p:grpSp>
      <p:grpSp>
        <p:nvGrpSpPr>
          <p:cNvPr id="250" name="Group 249">
            <a:extLst>
              <a:ext uri="{FF2B5EF4-FFF2-40B4-BE49-F238E27FC236}">
                <a16:creationId xmlns:a16="http://schemas.microsoft.com/office/drawing/2014/main" id="{5933657F-7ABA-46B2-BA69-602484DA1C9A}"/>
              </a:ext>
            </a:extLst>
          </p:cNvPr>
          <p:cNvGrpSpPr/>
          <p:nvPr/>
        </p:nvGrpSpPr>
        <p:grpSpPr>
          <a:xfrm>
            <a:off x="2354520" y="1047049"/>
            <a:ext cx="2205038" cy="204788"/>
            <a:chOff x="2861819" y="1235654"/>
            <a:chExt cx="2206170" cy="203505"/>
          </a:xfrm>
        </p:grpSpPr>
        <p:sp>
          <p:nvSpPr>
            <p:cNvPr id="104" name="AutoShape 14"/>
            <p:cNvSpPr>
              <a:spLocks noChangeArrowheads="1"/>
            </p:cNvSpPr>
            <p:nvPr/>
          </p:nvSpPr>
          <p:spPr bwMode="gray">
            <a:xfrm>
              <a:off x="2861819" y="1235654"/>
              <a:ext cx="2206170" cy="20350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657"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ko-KR" sz="1200" b="1" i="0" u="none" strike="noStrike" kern="1200" cap="none" spc="0" normalizeH="0" baseline="0" noProof="0" dirty="0">
                  <a:ln>
                    <a:noFill/>
                  </a:ln>
                  <a:solidFill>
                    <a:srgbClr val="DD1D21"/>
                  </a:solidFill>
                  <a:effectLst/>
                  <a:uLnTx/>
                  <a:uFillTx/>
                  <a:latin typeface="ShellMedium" panose="00000600000000000000" pitchFamily="50" charset="0"/>
                  <a:ea typeface="Gulim" pitchFamily="34" charset="-127"/>
                  <a:cs typeface="Arial" panose="020B0604020202020204" pitchFamily="34" charset="0"/>
                </a:rPr>
                <a:t>Drivers</a:t>
              </a:r>
            </a:p>
          </p:txBody>
        </p:sp>
        <p:cxnSp>
          <p:nvCxnSpPr>
            <p:cNvPr id="105" name="AutoShape 70"/>
            <p:cNvCxnSpPr>
              <a:cxnSpLocks noChangeShapeType="1"/>
            </p:cNvCxnSpPr>
            <p:nvPr/>
          </p:nvCxnSpPr>
          <p:spPr bwMode="auto">
            <a:xfrm>
              <a:off x="2861819" y="1439159"/>
              <a:ext cx="1840357" cy="0"/>
            </a:xfrm>
            <a:prstGeom prst="straightConnector1">
              <a:avLst/>
            </a:prstGeom>
            <a:ln w="9525">
              <a:solidFill>
                <a:schemeClr val="tx2"/>
              </a:solidFill>
              <a:headEnd/>
              <a:tailEnd/>
            </a:ln>
            <a:effectLst/>
          </p:spPr>
          <p:style>
            <a:lnRef idx="2">
              <a:schemeClr val="accent3"/>
            </a:lnRef>
            <a:fillRef idx="0">
              <a:schemeClr val="accent3"/>
            </a:fillRef>
            <a:effectRef idx="1">
              <a:schemeClr val="accent3"/>
            </a:effectRef>
            <a:fontRef idx="minor">
              <a:schemeClr val="tx1"/>
            </a:fontRef>
          </p:style>
        </p:cxnSp>
      </p:grpSp>
      <p:cxnSp>
        <p:nvCxnSpPr>
          <p:cNvPr id="253" name="AutoShape 70">
            <a:extLst>
              <a:ext uri="{FF2B5EF4-FFF2-40B4-BE49-F238E27FC236}">
                <a16:creationId xmlns:a16="http://schemas.microsoft.com/office/drawing/2014/main" id="{BD04363E-DE29-4DD6-B631-3CA07FEC5B70}"/>
              </a:ext>
            </a:extLst>
          </p:cNvPr>
          <p:cNvCxnSpPr>
            <a:cxnSpLocks noChangeShapeType="1"/>
          </p:cNvCxnSpPr>
          <p:nvPr/>
        </p:nvCxnSpPr>
        <p:spPr bwMode="auto">
          <a:xfrm flipV="1">
            <a:off x="4160838" y="1249363"/>
            <a:ext cx="1497013" cy="1588"/>
          </a:xfrm>
          <a:prstGeom prst="straightConnector1">
            <a:avLst/>
          </a:prstGeom>
          <a:ln w="9525">
            <a:solidFill>
              <a:schemeClr val="tx2"/>
            </a:solidFill>
            <a:headEnd/>
            <a:tailEnd/>
          </a:ln>
          <a:effectLst/>
        </p:spPr>
        <p:style>
          <a:lnRef idx="2">
            <a:schemeClr val="accent3"/>
          </a:lnRef>
          <a:fillRef idx="0">
            <a:schemeClr val="accent3"/>
          </a:fillRef>
          <a:effectRef idx="1">
            <a:schemeClr val="accent3"/>
          </a:effectRef>
          <a:fontRef idx="minor">
            <a:schemeClr val="tx1"/>
          </a:fontRef>
        </p:style>
      </p:cxnSp>
      <p:cxnSp>
        <p:nvCxnSpPr>
          <p:cNvPr id="96" name="AutoShape 70">
            <a:extLst>
              <a:ext uri="{FF2B5EF4-FFF2-40B4-BE49-F238E27FC236}">
                <a16:creationId xmlns:a16="http://schemas.microsoft.com/office/drawing/2014/main" id="{2F125807-45C2-4472-95F5-ADB09CB353C0}"/>
              </a:ext>
            </a:extLst>
          </p:cNvPr>
          <p:cNvCxnSpPr>
            <a:cxnSpLocks noChangeShapeType="1"/>
          </p:cNvCxnSpPr>
          <p:nvPr/>
        </p:nvCxnSpPr>
        <p:spPr bwMode="auto">
          <a:xfrm>
            <a:off x="5664240" y="1249363"/>
            <a:ext cx="5799027" cy="0"/>
          </a:xfrm>
          <a:prstGeom prst="straightConnector1">
            <a:avLst/>
          </a:prstGeom>
          <a:ln w="9525">
            <a:solidFill>
              <a:schemeClr val="tx2"/>
            </a:solidFill>
            <a:headEnd/>
            <a:tailEnd/>
          </a:ln>
          <a:effectLst/>
        </p:spPr>
        <p:style>
          <a:lnRef idx="2">
            <a:schemeClr val="accent3"/>
          </a:lnRef>
          <a:fillRef idx="0">
            <a:schemeClr val="accent3"/>
          </a:fillRef>
          <a:effectRef idx="1">
            <a:schemeClr val="accent3"/>
          </a:effectRef>
          <a:fontRef idx="minor">
            <a:schemeClr val="tx1"/>
          </a:fontRef>
        </p:style>
      </p:cxnSp>
      <p:cxnSp>
        <p:nvCxnSpPr>
          <p:cNvPr id="90" name="Straight Connector 89">
            <a:extLst>
              <a:ext uri="{FF2B5EF4-FFF2-40B4-BE49-F238E27FC236}">
                <a16:creationId xmlns:a16="http://schemas.microsoft.com/office/drawing/2014/main" id="{A52AC129-292E-4489-86B1-D9F8B44AD88A}"/>
              </a:ext>
            </a:extLst>
          </p:cNvPr>
          <p:cNvCxnSpPr>
            <a:cxnSpLocks/>
          </p:cNvCxnSpPr>
          <p:nvPr/>
        </p:nvCxnSpPr>
        <p:spPr>
          <a:xfrm flipV="1">
            <a:off x="351151" y="5027126"/>
            <a:ext cx="11456625" cy="29907"/>
          </a:xfrm>
          <a:prstGeom prst="line">
            <a:avLst/>
          </a:prstGeom>
          <a:ln w="635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F185D73-469C-44B2-8A32-53722ADA450C}"/>
              </a:ext>
            </a:extLst>
          </p:cNvPr>
          <p:cNvCxnSpPr>
            <a:cxnSpLocks/>
          </p:cNvCxnSpPr>
          <p:nvPr/>
        </p:nvCxnSpPr>
        <p:spPr>
          <a:xfrm flipH="1">
            <a:off x="174125" y="3156412"/>
            <a:ext cx="10308179" cy="0"/>
          </a:xfrm>
          <a:prstGeom prst="line">
            <a:avLst/>
          </a:prstGeom>
          <a:ln w="127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6D21CA4C-855E-4596-B7D8-AC733BEF8569}"/>
              </a:ext>
            </a:extLst>
          </p:cNvPr>
          <p:cNvSpPr txBox="1"/>
          <p:nvPr/>
        </p:nvSpPr>
        <p:spPr>
          <a:xfrm>
            <a:off x="9236521" y="3941841"/>
            <a:ext cx="2890054"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200" dirty="0">
                <a:solidFill>
                  <a:srgbClr val="FF0000"/>
                </a:solidFill>
                <a:latin typeface="ShellMedium" panose="00000600000000000000" pitchFamily="50" charset="0"/>
                <a:ea typeface="ＭＳ Ｐゴシック"/>
              </a:rPr>
              <a:t> </a:t>
            </a:r>
            <a:endParaRPr kumimoji="0" lang="en-US" sz="1200" b="0" i="0" u="none" strike="noStrike" kern="1200" cap="none" spc="0" normalizeH="0" baseline="0" noProof="0" dirty="0">
              <a:ln>
                <a:noFill/>
              </a:ln>
              <a:solidFill>
                <a:srgbClr val="FF0000"/>
              </a:solidFill>
              <a:effectLst/>
              <a:uLnTx/>
              <a:uFillTx/>
              <a:latin typeface="ShellMedium" panose="00000600000000000000" pitchFamily="50" charset="0"/>
              <a:ea typeface="ＭＳ Ｐゴシック"/>
              <a:cs typeface="+mn-cs"/>
            </a:endParaRPr>
          </a:p>
        </p:txBody>
      </p:sp>
      <p:sp>
        <p:nvSpPr>
          <p:cNvPr id="89" name="Rectangle 88">
            <a:extLst>
              <a:ext uri="{FF2B5EF4-FFF2-40B4-BE49-F238E27FC236}">
                <a16:creationId xmlns:a16="http://schemas.microsoft.com/office/drawing/2014/main" id="{E9F55D27-1BA2-4A77-BAA1-6A7F184DB43D}"/>
              </a:ext>
            </a:extLst>
          </p:cNvPr>
          <p:cNvSpPr/>
          <p:nvPr/>
        </p:nvSpPr>
        <p:spPr>
          <a:xfrm>
            <a:off x="-101594" y="74405"/>
            <a:ext cx="11064753" cy="400110"/>
          </a:xfrm>
          <a:prstGeom prst="rect">
            <a:avLst/>
          </a:prstGeom>
        </p:spPr>
        <p:txBody>
          <a:bodyPr wrap="square">
            <a:spAutoFit/>
          </a:bodyPr>
          <a:lstStyle/>
          <a:p>
            <a:r>
              <a:rPr lang="en-US" sz="2000" b="1" dirty="0">
                <a:latin typeface="ShellMedium" panose="00000600000000000000" pitchFamily="50" charset="0"/>
              </a:rPr>
              <a:t>Driver Tree: Dispose off all 19 SPDC Owned inshore vessels by End Q3 2021 (I-0154355)</a:t>
            </a:r>
          </a:p>
        </p:txBody>
      </p:sp>
      <p:sp>
        <p:nvSpPr>
          <p:cNvPr id="182" name="TextBox 181">
            <a:extLst>
              <a:ext uri="{FF2B5EF4-FFF2-40B4-BE49-F238E27FC236}">
                <a16:creationId xmlns:a16="http://schemas.microsoft.com/office/drawing/2014/main" id="{BE1CC8E3-B957-45E0-ADDA-49AB340E7A8F}"/>
              </a:ext>
            </a:extLst>
          </p:cNvPr>
          <p:cNvSpPr txBox="1"/>
          <p:nvPr/>
        </p:nvSpPr>
        <p:spPr>
          <a:xfrm>
            <a:off x="8810515" y="3002871"/>
            <a:ext cx="1542486" cy="738664"/>
          </a:xfrm>
          <a:prstGeom prst="rect">
            <a:avLst/>
          </a:prstGeom>
          <a:solidFill>
            <a:srgbClr val="CDDC4C"/>
          </a:solidFill>
        </p:spPr>
        <p:txBody>
          <a:bodyPr wrap="square" rtlCol="0">
            <a:spAutoFit/>
          </a:bodyPr>
          <a:lstStyle/>
          <a:p>
            <a:pPr lvl="0" algn="ctr">
              <a:defRPr/>
            </a:pPr>
            <a:r>
              <a:rPr lang="en-US" sz="1400" dirty="0">
                <a:solidFill>
                  <a:srgbClr val="000000"/>
                </a:solidFill>
                <a:latin typeface="ShellMedium" panose="00000600000000000000" pitchFamily="50" charset="0"/>
              </a:rPr>
              <a:t>Annual savings net Savings - </a:t>
            </a:r>
            <a:r>
              <a:rPr kumimoji="0" lang="en-US" sz="140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rPr>
              <a:t>$</a:t>
            </a:r>
            <a:r>
              <a:rPr lang="en-US" sz="1400" dirty="0">
                <a:solidFill>
                  <a:srgbClr val="000000"/>
                </a:solidFill>
                <a:latin typeface="ShellMedium" panose="00000600000000000000" pitchFamily="50" charset="0"/>
                <a:ea typeface="ＭＳ Ｐゴシック"/>
              </a:rPr>
              <a:t>1</a:t>
            </a:r>
            <a:r>
              <a:rPr lang="en-US" sz="1400" dirty="0">
                <a:solidFill>
                  <a:srgbClr val="000000"/>
                </a:solidFill>
                <a:latin typeface="ShellMedium" panose="00000600000000000000" pitchFamily="50" charset="0"/>
              </a:rPr>
              <a:t>.1m + </a:t>
            </a:r>
            <a:r>
              <a:rPr kumimoji="0" lang="en-US" sz="140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rPr>
              <a:t>TBD</a:t>
            </a:r>
          </a:p>
        </p:txBody>
      </p:sp>
      <p:sp>
        <p:nvSpPr>
          <p:cNvPr id="183" name="Right Brace 182">
            <a:extLst>
              <a:ext uri="{FF2B5EF4-FFF2-40B4-BE49-F238E27FC236}">
                <a16:creationId xmlns:a16="http://schemas.microsoft.com/office/drawing/2014/main" id="{45EA987A-1F85-458B-99AE-D95F854289EB}"/>
              </a:ext>
            </a:extLst>
          </p:cNvPr>
          <p:cNvSpPr/>
          <p:nvPr/>
        </p:nvSpPr>
        <p:spPr>
          <a:xfrm>
            <a:off x="8277535" y="2488284"/>
            <a:ext cx="532979" cy="1470910"/>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endParaRPr>
          </a:p>
        </p:txBody>
      </p:sp>
      <p:sp>
        <p:nvSpPr>
          <p:cNvPr id="84" name="Rectangle 24">
            <a:extLst>
              <a:ext uri="{FF2B5EF4-FFF2-40B4-BE49-F238E27FC236}">
                <a16:creationId xmlns:a16="http://schemas.microsoft.com/office/drawing/2014/main" id="{502E7DA0-CB27-491D-8899-FE2023B453D3}"/>
              </a:ext>
            </a:extLst>
          </p:cNvPr>
          <p:cNvSpPr>
            <a:spLocks noChangeArrowheads="1"/>
          </p:cNvSpPr>
          <p:nvPr>
            <p:custDataLst>
              <p:tags r:id="rId5"/>
            </p:custDataLst>
          </p:nvPr>
        </p:nvSpPr>
        <p:spPr bwMode="gray">
          <a:xfrm>
            <a:off x="4438865" y="4433086"/>
            <a:ext cx="1284888" cy="515414"/>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defTabSz="895350" rtl="0" eaLnBrk="1" fontAlgn="base" latinLnBrk="0" hangingPunct="1">
              <a:lnSpc>
                <a:spcPct val="100000"/>
              </a:lnSpc>
              <a:spcBef>
                <a:spcPct val="0"/>
              </a:spcBef>
              <a:spcAft>
                <a:spcPct val="0"/>
              </a:spcAft>
              <a:buClr>
                <a:srgbClr val="DD1D21"/>
              </a:buClr>
              <a:buSzTx/>
              <a:buFontTx/>
              <a:buNone/>
              <a:tabLst/>
              <a:defRPr/>
            </a:pPr>
            <a:r>
              <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rPr>
              <a:t>$</a:t>
            </a:r>
            <a:r>
              <a:rPr lang="en-US" sz="1400" dirty="0">
                <a:solidFill>
                  <a:srgbClr val="595959"/>
                </a:solidFill>
                <a:latin typeface="ShellMedium" panose="00000600000000000000" pitchFamily="50" charset="0"/>
                <a:ea typeface="ＭＳ Ｐゴシック"/>
                <a:cs typeface="Arial" panose="020B0604020202020204" pitchFamily="34" charset="0"/>
              </a:rPr>
              <a:t>46k (one-off)</a:t>
            </a:r>
            <a:endPar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endParaRPr>
          </a:p>
        </p:txBody>
      </p:sp>
      <p:sp>
        <p:nvSpPr>
          <p:cNvPr id="11" name="Right Brace 10">
            <a:extLst>
              <a:ext uri="{FF2B5EF4-FFF2-40B4-BE49-F238E27FC236}">
                <a16:creationId xmlns:a16="http://schemas.microsoft.com/office/drawing/2014/main" id="{BE36AF5A-0BDE-44FD-8626-DE123E9C6BC8}"/>
              </a:ext>
            </a:extLst>
          </p:cNvPr>
          <p:cNvSpPr/>
          <p:nvPr/>
        </p:nvSpPr>
        <p:spPr>
          <a:xfrm>
            <a:off x="5701541" y="3314642"/>
            <a:ext cx="465821" cy="1373498"/>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595959"/>
              </a:solidFill>
              <a:effectLst/>
              <a:uLnTx/>
              <a:uFillTx/>
              <a:latin typeface="ShellMedium" panose="00000600000000000000" pitchFamily="50" charset="0"/>
              <a:ea typeface="ＭＳ Ｐゴシック"/>
              <a:cs typeface="+mn-cs"/>
            </a:endParaRPr>
          </a:p>
        </p:txBody>
      </p:sp>
      <p:sp>
        <p:nvSpPr>
          <p:cNvPr id="12" name="TextBox 11">
            <a:extLst>
              <a:ext uri="{FF2B5EF4-FFF2-40B4-BE49-F238E27FC236}">
                <a16:creationId xmlns:a16="http://schemas.microsoft.com/office/drawing/2014/main" id="{7CD4BB79-5972-4895-8053-99367171C9DD}"/>
              </a:ext>
            </a:extLst>
          </p:cNvPr>
          <p:cNvSpPr txBox="1"/>
          <p:nvPr/>
        </p:nvSpPr>
        <p:spPr>
          <a:xfrm>
            <a:off x="6208320" y="3868704"/>
            <a:ext cx="1214337" cy="338554"/>
          </a:xfrm>
          <a:prstGeom prst="rect">
            <a:avLst/>
          </a:prstGeom>
          <a:solidFill>
            <a:schemeClr val="accent2">
              <a:lumMod val="100000"/>
            </a:schemeClr>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600" b="1" dirty="0">
                <a:solidFill>
                  <a:schemeClr val="bg1"/>
                </a:solidFill>
                <a:latin typeface="ShellMedium" panose="00000600000000000000" pitchFamily="50" charset="0"/>
                <a:ea typeface="ＭＳ Ｐゴシック"/>
              </a:rPr>
              <a:t>$2.5m</a:t>
            </a:r>
          </a:p>
        </p:txBody>
      </p:sp>
      <p:sp>
        <p:nvSpPr>
          <p:cNvPr id="78" name="Rectangle 18">
            <a:extLst>
              <a:ext uri="{FF2B5EF4-FFF2-40B4-BE49-F238E27FC236}">
                <a16:creationId xmlns:a16="http://schemas.microsoft.com/office/drawing/2014/main" id="{91896201-8FAD-4B2F-8E8C-71A0A6914F2F}"/>
              </a:ext>
            </a:extLst>
          </p:cNvPr>
          <p:cNvSpPr>
            <a:spLocks noChangeArrowheads="1"/>
          </p:cNvSpPr>
          <p:nvPr>
            <p:custDataLst>
              <p:tags r:id="rId6"/>
            </p:custDataLst>
          </p:nvPr>
        </p:nvSpPr>
        <p:spPr bwMode="gray">
          <a:xfrm>
            <a:off x="174125" y="3377977"/>
            <a:ext cx="1710619" cy="1185206"/>
          </a:xfrm>
          <a:prstGeom prst="rect">
            <a:avLst/>
          </a:prstGeom>
          <a:solidFill>
            <a:schemeClr val="accent2"/>
          </a:solidFill>
          <a:ln w="19050">
            <a:noFill/>
            <a:miter lim="800000"/>
            <a:headEnd/>
            <a:tailEnd/>
          </a:ln>
          <a:effectLst/>
        </p:spPr>
        <p:txBody>
          <a:bodyPr lIns="46649" tIns="46649" rIns="46649" bIns="46649" anchor="ctr">
            <a:noAutofit/>
          </a:bodyPr>
          <a:lstStyle/>
          <a:p>
            <a:pPr marL="131763" marR="0" lvl="0" indent="0" algn="ctr" defTabSz="913526" rtl="0" eaLnBrk="1" fontAlgn="base" latinLnBrk="0" hangingPunct="1">
              <a:lnSpc>
                <a:spcPct val="100000"/>
              </a:lnSpc>
              <a:spcBef>
                <a:spcPct val="0"/>
              </a:spcBef>
              <a:spcAft>
                <a:spcPct val="0"/>
              </a:spcAft>
              <a:buClr>
                <a:srgbClr val="DD1D21"/>
              </a:buClr>
              <a:buSzTx/>
              <a:buFontTx/>
              <a:buNone/>
              <a:tabLst/>
              <a:defRPr/>
            </a:pPr>
            <a:r>
              <a:rPr kumimoji="0" lang="en-US" sz="2000" b="1" i="0" u="none" strike="noStrike" kern="1200" cap="none" spc="0" normalizeH="0" baseline="0" noProof="0" dirty="0">
                <a:ln>
                  <a:noFill/>
                </a:ln>
                <a:solidFill>
                  <a:srgbClr val="FFFFFF"/>
                </a:solidFill>
                <a:effectLst/>
                <a:uLnTx/>
                <a:uFillTx/>
                <a:latin typeface="ShellMedium" panose="00000600000000000000" pitchFamily="50" charset="0"/>
                <a:ea typeface="ＭＳ Ｐゴシック"/>
                <a:cs typeface="Arial" panose="020B0604020202020204" pitchFamily="34" charset="0"/>
              </a:rPr>
              <a:t>Hire 10 replacement 3</a:t>
            </a:r>
            <a:r>
              <a:rPr kumimoji="0" lang="en-US" sz="2000" b="1" i="0" u="none" strike="noStrike" kern="1200" cap="none" spc="0" normalizeH="0" baseline="30000" noProof="0" dirty="0">
                <a:ln>
                  <a:noFill/>
                </a:ln>
                <a:solidFill>
                  <a:srgbClr val="FFFFFF"/>
                </a:solidFill>
                <a:effectLst/>
                <a:uLnTx/>
                <a:uFillTx/>
                <a:latin typeface="ShellMedium" panose="00000600000000000000" pitchFamily="50" charset="0"/>
                <a:ea typeface="ＭＳ Ｐゴシック"/>
                <a:cs typeface="Arial" panose="020B0604020202020204" pitchFamily="34" charset="0"/>
              </a:rPr>
              <a:t>rd</a:t>
            </a:r>
            <a:r>
              <a:rPr kumimoji="0" lang="en-US" sz="2000" b="1" i="0" u="none" strike="noStrike" kern="1200" cap="none" spc="0" normalizeH="0" baseline="0" noProof="0" dirty="0">
                <a:ln>
                  <a:noFill/>
                </a:ln>
                <a:solidFill>
                  <a:srgbClr val="FFFFFF"/>
                </a:solidFill>
                <a:effectLst/>
                <a:uLnTx/>
                <a:uFillTx/>
                <a:latin typeface="ShellMedium" panose="00000600000000000000" pitchFamily="50" charset="0"/>
                <a:ea typeface="ＭＳ Ｐゴシック"/>
                <a:cs typeface="Arial" panose="020B0604020202020204" pitchFamily="34" charset="0"/>
              </a:rPr>
              <a:t> party vessels</a:t>
            </a:r>
          </a:p>
        </p:txBody>
      </p:sp>
      <p:sp>
        <p:nvSpPr>
          <p:cNvPr id="138" name="Rectangle 24">
            <a:extLst>
              <a:ext uri="{FF2B5EF4-FFF2-40B4-BE49-F238E27FC236}">
                <a16:creationId xmlns:a16="http://schemas.microsoft.com/office/drawing/2014/main" id="{EDFC9C1F-7434-45B1-8C04-185ABBABBF8E}"/>
              </a:ext>
            </a:extLst>
          </p:cNvPr>
          <p:cNvSpPr>
            <a:spLocks noChangeArrowheads="1"/>
          </p:cNvSpPr>
          <p:nvPr>
            <p:custDataLst>
              <p:tags r:id="rId7"/>
            </p:custDataLst>
          </p:nvPr>
        </p:nvSpPr>
        <p:spPr bwMode="gray">
          <a:xfrm>
            <a:off x="2137362" y="3666829"/>
            <a:ext cx="1977707" cy="802707"/>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algn="l" defTabSz="895350" rtl="0" eaLnBrk="1" fontAlgn="base" latinLnBrk="0" hangingPunct="1">
              <a:lnSpc>
                <a:spcPct val="100000"/>
              </a:lnSpc>
              <a:spcBef>
                <a:spcPct val="0"/>
              </a:spcBef>
              <a:spcAft>
                <a:spcPct val="0"/>
              </a:spcAft>
              <a:buClr>
                <a:srgbClr val="DD1D21"/>
              </a:buClr>
              <a:buSzTx/>
              <a:buFontTx/>
              <a:buNone/>
              <a:tabLst/>
              <a:defRPr/>
            </a:pPr>
            <a:r>
              <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rPr>
              <a:t>Hire 2 </a:t>
            </a:r>
            <a:r>
              <a:rPr kumimoji="0" lang="en-US" sz="1000" b="0" i="0" u="none" kern="1200" cap="none" spc="0" normalizeH="0" noProof="0" dirty="0">
                <a:ln>
                  <a:noFill/>
                </a:ln>
                <a:effectLst/>
                <a:uLnTx/>
                <a:uFillTx/>
                <a:latin typeface="ShellMedium" panose="00000600000000000000" pitchFamily="50" charset="0"/>
                <a:ea typeface="ＭＳ Ｐゴシック"/>
                <a:cs typeface="Arial" panose="020B0604020202020204" pitchFamily="34" charset="0"/>
              </a:rPr>
              <a:t>00 </a:t>
            </a:r>
            <a:r>
              <a:rPr kumimoji="0" lang="en-US" sz="1400" b="0" i="0" u="none" kern="1200" cap="none" spc="0" normalizeH="0" noProof="0" dirty="0">
                <a:ln>
                  <a:noFill/>
                </a:ln>
                <a:effectLst/>
                <a:uLnTx/>
                <a:uFillTx/>
                <a:latin typeface="ShellMedium" panose="00000600000000000000" pitchFamily="50" charset="0"/>
                <a:ea typeface="ＭＳ Ｐゴシック"/>
                <a:cs typeface="Arial" panose="020B0604020202020204" pitchFamily="34" charset="0"/>
              </a:rPr>
              <a:t>9</a:t>
            </a:r>
            <a:r>
              <a:rPr kumimoji="0" lang="en-US" sz="900" b="0" i="0" u="none" kern="1200" cap="none" spc="0" normalizeH="0" noProof="0" dirty="0">
                <a:ln>
                  <a:noFill/>
                </a:ln>
                <a:effectLst/>
                <a:uLnTx/>
                <a:uFillTx/>
                <a:latin typeface="ShellMedium" panose="00000600000000000000" pitchFamily="50" charset="0"/>
                <a:ea typeface="ＭＳ Ｐゴシック"/>
                <a:cs typeface="Arial" panose="020B0604020202020204" pitchFamily="34" charset="0"/>
              </a:rPr>
              <a:t> </a:t>
            </a:r>
            <a:r>
              <a:rPr kumimoji="0" lang="en-US" sz="1400" b="0" i="0" u="none" kern="1200" cap="none" spc="0" normalizeH="0" noProof="0" dirty="0">
                <a:ln>
                  <a:noFill/>
                </a:ln>
                <a:effectLst/>
                <a:uLnTx/>
                <a:uFillTx/>
                <a:latin typeface="ShellMedium" panose="00000600000000000000" pitchFamily="50" charset="0"/>
                <a:ea typeface="ＭＳ Ｐゴシック"/>
                <a:cs typeface="Arial" panose="020B0604020202020204" pitchFamily="34" charset="0"/>
              </a:rPr>
              <a:t>vessels </a:t>
            </a:r>
            <a:r>
              <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rPr>
              <a:t>on call off for 322days    (</a:t>
            </a:r>
            <a:r>
              <a:rPr kumimoji="0" lang="en-US" sz="1400" b="1"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rPr>
              <a:t>7 vessels removed from count</a:t>
            </a:r>
            <a:r>
              <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rPr>
              <a:t> )</a:t>
            </a:r>
          </a:p>
        </p:txBody>
      </p:sp>
      <p:sp>
        <p:nvSpPr>
          <p:cNvPr id="158" name="Rectangle 24">
            <a:extLst>
              <a:ext uri="{FF2B5EF4-FFF2-40B4-BE49-F238E27FC236}">
                <a16:creationId xmlns:a16="http://schemas.microsoft.com/office/drawing/2014/main" id="{50827908-709A-4F06-A4ED-B793B1DAF01A}"/>
              </a:ext>
            </a:extLst>
          </p:cNvPr>
          <p:cNvSpPr>
            <a:spLocks noChangeArrowheads="1"/>
          </p:cNvSpPr>
          <p:nvPr>
            <p:custDataLst>
              <p:tags r:id="rId8"/>
            </p:custDataLst>
          </p:nvPr>
        </p:nvSpPr>
        <p:spPr bwMode="gray">
          <a:xfrm>
            <a:off x="2132863" y="3194959"/>
            <a:ext cx="1990535" cy="418789"/>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algn="l" defTabSz="895350" rtl="0" eaLnBrk="1" fontAlgn="base" latinLnBrk="0" hangingPunct="1">
              <a:lnSpc>
                <a:spcPct val="100000"/>
              </a:lnSpc>
              <a:spcBef>
                <a:spcPct val="0"/>
              </a:spcBef>
              <a:spcAft>
                <a:spcPct val="0"/>
              </a:spcAft>
              <a:buClr>
                <a:srgbClr val="DD1D21"/>
              </a:buClr>
              <a:buSzTx/>
              <a:buFontTx/>
              <a:buNone/>
              <a:tabLst/>
              <a:defRPr/>
            </a:pPr>
            <a:r>
              <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rPr>
              <a:t>Hire 10 vessels steady state</a:t>
            </a:r>
          </a:p>
        </p:txBody>
      </p:sp>
      <p:sp>
        <p:nvSpPr>
          <p:cNvPr id="120" name="Rectangle 24">
            <a:extLst>
              <a:ext uri="{FF2B5EF4-FFF2-40B4-BE49-F238E27FC236}">
                <a16:creationId xmlns:a16="http://schemas.microsoft.com/office/drawing/2014/main" id="{697D6FC3-9011-4476-83FD-5DC3DFF17F2D}"/>
              </a:ext>
            </a:extLst>
          </p:cNvPr>
          <p:cNvSpPr>
            <a:spLocks noChangeArrowheads="1"/>
          </p:cNvSpPr>
          <p:nvPr>
            <p:custDataLst>
              <p:tags r:id="rId9"/>
            </p:custDataLst>
          </p:nvPr>
        </p:nvSpPr>
        <p:spPr bwMode="gray">
          <a:xfrm>
            <a:off x="4435338" y="3211633"/>
            <a:ext cx="1288416" cy="456742"/>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defTabSz="895350" rtl="0" eaLnBrk="1" fontAlgn="base" latinLnBrk="0" hangingPunct="1">
              <a:lnSpc>
                <a:spcPct val="100000"/>
              </a:lnSpc>
              <a:spcBef>
                <a:spcPct val="0"/>
              </a:spcBef>
              <a:spcAft>
                <a:spcPct val="0"/>
              </a:spcAft>
              <a:buClr>
                <a:srgbClr val="DD1D21"/>
              </a:buClr>
              <a:buSzTx/>
              <a:buFontTx/>
              <a:buNone/>
              <a:tabLst/>
              <a:defRPr/>
            </a:pPr>
            <a:r>
              <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rPr>
              <a:t>Annual Rate $</a:t>
            </a:r>
            <a:r>
              <a:rPr lang="en-US" sz="1400" dirty="0">
                <a:solidFill>
                  <a:srgbClr val="595959"/>
                </a:solidFill>
                <a:latin typeface="ShellMedium" panose="00000600000000000000" pitchFamily="50" charset="0"/>
                <a:ea typeface="ＭＳ Ｐゴシック"/>
                <a:cs typeface="Arial" panose="020B0604020202020204" pitchFamily="34" charset="0"/>
              </a:rPr>
              <a:t>2.2m</a:t>
            </a:r>
            <a:endPar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endParaRPr>
          </a:p>
        </p:txBody>
      </p:sp>
      <p:sp>
        <p:nvSpPr>
          <p:cNvPr id="135" name="Rectangle 24">
            <a:extLst>
              <a:ext uri="{FF2B5EF4-FFF2-40B4-BE49-F238E27FC236}">
                <a16:creationId xmlns:a16="http://schemas.microsoft.com/office/drawing/2014/main" id="{9F3CAE93-254E-4CC4-BFEA-26AFA88E4C8D}"/>
              </a:ext>
            </a:extLst>
          </p:cNvPr>
          <p:cNvSpPr>
            <a:spLocks noChangeArrowheads="1"/>
          </p:cNvSpPr>
          <p:nvPr>
            <p:custDataLst>
              <p:tags r:id="rId10"/>
            </p:custDataLst>
          </p:nvPr>
        </p:nvSpPr>
        <p:spPr bwMode="gray">
          <a:xfrm>
            <a:off x="4425429" y="3798484"/>
            <a:ext cx="1298324" cy="515414"/>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defTabSz="895350" rtl="0" eaLnBrk="1" fontAlgn="base" latinLnBrk="0" hangingPunct="1">
              <a:lnSpc>
                <a:spcPct val="100000"/>
              </a:lnSpc>
              <a:spcBef>
                <a:spcPct val="0"/>
              </a:spcBef>
              <a:spcAft>
                <a:spcPct val="0"/>
              </a:spcAft>
              <a:buClr>
                <a:srgbClr val="DD1D21"/>
              </a:buClr>
              <a:buSzTx/>
              <a:buFontTx/>
              <a:buNone/>
              <a:tabLst/>
              <a:defRPr/>
            </a:pPr>
            <a:r>
              <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rPr>
              <a:t>Annual Rate $268</a:t>
            </a:r>
            <a:r>
              <a:rPr lang="en-US" sz="1400" dirty="0">
                <a:solidFill>
                  <a:srgbClr val="595959"/>
                </a:solidFill>
                <a:latin typeface="ShellMedium" panose="00000600000000000000" pitchFamily="50" charset="0"/>
                <a:ea typeface="ＭＳ Ｐゴシック"/>
                <a:cs typeface="Arial" panose="020B0604020202020204" pitchFamily="34" charset="0"/>
              </a:rPr>
              <a:t>k</a:t>
            </a:r>
            <a:endPar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endParaRPr>
          </a:p>
        </p:txBody>
      </p:sp>
      <p:cxnSp>
        <p:nvCxnSpPr>
          <p:cNvPr id="124" name="Straight Arrow Connector 123">
            <a:extLst>
              <a:ext uri="{FF2B5EF4-FFF2-40B4-BE49-F238E27FC236}">
                <a16:creationId xmlns:a16="http://schemas.microsoft.com/office/drawing/2014/main" id="{DFB43CC5-BC8B-41C7-9924-04B218F51AE0}"/>
              </a:ext>
            </a:extLst>
          </p:cNvPr>
          <p:cNvCxnSpPr>
            <a:cxnSpLocks/>
          </p:cNvCxnSpPr>
          <p:nvPr/>
        </p:nvCxnSpPr>
        <p:spPr>
          <a:xfrm flipV="1">
            <a:off x="7235334" y="3976281"/>
            <a:ext cx="1168806" cy="3296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784A2A7-042E-4625-8F87-F9029E076384}"/>
              </a:ext>
            </a:extLst>
          </p:cNvPr>
          <p:cNvCxnSpPr>
            <a:cxnSpLocks/>
            <a:endCxn id="120" idx="1"/>
          </p:cNvCxnSpPr>
          <p:nvPr/>
        </p:nvCxnSpPr>
        <p:spPr>
          <a:xfrm flipV="1">
            <a:off x="4170486" y="3440004"/>
            <a:ext cx="264852" cy="1056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9BFD87AA-BEC4-40DF-BD97-72D3B9D138FE}"/>
              </a:ext>
            </a:extLst>
          </p:cNvPr>
          <p:cNvCxnSpPr>
            <a:cxnSpLocks/>
          </p:cNvCxnSpPr>
          <p:nvPr/>
        </p:nvCxnSpPr>
        <p:spPr>
          <a:xfrm flipV="1">
            <a:off x="4146614" y="4042992"/>
            <a:ext cx="299632" cy="1056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24">
            <a:extLst>
              <a:ext uri="{FF2B5EF4-FFF2-40B4-BE49-F238E27FC236}">
                <a16:creationId xmlns:a16="http://schemas.microsoft.com/office/drawing/2014/main" id="{C8668CC0-3EE7-41AA-8162-3BF60FB93CA5}"/>
              </a:ext>
            </a:extLst>
          </p:cNvPr>
          <p:cNvSpPr>
            <a:spLocks noChangeArrowheads="1"/>
          </p:cNvSpPr>
          <p:nvPr>
            <p:custDataLst>
              <p:tags r:id="rId11"/>
            </p:custDataLst>
          </p:nvPr>
        </p:nvSpPr>
        <p:spPr bwMode="gray">
          <a:xfrm>
            <a:off x="2132863" y="4522368"/>
            <a:ext cx="1990535" cy="418789"/>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algn="l" defTabSz="895350" rtl="0" eaLnBrk="1" fontAlgn="base" latinLnBrk="0" hangingPunct="1">
              <a:lnSpc>
                <a:spcPct val="100000"/>
              </a:lnSpc>
              <a:spcBef>
                <a:spcPct val="0"/>
              </a:spcBef>
              <a:spcAft>
                <a:spcPct val="0"/>
              </a:spcAft>
              <a:buClr>
                <a:srgbClr val="DD1D21"/>
              </a:buClr>
              <a:buSzTx/>
              <a:buFontTx/>
              <a:buNone/>
              <a:tabLst/>
              <a:defRPr/>
            </a:pPr>
            <a:r>
              <a:rPr lang="en-US" sz="1400" dirty="0">
                <a:solidFill>
                  <a:srgbClr val="595959"/>
                </a:solidFill>
                <a:latin typeface="ShellMedium" panose="00000600000000000000" pitchFamily="50" charset="0"/>
                <a:ea typeface="ＭＳ Ｐゴシック"/>
                <a:cs typeface="Arial" panose="020B0604020202020204" pitchFamily="34" charset="0"/>
              </a:rPr>
              <a:t>Demob 12 Vessels and Mobilise 10 Vessels</a:t>
            </a:r>
            <a:endPar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endParaRPr>
          </a:p>
        </p:txBody>
      </p:sp>
      <p:sp>
        <p:nvSpPr>
          <p:cNvPr id="81" name="Right Brace 80">
            <a:extLst>
              <a:ext uri="{FF2B5EF4-FFF2-40B4-BE49-F238E27FC236}">
                <a16:creationId xmlns:a16="http://schemas.microsoft.com/office/drawing/2014/main" id="{D22C247F-4BF3-46D9-96AB-92677A6624CD}"/>
              </a:ext>
            </a:extLst>
          </p:cNvPr>
          <p:cNvSpPr/>
          <p:nvPr/>
        </p:nvSpPr>
        <p:spPr>
          <a:xfrm rot="10800000">
            <a:off x="1838999" y="3355389"/>
            <a:ext cx="303580" cy="1407903"/>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595959"/>
              </a:solidFill>
              <a:effectLst/>
              <a:uLnTx/>
              <a:uFillTx/>
              <a:latin typeface="ShellMedium" panose="00000600000000000000" pitchFamily="50" charset="0"/>
              <a:ea typeface="ＭＳ Ｐゴシック"/>
              <a:cs typeface="+mn-cs"/>
            </a:endParaRPr>
          </a:p>
        </p:txBody>
      </p:sp>
      <p:cxnSp>
        <p:nvCxnSpPr>
          <p:cNvPr id="86" name="Straight Arrow Connector 85">
            <a:extLst>
              <a:ext uri="{FF2B5EF4-FFF2-40B4-BE49-F238E27FC236}">
                <a16:creationId xmlns:a16="http://schemas.microsoft.com/office/drawing/2014/main" id="{ED710C6B-9F16-411E-8336-85DA20D3920D}"/>
              </a:ext>
            </a:extLst>
          </p:cNvPr>
          <p:cNvCxnSpPr>
            <a:cxnSpLocks/>
          </p:cNvCxnSpPr>
          <p:nvPr/>
        </p:nvCxnSpPr>
        <p:spPr>
          <a:xfrm flipV="1">
            <a:off x="4131476" y="4668689"/>
            <a:ext cx="299632" cy="1056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52" name="Right Brace 151">
            <a:extLst>
              <a:ext uri="{FF2B5EF4-FFF2-40B4-BE49-F238E27FC236}">
                <a16:creationId xmlns:a16="http://schemas.microsoft.com/office/drawing/2014/main" id="{E6F0499E-6B6C-4D6B-BD72-25EF94B1398E}"/>
              </a:ext>
            </a:extLst>
          </p:cNvPr>
          <p:cNvSpPr/>
          <p:nvPr/>
        </p:nvSpPr>
        <p:spPr>
          <a:xfrm>
            <a:off x="5614054" y="1769970"/>
            <a:ext cx="579918" cy="718313"/>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595959"/>
              </a:solidFill>
              <a:effectLst/>
              <a:uLnTx/>
              <a:uFillTx/>
              <a:latin typeface="ShellMedium" panose="00000600000000000000" pitchFamily="50" charset="0"/>
              <a:ea typeface="ＭＳ Ｐゴシック"/>
              <a:cs typeface="+mn-cs"/>
            </a:endParaRPr>
          </a:p>
        </p:txBody>
      </p:sp>
      <p:sp>
        <p:nvSpPr>
          <p:cNvPr id="77" name="Rectangle 24"/>
          <p:cNvSpPr>
            <a:spLocks noChangeArrowheads="1"/>
          </p:cNvSpPr>
          <p:nvPr>
            <p:custDataLst>
              <p:tags r:id="rId12"/>
            </p:custDataLst>
          </p:nvPr>
        </p:nvSpPr>
        <p:spPr bwMode="gray">
          <a:xfrm>
            <a:off x="175341" y="1466964"/>
            <a:ext cx="1712112" cy="1535907"/>
          </a:xfrm>
          <a:prstGeom prst="rect">
            <a:avLst/>
          </a:prstGeom>
          <a:solidFill>
            <a:schemeClr val="accent2"/>
          </a:solidFill>
          <a:ln w="19050">
            <a:noFill/>
            <a:miter lim="800000"/>
            <a:headEnd/>
            <a:tailEnd/>
          </a:ln>
          <a:effectLst/>
        </p:spPr>
        <p:txBody>
          <a:bodyPr lIns="46649" tIns="46649" rIns="46649" bIns="46649" anchor="ctr">
            <a:noAutofit/>
          </a:bodyPr>
          <a:lstStyle/>
          <a:p>
            <a:pPr marL="131763" lvl="0" algn="ctr" defTabSz="913526">
              <a:buClr>
                <a:srgbClr val="DD1D21"/>
              </a:buClr>
              <a:defRPr/>
            </a:pPr>
            <a:r>
              <a:rPr lang="en-US" sz="2000" b="1" dirty="0">
                <a:solidFill>
                  <a:schemeClr val="bg1"/>
                </a:solidFill>
                <a:latin typeface="ShellMedium" panose="00000600000000000000" pitchFamily="50" charset="0"/>
              </a:rPr>
              <a:t>Sell off all 19 vessels</a:t>
            </a:r>
            <a:endParaRPr kumimoji="0" lang="en-US" sz="2000" b="0" i="0" u="none" strike="noStrike" kern="1200" cap="none" spc="0" normalizeH="0" baseline="0" noProof="0" dirty="0">
              <a:ln>
                <a:noFill/>
              </a:ln>
              <a:solidFill>
                <a:schemeClr val="bg1"/>
              </a:solidFill>
              <a:effectLst/>
              <a:uLnTx/>
              <a:uFillTx/>
              <a:latin typeface="ShellMedium" panose="00000600000000000000" pitchFamily="50" charset="0"/>
              <a:ea typeface="ＭＳ Ｐゴシック"/>
              <a:cs typeface="Arial" panose="020B0604020202020204" pitchFamily="34" charset="0"/>
            </a:endParaRPr>
          </a:p>
        </p:txBody>
      </p:sp>
      <p:sp>
        <p:nvSpPr>
          <p:cNvPr id="93" name="Rectangle 24">
            <a:extLst>
              <a:ext uri="{FF2B5EF4-FFF2-40B4-BE49-F238E27FC236}">
                <a16:creationId xmlns:a16="http://schemas.microsoft.com/office/drawing/2014/main" id="{AF0D9B85-DBB7-4572-9181-ED86E0CAC6B5}"/>
              </a:ext>
            </a:extLst>
          </p:cNvPr>
          <p:cNvSpPr>
            <a:spLocks noChangeArrowheads="1"/>
          </p:cNvSpPr>
          <p:nvPr>
            <p:custDataLst>
              <p:tags r:id="rId13"/>
            </p:custDataLst>
          </p:nvPr>
        </p:nvSpPr>
        <p:spPr bwMode="gray">
          <a:xfrm>
            <a:off x="4418052" y="2719193"/>
            <a:ext cx="1288303" cy="427510"/>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defTabSz="895350" rtl="0" eaLnBrk="1" fontAlgn="base" latinLnBrk="0" hangingPunct="1">
              <a:lnSpc>
                <a:spcPct val="100000"/>
              </a:lnSpc>
              <a:spcBef>
                <a:spcPct val="0"/>
              </a:spcBef>
              <a:spcAft>
                <a:spcPct val="0"/>
              </a:spcAft>
              <a:buClr>
                <a:srgbClr val="DD1D21"/>
              </a:buClr>
              <a:buSzTx/>
              <a:buFontTx/>
              <a:buNone/>
              <a:tabLst/>
              <a:defRPr/>
            </a:pPr>
            <a:r>
              <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rPr>
              <a:t>       TBD</a:t>
            </a:r>
          </a:p>
        </p:txBody>
      </p:sp>
      <p:sp>
        <p:nvSpPr>
          <p:cNvPr id="140" name="Rectangle 24">
            <a:extLst>
              <a:ext uri="{FF2B5EF4-FFF2-40B4-BE49-F238E27FC236}">
                <a16:creationId xmlns:a16="http://schemas.microsoft.com/office/drawing/2014/main" id="{6D270ADA-F141-416C-BE46-95FEA5235023}"/>
              </a:ext>
            </a:extLst>
          </p:cNvPr>
          <p:cNvSpPr>
            <a:spLocks noChangeArrowheads="1"/>
          </p:cNvSpPr>
          <p:nvPr>
            <p:custDataLst>
              <p:tags r:id="rId14"/>
            </p:custDataLst>
          </p:nvPr>
        </p:nvSpPr>
        <p:spPr bwMode="gray">
          <a:xfrm>
            <a:off x="2190804" y="1571149"/>
            <a:ext cx="1951316" cy="418789"/>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algn="l" defTabSz="895350" rtl="0" eaLnBrk="1" fontAlgn="base" latinLnBrk="0" hangingPunct="1">
              <a:lnSpc>
                <a:spcPct val="100000"/>
              </a:lnSpc>
              <a:spcBef>
                <a:spcPct val="0"/>
              </a:spcBef>
              <a:spcAft>
                <a:spcPct val="0"/>
              </a:spcAft>
              <a:buClr>
                <a:srgbClr val="DD1D21"/>
              </a:buClr>
              <a:buSzTx/>
              <a:buFontTx/>
              <a:buNone/>
              <a:tabLst/>
              <a:defRPr/>
            </a:pPr>
            <a:r>
              <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rPr>
              <a:t> Drydocking</a:t>
            </a:r>
          </a:p>
        </p:txBody>
      </p:sp>
      <p:sp>
        <p:nvSpPr>
          <p:cNvPr id="85" name="TextBox 84">
            <a:extLst>
              <a:ext uri="{FF2B5EF4-FFF2-40B4-BE49-F238E27FC236}">
                <a16:creationId xmlns:a16="http://schemas.microsoft.com/office/drawing/2014/main" id="{EC72A330-8516-4D97-82A7-3789CC232EF4}"/>
              </a:ext>
            </a:extLst>
          </p:cNvPr>
          <p:cNvSpPr txBox="1"/>
          <p:nvPr/>
        </p:nvSpPr>
        <p:spPr>
          <a:xfrm>
            <a:off x="6182663" y="1896364"/>
            <a:ext cx="1260887" cy="338554"/>
          </a:xfrm>
          <a:prstGeom prst="rect">
            <a:avLst/>
          </a:prstGeom>
          <a:solidFill>
            <a:srgbClr val="CDDC4C"/>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rPr>
              <a:t>$3.6m</a:t>
            </a:r>
          </a:p>
        </p:txBody>
      </p:sp>
      <p:sp>
        <p:nvSpPr>
          <p:cNvPr id="95" name="Rectangle 24">
            <a:extLst>
              <a:ext uri="{FF2B5EF4-FFF2-40B4-BE49-F238E27FC236}">
                <a16:creationId xmlns:a16="http://schemas.microsoft.com/office/drawing/2014/main" id="{D348BD87-E5C0-42B4-B681-9BE958F235CB}"/>
              </a:ext>
            </a:extLst>
          </p:cNvPr>
          <p:cNvSpPr>
            <a:spLocks noChangeArrowheads="1"/>
          </p:cNvSpPr>
          <p:nvPr>
            <p:custDataLst>
              <p:tags r:id="rId15"/>
            </p:custDataLst>
          </p:nvPr>
        </p:nvSpPr>
        <p:spPr bwMode="gray">
          <a:xfrm>
            <a:off x="2183018" y="2115977"/>
            <a:ext cx="1942170" cy="418789"/>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algn="l" defTabSz="895350" rtl="0" eaLnBrk="1" fontAlgn="base" latinLnBrk="0" hangingPunct="1">
              <a:lnSpc>
                <a:spcPct val="100000"/>
              </a:lnSpc>
              <a:spcBef>
                <a:spcPct val="0"/>
              </a:spcBef>
              <a:spcAft>
                <a:spcPct val="0"/>
              </a:spcAft>
              <a:buClr>
                <a:srgbClr val="DD1D21"/>
              </a:buClr>
              <a:buSzTx/>
              <a:buFontTx/>
              <a:buNone/>
              <a:tabLst/>
              <a:defRPr/>
            </a:pPr>
            <a:r>
              <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rPr>
              <a:t>Operate &amp; Maintain</a:t>
            </a:r>
          </a:p>
        </p:txBody>
      </p:sp>
      <p:sp>
        <p:nvSpPr>
          <p:cNvPr id="137" name="Rectangle 24">
            <a:extLst>
              <a:ext uri="{FF2B5EF4-FFF2-40B4-BE49-F238E27FC236}">
                <a16:creationId xmlns:a16="http://schemas.microsoft.com/office/drawing/2014/main" id="{FD610687-52B9-4025-8A3C-E26F3867C9F0}"/>
              </a:ext>
            </a:extLst>
          </p:cNvPr>
          <p:cNvSpPr>
            <a:spLocks noChangeArrowheads="1"/>
          </p:cNvSpPr>
          <p:nvPr>
            <p:custDataLst>
              <p:tags r:id="rId16"/>
            </p:custDataLst>
          </p:nvPr>
        </p:nvSpPr>
        <p:spPr bwMode="gray">
          <a:xfrm>
            <a:off x="4428696" y="2221847"/>
            <a:ext cx="1288415" cy="427510"/>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defTabSz="895350" rtl="0" eaLnBrk="1" fontAlgn="base" latinLnBrk="0" hangingPunct="1">
              <a:lnSpc>
                <a:spcPct val="100000"/>
              </a:lnSpc>
              <a:spcBef>
                <a:spcPct val="0"/>
              </a:spcBef>
              <a:spcAft>
                <a:spcPct val="0"/>
              </a:spcAft>
              <a:buClr>
                <a:srgbClr val="DD1D21"/>
              </a:buClr>
              <a:buSzTx/>
              <a:buFontTx/>
              <a:buNone/>
              <a:tabLst/>
              <a:defRPr/>
            </a:pPr>
            <a:r>
              <a:rPr lang="en-US" sz="1400" dirty="0">
                <a:solidFill>
                  <a:srgbClr val="595959"/>
                </a:solidFill>
                <a:latin typeface="ShellMedium" panose="00000600000000000000" pitchFamily="50" charset="0"/>
                <a:ea typeface="ＭＳ Ｐゴシック"/>
                <a:cs typeface="Arial" panose="020B0604020202020204" pitchFamily="34" charset="0"/>
              </a:rPr>
              <a:t> Annual Rate - $1.4m</a:t>
            </a:r>
            <a:endPar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endParaRPr>
          </a:p>
        </p:txBody>
      </p:sp>
      <p:sp>
        <p:nvSpPr>
          <p:cNvPr id="163" name="Rectangle 24">
            <a:extLst>
              <a:ext uri="{FF2B5EF4-FFF2-40B4-BE49-F238E27FC236}">
                <a16:creationId xmlns:a16="http://schemas.microsoft.com/office/drawing/2014/main" id="{DFAB52CB-D540-4896-A622-64B6F42B3674}"/>
              </a:ext>
            </a:extLst>
          </p:cNvPr>
          <p:cNvSpPr>
            <a:spLocks noChangeArrowheads="1"/>
          </p:cNvSpPr>
          <p:nvPr>
            <p:custDataLst>
              <p:tags r:id="rId17"/>
            </p:custDataLst>
          </p:nvPr>
        </p:nvSpPr>
        <p:spPr bwMode="gray">
          <a:xfrm>
            <a:off x="2188599" y="2609679"/>
            <a:ext cx="1915412" cy="418789"/>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algn="l" defTabSz="895350" rtl="0" eaLnBrk="1" fontAlgn="base" latinLnBrk="0" hangingPunct="1">
              <a:lnSpc>
                <a:spcPct val="100000"/>
              </a:lnSpc>
              <a:spcBef>
                <a:spcPct val="0"/>
              </a:spcBef>
              <a:spcAft>
                <a:spcPct val="0"/>
              </a:spcAft>
              <a:buClr>
                <a:srgbClr val="DD1D21"/>
              </a:buClr>
              <a:buSzTx/>
              <a:buFontTx/>
              <a:buNone/>
              <a:tabLst/>
              <a:defRPr/>
            </a:pPr>
            <a:r>
              <a:rPr lang="en-US" sz="1400" dirty="0">
                <a:solidFill>
                  <a:srgbClr val="595959"/>
                </a:solidFill>
                <a:latin typeface="ShellMedium" panose="00000600000000000000" pitchFamily="50" charset="0"/>
                <a:ea typeface="ＭＳ Ｐゴシック"/>
                <a:cs typeface="Arial" panose="020B0604020202020204" pitchFamily="34" charset="0"/>
              </a:rPr>
              <a:t>Residual value from sale of 19 vessels</a:t>
            </a:r>
            <a:endPar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endParaRPr>
          </a:p>
        </p:txBody>
      </p:sp>
      <p:sp>
        <p:nvSpPr>
          <p:cNvPr id="164" name="TextBox 163">
            <a:extLst>
              <a:ext uri="{FF2B5EF4-FFF2-40B4-BE49-F238E27FC236}">
                <a16:creationId xmlns:a16="http://schemas.microsoft.com/office/drawing/2014/main" id="{A7EBAFE7-A2E0-4ED4-9C73-5D03E89DEFE7}"/>
              </a:ext>
            </a:extLst>
          </p:cNvPr>
          <p:cNvSpPr txBox="1"/>
          <p:nvPr/>
        </p:nvSpPr>
        <p:spPr>
          <a:xfrm>
            <a:off x="6175648" y="2721217"/>
            <a:ext cx="1267901" cy="338554"/>
          </a:xfrm>
          <a:prstGeom prst="rect">
            <a:avLst/>
          </a:prstGeom>
          <a:solidFill>
            <a:srgbClr val="CDDC4C"/>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rPr>
              <a:t>TBD</a:t>
            </a:r>
          </a:p>
        </p:txBody>
      </p:sp>
      <p:sp>
        <p:nvSpPr>
          <p:cNvPr id="167" name="Right Brace 166">
            <a:extLst>
              <a:ext uri="{FF2B5EF4-FFF2-40B4-BE49-F238E27FC236}">
                <a16:creationId xmlns:a16="http://schemas.microsoft.com/office/drawing/2014/main" id="{2073B3AA-4855-4BAE-A76A-F82CD34457E2}"/>
              </a:ext>
            </a:extLst>
          </p:cNvPr>
          <p:cNvSpPr/>
          <p:nvPr/>
        </p:nvSpPr>
        <p:spPr>
          <a:xfrm>
            <a:off x="7361939" y="2057650"/>
            <a:ext cx="961823" cy="912336"/>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595959"/>
              </a:solidFill>
              <a:effectLst/>
              <a:uLnTx/>
              <a:uFillTx/>
              <a:latin typeface="ShellMedium" panose="00000600000000000000" pitchFamily="50" charset="0"/>
              <a:ea typeface="ＭＳ Ｐゴシック"/>
              <a:cs typeface="+mn-cs"/>
            </a:endParaRPr>
          </a:p>
        </p:txBody>
      </p:sp>
      <p:sp>
        <p:nvSpPr>
          <p:cNvPr id="88" name="Right Brace 87">
            <a:extLst>
              <a:ext uri="{FF2B5EF4-FFF2-40B4-BE49-F238E27FC236}">
                <a16:creationId xmlns:a16="http://schemas.microsoft.com/office/drawing/2014/main" id="{E279CC13-7BE8-4F32-889D-DDA8005AAFEB}"/>
              </a:ext>
            </a:extLst>
          </p:cNvPr>
          <p:cNvSpPr/>
          <p:nvPr/>
        </p:nvSpPr>
        <p:spPr>
          <a:xfrm rot="10800000">
            <a:off x="1910248" y="1595779"/>
            <a:ext cx="271721" cy="1154305"/>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595959"/>
              </a:solidFill>
              <a:effectLst/>
              <a:uLnTx/>
              <a:uFillTx/>
              <a:latin typeface="ShellMedium" panose="00000600000000000000" pitchFamily="50" charset="0"/>
              <a:ea typeface="ＭＳ Ｐゴシック"/>
              <a:cs typeface="+mn-cs"/>
            </a:endParaRPr>
          </a:p>
        </p:txBody>
      </p:sp>
      <p:cxnSp>
        <p:nvCxnSpPr>
          <p:cNvPr id="123" name="Straight Arrow Connector 122">
            <a:extLst>
              <a:ext uri="{FF2B5EF4-FFF2-40B4-BE49-F238E27FC236}">
                <a16:creationId xmlns:a16="http://schemas.microsoft.com/office/drawing/2014/main" id="{61B10CE4-252B-40EA-A736-7B0D2A9CEB01}"/>
              </a:ext>
            </a:extLst>
          </p:cNvPr>
          <p:cNvCxnSpPr>
            <a:cxnSpLocks/>
          </p:cNvCxnSpPr>
          <p:nvPr/>
        </p:nvCxnSpPr>
        <p:spPr>
          <a:xfrm flipV="1">
            <a:off x="5759886" y="2907894"/>
            <a:ext cx="387116" cy="12147"/>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FB8650D3-9FA1-4135-893E-4454DA33276B}"/>
              </a:ext>
            </a:extLst>
          </p:cNvPr>
          <p:cNvCxnSpPr>
            <a:cxnSpLocks/>
          </p:cNvCxnSpPr>
          <p:nvPr/>
        </p:nvCxnSpPr>
        <p:spPr>
          <a:xfrm flipV="1">
            <a:off x="4128131" y="2359523"/>
            <a:ext cx="299632" cy="1056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6D86DC61-F03E-49DD-8AAE-84922B83B3CD}"/>
              </a:ext>
            </a:extLst>
          </p:cNvPr>
          <p:cNvCxnSpPr>
            <a:cxnSpLocks/>
          </p:cNvCxnSpPr>
          <p:nvPr/>
        </p:nvCxnSpPr>
        <p:spPr>
          <a:xfrm flipV="1">
            <a:off x="4115069" y="2918305"/>
            <a:ext cx="299632" cy="1056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8" name="Rectangle 24">
            <a:extLst>
              <a:ext uri="{FF2B5EF4-FFF2-40B4-BE49-F238E27FC236}">
                <a16:creationId xmlns:a16="http://schemas.microsoft.com/office/drawing/2014/main" id="{E7DB665F-D262-483C-8E9B-E1B5D1C5F64D}"/>
              </a:ext>
            </a:extLst>
          </p:cNvPr>
          <p:cNvSpPr>
            <a:spLocks noChangeArrowheads="1"/>
          </p:cNvSpPr>
          <p:nvPr>
            <p:custDataLst>
              <p:tags r:id="rId18"/>
            </p:custDataLst>
          </p:nvPr>
        </p:nvSpPr>
        <p:spPr bwMode="gray">
          <a:xfrm>
            <a:off x="4439388" y="1549190"/>
            <a:ext cx="1293011" cy="478911"/>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defTabSz="895350" rtl="0" eaLnBrk="1" fontAlgn="base" latinLnBrk="0" hangingPunct="1">
              <a:lnSpc>
                <a:spcPct val="100000"/>
              </a:lnSpc>
              <a:spcBef>
                <a:spcPct val="0"/>
              </a:spcBef>
              <a:spcAft>
                <a:spcPct val="0"/>
              </a:spcAft>
              <a:buClr>
                <a:srgbClr val="DD1D21"/>
              </a:buClr>
              <a:buSzTx/>
              <a:buFontTx/>
              <a:buNone/>
              <a:tabLst/>
              <a:defRPr/>
            </a:pPr>
            <a:r>
              <a:rPr lang="en-US" sz="1400" dirty="0">
                <a:solidFill>
                  <a:srgbClr val="595959"/>
                </a:solidFill>
                <a:latin typeface="ShellMedium" panose="00000600000000000000" pitchFamily="50" charset="0"/>
                <a:ea typeface="ＭＳ Ｐゴシック"/>
                <a:cs typeface="Arial" panose="020B0604020202020204" pitchFamily="34" charset="0"/>
              </a:rPr>
              <a:t>Annual Rate </a:t>
            </a:r>
            <a:r>
              <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rPr>
              <a:t>- $2.2m</a:t>
            </a:r>
          </a:p>
        </p:txBody>
      </p:sp>
      <p:sp>
        <p:nvSpPr>
          <p:cNvPr id="151" name="Rectangle 24">
            <a:extLst>
              <a:ext uri="{FF2B5EF4-FFF2-40B4-BE49-F238E27FC236}">
                <a16:creationId xmlns:a16="http://schemas.microsoft.com/office/drawing/2014/main" id="{3ADAC497-E5DC-4A2C-A2A5-425E0DFDD9E9}"/>
              </a:ext>
            </a:extLst>
          </p:cNvPr>
          <p:cNvSpPr>
            <a:spLocks noChangeArrowheads="1"/>
          </p:cNvSpPr>
          <p:nvPr>
            <p:custDataLst>
              <p:tags r:id="rId19"/>
            </p:custDataLst>
          </p:nvPr>
        </p:nvSpPr>
        <p:spPr bwMode="gray">
          <a:xfrm>
            <a:off x="174125" y="5272227"/>
            <a:ext cx="1725522" cy="1535907"/>
          </a:xfrm>
          <a:prstGeom prst="rect">
            <a:avLst/>
          </a:prstGeom>
          <a:solidFill>
            <a:schemeClr val="accent2"/>
          </a:solidFill>
          <a:ln w="19050">
            <a:noFill/>
            <a:miter lim="800000"/>
            <a:headEnd/>
            <a:tailEnd/>
          </a:ln>
          <a:effectLst/>
        </p:spPr>
        <p:txBody>
          <a:bodyPr lIns="46649" tIns="46649" rIns="46649" bIns="46649" anchor="ctr">
            <a:noAutofit/>
          </a:bodyPr>
          <a:lstStyle/>
          <a:p>
            <a:pPr marL="131763" lvl="0" algn="ctr" defTabSz="913526">
              <a:buClr>
                <a:srgbClr val="DD1D21"/>
              </a:buClr>
              <a:defRPr/>
            </a:pPr>
            <a:r>
              <a:rPr lang="en-US" sz="2000" b="1" dirty="0">
                <a:solidFill>
                  <a:schemeClr val="bg1"/>
                </a:solidFill>
                <a:latin typeface="ShellMedium" panose="00000600000000000000" pitchFamily="50" charset="0"/>
              </a:rPr>
              <a:t>Maintain status quo </a:t>
            </a:r>
          </a:p>
          <a:p>
            <a:pPr marL="131763" lvl="0" algn="ctr" defTabSz="913526">
              <a:buClr>
                <a:srgbClr val="DD1D21"/>
              </a:buClr>
              <a:defRPr/>
            </a:pPr>
            <a:r>
              <a:rPr lang="en-US" sz="2000" b="1" dirty="0">
                <a:solidFill>
                  <a:schemeClr val="bg1"/>
                </a:solidFill>
                <a:latin typeface="ShellMedium" panose="00000600000000000000" pitchFamily="50" charset="0"/>
              </a:rPr>
              <a:t>(19 vessels)</a:t>
            </a:r>
            <a:endParaRPr kumimoji="0" lang="en-US" sz="2000" b="0" i="0" u="none" strike="noStrike" kern="1200" cap="none" spc="0" normalizeH="0" baseline="0" noProof="0" dirty="0">
              <a:ln>
                <a:noFill/>
              </a:ln>
              <a:solidFill>
                <a:schemeClr val="bg1"/>
              </a:solidFill>
              <a:effectLst/>
              <a:uLnTx/>
              <a:uFillTx/>
              <a:latin typeface="ShellMedium" panose="00000600000000000000" pitchFamily="50" charset="0"/>
              <a:ea typeface="ＭＳ Ｐゴシック"/>
              <a:cs typeface="Arial" panose="020B0604020202020204" pitchFamily="34" charset="0"/>
            </a:endParaRPr>
          </a:p>
        </p:txBody>
      </p:sp>
      <p:sp>
        <p:nvSpPr>
          <p:cNvPr id="156" name="Rectangle 24">
            <a:extLst>
              <a:ext uri="{FF2B5EF4-FFF2-40B4-BE49-F238E27FC236}">
                <a16:creationId xmlns:a16="http://schemas.microsoft.com/office/drawing/2014/main" id="{8674F8A7-6EB6-47EF-9B69-3F0A11189AC4}"/>
              </a:ext>
            </a:extLst>
          </p:cNvPr>
          <p:cNvSpPr>
            <a:spLocks noChangeArrowheads="1"/>
          </p:cNvSpPr>
          <p:nvPr>
            <p:custDataLst>
              <p:tags r:id="rId20"/>
            </p:custDataLst>
          </p:nvPr>
        </p:nvSpPr>
        <p:spPr bwMode="gray">
          <a:xfrm>
            <a:off x="2196820" y="5296797"/>
            <a:ext cx="1944388" cy="418789"/>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algn="l" defTabSz="895350" rtl="0" eaLnBrk="1" fontAlgn="base" latinLnBrk="0" hangingPunct="1">
              <a:lnSpc>
                <a:spcPct val="100000"/>
              </a:lnSpc>
              <a:spcBef>
                <a:spcPct val="0"/>
              </a:spcBef>
              <a:spcAft>
                <a:spcPct val="0"/>
              </a:spcAft>
              <a:buClr>
                <a:srgbClr val="DD1D21"/>
              </a:buClr>
              <a:buSzTx/>
              <a:buFontTx/>
              <a:buNone/>
              <a:tabLst/>
              <a:defRPr/>
            </a:pPr>
            <a:r>
              <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rPr>
              <a:t> Drydocking</a:t>
            </a:r>
          </a:p>
        </p:txBody>
      </p:sp>
      <p:sp>
        <p:nvSpPr>
          <p:cNvPr id="157" name="TextBox 156">
            <a:extLst>
              <a:ext uri="{FF2B5EF4-FFF2-40B4-BE49-F238E27FC236}">
                <a16:creationId xmlns:a16="http://schemas.microsoft.com/office/drawing/2014/main" id="{9A6B61F2-CDBE-411F-90E0-9AA4FCC949B8}"/>
              </a:ext>
            </a:extLst>
          </p:cNvPr>
          <p:cNvSpPr txBox="1"/>
          <p:nvPr/>
        </p:nvSpPr>
        <p:spPr>
          <a:xfrm>
            <a:off x="6465579" y="5055178"/>
            <a:ext cx="1899204" cy="1754326"/>
          </a:xfrm>
          <a:prstGeom prst="rect">
            <a:avLst/>
          </a:prstGeom>
          <a:solidFill>
            <a:schemeClr val="accent2">
              <a:lumMod val="100000"/>
            </a:schemeClr>
          </a:solid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ShellMedium" panose="00000600000000000000" pitchFamily="50" charset="0"/>
                <a:ea typeface="ＭＳ Ｐゴシック"/>
              </a:rPr>
              <a:t>Annual spent $3.6m</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1" dirty="0">
                <a:solidFill>
                  <a:schemeClr val="bg1"/>
                </a:solidFill>
                <a:latin typeface="ShellMedium" panose="00000600000000000000" pitchFamily="50" charset="0"/>
                <a:ea typeface="ＭＳ Ｐゴシック"/>
              </a:rPr>
              <a:t>+</a:t>
            </a:r>
            <a:r>
              <a:rPr lang="en-US" sz="1800" b="1" dirty="0">
                <a:solidFill>
                  <a:schemeClr val="bg1"/>
                </a:solidFill>
                <a:latin typeface="ShellMedium" panose="00000600000000000000" pitchFamily="50" charset="0"/>
                <a:ea typeface="ＭＳ Ｐゴシック"/>
              </a:rPr>
              <a:t> Noncompliance issues</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FF0000"/>
              </a:solidFill>
              <a:effectLst/>
              <a:uLnTx/>
              <a:uFillTx/>
              <a:latin typeface="ShellMedium" panose="00000600000000000000" pitchFamily="50" charset="0"/>
              <a:ea typeface="ＭＳ Ｐゴシック"/>
            </a:endParaRPr>
          </a:p>
        </p:txBody>
      </p:sp>
      <p:sp>
        <p:nvSpPr>
          <p:cNvPr id="159" name="Rectangle 24">
            <a:extLst>
              <a:ext uri="{FF2B5EF4-FFF2-40B4-BE49-F238E27FC236}">
                <a16:creationId xmlns:a16="http://schemas.microsoft.com/office/drawing/2014/main" id="{9CAB1C92-718C-43AA-A16C-BB697461E6BE}"/>
              </a:ext>
            </a:extLst>
          </p:cNvPr>
          <p:cNvSpPr>
            <a:spLocks noChangeArrowheads="1"/>
          </p:cNvSpPr>
          <p:nvPr>
            <p:custDataLst>
              <p:tags r:id="rId21"/>
            </p:custDataLst>
          </p:nvPr>
        </p:nvSpPr>
        <p:spPr bwMode="gray">
          <a:xfrm>
            <a:off x="2181969" y="5865319"/>
            <a:ext cx="1944387" cy="741327"/>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algn="l" defTabSz="895350" rtl="0" eaLnBrk="1" fontAlgn="base" latinLnBrk="0" hangingPunct="1">
              <a:lnSpc>
                <a:spcPct val="100000"/>
              </a:lnSpc>
              <a:spcBef>
                <a:spcPct val="0"/>
              </a:spcBef>
              <a:spcAft>
                <a:spcPct val="0"/>
              </a:spcAft>
              <a:buClr>
                <a:srgbClr val="DD1D21"/>
              </a:buClr>
              <a:buSzTx/>
              <a:buFontTx/>
              <a:buNone/>
              <a:tabLst/>
              <a:defRPr/>
            </a:pPr>
            <a:r>
              <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rPr>
              <a:t>Operate &amp; Maintain</a:t>
            </a:r>
          </a:p>
        </p:txBody>
      </p:sp>
      <p:sp>
        <p:nvSpPr>
          <p:cNvPr id="107" name="Right Brace 106">
            <a:extLst>
              <a:ext uri="{FF2B5EF4-FFF2-40B4-BE49-F238E27FC236}">
                <a16:creationId xmlns:a16="http://schemas.microsoft.com/office/drawing/2014/main" id="{3EF8F4AE-11FE-440F-80F4-053E0B599C41}"/>
              </a:ext>
            </a:extLst>
          </p:cNvPr>
          <p:cNvSpPr/>
          <p:nvPr/>
        </p:nvSpPr>
        <p:spPr>
          <a:xfrm>
            <a:off x="5809213" y="5339917"/>
            <a:ext cx="608151" cy="829599"/>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595959"/>
              </a:solidFill>
              <a:effectLst/>
              <a:uLnTx/>
              <a:uFillTx/>
              <a:latin typeface="ShellMedium" panose="00000600000000000000" pitchFamily="50" charset="0"/>
              <a:ea typeface="ＭＳ Ｐゴシック"/>
              <a:cs typeface="+mn-cs"/>
            </a:endParaRPr>
          </a:p>
        </p:txBody>
      </p:sp>
      <p:sp>
        <p:nvSpPr>
          <p:cNvPr id="63" name="Right Brace 62">
            <a:extLst>
              <a:ext uri="{FF2B5EF4-FFF2-40B4-BE49-F238E27FC236}">
                <a16:creationId xmlns:a16="http://schemas.microsoft.com/office/drawing/2014/main" id="{CB2BE4A6-568E-4221-8F29-F06B4F374903}"/>
              </a:ext>
            </a:extLst>
          </p:cNvPr>
          <p:cNvSpPr/>
          <p:nvPr/>
        </p:nvSpPr>
        <p:spPr>
          <a:xfrm rot="10800000">
            <a:off x="1884744" y="5546516"/>
            <a:ext cx="284507" cy="682814"/>
          </a:xfrm>
          <a:prstGeom prst="rightBrace">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595959"/>
              </a:solidFill>
              <a:effectLst/>
              <a:uLnTx/>
              <a:uFillTx/>
              <a:latin typeface="ShellMedium" panose="00000600000000000000" pitchFamily="50" charset="0"/>
              <a:ea typeface="ＭＳ Ｐゴシック"/>
              <a:cs typeface="+mn-cs"/>
            </a:endParaRPr>
          </a:p>
        </p:txBody>
      </p:sp>
      <p:sp>
        <p:nvSpPr>
          <p:cNvPr id="19" name="TextBox 18">
            <a:extLst>
              <a:ext uri="{FF2B5EF4-FFF2-40B4-BE49-F238E27FC236}">
                <a16:creationId xmlns:a16="http://schemas.microsoft.com/office/drawing/2014/main" id="{264E44B5-2254-4151-AB27-F0E978E48D7D}"/>
              </a:ext>
            </a:extLst>
          </p:cNvPr>
          <p:cNvSpPr txBox="1"/>
          <p:nvPr/>
        </p:nvSpPr>
        <p:spPr bwMode="auto">
          <a:xfrm flipH="1">
            <a:off x="7675545" y="4095729"/>
            <a:ext cx="288385" cy="24622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US" sz="1400" dirty="0"/>
              <a:t>-</a:t>
            </a:r>
            <a:r>
              <a:rPr lang="en-US" sz="1600" dirty="0"/>
              <a:t>ve</a:t>
            </a:r>
          </a:p>
        </p:txBody>
      </p:sp>
      <p:cxnSp>
        <p:nvCxnSpPr>
          <p:cNvPr id="76" name="Straight Arrow Connector 75">
            <a:extLst>
              <a:ext uri="{FF2B5EF4-FFF2-40B4-BE49-F238E27FC236}">
                <a16:creationId xmlns:a16="http://schemas.microsoft.com/office/drawing/2014/main" id="{4F3C4EDA-9278-43E7-BEB0-86F1D383F354}"/>
              </a:ext>
            </a:extLst>
          </p:cNvPr>
          <p:cNvCxnSpPr>
            <a:cxnSpLocks/>
          </p:cNvCxnSpPr>
          <p:nvPr/>
        </p:nvCxnSpPr>
        <p:spPr>
          <a:xfrm flipV="1">
            <a:off x="4144277" y="1758892"/>
            <a:ext cx="299632" cy="1056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24">
            <a:extLst>
              <a:ext uri="{FF2B5EF4-FFF2-40B4-BE49-F238E27FC236}">
                <a16:creationId xmlns:a16="http://schemas.microsoft.com/office/drawing/2014/main" id="{5F44A66D-3AF1-4BDD-8E2A-88CEC2D8F98E}"/>
              </a:ext>
            </a:extLst>
          </p:cNvPr>
          <p:cNvSpPr>
            <a:spLocks noChangeArrowheads="1"/>
          </p:cNvSpPr>
          <p:nvPr>
            <p:custDataLst>
              <p:tags r:id="rId22"/>
            </p:custDataLst>
          </p:nvPr>
        </p:nvSpPr>
        <p:spPr bwMode="gray">
          <a:xfrm>
            <a:off x="4431108" y="5221720"/>
            <a:ext cx="1293011" cy="478911"/>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defTabSz="895350" rtl="0" eaLnBrk="1" fontAlgn="base" latinLnBrk="0" hangingPunct="1">
              <a:lnSpc>
                <a:spcPct val="100000"/>
              </a:lnSpc>
              <a:spcBef>
                <a:spcPct val="0"/>
              </a:spcBef>
              <a:spcAft>
                <a:spcPct val="0"/>
              </a:spcAft>
              <a:buClr>
                <a:srgbClr val="DD1D21"/>
              </a:buClr>
              <a:buSzTx/>
              <a:buFontTx/>
              <a:buNone/>
              <a:tabLst/>
              <a:defRPr/>
            </a:pPr>
            <a:r>
              <a:rPr lang="en-US" sz="1400" dirty="0">
                <a:solidFill>
                  <a:srgbClr val="595959"/>
                </a:solidFill>
                <a:latin typeface="ShellMedium" panose="00000600000000000000" pitchFamily="50" charset="0"/>
                <a:ea typeface="ＭＳ Ｐゴシック"/>
                <a:cs typeface="Arial" panose="020B0604020202020204" pitchFamily="34" charset="0"/>
              </a:rPr>
              <a:t>Annual Rate </a:t>
            </a:r>
            <a:r>
              <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rPr>
              <a:t>- $2.2m</a:t>
            </a:r>
          </a:p>
        </p:txBody>
      </p:sp>
      <p:sp>
        <p:nvSpPr>
          <p:cNvPr id="92" name="Rectangle 24">
            <a:extLst>
              <a:ext uri="{FF2B5EF4-FFF2-40B4-BE49-F238E27FC236}">
                <a16:creationId xmlns:a16="http://schemas.microsoft.com/office/drawing/2014/main" id="{EDA42170-F811-4464-8087-EA9057982FCC}"/>
              </a:ext>
            </a:extLst>
          </p:cNvPr>
          <p:cNvSpPr>
            <a:spLocks noChangeArrowheads="1"/>
          </p:cNvSpPr>
          <p:nvPr>
            <p:custDataLst>
              <p:tags r:id="rId23"/>
            </p:custDataLst>
          </p:nvPr>
        </p:nvSpPr>
        <p:spPr bwMode="gray">
          <a:xfrm>
            <a:off x="4443909" y="6064803"/>
            <a:ext cx="1288415" cy="427510"/>
          </a:xfrm>
          <a:prstGeom prst="rect">
            <a:avLst/>
          </a:prstGeom>
          <a:solidFill>
            <a:schemeClr val="accent1"/>
          </a:solidFill>
          <a:ln w="19050">
            <a:noFill/>
            <a:miter lim="800000"/>
            <a:headEnd/>
            <a:tailEnd/>
          </a:ln>
          <a:effectLst/>
        </p:spPr>
        <p:txBody>
          <a:bodyPr lIns="46649" tIns="46649" rIns="46649" bIns="46649" anchor="ctr">
            <a:noAutofit/>
          </a:bodyPr>
          <a:lstStyle>
            <a:lvl1pPr defTabSz="895350">
              <a:buClr>
                <a:schemeClr val="tx2"/>
              </a:buClr>
              <a:defRPr sz="1600">
                <a:solidFill>
                  <a:schemeClr val="tx1"/>
                </a:solidFill>
                <a:latin typeface="Arial" pitchFamily="34" charset="0"/>
              </a:defRPr>
            </a:lvl1pPr>
            <a:lvl2pPr marL="193675" indent="-192088" defTabSz="895350">
              <a:buClr>
                <a:schemeClr val="tx2"/>
              </a:buClr>
              <a:buSzPct val="125000"/>
              <a:buFont typeface="Arial" pitchFamily="34" charset="0"/>
              <a:buChar char="▪"/>
              <a:defRPr sz="1600">
                <a:solidFill>
                  <a:schemeClr val="tx1"/>
                </a:solidFill>
                <a:latin typeface="Arial" pitchFamily="34" charset="0"/>
              </a:defRPr>
            </a:lvl2pPr>
            <a:lvl3pPr marL="457200" indent="-261938" defTabSz="895350">
              <a:buClr>
                <a:schemeClr val="tx2"/>
              </a:buClr>
              <a:buSzPct val="120000"/>
              <a:buFont typeface="Arial" pitchFamily="34" charset="0"/>
              <a:buChar char="–"/>
              <a:defRPr sz="1600">
                <a:solidFill>
                  <a:schemeClr val="tx1"/>
                </a:solidFill>
                <a:latin typeface="Arial" pitchFamily="34" charset="0"/>
              </a:defRPr>
            </a:lvl3pPr>
            <a:lvl4pPr marL="614363" indent="-155575" defTabSz="895350">
              <a:buClr>
                <a:schemeClr val="tx2"/>
              </a:buClr>
              <a:buSzPct val="120000"/>
              <a:buFont typeface="Arial" pitchFamily="34" charset="0"/>
              <a:buChar char="▫"/>
              <a:defRPr sz="1600">
                <a:solidFill>
                  <a:schemeClr val="tx1"/>
                </a:solidFill>
                <a:latin typeface="Arial" pitchFamily="34" charset="0"/>
              </a:defRPr>
            </a:lvl4pPr>
            <a:lvl5pPr marL="746125" indent="-130175" defTabSz="895350">
              <a:buClr>
                <a:schemeClr val="tx2"/>
              </a:buClr>
              <a:buSzPct val="89000"/>
              <a:buFont typeface="Arial" pitchFamily="34" charset="0"/>
              <a:buChar char="-"/>
              <a:defRPr sz="1600">
                <a:solidFill>
                  <a:schemeClr val="tx1"/>
                </a:solidFill>
                <a:latin typeface="Arial" pitchFamily="34" charset="0"/>
              </a:defRPr>
            </a:lvl5pPr>
            <a:lvl6pPr marL="12033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6pPr>
            <a:lvl7pPr marL="16605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7pPr>
            <a:lvl8pPr marL="21177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8pPr>
            <a:lvl9pPr marL="2574925" indent="-130175" defTabSz="895350" fontAlgn="base">
              <a:spcBef>
                <a:spcPct val="0"/>
              </a:spcBef>
              <a:spcAft>
                <a:spcPct val="0"/>
              </a:spcAft>
              <a:buClr>
                <a:schemeClr val="tx2"/>
              </a:buClr>
              <a:buSzPct val="89000"/>
              <a:buFont typeface="Arial" pitchFamily="34" charset="0"/>
              <a:buChar char="-"/>
              <a:defRPr sz="1600">
                <a:solidFill>
                  <a:schemeClr val="tx1"/>
                </a:solidFill>
                <a:latin typeface="Arial" pitchFamily="34" charset="0"/>
              </a:defRPr>
            </a:lvl9pPr>
          </a:lstStyle>
          <a:p>
            <a:pPr marL="0" marR="0" lvl="0" indent="0" defTabSz="895350" rtl="0" eaLnBrk="1" fontAlgn="base" latinLnBrk="0" hangingPunct="1">
              <a:lnSpc>
                <a:spcPct val="100000"/>
              </a:lnSpc>
              <a:spcBef>
                <a:spcPct val="0"/>
              </a:spcBef>
              <a:spcAft>
                <a:spcPct val="0"/>
              </a:spcAft>
              <a:buClr>
                <a:srgbClr val="DD1D21"/>
              </a:buClr>
              <a:buSzTx/>
              <a:buFontTx/>
              <a:buNone/>
              <a:tabLst/>
              <a:defRPr/>
            </a:pPr>
            <a:r>
              <a:rPr lang="en-US" sz="1400" dirty="0">
                <a:solidFill>
                  <a:srgbClr val="595959"/>
                </a:solidFill>
                <a:latin typeface="ShellMedium" panose="00000600000000000000" pitchFamily="50" charset="0"/>
                <a:ea typeface="ＭＳ Ｐゴシック"/>
                <a:cs typeface="Arial" panose="020B0604020202020204" pitchFamily="34" charset="0"/>
              </a:rPr>
              <a:t> Annual Rate - $1.4m</a:t>
            </a:r>
            <a:endParaRPr kumimoji="0" lang="en-US" sz="14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Arial" panose="020B0604020202020204" pitchFamily="34" charset="0"/>
            </a:endParaRPr>
          </a:p>
        </p:txBody>
      </p:sp>
      <p:cxnSp>
        <p:nvCxnSpPr>
          <p:cNvPr id="94" name="Straight Arrow Connector 93">
            <a:extLst>
              <a:ext uri="{FF2B5EF4-FFF2-40B4-BE49-F238E27FC236}">
                <a16:creationId xmlns:a16="http://schemas.microsoft.com/office/drawing/2014/main" id="{EDC74122-E94F-4955-83E8-F448B9B60F71}"/>
              </a:ext>
            </a:extLst>
          </p:cNvPr>
          <p:cNvCxnSpPr>
            <a:cxnSpLocks/>
          </p:cNvCxnSpPr>
          <p:nvPr/>
        </p:nvCxnSpPr>
        <p:spPr>
          <a:xfrm>
            <a:off x="3964903" y="6288263"/>
            <a:ext cx="458060"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758562A-716F-4B92-8CB7-C45B829E9789}"/>
              </a:ext>
            </a:extLst>
          </p:cNvPr>
          <p:cNvCxnSpPr>
            <a:cxnSpLocks/>
            <a:stCxn id="156" idx="3"/>
          </p:cNvCxnSpPr>
          <p:nvPr/>
        </p:nvCxnSpPr>
        <p:spPr>
          <a:xfrm>
            <a:off x="4141208" y="5506192"/>
            <a:ext cx="340713"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9776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4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NAME" val="Moon"/>
</p:tagLst>
</file>

<file path=ppt/tags/tag23.xml><?xml version="1.0" encoding="utf-8"?>
<p:tagLst xmlns:a="http://schemas.openxmlformats.org/drawingml/2006/main" xmlns:r="http://schemas.openxmlformats.org/officeDocument/2006/relationships" xmlns:p="http://schemas.openxmlformats.org/presentationml/2006/main">
  <p:tag name="NAME" val="Moon"/>
</p:tagLst>
</file>

<file path=ppt/tags/tag24.xml><?xml version="1.0" encoding="utf-8"?>
<p:tagLst xmlns:a="http://schemas.openxmlformats.org/drawingml/2006/main" xmlns:r="http://schemas.openxmlformats.org/officeDocument/2006/relationships" xmlns:p="http://schemas.openxmlformats.org/presentationml/2006/main">
  <p:tag name="NAME" val="Moon"/>
</p:tagLst>
</file>

<file path=ppt/tags/tag25.xml><?xml version="1.0" encoding="utf-8"?>
<p:tagLst xmlns:a="http://schemas.openxmlformats.org/drawingml/2006/main" xmlns:r="http://schemas.openxmlformats.org/officeDocument/2006/relationships" xmlns:p="http://schemas.openxmlformats.org/presentationml/2006/main">
  <p:tag name="NAME" val="Moon"/>
</p:tagLst>
</file>

<file path=ppt/tags/tag26.xml><?xml version="1.0" encoding="utf-8"?>
<p:tagLst xmlns:a="http://schemas.openxmlformats.org/drawingml/2006/main" xmlns:r="http://schemas.openxmlformats.org/officeDocument/2006/relationships" xmlns:p="http://schemas.openxmlformats.org/presentationml/2006/main">
  <p:tag name="NAME" val="Moon"/>
</p:tagLst>
</file>

<file path=ppt/tags/tag27.xml><?xml version="1.0" encoding="utf-8"?>
<p:tagLst xmlns:a="http://schemas.openxmlformats.org/drawingml/2006/main" xmlns:r="http://schemas.openxmlformats.org/officeDocument/2006/relationships" xmlns:p="http://schemas.openxmlformats.org/presentationml/2006/main">
  <p:tag name="NAME" val="Moon"/>
</p:tagLst>
</file>

<file path=ppt/tags/tag2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NOPREFERENCE" val="Fals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Qemwp5yST9C_d8lf_YJUcg"/>
</p:tagLst>
</file>

<file path=ppt/tags/tag43.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44.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45.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46.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47.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iFiFrlaQAfWclXx4BuiraQ"/>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51.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52.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53.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54.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55.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56.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57.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58.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59.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61.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62.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63.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64.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65.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66.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67.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68.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69.xml><?xml version="1.0" encoding="utf-8"?>
<p:tagLst xmlns:a="http://schemas.openxmlformats.org/drawingml/2006/main" xmlns:r="http://schemas.openxmlformats.org/officeDocument/2006/relationships" xmlns:p="http://schemas.openxmlformats.org/presentationml/2006/main">
  <p:tag name="LTOP" val=" 208.75"/>
  <p:tag name="LLEFT" val=" 143.875"/>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heme/theme1.xml><?xml version="1.0" encoding="utf-8"?>
<a:theme xmlns:a="http://schemas.openxmlformats.org/drawingml/2006/main" name="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2.xml><?xml version="1.0" encoding="utf-8"?>
<a:theme xmlns:a="http://schemas.openxmlformats.org/drawingml/2006/main" name="1_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14834</TotalTime>
  <Words>647</Words>
  <Application>Microsoft Office PowerPoint</Application>
  <PresentationFormat>Widescreen</PresentationFormat>
  <Paragraphs>82</Paragraphs>
  <Slides>2</Slides>
  <Notes>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vt:i4>
      </vt:variant>
    </vt:vector>
  </HeadingPairs>
  <TitlesOfParts>
    <vt:vector size="11" baseType="lpstr">
      <vt:lpstr>Arial</vt:lpstr>
      <vt:lpstr>Calibri</vt:lpstr>
      <vt:lpstr>Futura Bold</vt:lpstr>
      <vt:lpstr>Futura Medium</vt:lpstr>
      <vt:lpstr>ShellMedium</vt:lpstr>
      <vt:lpstr>Wingdings 3</vt:lpstr>
      <vt:lpstr>Shell_CF_RDS598</vt:lpstr>
      <vt:lpstr>1_Shell_CF_RDS598</vt:lpstr>
      <vt:lpstr>think-cell Slide</vt:lpstr>
      <vt:lpstr>Dispose off all 19 SPDC Owned inshore vessels by Q4 2021 (I-0154355)</vt:lpstr>
      <vt:lpstr>Cost lever tree – Disposal of 19 SPDC Vessels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Optimise Aircraft fleet from 5 to 4 to meet SCiN demand by October, 2020</dc:title>
  <dc:creator>Onyeka, Ikechukwu JN SPDC-UPC/G/USL</dc:creator>
  <cp:lastModifiedBy>Sani, Mukhtar SPDC-UPC/G/USLM</cp:lastModifiedBy>
  <cp:revision>150</cp:revision>
  <dcterms:created xsi:type="dcterms:W3CDTF">2020-06-11T10:49:28Z</dcterms:created>
  <dcterms:modified xsi:type="dcterms:W3CDTF">2021-05-18T07:06:48Z</dcterms:modified>
</cp:coreProperties>
</file>