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heme/theme4.xml" ContentType="application/vnd.openxmlformats-officedocument.them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charts/chart3.xml" ContentType="application/vnd.openxmlformats-officedocument.drawingml.chart+xml"/>
  <Override PartName="/ppt/tags/tag69.xml" ContentType="application/vnd.openxmlformats-officedocument.presentationml.tags+xml"/>
  <Override PartName="/ppt/tags/tag7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 id="2147483666" r:id="rId3"/>
  </p:sldMasterIdLst>
  <p:notesMasterIdLst>
    <p:notesMasterId r:id="rId14"/>
  </p:notesMasterIdLst>
  <p:sldIdLst>
    <p:sldId id="6181" r:id="rId4"/>
    <p:sldId id="4622" r:id="rId5"/>
    <p:sldId id="4623" r:id="rId6"/>
    <p:sldId id="355" r:id="rId7"/>
    <p:sldId id="356" r:id="rId8"/>
    <p:sldId id="6203" r:id="rId9"/>
    <p:sldId id="6193" r:id="rId10"/>
    <p:sldId id="6204" r:id="rId11"/>
    <p:sldId id="6205" r:id="rId12"/>
    <p:sldId id="414" r:id="rId13"/>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b="1" i="0" baseline="0" dirty="0">
                <a:effectLst>
                  <a:outerShdw blurRad="50800" dist="38100" dir="5400000" algn="t" rotWithShape="0">
                    <a:srgbClr val="000000">
                      <a:alpha val="40000"/>
                    </a:srgbClr>
                  </a:outerShdw>
                </a:effectLst>
              </a:rPr>
              <a:t>AIRCRAFT UTILIZATION WK 1 - 17</a:t>
            </a:r>
            <a:endParaRPr lang="en-US" dirty="0">
              <a:effectLst/>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'Jan - Apr 2021'!$B$6</c:f>
              <c:strCache>
                <c:ptCount val="1"/>
                <c:pt idx="0">
                  <c:v>PHC</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'Jan - Apr 2021'!$C$3:$AZ$5</c:f>
              <c:multiLvlStrCache>
                <c:ptCount val="50"/>
                <c:lvl>
                  <c:pt idx="0">
                    <c:v>Planned Pax</c:v>
                  </c:pt>
                  <c:pt idx="1">
                    <c:v>Actual Pax</c:v>
                  </c:pt>
                  <c:pt idx="3">
                    <c:v>Planned Pax</c:v>
                  </c:pt>
                  <c:pt idx="4">
                    <c:v>Actual Pax</c:v>
                  </c:pt>
                  <c:pt idx="6">
                    <c:v>Planned Pax</c:v>
                  </c:pt>
                  <c:pt idx="7">
                    <c:v>Actual Pax</c:v>
                  </c:pt>
                  <c:pt idx="9">
                    <c:v>Planned Pax</c:v>
                  </c:pt>
                  <c:pt idx="10">
                    <c:v>Actual Pax</c:v>
                  </c:pt>
                  <c:pt idx="12">
                    <c:v>Planned Pax</c:v>
                  </c:pt>
                  <c:pt idx="13">
                    <c:v>Actual Pax</c:v>
                  </c:pt>
                  <c:pt idx="15">
                    <c:v>Planned Pax</c:v>
                  </c:pt>
                  <c:pt idx="16">
                    <c:v>Actual Pax</c:v>
                  </c:pt>
                  <c:pt idx="18">
                    <c:v>Planned Pax</c:v>
                  </c:pt>
                  <c:pt idx="19">
                    <c:v>Actual Pax</c:v>
                  </c:pt>
                  <c:pt idx="21">
                    <c:v>Planned Pax</c:v>
                  </c:pt>
                  <c:pt idx="22">
                    <c:v>Actual Pax</c:v>
                  </c:pt>
                  <c:pt idx="24">
                    <c:v>Planned Pax</c:v>
                  </c:pt>
                  <c:pt idx="25">
                    <c:v>Actual Pax</c:v>
                  </c:pt>
                  <c:pt idx="27">
                    <c:v>Planned Pax</c:v>
                  </c:pt>
                  <c:pt idx="28">
                    <c:v>Actual Pax</c:v>
                  </c:pt>
                  <c:pt idx="30">
                    <c:v>Planned Pax</c:v>
                  </c:pt>
                  <c:pt idx="31">
                    <c:v>Actual Pax</c:v>
                  </c:pt>
                  <c:pt idx="33">
                    <c:v>Planned Pax</c:v>
                  </c:pt>
                  <c:pt idx="34">
                    <c:v>Actual Pax</c:v>
                  </c:pt>
                  <c:pt idx="36">
                    <c:v>Planned Pax</c:v>
                  </c:pt>
                  <c:pt idx="37">
                    <c:v>Actual Pax</c:v>
                  </c:pt>
                  <c:pt idx="39">
                    <c:v>Planned Pax</c:v>
                  </c:pt>
                  <c:pt idx="40">
                    <c:v>Actual Pax</c:v>
                  </c:pt>
                  <c:pt idx="42">
                    <c:v>Planned Pax</c:v>
                  </c:pt>
                  <c:pt idx="43">
                    <c:v>Actual Pax</c:v>
                  </c:pt>
                  <c:pt idx="45">
                    <c:v>Planned Pax</c:v>
                  </c:pt>
                  <c:pt idx="46">
                    <c:v>Actual Pax</c:v>
                  </c:pt>
                  <c:pt idx="48">
                    <c:v>Planned Pax</c:v>
                  </c:pt>
                  <c:pt idx="49">
                    <c:v>Actual Pax</c:v>
                  </c:pt>
                </c:lvl>
                <c:lvl>
                  <c:pt idx="0">
                    <c:v>WK 1</c:v>
                  </c:pt>
                  <c:pt idx="3">
                    <c:v>WK 2</c:v>
                  </c:pt>
                  <c:pt idx="6">
                    <c:v>WK 3</c:v>
                  </c:pt>
                  <c:pt idx="9">
                    <c:v>WK 4</c:v>
                  </c:pt>
                  <c:pt idx="12">
                    <c:v>WK 5</c:v>
                  </c:pt>
                  <c:pt idx="15">
                    <c:v>WK 6</c:v>
                  </c:pt>
                  <c:pt idx="18">
                    <c:v>WK 7</c:v>
                  </c:pt>
                  <c:pt idx="21">
                    <c:v>WK 8</c:v>
                  </c:pt>
                  <c:pt idx="24">
                    <c:v>WK 9</c:v>
                  </c:pt>
                  <c:pt idx="27">
                    <c:v>WK 10</c:v>
                  </c:pt>
                  <c:pt idx="30">
                    <c:v>WK 11</c:v>
                  </c:pt>
                  <c:pt idx="33">
                    <c:v>WK 12</c:v>
                  </c:pt>
                  <c:pt idx="36">
                    <c:v>WK 13</c:v>
                  </c:pt>
                  <c:pt idx="39">
                    <c:v>WK 14</c:v>
                  </c:pt>
                  <c:pt idx="42">
                    <c:v>WK 15</c:v>
                  </c:pt>
                  <c:pt idx="45">
                    <c:v>WK 16</c:v>
                  </c:pt>
                  <c:pt idx="48">
                    <c:v>WK 17</c:v>
                  </c:pt>
                </c:lvl>
                <c:lvl>
                  <c:pt idx="0">
                    <c:v>10-Jan</c:v>
                  </c:pt>
                  <c:pt idx="3">
                    <c:v>17-Jan</c:v>
                  </c:pt>
                  <c:pt idx="6">
                    <c:v>24-Jan</c:v>
                  </c:pt>
                  <c:pt idx="9">
                    <c:v>31-Jan</c:v>
                  </c:pt>
                  <c:pt idx="12">
                    <c:v>7-Feb</c:v>
                  </c:pt>
                  <c:pt idx="15">
                    <c:v>14-Feb</c:v>
                  </c:pt>
                  <c:pt idx="18">
                    <c:v>21-Feb</c:v>
                  </c:pt>
                  <c:pt idx="21">
                    <c:v>28-Feb</c:v>
                  </c:pt>
                  <c:pt idx="24">
                    <c:v>7-Mar</c:v>
                  </c:pt>
                  <c:pt idx="27">
                    <c:v>14-Mar</c:v>
                  </c:pt>
                  <c:pt idx="30">
                    <c:v>21-Mar</c:v>
                  </c:pt>
                  <c:pt idx="33">
                    <c:v>28-Mar</c:v>
                  </c:pt>
                  <c:pt idx="36">
                    <c:v>4-Apr</c:v>
                  </c:pt>
                  <c:pt idx="39">
                    <c:v>11-Apr</c:v>
                  </c:pt>
                  <c:pt idx="42">
                    <c:v>18-Apr</c:v>
                  </c:pt>
                  <c:pt idx="45">
                    <c:v>25-Apr</c:v>
                  </c:pt>
                  <c:pt idx="48">
                    <c:v>2-May</c:v>
                  </c:pt>
                </c:lvl>
              </c:multiLvlStrCache>
            </c:multiLvlStrRef>
          </c:cat>
          <c:val>
            <c:numRef>
              <c:f>'Jan - Apr 2021'!$C$6:$AZ$6</c:f>
              <c:numCache>
                <c:formatCode>General</c:formatCode>
                <c:ptCount val="50"/>
                <c:pt idx="0">
                  <c:v>466</c:v>
                </c:pt>
                <c:pt idx="1">
                  <c:v>414</c:v>
                </c:pt>
                <c:pt idx="3">
                  <c:v>425</c:v>
                </c:pt>
                <c:pt idx="4">
                  <c:v>368</c:v>
                </c:pt>
                <c:pt idx="6">
                  <c:v>486</c:v>
                </c:pt>
                <c:pt idx="7">
                  <c:v>312</c:v>
                </c:pt>
                <c:pt idx="9">
                  <c:v>433</c:v>
                </c:pt>
                <c:pt idx="10">
                  <c:v>424</c:v>
                </c:pt>
                <c:pt idx="12">
                  <c:v>453</c:v>
                </c:pt>
                <c:pt idx="13">
                  <c:v>359</c:v>
                </c:pt>
                <c:pt idx="15">
                  <c:v>458</c:v>
                </c:pt>
                <c:pt idx="16">
                  <c:v>348</c:v>
                </c:pt>
                <c:pt idx="18">
                  <c:v>351</c:v>
                </c:pt>
                <c:pt idx="19">
                  <c:v>280</c:v>
                </c:pt>
                <c:pt idx="21">
                  <c:v>412</c:v>
                </c:pt>
                <c:pt idx="22">
                  <c:v>311</c:v>
                </c:pt>
                <c:pt idx="24">
                  <c:v>451</c:v>
                </c:pt>
                <c:pt idx="25">
                  <c:v>388</c:v>
                </c:pt>
                <c:pt idx="27">
                  <c:v>372</c:v>
                </c:pt>
                <c:pt idx="28">
                  <c:v>272</c:v>
                </c:pt>
                <c:pt idx="30">
                  <c:v>423</c:v>
                </c:pt>
                <c:pt idx="31">
                  <c:v>311</c:v>
                </c:pt>
                <c:pt idx="33">
                  <c:v>461</c:v>
                </c:pt>
                <c:pt idx="34">
                  <c:v>382</c:v>
                </c:pt>
                <c:pt idx="36">
                  <c:v>408</c:v>
                </c:pt>
                <c:pt idx="37">
                  <c:v>339</c:v>
                </c:pt>
                <c:pt idx="39">
                  <c:v>348</c:v>
                </c:pt>
                <c:pt idx="40">
                  <c:v>257</c:v>
                </c:pt>
                <c:pt idx="42">
                  <c:v>347</c:v>
                </c:pt>
                <c:pt idx="43">
                  <c:v>343</c:v>
                </c:pt>
                <c:pt idx="45">
                  <c:v>365</c:v>
                </c:pt>
                <c:pt idx="46">
                  <c:v>337</c:v>
                </c:pt>
                <c:pt idx="48">
                  <c:v>440</c:v>
                </c:pt>
                <c:pt idx="49">
                  <c:v>355</c:v>
                </c:pt>
              </c:numCache>
            </c:numRef>
          </c:val>
          <c:extLst>
            <c:ext xmlns:c16="http://schemas.microsoft.com/office/drawing/2014/chart" uri="{C3380CC4-5D6E-409C-BE32-E72D297353CC}">
              <c16:uniqueId val="{00000000-BB50-481D-B763-5EA9492843ED}"/>
            </c:ext>
          </c:extLst>
        </c:ser>
        <c:ser>
          <c:idx val="1"/>
          <c:order val="1"/>
          <c:tx>
            <c:strRef>
              <c:f>'Jan - Apr 2021'!$B$7</c:f>
              <c:strCache>
                <c:ptCount val="1"/>
                <c:pt idx="0">
                  <c:v>WARRI</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'Jan - Apr 2021'!$C$3:$AZ$5</c:f>
              <c:multiLvlStrCache>
                <c:ptCount val="50"/>
                <c:lvl>
                  <c:pt idx="0">
                    <c:v>Planned Pax</c:v>
                  </c:pt>
                  <c:pt idx="1">
                    <c:v>Actual Pax</c:v>
                  </c:pt>
                  <c:pt idx="3">
                    <c:v>Planned Pax</c:v>
                  </c:pt>
                  <c:pt idx="4">
                    <c:v>Actual Pax</c:v>
                  </c:pt>
                  <c:pt idx="6">
                    <c:v>Planned Pax</c:v>
                  </c:pt>
                  <c:pt idx="7">
                    <c:v>Actual Pax</c:v>
                  </c:pt>
                  <c:pt idx="9">
                    <c:v>Planned Pax</c:v>
                  </c:pt>
                  <c:pt idx="10">
                    <c:v>Actual Pax</c:v>
                  </c:pt>
                  <c:pt idx="12">
                    <c:v>Planned Pax</c:v>
                  </c:pt>
                  <c:pt idx="13">
                    <c:v>Actual Pax</c:v>
                  </c:pt>
                  <c:pt idx="15">
                    <c:v>Planned Pax</c:v>
                  </c:pt>
                  <c:pt idx="16">
                    <c:v>Actual Pax</c:v>
                  </c:pt>
                  <c:pt idx="18">
                    <c:v>Planned Pax</c:v>
                  </c:pt>
                  <c:pt idx="19">
                    <c:v>Actual Pax</c:v>
                  </c:pt>
                  <c:pt idx="21">
                    <c:v>Planned Pax</c:v>
                  </c:pt>
                  <c:pt idx="22">
                    <c:v>Actual Pax</c:v>
                  </c:pt>
                  <c:pt idx="24">
                    <c:v>Planned Pax</c:v>
                  </c:pt>
                  <c:pt idx="25">
                    <c:v>Actual Pax</c:v>
                  </c:pt>
                  <c:pt idx="27">
                    <c:v>Planned Pax</c:v>
                  </c:pt>
                  <c:pt idx="28">
                    <c:v>Actual Pax</c:v>
                  </c:pt>
                  <c:pt idx="30">
                    <c:v>Planned Pax</c:v>
                  </c:pt>
                  <c:pt idx="31">
                    <c:v>Actual Pax</c:v>
                  </c:pt>
                  <c:pt idx="33">
                    <c:v>Planned Pax</c:v>
                  </c:pt>
                  <c:pt idx="34">
                    <c:v>Actual Pax</c:v>
                  </c:pt>
                  <c:pt idx="36">
                    <c:v>Planned Pax</c:v>
                  </c:pt>
                  <c:pt idx="37">
                    <c:v>Actual Pax</c:v>
                  </c:pt>
                  <c:pt idx="39">
                    <c:v>Planned Pax</c:v>
                  </c:pt>
                  <c:pt idx="40">
                    <c:v>Actual Pax</c:v>
                  </c:pt>
                  <c:pt idx="42">
                    <c:v>Planned Pax</c:v>
                  </c:pt>
                  <c:pt idx="43">
                    <c:v>Actual Pax</c:v>
                  </c:pt>
                  <c:pt idx="45">
                    <c:v>Planned Pax</c:v>
                  </c:pt>
                  <c:pt idx="46">
                    <c:v>Actual Pax</c:v>
                  </c:pt>
                  <c:pt idx="48">
                    <c:v>Planned Pax</c:v>
                  </c:pt>
                  <c:pt idx="49">
                    <c:v>Actual Pax</c:v>
                  </c:pt>
                </c:lvl>
                <c:lvl>
                  <c:pt idx="0">
                    <c:v>WK 1</c:v>
                  </c:pt>
                  <c:pt idx="3">
                    <c:v>WK 2</c:v>
                  </c:pt>
                  <c:pt idx="6">
                    <c:v>WK 3</c:v>
                  </c:pt>
                  <c:pt idx="9">
                    <c:v>WK 4</c:v>
                  </c:pt>
                  <c:pt idx="12">
                    <c:v>WK 5</c:v>
                  </c:pt>
                  <c:pt idx="15">
                    <c:v>WK 6</c:v>
                  </c:pt>
                  <c:pt idx="18">
                    <c:v>WK 7</c:v>
                  </c:pt>
                  <c:pt idx="21">
                    <c:v>WK 8</c:v>
                  </c:pt>
                  <c:pt idx="24">
                    <c:v>WK 9</c:v>
                  </c:pt>
                  <c:pt idx="27">
                    <c:v>WK 10</c:v>
                  </c:pt>
                  <c:pt idx="30">
                    <c:v>WK 11</c:v>
                  </c:pt>
                  <c:pt idx="33">
                    <c:v>WK 12</c:v>
                  </c:pt>
                  <c:pt idx="36">
                    <c:v>WK 13</c:v>
                  </c:pt>
                  <c:pt idx="39">
                    <c:v>WK 14</c:v>
                  </c:pt>
                  <c:pt idx="42">
                    <c:v>WK 15</c:v>
                  </c:pt>
                  <c:pt idx="45">
                    <c:v>WK 16</c:v>
                  </c:pt>
                  <c:pt idx="48">
                    <c:v>WK 17</c:v>
                  </c:pt>
                </c:lvl>
                <c:lvl>
                  <c:pt idx="0">
                    <c:v>10-Jan</c:v>
                  </c:pt>
                  <c:pt idx="3">
                    <c:v>17-Jan</c:v>
                  </c:pt>
                  <c:pt idx="6">
                    <c:v>24-Jan</c:v>
                  </c:pt>
                  <c:pt idx="9">
                    <c:v>31-Jan</c:v>
                  </c:pt>
                  <c:pt idx="12">
                    <c:v>7-Feb</c:v>
                  </c:pt>
                  <c:pt idx="15">
                    <c:v>14-Feb</c:v>
                  </c:pt>
                  <c:pt idx="18">
                    <c:v>21-Feb</c:v>
                  </c:pt>
                  <c:pt idx="21">
                    <c:v>28-Feb</c:v>
                  </c:pt>
                  <c:pt idx="24">
                    <c:v>7-Mar</c:v>
                  </c:pt>
                  <c:pt idx="27">
                    <c:v>14-Mar</c:v>
                  </c:pt>
                  <c:pt idx="30">
                    <c:v>21-Mar</c:v>
                  </c:pt>
                  <c:pt idx="33">
                    <c:v>28-Mar</c:v>
                  </c:pt>
                  <c:pt idx="36">
                    <c:v>4-Apr</c:v>
                  </c:pt>
                  <c:pt idx="39">
                    <c:v>11-Apr</c:v>
                  </c:pt>
                  <c:pt idx="42">
                    <c:v>18-Apr</c:v>
                  </c:pt>
                  <c:pt idx="45">
                    <c:v>25-Apr</c:v>
                  </c:pt>
                  <c:pt idx="48">
                    <c:v>2-May</c:v>
                  </c:pt>
                </c:lvl>
              </c:multiLvlStrCache>
            </c:multiLvlStrRef>
          </c:cat>
          <c:val>
            <c:numRef>
              <c:f>'Jan - Apr 2021'!$C$7:$AZ$7</c:f>
              <c:numCache>
                <c:formatCode>General</c:formatCode>
                <c:ptCount val="50"/>
                <c:pt idx="0">
                  <c:v>298</c:v>
                </c:pt>
                <c:pt idx="1">
                  <c:v>239</c:v>
                </c:pt>
                <c:pt idx="3">
                  <c:v>322</c:v>
                </c:pt>
                <c:pt idx="4">
                  <c:v>280</c:v>
                </c:pt>
                <c:pt idx="6">
                  <c:v>335</c:v>
                </c:pt>
                <c:pt idx="7">
                  <c:v>283</c:v>
                </c:pt>
                <c:pt idx="9">
                  <c:v>586</c:v>
                </c:pt>
                <c:pt idx="10">
                  <c:v>516</c:v>
                </c:pt>
                <c:pt idx="12">
                  <c:v>420</c:v>
                </c:pt>
                <c:pt idx="13">
                  <c:v>202</c:v>
                </c:pt>
                <c:pt idx="15">
                  <c:v>377</c:v>
                </c:pt>
                <c:pt idx="16">
                  <c:v>332</c:v>
                </c:pt>
                <c:pt idx="18">
                  <c:v>326</c:v>
                </c:pt>
                <c:pt idx="19">
                  <c:v>260</c:v>
                </c:pt>
                <c:pt idx="21">
                  <c:v>519</c:v>
                </c:pt>
                <c:pt idx="22">
                  <c:v>405</c:v>
                </c:pt>
                <c:pt idx="24">
                  <c:v>361</c:v>
                </c:pt>
                <c:pt idx="25">
                  <c:v>266</c:v>
                </c:pt>
                <c:pt idx="27">
                  <c:v>351</c:v>
                </c:pt>
                <c:pt idx="28">
                  <c:v>288</c:v>
                </c:pt>
                <c:pt idx="30">
                  <c:v>406</c:v>
                </c:pt>
                <c:pt idx="31">
                  <c:v>339</c:v>
                </c:pt>
                <c:pt idx="33">
                  <c:v>546</c:v>
                </c:pt>
                <c:pt idx="34">
                  <c:v>487</c:v>
                </c:pt>
                <c:pt idx="36">
                  <c:v>396</c:v>
                </c:pt>
                <c:pt idx="37">
                  <c:v>286</c:v>
                </c:pt>
                <c:pt idx="39">
                  <c:v>310</c:v>
                </c:pt>
                <c:pt idx="40">
                  <c:v>269</c:v>
                </c:pt>
                <c:pt idx="42">
                  <c:v>456</c:v>
                </c:pt>
                <c:pt idx="43">
                  <c:v>331</c:v>
                </c:pt>
                <c:pt idx="45">
                  <c:v>519</c:v>
                </c:pt>
                <c:pt idx="46">
                  <c:v>441</c:v>
                </c:pt>
                <c:pt idx="48">
                  <c:v>374</c:v>
                </c:pt>
                <c:pt idx="49">
                  <c:v>310</c:v>
                </c:pt>
              </c:numCache>
            </c:numRef>
          </c:val>
          <c:extLst>
            <c:ext xmlns:c16="http://schemas.microsoft.com/office/drawing/2014/chart" uri="{C3380CC4-5D6E-409C-BE32-E72D297353CC}">
              <c16:uniqueId val="{00000001-BB50-481D-B763-5EA9492843ED}"/>
            </c:ext>
          </c:extLst>
        </c:ser>
        <c:ser>
          <c:idx val="2"/>
          <c:order val="2"/>
          <c:tx>
            <c:strRef>
              <c:f>'Jan - Apr 2021'!$B$8</c:f>
              <c:strCache>
                <c:ptCount val="1"/>
                <c:pt idx="0">
                  <c:v>LAGOS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'Jan - Apr 2021'!$C$3:$AZ$5</c:f>
              <c:multiLvlStrCache>
                <c:ptCount val="50"/>
                <c:lvl>
                  <c:pt idx="0">
                    <c:v>Planned Pax</c:v>
                  </c:pt>
                  <c:pt idx="1">
                    <c:v>Actual Pax</c:v>
                  </c:pt>
                  <c:pt idx="3">
                    <c:v>Planned Pax</c:v>
                  </c:pt>
                  <c:pt idx="4">
                    <c:v>Actual Pax</c:v>
                  </c:pt>
                  <c:pt idx="6">
                    <c:v>Planned Pax</c:v>
                  </c:pt>
                  <c:pt idx="7">
                    <c:v>Actual Pax</c:v>
                  </c:pt>
                  <c:pt idx="9">
                    <c:v>Planned Pax</c:v>
                  </c:pt>
                  <c:pt idx="10">
                    <c:v>Actual Pax</c:v>
                  </c:pt>
                  <c:pt idx="12">
                    <c:v>Planned Pax</c:v>
                  </c:pt>
                  <c:pt idx="13">
                    <c:v>Actual Pax</c:v>
                  </c:pt>
                  <c:pt idx="15">
                    <c:v>Planned Pax</c:v>
                  </c:pt>
                  <c:pt idx="16">
                    <c:v>Actual Pax</c:v>
                  </c:pt>
                  <c:pt idx="18">
                    <c:v>Planned Pax</c:v>
                  </c:pt>
                  <c:pt idx="19">
                    <c:v>Actual Pax</c:v>
                  </c:pt>
                  <c:pt idx="21">
                    <c:v>Planned Pax</c:v>
                  </c:pt>
                  <c:pt idx="22">
                    <c:v>Actual Pax</c:v>
                  </c:pt>
                  <c:pt idx="24">
                    <c:v>Planned Pax</c:v>
                  </c:pt>
                  <c:pt idx="25">
                    <c:v>Actual Pax</c:v>
                  </c:pt>
                  <c:pt idx="27">
                    <c:v>Planned Pax</c:v>
                  </c:pt>
                  <c:pt idx="28">
                    <c:v>Actual Pax</c:v>
                  </c:pt>
                  <c:pt idx="30">
                    <c:v>Planned Pax</c:v>
                  </c:pt>
                  <c:pt idx="31">
                    <c:v>Actual Pax</c:v>
                  </c:pt>
                  <c:pt idx="33">
                    <c:v>Planned Pax</c:v>
                  </c:pt>
                  <c:pt idx="34">
                    <c:v>Actual Pax</c:v>
                  </c:pt>
                  <c:pt idx="36">
                    <c:v>Planned Pax</c:v>
                  </c:pt>
                  <c:pt idx="37">
                    <c:v>Actual Pax</c:v>
                  </c:pt>
                  <c:pt idx="39">
                    <c:v>Planned Pax</c:v>
                  </c:pt>
                  <c:pt idx="40">
                    <c:v>Actual Pax</c:v>
                  </c:pt>
                  <c:pt idx="42">
                    <c:v>Planned Pax</c:v>
                  </c:pt>
                  <c:pt idx="43">
                    <c:v>Actual Pax</c:v>
                  </c:pt>
                  <c:pt idx="45">
                    <c:v>Planned Pax</c:v>
                  </c:pt>
                  <c:pt idx="46">
                    <c:v>Actual Pax</c:v>
                  </c:pt>
                  <c:pt idx="48">
                    <c:v>Planned Pax</c:v>
                  </c:pt>
                  <c:pt idx="49">
                    <c:v>Actual Pax</c:v>
                  </c:pt>
                </c:lvl>
                <c:lvl>
                  <c:pt idx="0">
                    <c:v>WK 1</c:v>
                  </c:pt>
                  <c:pt idx="3">
                    <c:v>WK 2</c:v>
                  </c:pt>
                  <c:pt idx="6">
                    <c:v>WK 3</c:v>
                  </c:pt>
                  <c:pt idx="9">
                    <c:v>WK 4</c:v>
                  </c:pt>
                  <c:pt idx="12">
                    <c:v>WK 5</c:v>
                  </c:pt>
                  <c:pt idx="15">
                    <c:v>WK 6</c:v>
                  </c:pt>
                  <c:pt idx="18">
                    <c:v>WK 7</c:v>
                  </c:pt>
                  <c:pt idx="21">
                    <c:v>WK 8</c:v>
                  </c:pt>
                  <c:pt idx="24">
                    <c:v>WK 9</c:v>
                  </c:pt>
                  <c:pt idx="27">
                    <c:v>WK 10</c:v>
                  </c:pt>
                  <c:pt idx="30">
                    <c:v>WK 11</c:v>
                  </c:pt>
                  <c:pt idx="33">
                    <c:v>WK 12</c:v>
                  </c:pt>
                  <c:pt idx="36">
                    <c:v>WK 13</c:v>
                  </c:pt>
                  <c:pt idx="39">
                    <c:v>WK 14</c:v>
                  </c:pt>
                  <c:pt idx="42">
                    <c:v>WK 15</c:v>
                  </c:pt>
                  <c:pt idx="45">
                    <c:v>WK 16</c:v>
                  </c:pt>
                  <c:pt idx="48">
                    <c:v>WK 17</c:v>
                  </c:pt>
                </c:lvl>
                <c:lvl>
                  <c:pt idx="0">
                    <c:v>10-Jan</c:v>
                  </c:pt>
                  <c:pt idx="3">
                    <c:v>17-Jan</c:v>
                  </c:pt>
                  <c:pt idx="6">
                    <c:v>24-Jan</c:v>
                  </c:pt>
                  <c:pt idx="9">
                    <c:v>31-Jan</c:v>
                  </c:pt>
                  <c:pt idx="12">
                    <c:v>7-Feb</c:v>
                  </c:pt>
                  <c:pt idx="15">
                    <c:v>14-Feb</c:v>
                  </c:pt>
                  <c:pt idx="18">
                    <c:v>21-Feb</c:v>
                  </c:pt>
                  <c:pt idx="21">
                    <c:v>28-Feb</c:v>
                  </c:pt>
                  <c:pt idx="24">
                    <c:v>7-Mar</c:v>
                  </c:pt>
                  <c:pt idx="27">
                    <c:v>14-Mar</c:v>
                  </c:pt>
                  <c:pt idx="30">
                    <c:v>21-Mar</c:v>
                  </c:pt>
                  <c:pt idx="33">
                    <c:v>28-Mar</c:v>
                  </c:pt>
                  <c:pt idx="36">
                    <c:v>4-Apr</c:v>
                  </c:pt>
                  <c:pt idx="39">
                    <c:v>11-Apr</c:v>
                  </c:pt>
                  <c:pt idx="42">
                    <c:v>18-Apr</c:v>
                  </c:pt>
                  <c:pt idx="45">
                    <c:v>25-Apr</c:v>
                  </c:pt>
                  <c:pt idx="48">
                    <c:v>2-May</c:v>
                  </c:pt>
                </c:lvl>
              </c:multiLvlStrCache>
            </c:multiLvlStrRef>
          </c:cat>
          <c:val>
            <c:numRef>
              <c:f>'Jan - Apr 2021'!$C$8:$AZ$8</c:f>
              <c:numCache>
                <c:formatCode>General</c:formatCode>
                <c:ptCount val="50"/>
                <c:pt idx="0">
                  <c:v>181</c:v>
                </c:pt>
                <c:pt idx="1">
                  <c:v>175</c:v>
                </c:pt>
                <c:pt idx="3">
                  <c:v>156</c:v>
                </c:pt>
                <c:pt idx="4">
                  <c:v>152</c:v>
                </c:pt>
                <c:pt idx="6">
                  <c:v>128</c:v>
                </c:pt>
                <c:pt idx="7">
                  <c:v>106</c:v>
                </c:pt>
                <c:pt idx="9">
                  <c:v>170</c:v>
                </c:pt>
                <c:pt idx="10">
                  <c:v>157</c:v>
                </c:pt>
                <c:pt idx="12">
                  <c:v>172</c:v>
                </c:pt>
                <c:pt idx="13">
                  <c:v>200</c:v>
                </c:pt>
                <c:pt idx="15">
                  <c:v>168</c:v>
                </c:pt>
                <c:pt idx="16">
                  <c:v>177</c:v>
                </c:pt>
                <c:pt idx="18">
                  <c:v>119</c:v>
                </c:pt>
                <c:pt idx="19">
                  <c:v>120</c:v>
                </c:pt>
                <c:pt idx="21">
                  <c:v>168</c:v>
                </c:pt>
                <c:pt idx="22">
                  <c:v>139</c:v>
                </c:pt>
                <c:pt idx="24">
                  <c:v>216</c:v>
                </c:pt>
                <c:pt idx="25">
                  <c:v>196</c:v>
                </c:pt>
                <c:pt idx="27">
                  <c:v>186</c:v>
                </c:pt>
                <c:pt idx="28">
                  <c:v>197</c:v>
                </c:pt>
                <c:pt idx="30">
                  <c:v>264</c:v>
                </c:pt>
                <c:pt idx="31">
                  <c:v>166</c:v>
                </c:pt>
                <c:pt idx="33">
                  <c:v>201</c:v>
                </c:pt>
                <c:pt idx="34">
                  <c:v>166</c:v>
                </c:pt>
                <c:pt idx="36">
                  <c:v>227</c:v>
                </c:pt>
                <c:pt idx="37">
                  <c:v>179</c:v>
                </c:pt>
                <c:pt idx="39">
                  <c:v>215</c:v>
                </c:pt>
                <c:pt idx="40">
                  <c:v>212</c:v>
                </c:pt>
                <c:pt idx="42">
                  <c:v>237</c:v>
                </c:pt>
                <c:pt idx="43">
                  <c:v>217</c:v>
                </c:pt>
                <c:pt idx="45">
                  <c:v>159</c:v>
                </c:pt>
                <c:pt idx="46">
                  <c:v>170</c:v>
                </c:pt>
                <c:pt idx="48">
                  <c:v>251</c:v>
                </c:pt>
                <c:pt idx="49">
                  <c:v>231</c:v>
                </c:pt>
              </c:numCache>
            </c:numRef>
          </c:val>
          <c:extLst>
            <c:ext xmlns:c16="http://schemas.microsoft.com/office/drawing/2014/chart" uri="{C3380CC4-5D6E-409C-BE32-E72D297353CC}">
              <c16:uniqueId val="{00000002-BB50-481D-B763-5EA9492843ED}"/>
            </c:ext>
          </c:extLst>
        </c:ser>
        <c:dLbls>
          <c:showLegendKey val="0"/>
          <c:showVal val="0"/>
          <c:showCatName val="0"/>
          <c:showSerName val="0"/>
          <c:showPercent val="0"/>
          <c:showBubbleSize val="0"/>
        </c:dLbls>
        <c:gapWidth val="10"/>
        <c:overlap val="100"/>
        <c:axId val="520096728"/>
        <c:axId val="520105256"/>
      </c:barChart>
      <c:lineChart>
        <c:grouping val="standard"/>
        <c:varyColors val="0"/>
        <c:ser>
          <c:idx val="3"/>
          <c:order val="3"/>
          <c:tx>
            <c:strRef>
              <c:f>'Jan - Apr 2021'!$B$9</c:f>
              <c:strCache>
                <c:ptCount val="1"/>
                <c:pt idx="0">
                  <c:v>Total Capacity</c:v>
                </c:pt>
              </c:strCache>
            </c:strRef>
          </c:tx>
          <c:spPr>
            <a:ln w="34925" cap="rnd">
              <a:solidFill>
                <a:srgbClr val="FF0000"/>
              </a:solidFill>
              <a:round/>
            </a:ln>
            <a:effectLst>
              <a:outerShdw blurRad="57150" dist="19050" dir="5400000" algn="ctr" rotWithShape="0">
                <a:srgbClr val="000000">
                  <a:alpha val="63000"/>
                </a:srgbClr>
              </a:outerShdw>
            </a:effectLst>
          </c:spPr>
          <c:marker>
            <c:symbol val="none"/>
          </c:marker>
          <c:cat>
            <c:multiLvlStrRef>
              <c:f>'Jan - Apr 2021'!$C$3:$AZ$5</c:f>
              <c:multiLvlStrCache>
                <c:ptCount val="50"/>
                <c:lvl>
                  <c:pt idx="0">
                    <c:v>Planned Pax</c:v>
                  </c:pt>
                  <c:pt idx="1">
                    <c:v>Actual Pax</c:v>
                  </c:pt>
                  <c:pt idx="3">
                    <c:v>Planned Pax</c:v>
                  </c:pt>
                  <c:pt idx="4">
                    <c:v>Actual Pax</c:v>
                  </c:pt>
                  <c:pt idx="6">
                    <c:v>Planned Pax</c:v>
                  </c:pt>
                  <c:pt idx="7">
                    <c:v>Actual Pax</c:v>
                  </c:pt>
                  <c:pt idx="9">
                    <c:v>Planned Pax</c:v>
                  </c:pt>
                  <c:pt idx="10">
                    <c:v>Actual Pax</c:v>
                  </c:pt>
                  <c:pt idx="12">
                    <c:v>Planned Pax</c:v>
                  </c:pt>
                  <c:pt idx="13">
                    <c:v>Actual Pax</c:v>
                  </c:pt>
                  <c:pt idx="15">
                    <c:v>Planned Pax</c:v>
                  </c:pt>
                  <c:pt idx="16">
                    <c:v>Actual Pax</c:v>
                  </c:pt>
                  <c:pt idx="18">
                    <c:v>Planned Pax</c:v>
                  </c:pt>
                  <c:pt idx="19">
                    <c:v>Actual Pax</c:v>
                  </c:pt>
                  <c:pt idx="21">
                    <c:v>Planned Pax</c:v>
                  </c:pt>
                  <c:pt idx="22">
                    <c:v>Actual Pax</c:v>
                  </c:pt>
                  <c:pt idx="24">
                    <c:v>Planned Pax</c:v>
                  </c:pt>
                  <c:pt idx="25">
                    <c:v>Actual Pax</c:v>
                  </c:pt>
                  <c:pt idx="27">
                    <c:v>Planned Pax</c:v>
                  </c:pt>
                  <c:pt idx="28">
                    <c:v>Actual Pax</c:v>
                  </c:pt>
                  <c:pt idx="30">
                    <c:v>Planned Pax</c:v>
                  </c:pt>
                  <c:pt idx="31">
                    <c:v>Actual Pax</c:v>
                  </c:pt>
                  <c:pt idx="33">
                    <c:v>Planned Pax</c:v>
                  </c:pt>
                  <c:pt idx="34">
                    <c:v>Actual Pax</c:v>
                  </c:pt>
                  <c:pt idx="36">
                    <c:v>Planned Pax</c:v>
                  </c:pt>
                  <c:pt idx="37">
                    <c:v>Actual Pax</c:v>
                  </c:pt>
                  <c:pt idx="39">
                    <c:v>Planned Pax</c:v>
                  </c:pt>
                  <c:pt idx="40">
                    <c:v>Actual Pax</c:v>
                  </c:pt>
                  <c:pt idx="42">
                    <c:v>Planned Pax</c:v>
                  </c:pt>
                  <c:pt idx="43">
                    <c:v>Actual Pax</c:v>
                  </c:pt>
                  <c:pt idx="45">
                    <c:v>Planned Pax</c:v>
                  </c:pt>
                  <c:pt idx="46">
                    <c:v>Actual Pax</c:v>
                  </c:pt>
                  <c:pt idx="48">
                    <c:v>Planned Pax</c:v>
                  </c:pt>
                  <c:pt idx="49">
                    <c:v>Actual Pax</c:v>
                  </c:pt>
                </c:lvl>
                <c:lvl>
                  <c:pt idx="0">
                    <c:v>WK 1</c:v>
                  </c:pt>
                  <c:pt idx="3">
                    <c:v>WK 2</c:v>
                  </c:pt>
                  <c:pt idx="6">
                    <c:v>WK 3</c:v>
                  </c:pt>
                  <c:pt idx="9">
                    <c:v>WK 4</c:v>
                  </c:pt>
                  <c:pt idx="12">
                    <c:v>WK 5</c:v>
                  </c:pt>
                  <c:pt idx="15">
                    <c:v>WK 6</c:v>
                  </c:pt>
                  <c:pt idx="18">
                    <c:v>WK 7</c:v>
                  </c:pt>
                  <c:pt idx="21">
                    <c:v>WK 8</c:v>
                  </c:pt>
                  <c:pt idx="24">
                    <c:v>WK 9</c:v>
                  </c:pt>
                  <c:pt idx="27">
                    <c:v>WK 10</c:v>
                  </c:pt>
                  <c:pt idx="30">
                    <c:v>WK 11</c:v>
                  </c:pt>
                  <c:pt idx="33">
                    <c:v>WK 12</c:v>
                  </c:pt>
                  <c:pt idx="36">
                    <c:v>WK 13</c:v>
                  </c:pt>
                  <c:pt idx="39">
                    <c:v>WK 14</c:v>
                  </c:pt>
                  <c:pt idx="42">
                    <c:v>WK 15</c:v>
                  </c:pt>
                  <c:pt idx="45">
                    <c:v>WK 16</c:v>
                  </c:pt>
                  <c:pt idx="48">
                    <c:v>WK 17</c:v>
                  </c:pt>
                </c:lvl>
                <c:lvl>
                  <c:pt idx="0">
                    <c:v>10-Jan</c:v>
                  </c:pt>
                  <c:pt idx="3">
                    <c:v>17-Jan</c:v>
                  </c:pt>
                  <c:pt idx="6">
                    <c:v>24-Jan</c:v>
                  </c:pt>
                  <c:pt idx="9">
                    <c:v>31-Jan</c:v>
                  </c:pt>
                  <c:pt idx="12">
                    <c:v>7-Feb</c:v>
                  </c:pt>
                  <c:pt idx="15">
                    <c:v>14-Feb</c:v>
                  </c:pt>
                  <c:pt idx="18">
                    <c:v>21-Feb</c:v>
                  </c:pt>
                  <c:pt idx="21">
                    <c:v>28-Feb</c:v>
                  </c:pt>
                  <c:pt idx="24">
                    <c:v>7-Mar</c:v>
                  </c:pt>
                  <c:pt idx="27">
                    <c:v>14-Mar</c:v>
                  </c:pt>
                  <c:pt idx="30">
                    <c:v>21-Mar</c:v>
                  </c:pt>
                  <c:pt idx="33">
                    <c:v>28-Mar</c:v>
                  </c:pt>
                  <c:pt idx="36">
                    <c:v>4-Apr</c:v>
                  </c:pt>
                  <c:pt idx="39">
                    <c:v>11-Apr</c:v>
                  </c:pt>
                  <c:pt idx="42">
                    <c:v>18-Apr</c:v>
                  </c:pt>
                  <c:pt idx="45">
                    <c:v>25-Apr</c:v>
                  </c:pt>
                  <c:pt idx="48">
                    <c:v>2-May</c:v>
                  </c:pt>
                </c:lvl>
              </c:multiLvlStrCache>
            </c:multiLvlStrRef>
          </c:cat>
          <c:val>
            <c:numRef>
              <c:f>'Jan - Apr 2021'!$C$9:$AZ$9</c:f>
              <c:numCache>
                <c:formatCode>General</c:formatCode>
                <c:ptCount val="50"/>
                <c:pt idx="0">
                  <c:v>2160</c:v>
                </c:pt>
                <c:pt idx="1">
                  <c:v>2160</c:v>
                </c:pt>
                <c:pt idx="2">
                  <c:v>2160</c:v>
                </c:pt>
                <c:pt idx="3">
                  <c:v>2160</c:v>
                </c:pt>
                <c:pt idx="4">
                  <c:v>2160</c:v>
                </c:pt>
                <c:pt idx="5">
                  <c:v>2160</c:v>
                </c:pt>
                <c:pt idx="6">
                  <c:v>2160</c:v>
                </c:pt>
                <c:pt idx="7">
                  <c:v>2160</c:v>
                </c:pt>
                <c:pt idx="8">
                  <c:v>2160</c:v>
                </c:pt>
                <c:pt idx="9">
                  <c:v>2160</c:v>
                </c:pt>
                <c:pt idx="10">
                  <c:v>2160</c:v>
                </c:pt>
                <c:pt idx="11">
                  <c:v>2160</c:v>
                </c:pt>
                <c:pt idx="12">
                  <c:v>2160</c:v>
                </c:pt>
                <c:pt idx="13">
                  <c:v>2160</c:v>
                </c:pt>
                <c:pt idx="14">
                  <c:v>2160</c:v>
                </c:pt>
                <c:pt idx="15">
                  <c:v>2160</c:v>
                </c:pt>
                <c:pt idx="16">
                  <c:v>2160</c:v>
                </c:pt>
                <c:pt idx="17">
                  <c:v>2160</c:v>
                </c:pt>
                <c:pt idx="18">
                  <c:v>2160</c:v>
                </c:pt>
                <c:pt idx="19">
                  <c:v>2160</c:v>
                </c:pt>
                <c:pt idx="20">
                  <c:v>2160</c:v>
                </c:pt>
                <c:pt idx="21">
                  <c:v>2160</c:v>
                </c:pt>
                <c:pt idx="22">
                  <c:v>2160</c:v>
                </c:pt>
                <c:pt idx="23">
                  <c:v>2160</c:v>
                </c:pt>
                <c:pt idx="24">
                  <c:v>2160</c:v>
                </c:pt>
                <c:pt idx="25">
                  <c:v>2160</c:v>
                </c:pt>
                <c:pt idx="26">
                  <c:v>2160</c:v>
                </c:pt>
                <c:pt idx="27">
                  <c:v>2160</c:v>
                </c:pt>
                <c:pt idx="28">
                  <c:v>2160</c:v>
                </c:pt>
                <c:pt idx="29">
                  <c:v>2160</c:v>
                </c:pt>
                <c:pt idx="30">
                  <c:v>2160</c:v>
                </c:pt>
                <c:pt idx="31">
                  <c:v>2160</c:v>
                </c:pt>
                <c:pt idx="32">
                  <c:v>2160</c:v>
                </c:pt>
                <c:pt idx="33">
                  <c:v>2160</c:v>
                </c:pt>
                <c:pt idx="34">
                  <c:v>2160</c:v>
                </c:pt>
                <c:pt idx="35">
                  <c:v>2160</c:v>
                </c:pt>
                <c:pt idx="36">
                  <c:v>2160</c:v>
                </c:pt>
                <c:pt idx="37">
                  <c:v>2160</c:v>
                </c:pt>
                <c:pt idx="38">
                  <c:v>2160</c:v>
                </c:pt>
                <c:pt idx="39">
                  <c:v>2160</c:v>
                </c:pt>
                <c:pt idx="40">
                  <c:v>2160</c:v>
                </c:pt>
                <c:pt idx="41">
                  <c:v>2160</c:v>
                </c:pt>
                <c:pt idx="42">
                  <c:v>2160</c:v>
                </c:pt>
                <c:pt idx="43">
                  <c:v>2160</c:v>
                </c:pt>
                <c:pt idx="44">
                  <c:v>2160</c:v>
                </c:pt>
                <c:pt idx="45">
                  <c:v>2160</c:v>
                </c:pt>
                <c:pt idx="46">
                  <c:v>2160</c:v>
                </c:pt>
                <c:pt idx="47">
                  <c:v>2160</c:v>
                </c:pt>
                <c:pt idx="48">
                  <c:v>2160</c:v>
                </c:pt>
                <c:pt idx="49">
                  <c:v>2160</c:v>
                </c:pt>
              </c:numCache>
            </c:numRef>
          </c:val>
          <c:smooth val="0"/>
          <c:extLst>
            <c:ext xmlns:c16="http://schemas.microsoft.com/office/drawing/2014/chart" uri="{C3380CC4-5D6E-409C-BE32-E72D297353CC}">
              <c16:uniqueId val="{00000003-BB50-481D-B763-5EA9492843ED}"/>
            </c:ext>
          </c:extLst>
        </c:ser>
        <c:ser>
          <c:idx val="4"/>
          <c:order val="4"/>
          <c:tx>
            <c:strRef>
              <c:f>'Jan - Apr 2021'!$B$10</c:f>
              <c:strCache>
                <c:ptCount val="1"/>
                <c:pt idx="0">
                  <c:v>Actual  Capacity</c:v>
                </c:pt>
              </c:strCache>
            </c:strRef>
          </c:tx>
          <c:spPr>
            <a:ln w="34925" cap="rnd">
              <a:solidFill>
                <a:srgbClr val="00B050"/>
              </a:solidFill>
              <a:round/>
            </a:ln>
            <a:effectLst>
              <a:outerShdw blurRad="57150" dist="19050" dir="5400000" algn="ctr" rotWithShape="0">
                <a:srgbClr val="000000">
                  <a:alpha val="63000"/>
                </a:srgbClr>
              </a:outerShdw>
            </a:effectLst>
          </c:spPr>
          <c:marker>
            <c:symbol val="none"/>
          </c:marker>
          <c:cat>
            <c:multiLvlStrRef>
              <c:f>'Jan - Apr 2021'!$C$3:$AZ$5</c:f>
              <c:multiLvlStrCache>
                <c:ptCount val="50"/>
                <c:lvl>
                  <c:pt idx="0">
                    <c:v>Planned Pax</c:v>
                  </c:pt>
                  <c:pt idx="1">
                    <c:v>Actual Pax</c:v>
                  </c:pt>
                  <c:pt idx="3">
                    <c:v>Planned Pax</c:v>
                  </c:pt>
                  <c:pt idx="4">
                    <c:v>Actual Pax</c:v>
                  </c:pt>
                  <c:pt idx="6">
                    <c:v>Planned Pax</c:v>
                  </c:pt>
                  <c:pt idx="7">
                    <c:v>Actual Pax</c:v>
                  </c:pt>
                  <c:pt idx="9">
                    <c:v>Planned Pax</c:v>
                  </c:pt>
                  <c:pt idx="10">
                    <c:v>Actual Pax</c:v>
                  </c:pt>
                  <c:pt idx="12">
                    <c:v>Planned Pax</c:v>
                  </c:pt>
                  <c:pt idx="13">
                    <c:v>Actual Pax</c:v>
                  </c:pt>
                  <c:pt idx="15">
                    <c:v>Planned Pax</c:v>
                  </c:pt>
                  <c:pt idx="16">
                    <c:v>Actual Pax</c:v>
                  </c:pt>
                  <c:pt idx="18">
                    <c:v>Planned Pax</c:v>
                  </c:pt>
                  <c:pt idx="19">
                    <c:v>Actual Pax</c:v>
                  </c:pt>
                  <c:pt idx="21">
                    <c:v>Planned Pax</c:v>
                  </c:pt>
                  <c:pt idx="22">
                    <c:v>Actual Pax</c:v>
                  </c:pt>
                  <c:pt idx="24">
                    <c:v>Planned Pax</c:v>
                  </c:pt>
                  <c:pt idx="25">
                    <c:v>Actual Pax</c:v>
                  </c:pt>
                  <c:pt idx="27">
                    <c:v>Planned Pax</c:v>
                  </c:pt>
                  <c:pt idx="28">
                    <c:v>Actual Pax</c:v>
                  </c:pt>
                  <c:pt idx="30">
                    <c:v>Planned Pax</c:v>
                  </c:pt>
                  <c:pt idx="31">
                    <c:v>Actual Pax</c:v>
                  </c:pt>
                  <c:pt idx="33">
                    <c:v>Planned Pax</c:v>
                  </c:pt>
                  <c:pt idx="34">
                    <c:v>Actual Pax</c:v>
                  </c:pt>
                  <c:pt idx="36">
                    <c:v>Planned Pax</c:v>
                  </c:pt>
                  <c:pt idx="37">
                    <c:v>Actual Pax</c:v>
                  </c:pt>
                  <c:pt idx="39">
                    <c:v>Planned Pax</c:v>
                  </c:pt>
                  <c:pt idx="40">
                    <c:v>Actual Pax</c:v>
                  </c:pt>
                  <c:pt idx="42">
                    <c:v>Planned Pax</c:v>
                  </c:pt>
                  <c:pt idx="43">
                    <c:v>Actual Pax</c:v>
                  </c:pt>
                  <c:pt idx="45">
                    <c:v>Planned Pax</c:v>
                  </c:pt>
                  <c:pt idx="46">
                    <c:v>Actual Pax</c:v>
                  </c:pt>
                  <c:pt idx="48">
                    <c:v>Planned Pax</c:v>
                  </c:pt>
                  <c:pt idx="49">
                    <c:v>Actual Pax</c:v>
                  </c:pt>
                </c:lvl>
                <c:lvl>
                  <c:pt idx="0">
                    <c:v>WK 1</c:v>
                  </c:pt>
                  <c:pt idx="3">
                    <c:v>WK 2</c:v>
                  </c:pt>
                  <c:pt idx="6">
                    <c:v>WK 3</c:v>
                  </c:pt>
                  <c:pt idx="9">
                    <c:v>WK 4</c:v>
                  </c:pt>
                  <c:pt idx="12">
                    <c:v>WK 5</c:v>
                  </c:pt>
                  <c:pt idx="15">
                    <c:v>WK 6</c:v>
                  </c:pt>
                  <c:pt idx="18">
                    <c:v>WK 7</c:v>
                  </c:pt>
                  <c:pt idx="21">
                    <c:v>WK 8</c:v>
                  </c:pt>
                  <c:pt idx="24">
                    <c:v>WK 9</c:v>
                  </c:pt>
                  <c:pt idx="27">
                    <c:v>WK 10</c:v>
                  </c:pt>
                  <c:pt idx="30">
                    <c:v>WK 11</c:v>
                  </c:pt>
                  <c:pt idx="33">
                    <c:v>WK 12</c:v>
                  </c:pt>
                  <c:pt idx="36">
                    <c:v>WK 13</c:v>
                  </c:pt>
                  <c:pt idx="39">
                    <c:v>WK 14</c:v>
                  </c:pt>
                  <c:pt idx="42">
                    <c:v>WK 15</c:v>
                  </c:pt>
                  <c:pt idx="45">
                    <c:v>WK 16</c:v>
                  </c:pt>
                  <c:pt idx="48">
                    <c:v>WK 17</c:v>
                  </c:pt>
                </c:lvl>
                <c:lvl>
                  <c:pt idx="0">
                    <c:v>10-Jan</c:v>
                  </c:pt>
                  <c:pt idx="3">
                    <c:v>17-Jan</c:v>
                  </c:pt>
                  <c:pt idx="6">
                    <c:v>24-Jan</c:v>
                  </c:pt>
                  <c:pt idx="9">
                    <c:v>31-Jan</c:v>
                  </c:pt>
                  <c:pt idx="12">
                    <c:v>7-Feb</c:v>
                  </c:pt>
                  <c:pt idx="15">
                    <c:v>14-Feb</c:v>
                  </c:pt>
                  <c:pt idx="18">
                    <c:v>21-Feb</c:v>
                  </c:pt>
                  <c:pt idx="21">
                    <c:v>28-Feb</c:v>
                  </c:pt>
                  <c:pt idx="24">
                    <c:v>7-Mar</c:v>
                  </c:pt>
                  <c:pt idx="27">
                    <c:v>14-Mar</c:v>
                  </c:pt>
                  <c:pt idx="30">
                    <c:v>21-Mar</c:v>
                  </c:pt>
                  <c:pt idx="33">
                    <c:v>28-Mar</c:v>
                  </c:pt>
                  <c:pt idx="36">
                    <c:v>4-Apr</c:v>
                  </c:pt>
                  <c:pt idx="39">
                    <c:v>11-Apr</c:v>
                  </c:pt>
                  <c:pt idx="42">
                    <c:v>18-Apr</c:v>
                  </c:pt>
                  <c:pt idx="45">
                    <c:v>25-Apr</c:v>
                  </c:pt>
                  <c:pt idx="48">
                    <c:v>2-May</c:v>
                  </c:pt>
                </c:lvl>
              </c:multiLvlStrCache>
            </c:multiLvlStrRef>
          </c:cat>
          <c:val>
            <c:numRef>
              <c:f>'Jan - Apr 2021'!$C$10:$AZ$10</c:f>
              <c:numCache>
                <c:formatCode>General</c:formatCode>
                <c:ptCount val="50"/>
                <c:pt idx="0">
                  <c:v>1640</c:v>
                </c:pt>
                <c:pt idx="1">
                  <c:v>1640</c:v>
                </c:pt>
                <c:pt idx="2">
                  <c:v>1640</c:v>
                </c:pt>
                <c:pt idx="3">
                  <c:v>1440</c:v>
                </c:pt>
                <c:pt idx="4">
                  <c:v>1440</c:v>
                </c:pt>
                <c:pt idx="5">
                  <c:v>1440</c:v>
                </c:pt>
                <c:pt idx="6">
                  <c:v>1340</c:v>
                </c:pt>
                <c:pt idx="7">
                  <c:v>1340</c:v>
                </c:pt>
                <c:pt idx="8">
                  <c:v>1340</c:v>
                </c:pt>
                <c:pt idx="9">
                  <c:v>1800</c:v>
                </c:pt>
                <c:pt idx="10">
                  <c:v>1800</c:v>
                </c:pt>
                <c:pt idx="11">
                  <c:v>1800</c:v>
                </c:pt>
                <c:pt idx="12">
                  <c:v>1560</c:v>
                </c:pt>
                <c:pt idx="13">
                  <c:v>1560</c:v>
                </c:pt>
                <c:pt idx="14">
                  <c:v>1560</c:v>
                </c:pt>
                <c:pt idx="15">
                  <c:v>1620</c:v>
                </c:pt>
                <c:pt idx="16">
                  <c:v>1620</c:v>
                </c:pt>
                <c:pt idx="17">
                  <c:v>1620</c:v>
                </c:pt>
                <c:pt idx="18">
                  <c:v>1260</c:v>
                </c:pt>
                <c:pt idx="19">
                  <c:v>1260</c:v>
                </c:pt>
                <c:pt idx="20">
                  <c:v>1260</c:v>
                </c:pt>
                <c:pt idx="21">
                  <c:v>1480</c:v>
                </c:pt>
                <c:pt idx="22">
                  <c:v>1480</c:v>
                </c:pt>
                <c:pt idx="23">
                  <c:v>1480</c:v>
                </c:pt>
                <c:pt idx="24">
                  <c:v>1560</c:v>
                </c:pt>
                <c:pt idx="25">
                  <c:v>1560</c:v>
                </c:pt>
                <c:pt idx="26">
                  <c:v>1560</c:v>
                </c:pt>
                <c:pt idx="27">
                  <c:v>1380</c:v>
                </c:pt>
                <c:pt idx="28">
                  <c:v>1380</c:v>
                </c:pt>
                <c:pt idx="29">
                  <c:v>1380</c:v>
                </c:pt>
                <c:pt idx="30">
                  <c:v>1580</c:v>
                </c:pt>
                <c:pt idx="31">
                  <c:v>1580</c:v>
                </c:pt>
                <c:pt idx="32">
                  <c:v>1580</c:v>
                </c:pt>
                <c:pt idx="33">
                  <c:v>1740</c:v>
                </c:pt>
                <c:pt idx="34">
                  <c:v>1740</c:v>
                </c:pt>
                <c:pt idx="35">
                  <c:v>1740</c:v>
                </c:pt>
                <c:pt idx="36">
                  <c:v>1540</c:v>
                </c:pt>
                <c:pt idx="37">
                  <c:v>1540</c:v>
                </c:pt>
                <c:pt idx="38">
                  <c:v>1540</c:v>
                </c:pt>
                <c:pt idx="39">
                  <c:v>1360</c:v>
                </c:pt>
                <c:pt idx="40">
                  <c:v>1360</c:v>
                </c:pt>
                <c:pt idx="41">
                  <c:v>1360</c:v>
                </c:pt>
                <c:pt idx="42">
                  <c:v>1660</c:v>
                </c:pt>
                <c:pt idx="43">
                  <c:v>1660</c:v>
                </c:pt>
                <c:pt idx="44">
                  <c:v>1660</c:v>
                </c:pt>
                <c:pt idx="45">
                  <c:v>1640</c:v>
                </c:pt>
                <c:pt idx="46">
                  <c:v>1640</c:v>
                </c:pt>
                <c:pt idx="47">
                  <c:v>1640</c:v>
                </c:pt>
                <c:pt idx="48">
                  <c:v>1660</c:v>
                </c:pt>
                <c:pt idx="49">
                  <c:v>1660</c:v>
                </c:pt>
              </c:numCache>
            </c:numRef>
          </c:val>
          <c:smooth val="0"/>
          <c:extLst>
            <c:ext xmlns:c16="http://schemas.microsoft.com/office/drawing/2014/chart" uri="{C3380CC4-5D6E-409C-BE32-E72D297353CC}">
              <c16:uniqueId val="{00000004-BB50-481D-B763-5EA9492843ED}"/>
            </c:ext>
          </c:extLst>
        </c:ser>
        <c:dLbls>
          <c:showLegendKey val="0"/>
          <c:showVal val="0"/>
          <c:showCatName val="0"/>
          <c:showSerName val="0"/>
          <c:showPercent val="0"/>
          <c:showBubbleSize val="0"/>
        </c:dLbls>
        <c:marker val="1"/>
        <c:smooth val="0"/>
        <c:axId val="520096728"/>
        <c:axId val="520105256"/>
      </c:lineChart>
      <c:catAx>
        <c:axId val="5200967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20105256"/>
        <c:crosses val="autoZero"/>
        <c:auto val="1"/>
        <c:lblAlgn val="ctr"/>
        <c:lblOffset val="100"/>
        <c:noMultiLvlLbl val="0"/>
      </c:catAx>
      <c:valAx>
        <c:axId val="52010525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200967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b="1" i="0" baseline="0" dirty="0">
                <a:effectLst>
                  <a:outerShdw blurRad="50800" dist="38100" dir="5400000" algn="t" rotWithShape="0">
                    <a:srgbClr val="000000">
                      <a:alpha val="40000"/>
                    </a:srgbClr>
                  </a:outerShdw>
                </a:effectLst>
              </a:rPr>
              <a:t>AIRCRAFT UTILIZATION WK 40 - 53</a:t>
            </a:r>
            <a:endParaRPr lang="en-US" dirty="0">
              <a:effectLst/>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'Q3 2020'!$B$6</c:f>
              <c:strCache>
                <c:ptCount val="1"/>
                <c:pt idx="0">
                  <c:v>PHC</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'Q3 2020'!$AP$3:$CD$5</c:f>
              <c:multiLvlStrCache>
                <c:ptCount val="41"/>
                <c:lvl>
                  <c:pt idx="0">
                    <c:v>Planned Pax</c:v>
                  </c:pt>
                  <c:pt idx="1">
                    <c:v>Actual Pax</c:v>
                  </c:pt>
                  <c:pt idx="3">
                    <c:v>Planned Pax</c:v>
                  </c:pt>
                  <c:pt idx="4">
                    <c:v>Actual Pax</c:v>
                  </c:pt>
                  <c:pt idx="6">
                    <c:v>Planned Pax</c:v>
                  </c:pt>
                  <c:pt idx="7">
                    <c:v>Actual Pax</c:v>
                  </c:pt>
                  <c:pt idx="9">
                    <c:v>Planned Pax</c:v>
                  </c:pt>
                  <c:pt idx="10">
                    <c:v>Actual Pax</c:v>
                  </c:pt>
                  <c:pt idx="12">
                    <c:v>Planned Pax</c:v>
                  </c:pt>
                  <c:pt idx="13">
                    <c:v>Actual Pax</c:v>
                  </c:pt>
                  <c:pt idx="15">
                    <c:v>Planned Pax</c:v>
                  </c:pt>
                  <c:pt idx="16">
                    <c:v>Actual Pax</c:v>
                  </c:pt>
                  <c:pt idx="18">
                    <c:v>Planned Pax</c:v>
                  </c:pt>
                  <c:pt idx="19">
                    <c:v>Actual Pax</c:v>
                  </c:pt>
                  <c:pt idx="21">
                    <c:v>Planned Pax</c:v>
                  </c:pt>
                  <c:pt idx="22">
                    <c:v>Actual Pax</c:v>
                  </c:pt>
                  <c:pt idx="24">
                    <c:v>Planned Pax</c:v>
                  </c:pt>
                  <c:pt idx="25">
                    <c:v>Actual Pax</c:v>
                  </c:pt>
                  <c:pt idx="27">
                    <c:v>Planned Pax</c:v>
                  </c:pt>
                  <c:pt idx="28">
                    <c:v>Actual Pax</c:v>
                  </c:pt>
                  <c:pt idx="30">
                    <c:v>Planned Pax</c:v>
                  </c:pt>
                  <c:pt idx="31">
                    <c:v>Actual Pax</c:v>
                  </c:pt>
                  <c:pt idx="33">
                    <c:v>Planned Pax</c:v>
                  </c:pt>
                  <c:pt idx="34">
                    <c:v>Actual Pax</c:v>
                  </c:pt>
                  <c:pt idx="36">
                    <c:v>Planned Pax</c:v>
                  </c:pt>
                  <c:pt idx="37">
                    <c:v>Actual Pax</c:v>
                  </c:pt>
                  <c:pt idx="39">
                    <c:v>Planned Pax</c:v>
                  </c:pt>
                  <c:pt idx="40">
                    <c:v>Actual Pax</c:v>
                  </c:pt>
                </c:lvl>
                <c:lvl>
                  <c:pt idx="0">
                    <c:v>40</c:v>
                  </c:pt>
                  <c:pt idx="3">
                    <c:v>41</c:v>
                  </c:pt>
                  <c:pt idx="6">
                    <c:v>42</c:v>
                  </c:pt>
                  <c:pt idx="9">
                    <c:v>43</c:v>
                  </c:pt>
                  <c:pt idx="12">
                    <c:v>44</c:v>
                  </c:pt>
                  <c:pt idx="15">
                    <c:v>45</c:v>
                  </c:pt>
                  <c:pt idx="18">
                    <c:v>46</c:v>
                  </c:pt>
                  <c:pt idx="21">
                    <c:v>47</c:v>
                  </c:pt>
                  <c:pt idx="24">
                    <c:v>48</c:v>
                  </c:pt>
                  <c:pt idx="27">
                    <c:v>49</c:v>
                  </c:pt>
                  <c:pt idx="30">
                    <c:v>50</c:v>
                  </c:pt>
                  <c:pt idx="33">
                    <c:v>51</c:v>
                  </c:pt>
                  <c:pt idx="36">
                    <c:v>52</c:v>
                  </c:pt>
                  <c:pt idx="39">
                    <c:v>53</c:v>
                  </c:pt>
                </c:lvl>
                <c:lvl>
                  <c:pt idx="0">
                    <c:v>4-Oct</c:v>
                  </c:pt>
                  <c:pt idx="3">
                    <c:v>11-Oct</c:v>
                  </c:pt>
                  <c:pt idx="6">
                    <c:v>18-Oct</c:v>
                  </c:pt>
                  <c:pt idx="9">
                    <c:v>25-Oct</c:v>
                  </c:pt>
                  <c:pt idx="12">
                    <c:v>1-Nov</c:v>
                  </c:pt>
                  <c:pt idx="15">
                    <c:v>8-Nov</c:v>
                  </c:pt>
                  <c:pt idx="18">
                    <c:v>15-Nov</c:v>
                  </c:pt>
                  <c:pt idx="21">
                    <c:v>22-Nov</c:v>
                  </c:pt>
                  <c:pt idx="24">
                    <c:v>29-Nov</c:v>
                  </c:pt>
                  <c:pt idx="27">
                    <c:v>6-Dec</c:v>
                  </c:pt>
                  <c:pt idx="30">
                    <c:v>13-Dec</c:v>
                  </c:pt>
                  <c:pt idx="33">
                    <c:v>20-Dec</c:v>
                  </c:pt>
                  <c:pt idx="36">
                    <c:v>27-Dec</c:v>
                  </c:pt>
                  <c:pt idx="39">
                    <c:v>3-Jan</c:v>
                  </c:pt>
                </c:lvl>
              </c:multiLvlStrCache>
            </c:multiLvlStrRef>
          </c:cat>
          <c:val>
            <c:numRef>
              <c:f>'Q3 2020'!$AP$6:$CD$6</c:f>
              <c:numCache>
                <c:formatCode>General</c:formatCode>
                <c:ptCount val="41"/>
                <c:pt idx="0">
                  <c:v>513</c:v>
                </c:pt>
                <c:pt idx="1">
                  <c:v>338</c:v>
                </c:pt>
                <c:pt idx="3">
                  <c:v>429</c:v>
                </c:pt>
                <c:pt idx="4">
                  <c:v>339</c:v>
                </c:pt>
                <c:pt idx="6">
                  <c:v>563</c:v>
                </c:pt>
                <c:pt idx="7">
                  <c:v>410</c:v>
                </c:pt>
                <c:pt idx="9">
                  <c:v>264</c:v>
                </c:pt>
                <c:pt idx="10">
                  <c:v>181</c:v>
                </c:pt>
                <c:pt idx="12">
                  <c:v>380</c:v>
                </c:pt>
                <c:pt idx="13">
                  <c:v>348</c:v>
                </c:pt>
                <c:pt idx="15">
                  <c:v>629</c:v>
                </c:pt>
                <c:pt idx="16">
                  <c:v>439</c:v>
                </c:pt>
                <c:pt idx="18">
                  <c:v>522</c:v>
                </c:pt>
                <c:pt idx="19">
                  <c:v>362</c:v>
                </c:pt>
                <c:pt idx="21">
                  <c:v>420</c:v>
                </c:pt>
                <c:pt idx="22">
                  <c:v>369</c:v>
                </c:pt>
                <c:pt idx="24">
                  <c:v>381</c:v>
                </c:pt>
                <c:pt idx="25">
                  <c:v>314</c:v>
                </c:pt>
                <c:pt idx="27">
                  <c:v>424</c:v>
                </c:pt>
                <c:pt idx="28">
                  <c:v>376</c:v>
                </c:pt>
                <c:pt idx="30">
                  <c:v>600</c:v>
                </c:pt>
                <c:pt idx="31">
                  <c:v>378</c:v>
                </c:pt>
                <c:pt idx="33">
                  <c:v>559</c:v>
                </c:pt>
                <c:pt idx="34">
                  <c:v>468</c:v>
                </c:pt>
                <c:pt idx="36">
                  <c:v>335</c:v>
                </c:pt>
                <c:pt idx="37">
                  <c:v>284</c:v>
                </c:pt>
                <c:pt idx="39">
                  <c:v>314</c:v>
                </c:pt>
                <c:pt idx="40">
                  <c:v>279</c:v>
                </c:pt>
              </c:numCache>
            </c:numRef>
          </c:val>
          <c:extLst>
            <c:ext xmlns:c16="http://schemas.microsoft.com/office/drawing/2014/chart" uri="{C3380CC4-5D6E-409C-BE32-E72D297353CC}">
              <c16:uniqueId val="{00000000-5BA6-45F2-9C1B-EB36091BE659}"/>
            </c:ext>
          </c:extLst>
        </c:ser>
        <c:ser>
          <c:idx val="1"/>
          <c:order val="1"/>
          <c:tx>
            <c:strRef>
              <c:f>'Q3 2020'!$B$7</c:f>
              <c:strCache>
                <c:ptCount val="1"/>
                <c:pt idx="0">
                  <c:v>WARRI</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'Q3 2020'!$AP$3:$CD$5</c:f>
              <c:multiLvlStrCache>
                <c:ptCount val="41"/>
                <c:lvl>
                  <c:pt idx="0">
                    <c:v>Planned Pax</c:v>
                  </c:pt>
                  <c:pt idx="1">
                    <c:v>Actual Pax</c:v>
                  </c:pt>
                  <c:pt idx="3">
                    <c:v>Planned Pax</c:v>
                  </c:pt>
                  <c:pt idx="4">
                    <c:v>Actual Pax</c:v>
                  </c:pt>
                  <c:pt idx="6">
                    <c:v>Planned Pax</c:v>
                  </c:pt>
                  <c:pt idx="7">
                    <c:v>Actual Pax</c:v>
                  </c:pt>
                  <c:pt idx="9">
                    <c:v>Planned Pax</c:v>
                  </c:pt>
                  <c:pt idx="10">
                    <c:v>Actual Pax</c:v>
                  </c:pt>
                  <c:pt idx="12">
                    <c:v>Planned Pax</c:v>
                  </c:pt>
                  <c:pt idx="13">
                    <c:v>Actual Pax</c:v>
                  </c:pt>
                  <c:pt idx="15">
                    <c:v>Planned Pax</c:v>
                  </c:pt>
                  <c:pt idx="16">
                    <c:v>Actual Pax</c:v>
                  </c:pt>
                  <c:pt idx="18">
                    <c:v>Planned Pax</c:v>
                  </c:pt>
                  <c:pt idx="19">
                    <c:v>Actual Pax</c:v>
                  </c:pt>
                  <c:pt idx="21">
                    <c:v>Planned Pax</c:v>
                  </c:pt>
                  <c:pt idx="22">
                    <c:v>Actual Pax</c:v>
                  </c:pt>
                  <c:pt idx="24">
                    <c:v>Planned Pax</c:v>
                  </c:pt>
                  <c:pt idx="25">
                    <c:v>Actual Pax</c:v>
                  </c:pt>
                  <c:pt idx="27">
                    <c:v>Planned Pax</c:v>
                  </c:pt>
                  <c:pt idx="28">
                    <c:v>Actual Pax</c:v>
                  </c:pt>
                  <c:pt idx="30">
                    <c:v>Planned Pax</c:v>
                  </c:pt>
                  <c:pt idx="31">
                    <c:v>Actual Pax</c:v>
                  </c:pt>
                  <c:pt idx="33">
                    <c:v>Planned Pax</c:v>
                  </c:pt>
                  <c:pt idx="34">
                    <c:v>Actual Pax</c:v>
                  </c:pt>
                  <c:pt idx="36">
                    <c:v>Planned Pax</c:v>
                  </c:pt>
                  <c:pt idx="37">
                    <c:v>Actual Pax</c:v>
                  </c:pt>
                  <c:pt idx="39">
                    <c:v>Planned Pax</c:v>
                  </c:pt>
                  <c:pt idx="40">
                    <c:v>Actual Pax</c:v>
                  </c:pt>
                </c:lvl>
                <c:lvl>
                  <c:pt idx="0">
                    <c:v>40</c:v>
                  </c:pt>
                  <c:pt idx="3">
                    <c:v>41</c:v>
                  </c:pt>
                  <c:pt idx="6">
                    <c:v>42</c:v>
                  </c:pt>
                  <c:pt idx="9">
                    <c:v>43</c:v>
                  </c:pt>
                  <c:pt idx="12">
                    <c:v>44</c:v>
                  </c:pt>
                  <c:pt idx="15">
                    <c:v>45</c:v>
                  </c:pt>
                  <c:pt idx="18">
                    <c:v>46</c:v>
                  </c:pt>
                  <c:pt idx="21">
                    <c:v>47</c:v>
                  </c:pt>
                  <c:pt idx="24">
                    <c:v>48</c:v>
                  </c:pt>
                  <c:pt idx="27">
                    <c:v>49</c:v>
                  </c:pt>
                  <c:pt idx="30">
                    <c:v>50</c:v>
                  </c:pt>
                  <c:pt idx="33">
                    <c:v>51</c:v>
                  </c:pt>
                  <c:pt idx="36">
                    <c:v>52</c:v>
                  </c:pt>
                  <c:pt idx="39">
                    <c:v>53</c:v>
                  </c:pt>
                </c:lvl>
                <c:lvl>
                  <c:pt idx="0">
                    <c:v>4-Oct</c:v>
                  </c:pt>
                  <c:pt idx="3">
                    <c:v>11-Oct</c:v>
                  </c:pt>
                  <c:pt idx="6">
                    <c:v>18-Oct</c:v>
                  </c:pt>
                  <c:pt idx="9">
                    <c:v>25-Oct</c:v>
                  </c:pt>
                  <c:pt idx="12">
                    <c:v>1-Nov</c:v>
                  </c:pt>
                  <c:pt idx="15">
                    <c:v>8-Nov</c:v>
                  </c:pt>
                  <c:pt idx="18">
                    <c:v>15-Nov</c:v>
                  </c:pt>
                  <c:pt idx="21">
                    <c:v>22-Nov</c:v>
                  </c:pt>
                  <c:pt idx="24">
                    <c:v>29-Nov</c:v>
                  </c:pt>
                  <c:pt idx="27">
                    <c:v>6-Dec</c:v>
                  </c:pt>
                  <c:pt idx="30">
                    <c:v>13-Dec</c:v>
                  </c:pt>
                  <c:pt idx="33">
                    <c:v>20-Dec</c:v>
                  </c:pt>
                  <c:pt idx="36">
                    <c:v>27-Dec</c:v>
                  </c:pt>
                  <c:pt idx="39">
                    <c:v>3-Jan</c:v>
                  </c:pt>
                </c:lvl>
              </c:multiLvlStrCache>
            </c:multiLvlStrRef>
          </c:cat>
          <c:val>
            <c:numRef>
              <c:f>'Q3 2020'!$AP$7:$CD$7</c:f>
              <c:numCache>
                <c:formatCode>General</c:formatCode>
                <c:ptCount val="41"/>
                <c:pt idx="0">
                  <c:v>343</c:v>
                </c:pt>
                <c:pt idx="1">
                  <c:v>313</c:v>
                </c:pt>
                <c:pt idx="3">
                  <c:v>637</c:v>
                </c:pt>
                <c:pt idx="4">
                  <c:v>484</c:v>
                </c:pt>
                <c:pt idx="6">
                  <c:v>455</c:v>
                </c:pt>
                <c:pt idx="7">
                  <c:v>321</c:v>
                </c:pt>
                <c:pt idx="9">
                  <c:v>306</c:v>
                </c:pt>
                <c:pt idx="10">
                  <c:v>148</c:v>
                </c:pt>
                <c:pt idx="12">
                  <c:v>420</c:v>
                </c:pt>
                <c:pt idx="13">
                  <c:v>304</c:v>
                </c:pt>
                <c:pt idx="15">
                  <c:v>806</c:v>
                </c:pt>
                <c:pt idx="16">
                  <c:v>670</c:v>
                </c:pt>
                <c:pt idx="18">
                  <c:v>495</c:v>
                </c:pt>
                <c:pt idx="19">
                  <c:v>370</c:v>
                </c:pt>
                <c:pt idx="21">
                  <c:v>387</c:v>
                </c:pt>
                <c:pt idx="22">
                  <c:v>304</c:v>
                </c:pt>
                <c:pt idx="24">
                  <c:v>427</c:v>
                </c:pt>
                <c:pt idx="25">
                  <c:v>314</c:v>
                </c:pt>
                <c:pt idx="27">
                  <c:v>484</c:v>
                </c:pt>
                <c:pt idx="28">
                  <c:v>394</c:v>
                </c:pt>
                <c:pt idx="30">
                  <c:v>544</c:v>
                </c:pt>
                <c:pt idx="31">
                  <c:v>449</c:v>
                </c:pt>
                <c:pt idx="33">
                  <c:v>411</c:v>
                </c:pt>
                <c:pt idx="34">
                  <c:v>314</c:v>
                </c:pt>
                <c:pt idx="36">
                  <c:v>350</c:v>
                </c:pt>
                <c:pt idx="37">
                  <c:v>297</c:v>
                </c:pt>
                <c:pt idx="39">
                  <c:v>448</c:v>
                </c:pt>
                <c:pt idx="40">
                  <c:v>360</c:v>
                </c:pt>
              </c:numCache>
            </c:numRef>
          </c:val>
          <c:extLst>
            <c:ext xmlns:c16="http://schemas.microsoft.com/office/drawing/2014/chart" uri="{C3380CC4-5D6E-409C-BE32-E72D297353CC}">
              <c16:uniqueId val="{00000001-5BA6-45F2-9C1B-EB36091BE659}"/>
            </c:ext>
          </c:extLst>
        </c:ser>
        <c:ser>
          <c:idx val="2"/>
          <c:order val="2"/>
          <c:tx>
            <c:strRef>
              <c:f>'Q3 2020'!$B$8</c:f>
              <c:strCache>
                <c:ptCount val="1"/>
                <c:pt idx="0">
                  <c:v>LAGOS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'Q3 2020'!$AP$3:$CD$5</c:f>
              <c:multiLvlStrCache>
                <c:ptCount val="41"/>
                <c:lvl>
                  <c:pt idx="0">
                    <c:v>Planned Pax</c:v>
                  </c:pt>
                  <c:pt idx="1">
                    <c:v>Actual Pax</c:v>
                  </c:pt>
                  <c:pt idx="3">
                    <c:v>Planned Pax</c:v>
                  </c:pt>
                  <c:pt idx="4">
                    <c:v>Actual Pax</c:v>
                  </c:pt>
                  <c:pt idx="6">
                    <c:v>Planned Pax</c:v>
                  </c:pt>
                  <c:pt idx="7">
                    <c:v>Actual Pax</c:v>
                  </c:pt>
                  <c:pt idx="9">
                    <c:v>Planned Pax</c:v>
                  </c:pt>
                  <c:pt idx="10">
                    <c:v>Actual Pax</c:v>
                  </c:pt>
                  <c:pt idx="12">
                    <c:v>Planned Pax</c:v>
                  </c:pt>
                  <c:pt idx="13">
                    <c:v>Actual Pax</c:v>
                  </c:pt>
                  <c:pt idx="15">
                    <c:v>Planned Pax</c:v>
                  </c:pt>
                  <c:pt idx="16">
                    <c:v>Actual Pax</c:v>
                  </c:pt>
                  <c:pt idx="18">
                    <c:v>Planned Pax</c:v>
                  </c:pt>
                  <c:pt idx="19">
                    <c:v>Actual Pax</c:v>
                  </c:pt>
                  <c:pt idx="21">
                    <c:v>Planned Pax</c:v>
                  </c:pt>
                  <c:pt idx="22">
                    <c:v>Actual Pax</c:v>
                  </c:pt>
                  <c:pt idx="24">
                    <c:v>Planned Pax</c:v>
                  </c:pt>
                  <c:pt idx="25">
                    <c:v>Actual Pax</c:v>
                  </c:pt>
                  <c:pt idx="27">
                    <c:v>Planned Pax</c:v>
                  </c:pt>
                  <c:pt idx="28">
                    <c:v>Actual Pax</c:v>
                  </c:pt>
                  <c:pt idx="30">
                    <c:v>Planned Pax</c:v>
                  </c:pt>
                  <c:pt idx="31">
                    <c:v>Actual Pax</c:v>
                  </c:pt>
                  <c:pt idx="33">
                    <c:v>Planned Pax</c:v>
                  </c:pt>
                  <c:pt idx="34">
                    <c:v>Actual Pax</c:v>
                  </c:pt>
                  <c:pt idx="36">
                    <c:v>Planned Pax</c:v>
                  </c:pt>
                  <c:pt idx="37">
                    <c:v>Actual Pax</c:v>
                  </c:pt>
                  <c:pt idx="39">
                    <c:v>Planned Pax</c:v>
                  </c:pt>
                  <c:pt idx="40">
                    <c:v>Actual Pax</c:v>
                  </c:pt>
                </c:lvl>
                <c:lvl>
                  <c:pt idx="0">
                    <c:v>40</c:v>
                  </c:pt>
                  <c:pt idx="3">
                    <c:v>41</c:v>
                  </c:pt>
                  <c:pt idx="6">
                    <c:v>42</c:v>
                  </c:pt>
                  <c:pt idx="9">
                    <c:v>43</c:v>
                  </c:pt>
                  <c:pt idx="12">
                    <c:v>44</c:v>
                  </c:pt>
                  <c:pt idx="15">
                    <c:v>45</c:v>
                  </c:pt>
                  <c:pt idx="18">
                    <c:v>46</c:v>
                  </c:pt>
                  <c:pt idx="21">
                    <c:v>47</c:v>
                  </c:pt>
                  <c:pt idx="24">
                    <c:v>48</c:v>
                  </c:pt>
                  <c:pt idx="27">
                    <c:v>49</c:v>
                  </c:pt>
                  <c:pt idx="30">
                    <c:v>50</c:v>
                  </c:pt>
                  <c:pt idx="33">
                    <c:v>51</c:v>
                  </c:pt>
                  <c:pt idx="36">
                    <c:v>52</c:v>
                  </c:pt>
                  <c:pt idx="39">
                    <c:v>53</c:v>
                  </c:pt>
                </c:lvl>
                <c:lvl>
                  <c:pt idx="0">
                    <c:v>4-Oct</c:v>
                  </c:pt>
                  <c:pt idx="3">
                    <c:v>11-Oct</c:v>
                  </c:pt>
                  <c:pt idx="6">
                    <c:v>18-Oct</c:v>
                  </c:pt>
                  <c:pt idx="9">
                    <c:v>25-Oct</c:v>
                  </c:pt>
                  <c:pt idx="12">
                    <c:v>1-Nov</c:v>
                  </c:pt>
                  <c:pt idx="15">
                    <c:v>8-Nov</c:v>
                  </c:pt>
                  <c:pt idx="18">
                    <c:v>15-Nov</c:v>
                  </c:pt>
                  <c:pt idx="21">
                    <c:v>22-Nov</c:v>
                  </c:pt>
                  <c:pt idx="24">
                    <c:v>29-Nov</c:v>
                  </c:pt>
                  <c:pt idx="27">
                    <c:v>6-Dec</c:v>
                  </c:pt>
                  <c:pt idx="30">
                    <c:v>13-Dec</c:v>
                  </c:pt>
                  <c:pt idx="33">
                    <c:v>20-Dec</c:v>
                  </c:pt>
                  <c:pt idx="36">
                    <c:v>27-Dec</c:v>
                  </c:pt>
                  <c:pt idx="39">
                    <c:v>3-Jan</c:v>
                  </c:pt>
                </c:lvl>
              </c:multiLvlStrCache>
            </c:multiLvlStrRef>
          </c:cat>
          <c:val>
            <c:numRef>
              <c:f>'Q3 2020'!$AP$8:$CD$8</c:f>
              <c:numCache>
                <c:formatCode>General</c:formatCode>
                <c:ptCount val="41"/>
                <c:pt idx="0">
                  <c:v>138</c:v>
                </c:pt>
                <c:pt idx="1">
                  <c:v>140</c:v>
                </c:pt>
                <c:pt idx="3">
                  <c:v>143</c:v>
                </c:pt>
                <c:pt idx="4">
                  <c:v>123</c:v>
                </c:pt>
                <c:pt idx="6">
                  <c:v>195</c:v>
                </c:pt>
                <c:pt idx="7">
                  <c:v>164</c:v>
                </c:pt>
                <c:pt idx="9">
                  <c:v>120</c:v>
                </c:pt>
                <c:pt idx="10">
                  <c:v>111</c:v>
                </c:pt>
                <c:pt idx="12">
                  <c:v>119</c:v>
                </c:pt>
                <c:pt idx="13">
                  <c:v>122</c:v>
                </c:pt>
                <c:pt idx="15">
                  <c:v>144</c:v>
                </c:pt>
                <c:pt idx="16">
                  <c:v>145</c:v>
                </c:pt>
                <c:pt idx="18">
                  <c:v>196</c:v>
                </c:pt>
                <c:pt idx="19">
                  <c:v>187</c:v>
                </c:pt>
                <c:pt idx="21">
                  <c:v>152</c:v>
                </c:pt>
                <c:pt idx="22">
                  <c:v>139</c:v>
                </c:pt>
                <c:pt idx="24">
                  <c:v>168</c:v>
                </c:pt>
                <c:pt idx="25">
                  <c:v>152</c:v>
                </c:pt>
                <c:pt idx="27">
                  <c:v>128</c:v>
                </c:pt>
                <c:pt idx="28">
                  <c:v>133</c:v>
                </c:pt>
                <c:pt idx="30">
                  <c:v>239</c:v>
                </c:pt>
                <c:pt idx="31">
                  <c:v>219</c:v>
                </c:pt>
                <c:pt idx="33">
                  <c:v>179</c:v>
                </c:pt>
                <c:pt idx="34">
                  <c:v>168</c:v>
                </c:pt>
                <c:pt idx="36">
                  <c:v>99</c:v>
                </c:pt>
                <c:pt idx="37">
                  <c:v>106</c:v>
                </c:pt>
                <c:pt idx="39">
                  <c:v>110</c:v>
                </c:pt>
                <c:pt idx="40">
                  <c:v>111</c:v>
                </c:pt>
              </c:numCache>
            </c:numRef>
          </c:val>
          <c:extLst>
            <c:ext xmlns:c16="http://schemas.microsoft.com/office/drawing/2014/chart" uri="{C3380CC4-5D6E-409C-BE32-E72D297353CC}">
              <c16:uniqueId val="{00000002-5BA6-45F2-9C1B-EB36091BE659}"/>
            </c:ext>
          </c:extLst>
        </c:ser>
        <c:dLbls>
          <c:showLegendKey val="0"/>
          <c:showVal val="0"/>
          <c:showCatName val="0"/>
          <c:showSerName val="0"/>
          <c:showPercent val="0"/>
          <c:showBubbleSize val="0"/>
        </c:dLbls>
        <c:gapWidth val="10"/>
        <c:overlap val="100"/>
        <c:axId val="520096728"/>
        <c:axId val="520105256"/>
      </c:barChart>
      <c:lineChart>
        <c:grouping val="standard"/>
        <c:varyColors val="0"/>
        <c:ser>
          <c:idx val="3"/>
          <c:order val="3"/>
          <c:tx>
            <c:strRef>
              <c:f>'Q3 2020'!$B$9</c:f>
              <c:strCache>
                <c:ptCount val="1"/>
                <c:pt idx="0">
                  <c:v>Total Capacity</c:v>
                </c:pt>
              </c:strCache>
            </c:strRef>
          </c:tx>
          <c:spPr>
            <a:ln w="34925" cap="rnd">
              <a:solidFill>
                <a:srgbClr val="FF0000"/>
              </a:solidFill>
              <a:round/>
            </a:ln>
            <a:effectLst>
              <a:outerShdw blurRad="57150" dist="19050" dir="5400000" algn="ctr" rotWithShape="0">
                <a:srgbClr val="000000">
                  <a:alpha val="63000"/>
                </a:srgbClr>
              </a:outerShdw>
            </a:effectLst>
          </c:spPr>
          <c:marker>
            <c:symbol val="none"/>
          </c:marker>
          <c:cat>
            <c:multiLvlStrRef>
              <c:f>'Q3 2020'!$AP$3:$CD$5</c:f>
              <c:multiLvlStrCache>
                <c:ptCount val="41"/>
                <c:lvl>
                  <c:pt idx="0">
                    <c:v>Planned Pax</c:v>
                  </c:pt>
                  <c:pt idx="1">
                    <c:v>Actual Pax</c:v>
                  </c:pt>
                  <c:pt idx="3">
                    <c:v>Planned Pax</c:v>
                  </c:pt>
                  <c:pt idx="4">
                    <c:v>Actual Pax</c:v>
                  </c:pt>
                  <c:pt idx="6">
                    <c:v>Planned Pax</c:v>
                  </c:pt>
                  <c:pt idx="7">
                    <c:v>Actual Pax</c:v>
                  </c:pt>
                  <c:pt idx="9">
                    <c:v>Planned Pax</c:v>
                  </c:pt>
                  <c:pt idx="10">
                    <c:v>Actual Pax</c:v>
                  </c:pt>
                  <c:pt idx="12">
                    <c:v>Planned Pax</c:v>
                  </c:pt>
                  <c:pt idx="13">
                    <c:v>Actual Pax</c:v>
                  </c:pt>
                  <c:pt idx="15">
                    <c:v>Planned Pax</c:v>
                  </c:pt>
                  <c:pt idx="16">
                    <c:v>Actual Pax</c:v>
                  </c:pt>
                  <c:pt idx="18">
                    <c:v>Planned Pax</c:v>
                  </c:pt>
                  <c:pt idx="19">
                    <c:v>Actual Pax</c:v>
                  </c:pt>
                  <c:pt idx="21">
                    <c:v>Planned Pax</c:v>
                  </c:pt>
                  <c:pt idx="22">
                    <c:v>Actual Pax</c:v>
                  </c:pt>
                  <c:pt idx="24">
                    <c:v>Planned Pax</c:v>
                  </c:pt>
                  <c:pt idx="25">
                    <c:v>Actual Pax</c:v>
                  </c:pt>
                  <c:pt idx="27">
                    <c:v>Planned Pax</c:v>
                  </c:pt>
                  <c:pt idx="28">
                    <c:v>Actual Pax</c:v>
                  </c:pt>
                  <c:pt idx="30">
                    <c:v>Planned Pax</c:v>
                  </c:pt>
                  <c:pt idx="31">
                    <c:v>Actual Pax</c:v>
                  </c:pt>
                  <c:pt idx="33">
                    <c:v>Planned Pax</c:v>
                  </c:pt>
                  <c:pt idx="34">
                    <c:v>Actual Pax</c:v>
                  </c:pt>
                  <c:pt idx="36">
                    <c:v>Planned Pax</c:v>
                  </c:pt>
                  <c:pt idx="37">
                    <c:v>Actual Pax</c:v>
                  </c:pt>
                  <c:pt idx="39">
                    <c:v>Planned Pax</c:v>
                  </c:pt>
                  <c:pt idx="40">
                    <c:v>Actual Pax</c:v>
                  </c:pt>
                </c:lvl>
                <c:lvl>
                  <c:pt idx="0">
                    <c:v>40</c:v>
                  </c:pt>
                  <c:pt idx="3">
                    <c:v>41</c:v>
                  </c:pt>
                  <c:pt idx="6">
                    <c:v>42</c:v>
                  </c:pt>
                  <c:pt idx="9">
                    <c:v>43</c:v>
                  </c:pt>
                  <c:pt idx="12">
                    <c:v>44</c:v>
                  </c:pt>
                  <c:pt idx="15">
                    <c:v>45</c:v>
                  </c:pt>
                  <c:pt idx="18">
                    <c:v>46</c:v>
                  </c:pt>
                  <c:pt idx="21">
                    <c:v>47</c:v>
                  </c:pt>
                  <c:pt idx="24">
                    <c:v>48</c:v>
                  </c:pt>
                  <c:pt idx="27">
                    <c:v>49</c:v>
                  </c:pt>
                  <c:pt idx="30">
                    <c:v>50</c:v>
                  </c:pt>
                  <c:pt idx="33">
                    <c:v>51</c:v>
                  </c:pt>
                  <c:pt idx="36">
                    <c:v>52</c:v>
                  </c:pt>
                  <c:pt idx="39">
                    <c:v>53</c:v>
                  </c:pt>
                </c:lvl>
                <c:lvl>
                  <c:pt idx="0">
                    <c:v>4-Oct</c:v>
                  </c:pt>
                  <c:pt idx="3">
                    <c:v>11-Oct</c:v>
                  </c:pt>
                  <c:pt idx="6">
                    <c:v>18-Oct</c:v>
                  </c:pt>
                  <c:pt idx="9">
                    <c:v>25-Oct</c:v>
                  </c:pt>
                  <c:pt idx="12">
                    <c:v>1-Nov</c:v>
                  </c:pt>
                  <c:pt idx="15">
                    <c:v>8-Nov</c:v>
                  </c:pt>
                  <c:pt idx="18">
                    <c:v>15-Nov</c:v>
                  </c:pt>
                  <c:pt idx="21">
                    <c:v>22-Nov</c:v>
                  </c:pt>
                  <c:pt idx="24">
                    <c:v>29-Nov</c:v>
                  </c:pt>
                  <c:pt idx="27">
                    <c:v>6-Dec</c:v>
                  </c:pt>
                  <c:pt idx="30">
                    <c:v>13-Dec</c:v>
                  </c:pt>
                  <c:pt idx="33">
                    <c:v>20-Dec</c:v>
                  </c:pt>
                  <c:pt idx="36">
                    <c:v>27-Dec</c:v>
                  </c:pt>
                  <c:pt idx="39">
                    <c:v>3-Jan</c:v>
                  </c:pt>
                </c:lvl>
              </c:multiLvlStrCache>
            </c:multiLvlStrRef>
          </c:cat>
          <c:val>
            <c:numRef>
              <c:f>'Q3 2020'!$AP$9:$CD$9</c:f>
              <c:numCache>
                <c:formatCode>General</c:formatCode>
                <c:ptCount val="41"/>
                <c:pt idx="0">
                  <c:v>2160</c:v>
                </c:pt>
                <c:pt idx="1">
                  <c:v>2160</c:v>
                </c:pt>
                <c:pt idx="2">
                  <c:v>2160</c:v>
                </c:pt>
                <c:pt idx="3">
                  <c:v>2160</c:v>
                </c:pt>
                <c:pt idx="4">
                  <c:v>2160</c:v>
                </c:pt>
                <c:pt idx="5">
                  <c:v>2160</c:v>
                </c:pt>
                <c:pt idx="6">
                  <c:v>2160</c:v>
                </c:pt>
                <c:pt idx="7">
                  <c:v>2160</c:v>
                </c:pt>
                <c:pt idx="8">
                  <c:v>2160</c:v>
                </c:pt>
                <c:pt idx="9">
                  <c:v>2160</c:v>
                </c:pt>
                <c:pt idx="10">
                  <c:v>2160</c:v>
                </c:pt>
                <c:pt idx="11">
                  <c:v>2160</c:v>
                </c:pt>
                <c:pt idx="12">
                  <c:v>2160</c:v>
                </c:pt>
                <c:pt idx="13">
                  <c:v>2160</c:v>
                </c:pt>
                <c:pt idx="14">
                  <c:v>2160</c:v>
                </c:pt>
                <c:pt idx="15">
                  <c:v>2160</c:v>
                </c:pt>
                <c:pt idx="16">
                  <c:v>2160</c:v>
                </c:pt>
                <c:pt idx="17">
                  <c:v>2160</c:v>
                </c:pt>
                <c:pt idx="18">
                  <c:v>2160</c:v>
                </c:pt>
                <c:pt idx="19">
                  <c:v>2160</c:v>
                </c:pt>
                <c:pt idx="20">
                  <c:v>2160</c:v>
                </c:pt>
                <c:pt idx="21">
                  <c:v>2160</c:v>
                </c:pt>
                <c:pt idx="22">
                  <c:v>2160</c:v>
                </c:pt>
                <c:pt idx="23">
                  <c:v>2160</c:v>
                </c:pt>
                <c:pt idx="24">
                  <c:v>2160</c:v>
                </c:pt>
                <c:pt idx="25">
                  <c:v>2160</c:v>
                </c:pt>
                <c:pt idx="26">
                  <c:v>2160</c:v>
                </c:pt>
                <c:pt idx="27">
                  <c:v>2160</c:v>
                </c:pt>
                <c:pt idx="28">
                  <c:v>2160</c:v>
                </c:pt>
                <c:pt idx="29">
                  <c:v>2160</c:v>
                </c:pt>
                <c:pt idx="30">
                  <c:v>2160</c:v>
                </c:pt>
                <c:pt idx="31">
                  <c:v>2160</c:v>
                </c:pt>
                <c:pt idx="32">
                  <c:v>2160</c:v>
                </c:pt>
                <c:pt idx="33">
                  <c:v>2160</c:v>
                </c:pt>
                <c:pt idx="34">
                  <c:v>2160</c:v>
                </c:pt>
                <c:pt idx="35">
                  <c:v>2160</c:v>
                </c:pt>
                <c:pt idx="36">
                  <c:v>2160</c:v>
                </c:pt>
                <c:pt idx="37">
                  <c:v>2160</c:v>
                </c:pt>
                <c:pt idx="38">
                  <c:v>2160</c:v>
                </c:pt>
                <c:pt idx="39">
                  <c:v>2160</c:v>
                </c:pt>
                <c:pt idx="40">
                  <c:v>2160</c:v>
                </c:pt>
              </c:numCache>
            </c:numRef>
          </c:val>
          <c:smooth val="0"/>
          <c:extLst>
            <c:ext xmlns:c16="http://schemas.microsoft.com/office/drawing/2014/chart" uri="{C3380CC4-5D6E-409C-BE32-E72D297353CC}">
              <c16:uniqueId val="{00000003-5BA6-45F2-9C1B-EB36091BE659}"/>
            </c:ext>
          </c:extLst>
        </c:ser>
        <c:ser>
          <c:idx val="4"/>
          <c:order val="4"/>
          <c:tx>
            <c:strRef>
              <c:f>'Q3 2020'!$B$10</c:f>
              <c:strCache>
                <c:ptCount val="1"/>
                <c:pt idx="0">
                  <c:v>Actual  Capacity</c:v>
                </c:pt>
              </c:strCache>
            </c:strRef>
          </c:tx>
          <c:spPr>
            <a:ln w="34925" cap="rnd">
              <a:solidFill>
                <a:srgbClr val="00B050"/>
              </a:solidFill>
              <a:round/>
            </a:ln>
            <a:effectLst>
              <a:outerShdw blurRad="57150" dist="19050" dir="5400000" algn="ctr" rotWithShape="0">
                <a:srgbClr val="000000">
                  <a:alpha val="63000"/>
                </a:srgbClr>
              </a:outerShdw>
            </a:effectLst>
          </c:spPr>
          <c:marker>
            <c:symbol val="none"/>
          </c:marker>
          <c:cat>
            <c:multiLvlStrRef>
              <c:f>'Q3 2020'!$AP$3:$CD$5</c:f>
              <c:multiLvlStrCache>
                <c:ptCount val="41"/>
                <c:lvl>
                  <c:pt idx="0">
                    <c:v>Planned Pax</c:v>
                  </c:pt>
                  <c:pt idx="1">
                    <c:v>Actual Pax</c:v>
                  </c:pt>
                  <c:pt idx="3">
                    <c:v>Planned Pax</c:v>
                  </c:pt>
                  <c:pt idx="4">
                    <c:v>Actual Pax</c:v>
                  </c:pt>
                  <c:pt idx="6">
                    <c:v>Planned Pax</c:v>
                  </c:pt>
                  <c:pt idx="7">
                    <c:v>Actual Pax</c:v>
                  </c:pt>
                  <c:pt idx="9">
                    <c:v>Planned Pax</c:v>
                  </c:pt>
                  <c:pt idx="10">
                    <c:v>Actual Pax</c:v>
                  </c:pt>
                  <c:pt idx="12">
                    <c:v>Planned Pax</c:v>
                  </c:pt>
                  <c:pt idx="13">
                    <c:v>Actual Pax</c:v>
                  </c:pt>
                  <c:pt idx="15">
                    <c:v>Planned Pax</c:v>
                  </c:pt>
                  <c:pt idx="16">
                    <c:v>Actual Pax</c:v>
                  </c:pt>
                  <c:pt idx="18">
                    <c:v>Planned Pax</c:v>
                  </c:pt>
                  <c:pt idx="19">
                    <c:v>Actual Pax</c:v>
                  </c:pt>
                  <c:pt idx="21">
                    <c:v>Planned Pax</c:v>
                  </c:pt>
                  <c:pt idx="22">
                    <c:v>Actual Pax</c:v>
                  </c:pt>
                  <c:pt idx="24">
                    <c:v>Planned Pax</c:v>
                  </c:pt>
                  <c:pt idx="25">
                    <c:v>Actual Pax</c:v>
                  </c:pt>
                  <c:pt idx="27">
                    <c:v>Planned Pax</c:v>
                  </c:pt>
                  <c:pt idx="28">
                    <c:v>Actual Pax</c:v>
                  </c:pt>
                  <c:pt idx="30">
                    <c:v>Planned Pax</c:v>
                  </c:pt>
                  <c:pt idx="31">
                    <c:v>Actual Pax</c:v>
                  </c:pt>
                  <c:pt idx="33">
                    <c:v>Planned Pax</c:v>
                  </c:pt>
                  <c:pt idx="34">
                    <c:v>Actual Pax</c:v>
                  </c:pt>
                  <c:pt idx="36">
                    <c:v>Planned Pax</c:v>
                  </c:pt>
                  <c:pt idx="37">
                    <c:v>Actual Pax</c:v>
                  </c:pt>
                  <c:pt idx="39">
                    <c:v>Planned Pax</c:v>
                  </c:pt>
                  <c:pt idx="40">
                    <c:v>Actual Pax</c:v>
                  </c:pt>
                </c:lvl>
                <c:lvl>
                  <c:pt idx="0">
                    <c:v>40</c:v>
                  </c:pt>
                  <c:pt idx="3">
                    <c:v>41</c:v>
                  </c:pt>
                  <c:pt idx="6">
                    <c:v>42</c:v>
                  </c:pt>
                  <c:pt idx="9">
                    <c:v>43</c:v>
                  </c:pt>
                  <c:pt idx="12">
                    <c:v>44</c:v>
                  </c:pt>
                  <c:pt idx="15">
                    <c:v>45</c:v>
                  </c:pt>
                  <c:pt idx="18">
                    <c:v>46</c:v>
                  </c:pt>
                  <c:pt idx="21">
                    <c:v>47</c:v>
                  </c:pt>
                  <c:pt idx="24">
                    <c:v>48</c:v>
                  </c:pt>
                  <c:pt idx="27">
                    <c:v>49</c:v>
                  </c:pt>
                  <c:pt idx="30">
                    <c:v>50</c:v>
                  </c:pt>
                  <c:pt idx="33">
                    <c:v>51</c:v>
                  </c:pt>
                  <c:pt idx="36">
                    <c:v>52</c:v>
                  </c:pt>
                  <c:pt idx="39">
                    <c:v>53</c:v>
                  </c:pt>
                </c:lvl>
                <c:lvl>
                  <c:pt idx="0">
                    <c:v>4-Oct</c:v>
                  </c:pt>
                  <c:pt idx="3">
                    <c:v>11-Oct</c:v>
                  </c:pt>
                  <c:pt idx="6">
                    <c:v>18-Oct</c:v>
                  </c:pt>
                  <c:pt idx="9">
                    <c:v>25-Oct</c:v>
                  </c:pt>
                  <c:pt idx="12">
                    <c:v>1-Nov</c:v>
                  </c:pt>
                  <c:pt idx="15">
                    <c:v>8-Nov</c:v>
                  </c:pt>
                  <c:pt idx="18">
                    <c:v>15-Nov</c:v>
                  </c:pt>
                  <c:pt idx="21">
                    <c:v>22-Nov</c:v>
                  </c:pt>
                  <c:pt idx="24">
                    <c:v>29-Nov</c:v>
                  </c:pt>
                  <c:pt idx="27">
                    <c:v>6-Dec</c:v>
                  </c:pt>
                  <c:pt idx="30">
                    <c:v>13-Dec</c:v>
                  </c:pt>
                  <c:pt idx="33">
                    <c:v>20-Dec</c:v>
                  </c:pt>
                  <c:pt idx="36">
                    <c:v>27-Dec</c:v>
                  </c:pt>
                  <c:pt idx="39">
                    <c:v>3-Jan</c:v>
                  </c:pt>
                </c:lvl>
              </c:multiLvlStrCache>
            </c:multiLvlStrRef>
          </c:cat>
          <c:val>
            <c:numRef>
              <c:f>'Q3 2020'!$AP$10:$CD$10</c:f>
              <c:numCache>
                <c:formatCode>General</c:formatCode>
                <c:ptCount val="41"/>
                <c:pt idx="0">
                  <c:v>1600</c:v>
                </c:pt>
                <c:pt idx="1">
                  <c:v>1600</c:v>
                </c:pt>
                <c:pt idx="2">
                  <c:v>1600</c:v>
                </c:pt>
                <c:pt idx="3">
                  <c:v>1640</c:v>
                </c:pt>
                <c:pt idx="4">
                  <c:v>1640</c:v>
                </c:pt>
                <c:pt idx="5">
                  <c:v>1640</c:v>
                </c:pt>
                <c:pt idx="6">
                  <c:v>1680</c:v>
                </c:pt>
                <c:pt idx="7">
                  <c:v>1680</c:v>
                </c:pt>
                <c:pt idx="8">
                  <c:v>1680</c:v>
                </c:pt>
                <c:pt idx="9">
                  <c:v>660</c:v>
                </c:pt>
                <c:pt idx="10">
                  <c:v>660</c:v>
                </c:pt>
                <c:pt idx="11">
                  <c:v>660</c:v>
                </c:pt>
                <c:pt idx="12">
                  <c:v>1440</c:v>
                </c:pt>
                <c:pt idx="13">
                  <c:v>1440</c:v>
                </c:pt>
                <c:pt idx="14">
                  <c:v>1440</c:v>
                </c:pt>
                <c:pt idx="15">
                  <c:v>1880</c:v>
                </c:pt>
                <c:pt idx="16">
                  <c:v>1880</c:v>
                </c:pt>
                <c:pt idx="17">
                  <c:v>1880</c:v>
                </c:pt>
                <c:pt idx="18">
                  <c:v>1920</c:v>
                </c:pt>
                <c:pt idx="19">
                  <c:v>1920</c:v>
                </c:pt>
                <c:pt idx="20">
                  <c:v>1920</c:v>
                </c:pt>
                <c:pt idx="21">
                  <c:v>1580</c:v>
                </c:pt>
                <c:pt idx="22">
                  <c:v>1580</c:v>
                </c:pt>
                <c:pt idx="23">
                  <c:v>1580</c:v>
                </c:pt>
                <c:pt idx="24">
                  <c:v>1700</c:v>
                </c:pt>
                <c:pt idx="25">
                  <c:v>1700</c:v>
                </c:pt>
                <c:pt idx="26">
                  <c:v>1700</c:v>
                </c:pt>
                <c:pt idx="27">
                  <c:v>1700</c:v>
                </c:pt>
                <c:pt idx="28">
                  <c:v>1700</c:v>
                </c:pt>
                <c:pt idx="29">
                  <c:v>1700</c:v>
                </c:pt>
                <c:pt idx="30">
                  <c:v>1640</c:v>
                </c:pt>
                <c:pt idx="31">
                  <c:v>1640</c:v>
                </c:pt>
                <c:pt idx="32">
                  <c:v>1640</c:v>
                </c:pt>
                <c:pt idx="33">
                  <c:v>1720</c:v>
                </c:pt>
                <c:pt idx="34">
                  <c:v>1720</c:v>
                </c:pt>
                <c:pt idx="35">
                  <c:v>1720</c:v>
                </c:pt>
                <c:pt idx="36">
                  <c:v>1380</c:v>
                </c:pt>
                <c:pt idx="37">
                  <c:v>1380</c:v>
                </c:pt>
                <c:pt idx="38">
                  <c:v>1380</c:v>
                </c:pt>
                <c:pt idx="39">
                  <c:v>1280</c:v>
                </c:pt>
                <c:pt idx="40">
                  <c:v>1280</c:v>
                </c:pt>
              </c:numCache>
            </c:numRef>
          </c:val>
          <c:smooth val="0"/>
          <c:extLst>
            <c:ext xmlns:c16="http://schemas.microsoft.com/office/drawing/2014/chart" uri="{C3380CC4-5D6E-409C-BE32-E72D297353CC}">
              <c16:uniqueId val="{00000004-5BA6-45F2-9C1B-EB36091BE659}"/>
            </c:ext>
          </c:extLst>
        </c:ser>
        <c:ser>
          <c:idx val="5"/>
          <c:order val="5"/>
          <c:tx>
            <c:strRef>
              <c:f>'Q3 2020'!$B$11</c:f>
              <c:strCache>
                <c:ptCount val="1"/>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cat>
            <c:multiLvlStrRef>
              <c:f>'Q3 2020'!$AP$3:$CD$5</c:f>
              <c:multiLvlStrCache>
                <c:ptCount val="41"/>
                <c:lvl>
                  <c:pt idx="0">
                    <c:v>Planned Pax</c:v>
                  </c:pt>
                  <c:pt idx="1">
                    <c:v>Actual Pax</c:v>
                  </c:pt>
                  <c:pt idx="3">
                    <c:v>Planned Pax</c:v>
                  </c:pt>
                  <c:pt idx="4">
                    <c:v>Actual Pax</c:v>
                  </c:pt>
                  <c:pt idx="6">
                    <c:v>Planned Pax</c:v>
                  </c:pt>
                  <c:pt idx="7">
                    <c:v>Actual Pax</c:v>
                  </c:pt>
                  <c:pt idx="9">
                    <c:v>Planned Pax</c:v>
                  </c:pt>
                  <c:pt idx="10">
                    <c:v>Actual Pax</c:v>
                  </c:pt>
                  <c:pt idx="12">
                    <c:v>Planned Pax</c:v>
                  </c:pt>
                  <c:pt idx="13">
                    <c:v>Actual Pax</c:v>
                  </c:pt>
                  <c:pt idx="15">
                    <c:v>Planned Pax</c:v>
                  </c:pt>
                  <c:pt idx="16">
                    <c:v>Actual Pax</c:v>
                  </c:pt>
                  <c:pt idx="18">
                    <c:v>Planned Pax</c:v>
                  </c:pt>
                  <c:pt idx="19">
                    <c:v>Actual Pax</c:v>
                  </c:pt>
                  <c:pt idx="21">
                    <c:v>Planned Pax</c:v>
                  </c:pt>
                  <c:pt idx="22">
                    <c:v>Actual Pax</c:v>
                  </c:pt>
                  <c:pt idx="24">
                    <c:v>Planned Pax</c:v>
                  </c:pt>
                  <c:pt idx="25">
                    <c:v>Actual Pax</c:v>
                  </c:pt>
                  <c:pt idx="27">
                    <c:v>Planned Pax</c:v>
                  </c:pt>
                  <c:pt idx="28">
                    <c:v>Actual Pax</c:v>
                  </c:pt>
                  <c:pt idx="30">
                    <c:v>Planned Pax</c:v>
                  </c:pt>
                  <c:pt idx="31">
                    <c:v>Actual Pax</c:v>
                  </c:pt>
                  <c:pt idx="33">
                    <c:v>Planned Pax</c:v>
                  </c:pt>
                  <c:pt idx="34">
                    <c:v>Actual Pax</c:v>
                  </c:pt>
                  <c:pt idx="36">
                    <c:v>Planned Pax</c:v>
                  </c:pt>
                  <c:pt idx="37">
                    <c:v>Actual Pax</c:v>
                  </c:pt>
                  <c:pt idx="39">
                    <c:v>Planned Pax</c:v>
                  </c:pt>
                  <c:pt idx="40">
                    <c:v>Actual Pax</c:v>
                  </c:pt>
                </c:lvl>
                <c:lvl>
                  <c:pt idx="0">
                    <c:v>40</c:v>
                  </c:pt>
                  <c:pt idx="3">
                    <c:v>41</c:v>
                  </c:pt>
                  <c:pt idx="6">
                    <c:v>42</c:v>
                  </c:pt>
                  <c:pt idx="9">
                    <c:v>43</c:v>
                  </c:pt>
                  <c:pt idx="12">
                    <c:v>44</c:v>
                  </c:pt>
                  <c:pt idx="15">
                    <c:v>45</c:v>
                  </c:pt>
                  <c:pt idx="18">
                    <c:v>46</c:v>
                  </c:pt>
                  <c:pt idx="21">
                    <c:v>47</c:v>
                  </c:pt>
                  <c:pt idx="24">
                    <c:v>48</c:v>
                  </c:pt>
                  <c:pt idx="27">
                    <c:v>49</c:v>
                  </c:pt>
                  <c:pt idx="30">
                    <c:v>50</c:v>
                  </c:pt>
                  <c:pt idx="33">
                    <c:v>51</c:v>
                  </c:pt>
                  <c:pt idx="36">
                    <c:v>52</c:v>
                  </c:pt>
                  <c:pt idx="39">
                    <c:v>53</c:v>
                  </c:pt>
                </c:lvl>
                <c:lvl>
                  <c:pt idx="0">
                    <c:v>4-Oct</c:v>
                  </c:pt>
                  <c:pt idx="3">
                    <c:v>11-Oct</c:v>
                  </c:pt>
                  <c:pt idx="6">
                    <c:v>18-Oct</c:v>
                  </c:pt>
                  <c:pt idx="9">
                    <c:v>25-Oct</c:v>
                  </c:pt>
                  <c:pt idx="12">
                    <c:v>1-Nov</c:v>
                  </c:pt>
                  <c:pt idx="15">
                    <c:v>8-Nov</c:v>
                  </c:pt>
                  <c:pt idx="18">
                    <c:v>15-Nov</c:v>
                  </c:pt>
                  <c:pt idx="21">
                    <c:v>22-Nov</c:v>
                  </c:pt>
                  <c:pt idx="24">
                    <c:v>29-Nov</c:v>
                  </c:pt>
                  <c:pt idx="27">
                    <c:v>6-Dec</c:v>
                  </c:pt>
                  <c:pt idx="30">
                    <c:v>13-Dec</c:v>
                  </c:pt>
                  <c:pt idx="33">
                    <c:v>20-Dec</c:v>
                  </c:pt>
                  <c:pt idx="36">
                    <c:v>27-Dec</c:v>
                  </c:pt>
                  <c:pt idx="39">
                    <c:v>3-Jan</c:v>
                  </c:pt>
                </c:lvl>
              </c:multiLvlStrCache>
            </c:multiLvlStrRef>
          </c:cat>
          <c:val>
            <c:numRef>
              <c:f>'Q3 2020'!$AP$11:$CD$11</c:f>
              <c:numCache>
                <c:formatCode>General</c:formatCode>
                <c:ptCount val="41"/>
              </c:numCache>
            </c:numRef>
          </c:val>
          <c:smooth val="0"/>
          <c:extLst>
            <c:ext xmlns:c16="http://schemas.microsoft.com/office/drawing/2014/chart" uri="{C3380CC4-5D6E-409C-BE32-E72D297353CC}">
              <c16:uniqueId val="{00000000-CE44-4626-AB3B-8569ED6AACF7}"/>
            </c:ext>
          </c:extLst>
        </c:ser>
        <c:dLbls>
          <c:showLegendKey val="0"/>
          <c:showVal val="0"/>
          <c:showCatName val="0"/>
          <c:showSerName val="0"/>
          <c:showPercent val="0"/>
          <c:showBubbleSize val="0"/>
        </c:dLbls>
        <c:marker val="1"/>
        <c:smooth val="0"/>
        <c:axId val="520096728"/>
        <c:axId val="520105256"/>
      </c:lineChart>
      <c:catAx>
        <c:axId val="5200967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20105256"/>
        <c:crosses val="autoZero"/>
        <c:auto val="1"/>
        <c:lblAlgn val="ctr"/>
        <c:lblOffset val="100"/>
        <c:noMultiLvlLbl val="0"/>
      </c:catAx>
      <c:valAx>
        <c:axId val="52010525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200967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8454904779015459E-2"/>
          <c:y val="1.8200910045502276E-2"/>
          <c:w val="0.72799137621272014"/>
          <c:h val="0.96359817990899543"/>
        </c:manualLayout>
      </c:layout>
      <c:barChart>
        <c:barDir val="bar"/>
        <c:grouping val="stacked"/>
        <c:varyColors val="0"/>
        <c:ser>
          <c:idx val="0"/>
          <c:order val="0"/>
          <c:spPr>
            <a:noFill/>
            <a:ln>
              <a:noFill/>
            </a:ln>
          </c:spPr>
          <c:invertIfNegative val="0"/>
          <c:dPt>
            <c:idx val="0"/>
            <c:invertIfNegative val="0"/>
            <c:bubble3D val="0"/>
            <c:spPr>
              <a:solidFill>
                <a:schemeClr val="accent1"/>
              </a:solidFill>
              <a:ln w="9525" algn="ctr">
                <a:solidFill>
                  <a:schemeClr val="bg1"/>
                </a:solidFill>
                <a:prstDash val="solid"/>
              </a:ln>
            </c:spPr>
            <c:extLst>
              <c:ext xmlns:c16="http://schemas.microsoft.com/office/drawing/2014/chart" uri="{C3380CC4-5D6E-409C-BE32-E72D297353CC}">
                <c16:uniqueId val="{00000000-BA9F-4738-BE7C-92DF8A15A1B3}"/>
              </c:ext>
            </c:extLst>
          </c:dPt>
          <c:dPt>
            <c:idx val="3"/>
            <c:invertIfNegative val="0"/>
            <c:bubble3D val="0"/>
            <c:spPr>
              <a:solidFill>
                <a:schemeClr val="accent1"/>
              </a:solidFill>
              <a:ln w="9525" algn="ctr">
                <a:solidFill>
                  <a:schemeClr val="bg1"/>
                </a:solidFill>
                <a:prstDash val="solid"/>
              </a:ln>
            </c:spPr>
            <c:extLst>
              <c:ext xmlns:c16="http://schemas.microsoft.com/office/drawing/2014/chart" uri="{C3380CC4-5D6E-409C-BE32-E72D297353CC}">
                <c16:uniqueId val="{00000001-BA9F-4738-BE7C-92DF8A15A1B3}"/>
              </c:ext>
            </c:extLst>
          </c:dPt>
          <c:dLbls>
            <c:dLbl>
              <c:idx val="0"/>
              <c:layout>
                <c:manualLayout>
                  <c:x val="0.3201581027667984"/>
                  <c:y val="0"/>
                </c:manualLayout>
              </c:layout>
              <c:numFmt formatCode="#,##0;&quot;-&quot;#,##0;0" sourceLinked="0"/>
              <c:spPr>
                <a:noFill/>
                <a:ln>
                  <a:noFill/>
                </a:ln>
              </c:spPr>
              <c:txPr>
                <a:bodyPr wrap="none"/>
                <a:lstStyle/>
                <a:p>
                  <a:pPr>
                    <a:defRPr sz="1400">
                      <a:solidFill>
                        <a:schemeClr val="tx1"/>
                      </a:solidFill>
                      <a:latin typeface="+mn-lt"/>
                      <a:ea typeface="Arial Unicode MS"/>
                      <a:cs typeface="Arial Unicode M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BA9F-4738-BE7C-92DF8A15A1B3}"/>
                </c:ext>
              </c:extLst>
            </c:dLbl>
            <c:dLbl>
              <c:idx val="3"/>
              <c:layout>
                <c:manualLayout>
                  <c:x val="0.45131153431548687"/>
                  <c:y val="0"/>
                </c:manualLayout>
              </c:layout>
              <c:tx>
                <c:rich>
                  <a:bodyPr wrap="none"/>
                  <a:lstStyle/>
                  <a:p>
                    <a:pPr>
                      <a:defRPr sz="1400">
                        <a:solidFill>
                          <a:schemeClr val="tx1"/>
                        </a:solidFill>
                        <a:latin typeface="+mn-lt"/>
                        <a:ea typeface="Arial Unicode MS"/>
                        <a:cs typeface="Arial Unicode MS"/>
                        <a:sym typeface="+mn-lt"/>
                      </a:defRPr>
                    </a:pPr>
                    <a:r>
                      <a:rPr lang="en-US" dirty="0"/>
                      <a:t>305,554</a:t>
                    </a:r>
                  </a:p>
                </c:rich>
              </c:tx>
              <c:numFmt formatCode="#,##0;&quot;-&quot;#,##0;0" sourceLinked="0"/>
              <c:spPr>
                <a:noFill/>
                <a:ln>
                  <a:noFill/>
                </a:ln>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BA9F-4738-BE7C-92DF8A15A1B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Sheet1!$A$1:$D$1</c:f>
              <c:numCache>
                <c:formatCode>General</c:formatCode>
                <c:ptCount val="4"/>
                <c:pt idx="0">
                  <c:v>222172</c:v>
                </c:pt>
                <c:pt idx="1">
                  <c:v>222172</c:v>
                </c:pt>
                <c:pt idx="2">
                  <c:v>347658.24655555555</c:v>
                </c:pt>
                <c:pt idx="3">
                  <c:v>347658.24655555555</c:v>
                </c:pt>
              </c:numCache>
            </c:numRef>
          </c:val>
          <c:extLst>
            <c:ext xmlns:c16="http://schemas.microsoft.com/office/drawing/2014/chart" uri="{C3380CC4-5D6E-409C-BE32-E72D297353CC}">
              <c16:uniqueId val="{00000002-BA9F-4738-BE7C-92DF8A15A1B3}"/>
            </c:ext>
          </c:extLst>
        </c:ser>
        <c:ser>
          <c:idx val="1"/>
          <c:order val="1"/>
          <c:spPr>
            <a:solidFill>
              <a:schemeClr val="accent1"/>
            </a:solidFill>
            <a:ln w="9525" algn="ctr">
              <a:solidFill>
                <a:schemeClr val="bg1"/>
              </a:solidFill>
              <a:prstDash val="solid"/>
            </a:ln>
          </c:spPr>
          <c:invertIfNegative val="0"/>
          <c:dLbls>
            <c:dLbl>
              <c:idx val="1"/>
              <c:layout>
                <c:manualLayout>
                  <c:x val="0"/>
                  <c:y val="0"/>
                </c:manualLayout>
              </c:layout>
              <c:tx>
                <c:rich>
                  <a:bodyPr wrap="none"/>
                  <a:lstStyle/>
                  <a:p>
                    <a:pPr>
                      <a:defRPr sz="1400">
                        <a:solidFill>
                          <a:schemeClr val="tx1"/>
                        </a:solidFill>
                        <a:latin typeface="+mn-lt"/>
                        <a:ea typeface="Arial Unicode MS"/>
                        <a:cs typeface="Arial Unicode MS"/>
                        <a:sym typeface="+mn-lt"/>
                      </a:defRPr>
                    </a:pPr>
                    <a:r>
                      <a:rPr lang="en-US" sz="1400" b="0" i="0" u="none" strike="noStrike" baseline="0" dirty="0">
                        <a:effectLst/>
                        <a:sym typeface="+mn-lt"/>
                      </a:rPr>
                      <a:t>45,175,048</a:t>
                    </a:r>
                    <a:endParaRPr lang="en-US" dirty="0"/>
                  </a:p>
                </c:rich>
              </c:tx>
              <c:numFmt formatCode="#,##0;#,##0;0" sourceLinked="0"/>
              <c:spPr>
                <a:noFill/>
                <a:ln>
                  <a:noFill/>
                </a:ln>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BA9F-4738-BE7C-92DF8A15A1B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Sheet1!$A$2:$D$2</c:f>
              <c:numCache>
                <c:formatCode>General</c:formatCode>
                <c:ptCount val="4"/>
                <c:pt idx="1">
                  <c:v>125486.24655555555</c:v>
                </c:pt>
                <c:pt idx="2">
                  <c:v>0</c:v>
                </c:pt>
              </c:numCache>
            </c:numRef>
          </c:val>
          <c:extLst>
            <c:ext xmlns:c16="http://schemas.microsoft.com/office/drawing/2014/chart" uri="{C3380CC4-5D6E-409C-BE32-E72D297353CC}">
              <c16:uniqueId val="{00000004-BA9F-4738-BE7C-92DF8A15A1B3}"/>
            </c:ext>
          </c:extLst>
        </c:ser>
        <c:dLbls>
          <c:showLegendKey val="0"/>
          <c:showVal val="0"/>
          <c:showCatName val="0"/>
          <c:showSerName val="0"/>
          <c:showPercent val="0"/>
          <c:showBubbleSize val="0"/>
        </c:dLbls>
        <c:gapWidth val="40"/>
        <c:overlap val="100"/>
        <c:axId val="937268831"/>
        <c:axId val="1"/>
      </c:barChart>
      <c:catAx>
        <c:axId val="937268831"/>
        <c:scaling>
          <c:orientation val="maxMin"/>
        </c:scaling>
        <c:delete val="0"/>
        <c:axPos val="l"/>
        <c:majorGridlines>
          <c:spPr>
            <a:ln>
              <a:noFill/>
            </a:ln>
          </c:spPr>
        </c:majorGridlines>
        <c:majorTickMark val="none"/>
        <c:minorTickMark val="none"/>
        <c:tickLblPos val="none"/>
        <c:spPr>
          <a:ln w="9525" algn="ctr">
            <a:solidFill>
              <a:schemeClr val="accent6"/>
            </a:solidFill>
            <a:prstDash val="solid"/>
          </a:ln>
        </c:spPr>
        <c:crossAx val="1"/>
        <c:crosses val="min"/>
        <c:auto val="0"/>
        <c:lblAlgn val="ctr"/>
        <c:lblOffset val="100"/>
        <c:noMultiLvlLbl val="0"/>
      </c:catAx>
      <c:valAx>
        <c:axId val="1"/>
        <c:scaling>
          <c:orientation val="minMax"/>
          <c:max val="347658.24655555555"/>
          <c:min val="0"/>
        </c:scaling>
        <c:delete val="1"/>
        <c:axPos val="t"/>
        <c:numFmt formatCode="General" sourceLinked="1"/>
        <c:majorTickMark val="out"/>
        <c:minorTickMark val="none"/>
        <c:tickLblPos val="nextTo"/>
        <c:crossAx val="937268831"/>
        <c:crosses val="min"/>
        <c:crossBetween val="between"/>
      </c:valAx>
    </c:plotArea>
    <c:plotVisOnly val="0"/>
    <c:dispBlanksAs val="gap"/>
    <c:showDLblsOverMax val="1"/>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DEEB1-F83D-45D7-9ED8-1AC5A32FB6E2}" type="datetimeFigureOut">
              <a:rPr lang="en-US" smtClean="0"/>
              <a:t>6/3/2021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2BA92-625A-4260-9CE8-C3F709E17702}" type="slidenum">
              <a:rPr lang="en-US" smtClean="0"/>
              <a:t>‹#›</a:t>
            </a:fld>
            <a:endParaRPr lang="en-US"/>
          </a:p>
        </p:txBody>
      </p:sp>
    </p:spTree>
    <p:extLst>
      <p:ext uri="{BB962C8B-B14F-4D97-AF65-F5344CB8AC3E}">
        <p14:creationId xmlns:p14="http://schemas.microsoft.com/office/powerpoint/2010/main" val="107757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g num"/>
          <p:cNvSpPr>
            <a:spLocks noGrp="1" noChangeArrowheads="1"/>
          </p:cNvSpPr>
          <p:nvPr>
            <p:ph type="sldNum" sz="quarter" idx="5"/>
          </p:nvPr>
        </p:nvSpPr>
        <p:spPr>
          <a:xfrm>
            <a:off x="5505553" y="9407650"/>
            <a:ext cx="158827" cy="369332"/>
          </a:xfrm>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BA328F3-BF94-4B98-A5D6-6221A58CA9F6}" type="slidenum">
              <a:rPr kumimoji="0" 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5" name="doc id"/>
          <p:cNvSpPr>
            <a:spLocks noGrp="1" noChangeArrowheads="1"/>
          </p:cNvSpPr>
          <p:nvPr>
            <p:ph type="ftr" sz="quarter" idx="4"/>
          </p:nvPr>
        </p:nvSpPr>
        <p:spPr>
          <a:xfrm>
            <a:off x="2946949" y="111850"/>
            <a:ext cx="2720296" cy="123111"/>
          </a:xfrm>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charset="0"/>
                <a:ea typeface="+mn-ea"/>
                <a:cs typeface="+mn-cs"/>
              </a:rPr>
              <a:t>BVA-041302-364-20080625-GE1-v6(DTM_13_2008-06-11)</a:t>
            </a:r>
          </a:p>
        </p:txBody>
      </p:sp>
      <p:sp>
        <p:nvSpPr>
          <p:cNvPr id="1744898" name="Rectangle 2"/>
          <p:cNvSpPr>
            <a:spLocks noGrp="1" noRot="1" noChangeAspect="1" noChangeArrowheads="1" noTextEdit="1"/>
          </p:cNvSpPr>
          <p:nvPr>
            <p:ph type="sldImg"/>
          </p:nvPr>
        </p:nvSpPr>
        <p:spPr>
          <a:xfrm>
            <a:off x="-280988" y="747713"/>
            <a:ext cx="6646863" cy="3740150"/>
          </a:xfrm>
          <a:ln/>
        </p:spPr>
      </p:sp>
      <p:sp>
        <p:nvSpPr>
          <p:cNvPr id="1744899" name="Rectangle 3"/>
          <p:cNvSpPr>
            <a:spLocks noGrp="1" noChangeArrowheads="1"/>
          </p:cNvSpPr>
          <p:nvPr>
            <p:ph type="body" idx="1"/>
          </p:nvPr>
        </p:nvSpPr>
        <p:spPr>
          <a:xfrm>
            <a:off x="610962" y="4735581"/>
            <a:ext cx="4864937" cy="255060"/>
          </a:xfrm>
        </p:spPr>
        <p:txBody>
          <a:bodyPr/>
          <a:lstStyle/>
          <a:p>
            <a:endParaRPr lang="en-US" dirty="0"/>
          </a:p>
        </p:txBody>
      </p:sp>
    </p:spTree>
    <p:extLst>
      <p:ext uri="{BB962C8B-B14F-4D97-AF65-F5344CB8AC3E}">
        <p14:creationId xmlns:p14="http://schemas.microsoft.com/office/powerpoint/2010/main" val="2535345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404040"/>
                </a:solidFill>
                <a:effectLst/>
                <a:uLnTx/>
                <a:uFillTx/>
                <a:latin typeface="ShellMedium" panose="00000600000000000000" pitchFamily="50"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dirty="0">
              <a:ln>
                <a:noFill/>
              </a:ln>
              <a:solidFill>
                <a:srgbClr val="404040"/>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6.vml"/><Relationship Id="rId5" Type="http://schemas.openxmlformats.org/officeDocument/2006/relationships/image" Target="../media/image4.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56570826"/>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212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8" name="Picture 17" descr="PECTEN.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mn-lt"/>
              </a:rPr>
              <a:t>Document type | </a:t>
            </a:r>
            <a:r>
              <a:rPr lang="en-US" sz="1400" kern="1200" baseline="0" noProof="0" dirty="0">
                <a:solidFill>
                  <a:schemeClr val="accent6"/>
                </a:solidFill>
                <a:latin typeface="+mn-lt"/>
                <a:ea typeface="+mn-ea"/>
                <a:cs typeface="+mn-cs"/>
              </a:rPr>
              <a:t>Date</a:t>
            </a:r>
            <a:endParaRPr lang="en-US" sz="1400" baseline="0" noProof="0" dirty="0">
              <a:solidFill>
                <a:schemeClr val="accent6"/>
              </a:solidFill>
              <a:latin typeface="+mn-lt"/>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mn-lt"/>
              <a:ea typeface="+mn-ea"/>
            </a:endParaRPr>
          </a:p>
        </p:txBody>
      </p:sp>
    </p:spTree>
    <p:extLst>
      <p:ext uri="{BB962C8B-B14F-4D97-AF65-F5344CB8AC3E}">
        <p14:creationId xmlns:p14="http://schemas.microsoft.com/office/powerpoint/2010/main" val="37465032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2020</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Box 6" descr="CONFIDENTIAL_TAG_0xFFEE">
            <a:extLst>
              <a:ext uri="{FF2B5EF4-FFF2-40B4-BE49-F238E27FC236}">
                <a16:creationId xmlns:a16="http://schemas.microsoft.com/office/drawing/2014/main" id="{20FD19BA-6F4B-4EBA-88C0-83D21A77072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67238264"/>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2020</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9" name="TextBox 8" descr="CONFIDENTIAL_TAG_0xFFEE">
            <a:extLst>
              <a:ext uri="{FF2B5EF4-FFF2-40B4-BE49-F238E27FC236}">
                <a16:creationId xmlns:a16="http://schemas.microsoft.com/office/drawing/2014/main" id="{1204A85F-A76E-4FFC-8EAD-517FADAEF3F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330240825"/>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ShellBold" panose="00000800000000000000" pitchFamily="50" charset="0"/>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2020</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Box 6" descr="CONFIDENTIAL_TAG_0xFFEE">
            <a:extLst>
              <a:ext uri="{FF2B5EF4-FFF2-40B4-BE49-F238E27FC236}">
                <a16:creationId xmlns:a16="http://schemas.microsoft.com/office/drawing/2014/main" id="{EF761DEF-9770-44CE-9141-032C187BC12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480536177"/>
      </p:ext>
    </p:extLst>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ShellBold" panose="00000800000000000000" pitchFamily="50" charset="0"/>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2020</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Box 7" descr="CONFIDENTIAL_TAG_0xFFEE">
            <a:extLst>
              <a:ext uri="{FF2B5EF4-FFF2-40B4-BE49-F238E27FC236}">
                <a16:creationId xmlns:a16="http://schemas.microsoft.com/office/drawing/2014/main" id="{0635E7DF-DFC1-41C1-930B-B07477685342}"/>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107995155"/>
      </p:ext>
    </p:extLst>
  </p:cSld>
  <p:clrMapOvr>
    <a:masterClrMapping/>
  </p:clrMapOvr>
  <p:transition/>
  <p:hf hdr="0"/>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atin typeface="ShellBold" panose="00000800000000000000" pitchFamily="50" charset="0"/>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2020</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Box 7" descr="CONFIDENTIAL_TAG_0xFFEE">
            <a:extLst>
              <a:ext uri="{FF2B5EF4-FFF2-40B4-BE49-F238E27FC236}">
                <a16:creationId xmlns:a16="http://schemas.microsoft.com/office/drawing/2014/main" id="{8B68044A-535D-4290-AD02-08EBA7D042E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251763888"/>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ShellBold" panose="00000800000000000000" pitchFamily="50" charset="0"/>
              </a:defRPr>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en-GB"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en-GB"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en-GB"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en-GB"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2020</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7" name="TextBox 26" descr="CONFIDENTIAL_TAG_0xFFEE">
            <a:extLst>
              <a:ext uri="{FF2B5EF4-FFF2-40B4-BE49-F238E27FC236}">
                <a16:creationId xmlns:a16="http://schemas.microsoft.com/office/drawing/2014/main" id="{D594F3C2-5393-4EAB-9AAA-1EF10490BCD5}"/>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885805867"/>
      </p:ext>
    </p:extLst>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ShellBold" panose="00000800000000000000" pitchFamily="50" charset="0"/>
                <a:ea typeface="ShellMedium" panose="00000600000000000000" pitchFamily="50" charset="0"/>
                <a:cs typeface="ShellBold" panose="00000800000000000000" pitchFamily="50" charset="0"/>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2020</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The Shell Petroleum Development Company Ltd.</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1" name="TextBox 10" descr="CONFIDENTIAL_TAG_0xFFEE">
            <a:extLst>
              <a:ext uri="{FF2B5EF4-FFF2-40B4-BE49-F238E27FC236}">
                <a16:creationId xmlns:a16="http://schemas.microsoft.com/office/drawing/2014/main" id="{0806FA5B-410F-43AA-A228-2CD1C6E3103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952430554"/>
      </p:ext>
    </p:extLst>
  </p:cSld>
  <p:clrMapOvr>
    <a:masterClrMapping/>
  </p:clrMapOvr>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2020</a:t>
            </a:r>
          </a:p>
        </p:txBody>
      </p:sp>
      <p:sp>
        <p:nvSpPr>
          <p:cNvPr id="12" name="TextBox 11" descr="CONFIDENTIAL_TAG_0xFFEE">
            <a:extLst>
              <a:ext uri="{FF2B5EF4-FFF2-40B4-BE49-F238E27FC236}">
                <a16:creationId xmlns:a16="http://schemas.microsoft.com/office/drawing/2014/main" id="{A2728FD1-8F87-431B-B607-7D408CCE9FF2}"/>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998411611"/>
      </p:ext>
    </p:extLst>
  </p:cSld>
  <p:clrMapOvr>
    <a:masterClrMapping/>
  </p:clrMapOvr>
  <p:transition/>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ShellBold" panose="00000800000000000000" pitchFamily="50" charset="0"/>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2020</a:t>
            </a:r>
          </a:p>
        </p:txBody>
      </p:sp>
      <p:sp>
        <p:nvSpPr>
          <p:cNvPr id="6" name="TextBox 5" descr="CONFIDENTIAL_TAG_0xFFEE">
            <a:extLst>
              <a:ext uri="{FF2B5EF4-FFF2-40B4-BE49-F238E27FC236}">
                <a16:creationId xmlns:a16="http://schemas.microsoft.com/office/drawing/2014/main" id="{B168E2C3-664D-488F-97BF-A2305B08102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469741848"/>
      </p:ext>
    </p:extLst>
  </p:cSld>
  <p:clrMapOvr>
    <a:masterClrMapping/>
  </p:clrMapOvr>
  <p:transition/>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2020</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ShellBold" panose="00000800000000000000" pitchFamily="50" charset="0"/>
                <a:ea typeface="+mn-ea"/>
                <a:cs typeface="+mn-cs"/>
              </a:defRPr>
            </a:lvl1pPr>
          </a:lstStyle>
          <a:p>
            <a:pPr lvl="0"/>
            <a:r>
              <a:rPr lang="en-US"/>
              <a:t>Click to edit Master text styles</a:t>
            </a:r>
          </a:p>
        </p:txBody>
      </p:sp>
      <p:sp>
        <p:nvSpPr>
          <p:cNvPr id="7" name="TextBox 6" descr="CONFIDENTIAL_TAG_0xFFEE">
            <a:extLst>
              <a:ext uri="{FF2B5EF4-FFF2-40B4-BE49-F238E27FC236}">
                <a16:creationId xmlns:a16="http://schemas.microsoft.com/office/drawing/2014/main" id="{5719579F-9FCA-4F9B-B0DB-AC43B43D1A7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614665579"/>
      </p:ext>
    </p:extLst>
  </p:cSld>
  <p:clrMapOvr>
    <a:masterClrMapping/>
  </p:clrMapOvr>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260191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46"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1273500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2020</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The Shell Petroleum Development Company Ltd.</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187332129"/>
      </p:ext>
    </p:extLst>
  </p:cSld>
  <p:clrMapOvr>
    <a:masterClrMapping/>
  </p:clrMapOvr>
  <p:transition/>
  <p:hf hdr="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2020</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The Shell Petroleum Development Company Ltd.</a:t>
            </a:r>
          </a:p>
        </p:txBody>
      </p:sp>
      <p:sp>
        <p:nvSpPr>
          <p:cNvPr id="6" name="TextBox 5" descr="CONFIDENTIAL_TAG_0xFFEE">
            <a:extLst>
              <a:ext uri="{FF2B5EF4-FFF2-40B4-BE49-F238E27FC236}">
                <a16:creationId xmlns:a16="http://schemas.microsoft.com/office/drawing/2014/main" id="{B1176061-AEEE-444D-886F-F9E584AB1B02}"/>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643334807"/>
      </p:ext>
    </p:extLst>
  </p:cSld>
  <p:clrMapOvr>
    <a:masterClrMapping/>
  </p:clrMapOvr>
  <p:transition/>
  <p:hf hdr="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extLst>
      <p:ext uri="{BB962C8B-B14F-4D97-AF65-F5344CB8AC3E}">
        <p14:creationId xmlns:p14="http://schemas.microsoft.com/office/powerpoint/2010/main" val="2992473579"/>
      </p:ext>
    </p:extLst>
  </p:cSld>
  <p:clrMapOvr>
    <a:masterClrMapping/>
  </p:clrMapOvr>
  <p:transition/>
  <p:hf hdr="0"/>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July 2020</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Box 6" descr="CONFIDENTIAL_TAG_0xFFEE">
            <a:extLst>
              <a:ext uri="{FF2B5EF4-FFF2-40B4-BE49-F238E27FC236}">
                <a16:creationId xmlns:a16="http://schemas.microsoft.com/office/drawing/2014/main" id="{12CBEDAA-29B2-4108-9CC3-AAA065C6E30F}"/>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407868690"/>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237799391"/>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519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8" name="Picture 17" descr="PECTEN.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mn-lt"/>
              </a:rPr>
              <a:t>Document type | </a:t>
            </a:r>
            <a:r>
              <a:rPr lang="en-US" sz="1400" kern="1200" baseline="0" noProof="0" dirty="0">
                <a:solidFill>
                  <a:schemeClr val="accent6"/>
                </a:solidFill>
                <a:latin typeface="+mn-lt"/>
                <a:ea typeface="+mn-ea"/>
                <a:cs typeface="+mn-cs"/>
              </a:rPr>
              <a:t>Date</a:t>
            </a:r>
            <a:endParaRPr lang="en-US" sz="1400" baseline="0" noProof="0" dirty="0">
              <a:solidFill>
                <a:schemeClr val="accent6"/>
              </a:solidFill>
              <a:latin typeface="+mn-lt"/>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mn-lt"/>
              <a:ea typeface="+mn-ea"/>
            </a:endParaRPr>
          </a:p>
        </p:txBody>
      </p:sp>
    </p:spTree>
    <p:extLst>
      <p:ext uri="{BB962C8B-B14F-4D97-AF65-F5344CB8AC3E}">
        <p14:creationId xmlns:p14="http://schemas.microsoft.com/office/powerpoint/2010/main" val="152090005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347782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18"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313862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The Shell Petroleum Development Company Ltd.</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2020</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TextBox 12" descr="CONFIDENTIAL_TAG_0xFFEE">
            <a:extLst>
              <a:ext uri="{FF2B5EF4-FFF2-40B4-BE49-F238E27FC236}">
                <a16:creationId xmlns:a16="http://schemas.microsoft.com/office/drawing/2014/main" id="{B5C8764B-42CB-4BE2-9A6D-1AE8EE12C38B}"/>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667203524"/>
      </p:ext>
    </p:extLst>
  </p:cSld>
  <p:clrMapOvr>
    <a:masterClrMapping/>
  </p:clrMapOvr>
  <p:transition/>
  <p:hf hdr="0"/>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The Shell Petroleum Development Company Ltd.</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2020</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4" name="TextBox 13" descr="CONFIDENTIAL_TAG_0xFFEE">
            <a:extLst>
              <a:ext uri="{FF2B5EF4-FFF2-40B4-BE49-F238E27FC236}">
                <a16:creationId xmlns:a16="http://schemas.microsoft.com/office/drawing/2014/main" id="{690A5C7E-F018-499F-8DE2-1BD8B9AAE77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821064359"/>
      </p:ext>
    </p:extLst>
  </p:cSld>
  <p:clrMapOvr>
    <a:masterClrMapping/>
  </p:clrMapOvr>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The Shell Petroleum Development Company Ltd.</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2020</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Box 14" descr="CONFIDENTIAL_TAG_0xFFEE">
            <a:extLst>
              <a:ext uri="{FF2B5EF4-FFF2-40B4-BE49-F238E27FC236}">
                <a16:creationId xmlns:a16="http://schemas.microsoft.com/office/drawing/2014/main" id="{36B5BF4B-1E80-4381-92E0-F7FE5929B54D}"/>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034722674"/>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The Shell Petroleum Development Company Ltd.</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2020</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Box 14" descr="CONFIDENTIAL_TAG_0xFFEE">
            <a:extLst>
              <a:ext uri="{FF2B5EF4-FFF2-40B4-BE49-F238E27FC236}">
                <a16:creationId xmlns:a16="http://schemas.microsoft.com/office/drawing/2014/main" id="{85805D5B-9516-4F39-A33D-CC9ED61A2AD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940657846"/>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slideLayout" Target="../slideLayouts/slideLayout3.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image" Target="../media/image1.emf"/><Relationship Id="rId5" Type="http://schemas.openxmlformats.org/officeDocument/2006/relationships/vmlDrawing" Target="../drawings/vmlDrawing1.vml"/><Relationship Id="rId15" Type="http://schemas.openxmlformats.org/officeDocument/2006/relationships/tags" Target="../tags/tag11.xml"/><Relationship Id="rId23" Type="http://schemas.openxmlformats.org/officeDocument/2006/relationships/oleObject" Target="../embeddings/oleObject1.bin"/><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tags" Target="../tags/tag34.xml"/><Relationship Id="rId3" Type="http://schemas.openxmlformats.org/officeDocument/2006/relationships/theme" Target="../theme/theme2.xml"/><Relationship Id="rId21" Type="http://schemas.openxmlformats.org/officeDocument/2006/relationships/tags" Target="../tags/tag37.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 Type="http://schemas.openxmlformats.org/officeDocument/2006/relationships/slideLayout" Target="../slideLayouts/slideLayout5.xml"/><Relationship Id="rId16" Type="http://schemas.openxmlformats.org/officeDocument/2006/relationships/tags" Target="../tags/tag32.xml"/><Relationship Id="rId20" Type="http://schemas.openxmlformats.org/officeDocument/2006/relationships/tags" Target="../tags/tag36.xml"/><Relationship Id="rId1" Type="http://schemas.openxmlformats.org/officeDocument/2006/relationships/slideLayout" Target="../slideLayouts/slideLayout4.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image" Target="../media/image1.emf"/><Relationship Id="rId10" Type="http://schemas.openxmlformats.org/officeDocument/2006/relationships/tags" Target="../tags/tag26.xml"/><Relationship Id="rId19" Type="http://schemas.openxmlformats.org/officeDocument/2006/relationships/tags" Target="../tags/tag35.xml"/><Relationship Id="rId4" Type="http://schemas.openxmlformats.org/officeDocument/2006/relationships/vmlDrawing" Target="../drawings/vmlDrawing4.v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oleObject" Target="../embeddings/oleObject4.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theme" Target="../theme/theme3.xml"/><Relationship Id="rId3" Type="http://schemas.openxmlformats.org/officeDocument/2006/relationships/slideLayout" Target="../slideLayouts/slideLayout8.xml"/><Relationship Id="rId21" Type="http://schemas.openxmlformats.org/officeDocument/2006/relationships/tags" Target="../tags/tag41.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tags" Target="../tags/tag40.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image" Target="../media/image5.emf"/><Relationship Id="rId10" Type="http://schemas.openxmlformats.org/officeDocument/2006/relationships/slideLayout" Target="../slideLayouts/slideLayout15.xml"/><Relationship Id="rId19" Type="http://schemas.openxmlformats.org/officeDocument/2006/relationships/vmlDrawing" Target="../drawings/vmlDrawing7.v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oleObject" Target="../embeddings/oleObject7.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6"/>
            </p:custDataLst>
            <p:extLst>
              <p:ext uri="{D42A27DB-BD31-4B8C-83A1-F6EECF244321}">
                <p14:modId xmlns:p14="http://schemas.microsoft.com/office/powerpoint/2010/main" val="4255072852"/>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1113"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mn-lt"/>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mn-lt"/>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mn-lt"/>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pPr lvl="0" algn="r"/>
              <a:t>‹#›</a:t>
            </a:fld>
            <a:endParaRPr lang="en-US" sz="800" dirty="0"/>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8"/>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1"/>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9" name="Arc 39"/>
              <p:cNvSpPr>
                <a:spLocks noChangeAspect="1"/>
              </p:cNvSpPr>
              <p:nvPr>
                <p:custDataLst>
                  <p:tags r:id="rId22"/>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1" name="MoonLegend2"/>
            <p:cNvGrpSpPr>
              <a:grpSpLocks noChangeAspect="1"/>
            </p:cNvGrpSpPr>
            <p:nvPr>
              <p:custDataLst>
                <p:tags r:id="rId9"/>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7" name="Arc 42"/>
              <p:cNvSpPr>
                <a:spLocks noChangeAspect="1"/>
              </p:cNvSpPr>
              <p:nvPr>
                <p:custDataLst>
                  <p:tags r:id="rId20"/>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2" name="MoonLegend4"/>
            <p:cNvGrpSpPr>
              <a:grpSpLocks noChangeAspect="1"/>
            </p:cNvGrpSpPr>
            <p:nvPr>
              <p:custDataLst>
                <p:tags r:id="rId10"/>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7"/>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5" name="Arc 48"/>
              <p:cNvSpPr>
                <a:spLocks noChangeAspect="1"/>
              </p:cNvSpPr>
              <p:nvPr>
                <p:custDataLst>
                  <p:tags r:id="rId18"/>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3" name="MoonLegend5"/>
            <p:cNvGrpSpPr>
              <a:grpSpLocks noChangeAspect="1"/>
            </p:cNvGrpSpPr>
            <p:nvPr>
              <p:custDataLst>
                <p:tags r:id="rId11"/>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5"/>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3" name="Oval 51"/>
              <p:cNvSpPr>
                <a:spLocks noChangeAspect="1" noChangeArrowheads="1"/>
              </p:cNvSpPr>
              <p:nvPr>
                <p:custDataLst>
                  <p:tags r:id="rId16"/>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4" name="MoonLegend3"/>
            <p:cNvGrpSpPr>
              <a:grpSpLocks noChangeAspect="1"/>
            </p:cNvGrpSpPr>
            <p:nvPr>
              <p:custDataLst>
                <p:tags r:id="rId12"/>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3"/>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1" name="Arc 48"/>
              <p:cNvSpPr>
                <a:spLocks noChangeAspect="1"/>
              </p:cNvSpPr>
              <p:nvPr>
                <p:custDataLst>
                  <p:tags r:id="rId14"/>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mn-lt"/>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7"/>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668939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4" r:id="rId3"/>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extLst>
              <p:ext uri="{D42A27DB-BD31-4B8C-83A1-F6EECF244321}">
                <p14:modId xmlns:p14="http://schemas.microsoft.com/office/powerpoint/2010/main" val="3570642301"/>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4170" name="think-cell Slide" r:id="rId22" imgW="270" imgH="270" progId="TCLayout.ActiveDocument.1">
                  <p:embed/>
                </p:oleObj>
              </mc:Choice>
              <mc:Fallback>
                <p:oleObj name="think-cell Slide" r:id="rId22" imgW="270" imgH="270" progId="TCLayout.ActiveDocument.1">
                  <p:embed/>
                  <p:pic>
                    <p:nvPicPr>
                      <p:cNvPr id="2" name="Object 1" hidden="1"/>
                      <p:cNvPicPr/>
                      <p:nvPr/>
                    </p:nvPicPr>
                    <p:blipFill>
                      <a:blip r:embed="rId23"/>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mn-lt"/>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mn-lt"/>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mn-lt"/>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pPr lvl="0" algn="r"/>
              <a:t>‹#›</a:t>
            </a:fld>
            <a:endParaRPr lang="en-US" sz="800" dirty="0"/>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7"/>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9"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1" name="MoonLegend2"/>
            <p:cNvGrpSpPr>
              <a:grpSpLocks noChangeAspect="1"/>
            </p:cNvGrpSpPr>
            <p:nvPr>
              <p:custDataLst>
                <p:tags r:id="rId8"/>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7" name="Arc 42"/>
              <p:cNvSpPr>
                <a:spLocks noChangeAspect="1"/>
              </p:cNvSpPr>
              <p:nvPr>
                <p:custDataLst>
                  <p:tags r:id="rId19"/>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2" name="MoonLegend4"/>
            <p:cNvGrpSpPr>
              <a:grpSpLocks noChangeAspect="1"/>
            </p:cNvGrpSpPr>
            <p:nvPr>
              <p:custDataLst>
                <p:tags r:id="rId9"/>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5"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3" name="MoonLegend5"/>
            <p:cNvGrpSpPr>
              <a:grpSpLocks noChangeAspect="1"/>
            </p:cNvGrpSpPr>
            <p:nvPr>
              <p:custDataLst>
                <p:tags r:id="rId10"/>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3"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4" name="MoonLegend3"/>
            <p:cNvGrpSpPr>
              <a:grpSpLocks noChangeAspect="1"/>
            </p:cNvGrpSpPr>
            <p:nvPr>
              <p:custDataLst>
                <p:tags r:id="rId11"/>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1"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mn-lt"/>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6"/>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360515219"/>
      </p:ext>
    </p:extLst>
  </p:cSld>
  <p:clrMap bg1="lt1" tx1="dk1" bg2="lt2" tx2="dk2" accent1="accent1" accent2="accent2" accent3="accent3" accent4="accent4" accent5="accent5" accent6="accent6" hlink="hlink" folHlink="folHlink"/>
  <p:sldLayoutIdLst>
    <p:sldLayoutId id="2147483664" r:id="rId1"/>
    <p:sldLayoutId id="2147483665" r:id="rId2"/>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3CA3261-971C-48B1-B655-D02F13E1849C}"/>
              </a:ext>
            </a:extLst>
          </p:cNvPr>
          <p:cNvGraphicFramePr>
            <a:graphicFrameLocks noChangeAspect="1"/>
          </p:cNvGraphicFramePr>
          <p:nvPr userDrawn="1">
            <p:custDataLst>
              <p:tags r:id="rId20"/>
            </p:custDataLst>
            <p:extLst>
              <p:ext uri="{D42A27DB-BD31-4B8C-83A1-F6EECF244321}">
                <p14:modId xmlns:p14="http://schemas.microsoft.com/office/powerpoint/2010/main" val="35637934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81" name="think-cell Slide" r:id="rId22" imgW="424" imgH="424" progId="TCLayout.ActiveDocument.1">
                  <p:embed/>
                </p:oleObj>
              </mc:Choice>
              <mc:Fallback>
                <p:oleObj name="think-cell Slide" r:id="rId22" imgW="424" imgH="424" progId="TCLayout.ActiveDocument.1">
                  <p:embed/>
                  <p:pic>
                    <p:nvPicPr>
                      <p:cNvPr id="3" name="Object 2" hidden="1">
                        <a:extLst>
                          <a:ext uri="{FF2B5EF4-FFF2-40B4-BE49-F238E27FC236}">
                            <a16:creationId xmlns:a16="http://schemas.microsoft.com/office/drawing/2014/main" id="{53CA3261-971C-48B1-B655-D02F13E1849C}"/>
                          </a:ext>
                        </a:extLst>
                      </p:cNvPr>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2C49D7B-493D-4B29-8E5C-5B0296695A7B}"/>
              </a:ext>
            </a:extLst>
          </p:cNvPr>
          <p:cNvSpPr/>
          <p:nvPr userDrawn="1">
            <p:custDataLst>
              <p:tags r:id="rId21"/>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GB" sz="2400" b="0" i="0" baseline="0" dirty="0" err="1">
              <a:latin typeface="ShellBold" panose="00000800000000000000" charset="0"/>
              <a:ea typeface="+mj-ea"/>
              <a:cs typeface="+mj-cs"/>
              <a:sym typeface="ShellBold" panose="00000800000000000000" charset="0"/>
            </a:endParaRPr>
          </a:p>
        </p:txBody>
      </p:sp>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2020</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The Shell Petroleum Development Company Ltd.</a:t>
            </a:r>
          </a:p>
        </p:txBody>
      </p:sp>
    </p:spTree>
    <p:extLst>
      <p:ext uri="{BB962C8B-B14F-4D97-AF65-F5344CB8AC3E}">
        <p14:creationId xmlns:p14="http://schemas.microsoft.com/office/powerpoint/2010/main" val="48304027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ShellBold" panose="00000800000000000000" pitchFamily="50" charset="0"/>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oleObject" Target="../embeddings/oleObject8.bin"/><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notesSlide" Target="../notesSlides/notesSlide1.xml"/><Relationship Id="rId2" Type="http://schemas.openxmlformats.org/officeDocument/2006/relationships/tags" Target="../tags/tag42.xml"/><Relationship Id="rId1" Type="http://schemas.openxmlformats.org/officeDocument/2006/relationships/vmlDrawing" Target="../drawings/vmlDrawing8.vml"/><Relationship Id="rId6" Type="http://schemas.openxmlformats.org/officeDocument/2006/relationships/tags" Target="../tags/tag46.xml"/><Relationship Id="rId11" Type="http://schemas.openxmlformats.org/officeDocument/2006/relationships/slideLayout" Target="../slideLayouts/slideLayout2.xml"/><Relationship Id="rId5" Type="http://schemas.openxmlformats.org/officeDocument/2006/relationships/tags" Target="../tags/tag4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52.xml"/><Relationship Id="rId7"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vmlDrawing" Target="../drawings/vmlDrawing9.v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9" Type="http://schemas.openxmlformats.org/officeDocument/2006/relationships/image" Target="../media/image8.emf"/></Relationships>
</file>

<file path=ppt/slides/_rels/slide7.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chart" Target="../charts/chart3.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image" Target="../media/image8.emf"/><Relationship Id="rId2" Type="http://schemas.openxmlformats.org/officeDocument/2006/relationships/tags" Target="../tags/tag56.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5" Type="http://schemas.openxmlformats.org/officeDocument/2006/relationships/slideLayout" Target="../slideLayouts/slideLayout2.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s>
</file>

<file path=ppt/slides/_rels/slide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70.xml"/><Relationship Id="rId7" Type="http://schemas.openxmlformats.org/officeDocument/2006/relationships/package" Target="../embeddings/Microsoft_Excel_Worksheet3.xlsx"/><Relationship Id="rId2" Type="http://schemas.openxmlformats.org/officeDocument/2006/relationships/tags" Target="../tags/tag69.xml"/><Relationship Id="rId1" Type="http://schemas.openxmlformats.org/officeDocument/2006/relationships/vmlDrawing" Target="../drawings/vmlDrawing11.vml"/><Relationship Id="rId6" Type="http://schemas.openxmlformats.org/officeDocument/2006/relationships/image" Target="../media/image8.emf"/><Relationship Id="rId5" Type="http://schemas.openxmlformats.org/officeDocument/2006/relationships/oleObject" Target="../embeddings/oleObject11.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3875" name="Rectangle 3" hidden="1"/>
          <p:cNvGraphicFramePr>
            <a:graphicFrameLocks/>
          </p:cNvGraphicFramePr>
          <p:nvPr>
            <p:custDataLst>
              <p:tags r:id="rId3"/>
            </p:custDataLst>
            <p:extLst>
              <p:ext uri="{D42A27DB-BD31-4B8C-83A1-F6EECF244321}">
                <p14:modId xmlns:p14="http://schemas.microsoft.com/office/powerpoint/2010/main" val="4188836885"/>
              </p:ext>
            </p:extLst>
          </p:nvPr>
        </p:nvGraphicFramePr>
        <p:xfrm>
          <a:off x="1524271" y="203"/>
          <a:ext cx="158735" cy="158726"/>
        </p:xfrm>
        <a:graphic>
          <a:graphicData uri="http://schemas.openxmlformats.org/presentationml/2006/ole">
            <mc:AlternateContent xmlns:mc="http://schemas.openxmlformats.org/markup-compatibility/2006">
              <mc:Choice xmlns:v="urn:schemas-microsoft-com:vml" Requires="v">
                <p:oleObj spid="_x0000_s7244" name="think-cell Slide" r:id="rId13" imgW="0" imgH="0" progId="TCLayout.ActiveDocument.1">
                  <p:embed/>
                </p:oleObj>
              </mc:Choice>
              <mc:Fallback>
                <p:oleObj name="think-cell Slide" r:id="rId13" imgW="0" imgH="0" progId="TCLayout.ActiveDocument.1">
                  <p:embed/>
                  <p:pic>
                    <p:nvPicPr>
                      <p:cNvPr id="1743875" name="Rectangle 3"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1524271" y="203"/>
                        <a:ext cx="158735" cy="158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p:custDataLst>
              <p:tags r:id="rId4"/>
            </p:custDataLst>
          </p:nvPr>
        </p:nvSpPr>
        <p:spPr bwMode="auto">
          <a:xfrm>
            <a:off x="1524270" y="1"/>
            <a:ext cx="161974" cy="161974"/>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defRPr/>
            </a:pPr>
            <a:endParaRPr kumimoji="0" lang="en-US" sz="2200" b="1" u="none" strike="noStrike" kern="1200" cap="none" spc="0" normalizeH="0" noProof="0" dirty="0" err="1">
              <a:ln>
                <a:noFill/>
              </a:ln>
              <a:solidFill>
                <a:srgbClr val="595959"/>
              </a:solidFill>
              <a:effectLst/>
              <a:uLnTx/>
              <a:uFillTx/>
              <a:latin typeface="Futura Bold" panose="00000900000000000000" pitchFamily="2" charset="0"/>
              <a:ea typeface="Arial Unicode MS" panose="020B0604020202020204"/>
              <a:cs typeface="Arial Unicode MS" panose="020B0604020202020204" pitchFamily="34" charset="-128"/>
              <a:sym typeface="Futura Bold" panose="00000900000000000000" pitchFamily="2" charset="0"/>
            </a:endParaRPr>
          </a:p>
        </p:txBody>
      </p:sp>
      <p:sp>
        <p:nvSpPr>
          <p:cNvPr id="171" name="Title 3"/>
          <p:cNvSpPr>
            <a:spLocks noGrp="1"/>
          </p:cNvSpPr>
          <p:nvPr>
            <p:ph type="title"/>
          </p:nvPr>
        </p:nvSpPr>
        <p:spPr>
          <a:xfrm>
            <a:off x="508011" y="623130"/>
            <a:ext cx="11438824" cy="53178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r>
              <a:rPr lang="en-US" dirty="0"/>
              <a:t>Optimise Aircraft fleet from 5 to 4 to meet SCiN demand by November 2021</a:t>
            </a:r>
          </a:p>
        </p:txBody>
      </p:sp>
      <p:sp>
        <p:nvSpPr>
          <p:cNvPr id="201" name="Rectangle 47"/>
          <p:cNvSpPr>
            <a:spLocks noChangeArrowheads="1"/>
          </p:cNvSpPr>
          <p:nvPr/>
        </p:nvSpPr>
        <p:spPr bwMode="gray">
          <a:xfrm>
            <a:off x="6084944" y="1317625"/>
            <a:ext cx="5604336" cy="642938"/>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Futura Medium"/>
              <a:ea typeface="ＭＳ Ｐゴシック"/>
              <a:cs typeface="+mn-cs"/>
            </a:endParaRPr>
          </a:p>
        </p:txBody>
      </p:sp>
      <p:sp>
        <p:nvSpPr>
          <p:cNvPr id="202" name="Rectangle 99"/>
          <p:cNvSpPr>
            <a:spLocks noChangeArrowheads="1"/>
          </p:cNvSpPr>
          <p:nvPr/>
        </p:nvSpPr>
        <p:spPr bwMode="gray">
          <a:xfrm>
            <a:off x="6157770" y="1565275"/>
            <a:ext cx="731475" cy="149225"/>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Futura Medium"/>
                <a:ea typeface="ＭＳ Ｐゴシック"/>
                <a:cs typeface="+mn-cs"/>
              </a:rPr>
              <a:t>L4 date</a:t>
            </a:r>
          </a:p>
        </p:txBody>
      </p:sp>
      <p:sp>
        <p:nvSpPr>
          <p:cNvPr id="205" name="Rectangle 49"/>
          <p:cNvSpPr>
            <a:spLocks noChangeArrowheads="1"/>
          </p:cNvSpPr>
          <p:nvPr/>
        </p:nvSpPr>
        <p:spPr bwMode="gray">
          <a:xfrm>
            <a:off x="8733973" y="1363663"/>
            <a:ext cx="1060047" cy="149225"/>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Futura Medium"/>
                <a:ea typeface="ＭＳ Ｐゴシック"/>
                <a:cs typeface="+mn-cs"/>
              </a:rPr>
              <a:t>Initiative lead </a:t>
            </a:r>
          </a:p>
        </p:txBody>
      </p:sp>
      <p:sp>
        <p:nvSpPr>
          <p:cNvPr id="206" name="Rectangle 51"/>
          <p:cNvSpPr>
            <a:spLocks noChangeArrowheads="1"/>
          </p:cNvSpPr>
          <p:nvPr/>
        </p:nvSpPr>
        <p:spPr bwMode="gray">
          <a:xfrm>
            <a:off x="9842144" y="1409700"/>
            <a:ext cx="1460982" cy="152400"/>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0" i="0" u="none" strike="noStrike" kern="1200" cap="none" spc="0" normalizeH="0" baseline="0" noProof="0" dirty="0">
                <a:ln>
                  <a:noFill/>
                </a:ln>
                <a:solidFill>
                  <a:srgbClr val="595959"/>
                </a:solidFill>
                <a:effectLst/>
                <a:uLnTx/>
                <a:uFillTx/>
                <a:latin typeface="Futura Medium"/>
                <a:ea typeface="ＭＳ Ｐゴシック"/>
                <a:cs typeface="+mn-cs"/>
              </a:rPr>
              <a:t> </a:t>
            </a:r>
            <a:r>
              <a:rPr lang="en-US" sz="1050" dirty="0">
                <a:solidFill>
                  <a:srgbClr val="595959"/>
                </a:solidFill>
                <a:latin typeface="Futura Medium"/>
                <a:ea typeface="ＭＳ Ｐゴシック"/>
              </a:rPr>
              <a:t>David Cameron</a:t>
            </a:r>
            <a:endParaRPr kumimoji="0" lang="en-US" sz="1050" b="0" i="0" u="none" strike="noStrike" kern="1200" cap="none" spc="0" normalizeH="0" baseline="0" noProof="0" dirty="0">
              <a:ln>
                <a:noFill/>
              </a:ln>
              <a:solidFill>
                <a:srgbClr val="595959"/>
              </a:solidFill>
              <a:effectLst/>
              <a:uLnTx/>
              <a:uFillTx/>
              <a:latin typeface="Futura Medium"/>
              <a:ea typeface="ＭＳ Ｐゴシック"/>
              <a:cs typeface="+mn-cs"/>
            </a:endParaRPr>
          </a:p>
        </p:txBody>
      </p:sp>
      <p:sp>
        <p:nvSpPr>
          <p:cNvPr id="207" name="Rectangle 99"/>
          <p:cNvSpPr>
            <a:spLocks noChangeArrowheads="1"/>
          </p:cNvSpPr>
          <p:nvPr/>
        </p:nvSpPr>
        <p:spPr bwMode="gray">
          <a:xfrm>
            <a:off x="6157770" y="1363663"/>
            <a:ext cx="731475" cy="149225"/>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Futura Medium"/>
                <a:ea typeface="ＭＳ Ｐゴシック"/>
                <a:cs typeface="+mn-cs"/>
              </a:rPr>
              <a:t>Current stage gate</a:t>
            </a:r>
          </a:p>
        </p:txBody>
      </p:sp>
      <p:sp>
        <p:nvSpPr>
          <p:cNvPr id="208" name="Rectangle 100"/>
          <p:cNvSpPr>
            <a:spLocks noChangeArrowheads="1"/>
          </p:cNvSpPr>
          <p:nvPr/>
        </p:nvSpPr>
        <p:spPr bwMode="gray">
          <a:xfrm>
            <a:off x="7369652" y="1363663"/>
            <a:ext cx="995963" cy="149225"/>
          </a:xfrm>
          <a:prstGeom prst="rect">
            <a:avLst/>
          </a:prstGeom>
          <a:noFill/>
          <a:ln w="9525">
            <a:noFill/>
            <a:miter lim="800000"/>
            <a:headEnd/>
            <a:tailEnd/>
          </a:ln>
          <a:effectLst/>
        </p:spPr>
        <p:txBody>
          <a:bodyPr wrap="squar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0" i="0" u="none" strike="noStrike" kern="1200" cap="none" spc="0" normalizeH="0" baseline="0" noProof="0" dirty="0">
                <a:ln>
                  <a:noFill/>
                </a:ln>
                <a:solidFill>
                  <a:srgbClr val="595959"/>
                </a:solidFill>
                <a:effectLst/>
                <a:uLnTx/>
                <a:uFillTx/>
                <a:latin typeface="Futura Medium"/>
                <a:ea typeface="ＭＳ Ｐゴシック"/>
                <a:cs typeface="+mn-cs"/>
              </a:rPr>
              <a:t>L2</a:t>
            </a:r>
          </a:p>
        </p:txBody>
      </p:sp>
      <p:sp>
        <p:nvSpPr>
          <p:cNvPr id="209" name="Rectangle 40"/>
          <p:cNvSpPr>
            <a:spLocks noChangeArrowheads="1"/>
          </p:cNvSpPr>
          <p:nvPr/>
        </p:nvSpPr>
        <p:spPr bwMode="gray">
          <a:xfrm>
            <a:off x="8733973" y="1766888"/>
            <a:ext cx="1060047" cy="147638"/>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Futura Medium"/>
                <a:ea typeface="ＭＳ Ｐゴシック"/>
                <a:cs typeface="+mn-cs"/>
              </a:rPr>
              <a:t>Initiative sponsor </a:t>
            </a:r>
          </a:p>
        </p:txBody>
      </p:sp>
      <p:sp>
        <p:nvSpPr>
          <p:cNvPr id="210" name="Rectangle 51"/>
          <p:cNvSpPr>
            <a:spLocks noChangeArrowheads="1"/>
          </p:cNvSpPr>
          <p:nvPr/>
        </p:nvSpPr>
        <p:spPr bwMode="gray">
          <a:xfrm>
            <a:off x="9842144" y="1766888"/>
            <a:ext cx="1460982" cy="147638"/>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0" i="0" u="none" strike="noStrike" kern="1200" cap="none" spc="0" normalizeH="0" baseline="0" noProof="0" dirty="0">
                <a:ln>
                  <a:noFill/>
                </a:ln>
                <a:solidFill>
                  <a:srgbClr val="595959"/>
                </a:solidFill>
                <a:effectLst/>
                <a:uLnTx/>
                <a:uFillTx/>
                <a:latin typeface="Futura Medium"/>
                <a:ea typeface="ＭＳ Ｐゴシック"/>
                <a:cs typeface="+mn-cs"/>
              </a:rPr>
              <a:t>Victor Ojabo/Paul Van Den Hemel</a:t>
            </a:r>
          </a:p>
        </p:txBody>
      </p:sp>
      <p:sp>
        <p:nvSpPr>
          <p:cNvPr id="211" name="Rectangle 99"/>
          <p:cNvSpPr>
            <a:spLocks noChangeArrowheads="1"/>
          </p:cNvSpPr>
          <p:nvPr/>
        </p:nvSpPr>
        <p:spPr bwMode="gray">
          <a:xfrm>
            <a:off x="6157770" y="1766888"/>
            <a:ext cx="731475" cy="147638"/>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Futura Medium"/>
                <a:ea typeface="ＭＳ Ｐゴシック"/>
                <a:cs typeface="+mn-cs"/>
              </a:rPr>
              <a:t>L5 date</a:t>
            </a:r>
          </a:p>
        </p:txBody>
      </p:sp>
      <p:sp>
        <p:nvSpPr>
          <p:cNvPr id="213" name="Rectangle 100"/>
          <p:cNvSpPr>
            <a:spLocks noChangeArrowheads="1"/>
          </p:cNvSpPr>
          <p:nvPr/>
        </p:nvSpPr>
        <p:spPr bwMode="gray">
          <a:xfrm>
            <a:off x="7369652" y="1766888"/>
            <a:ext cx="995963" cy="147638"/>
          </a:xfrm>
          <a:prstGeom prst="rect">
            <a:avLst/>
          </a:prstGeom>
          <a:noFill/>
          <a:ln w="9525">
            <a:noFill/>
            <a:miter lim="800000"/>
            <a:headEnd/>
            <a:tailEnd/>
          </a:ln>
          <a:effectLst/>
        </p:spPr>
        <p:txBody>
          <a:bodyPr wrap="squar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0" i="0" u="none" strike="noStrike" kern="1200" cap="none" spc="0" normalizeH="0" baseline="0" noProof="0" dirty="0">
                <a:ln>
                  <a:noFill/>
                </a:ln>
                <a:solidFill>
                  <a:srgbClr val="595959"/>
                </a:solidFill>
                <a:effectLst/>
                <a:uLnTx/>
                <a:uFillTx/>
                <a:latin typeface="Futura Medium"/>
                <a:ea typeface="ＭＳ Ｐゴシック"/>
                <a:cs typeface="+mn-cs"/>
              </a:rPr>
              <a:t>December 2021</a:t>
            </a:r>
          </a:p>
        </p:txBody>
      </p:sp>
      <p:sp>
        <p:nvSpPr>
          <p:cNvPr id="238" name="Rectangle 100"/>
          <p:cNvSpPr>
            <a:spLocks noChangeArrowheads="1"/>
          </p:cNvSpPr>
          <p:nvPr/>
        </p:nvSpPr>
        <p:spPr bwMode="gray">
          <a:xfrm>
            <a:off x="7369652" y="1562100"/>
            <a:ext cx="1170756" cy="152400"/>
          </a:xfrm>
          <a:prstGeom prst="rect">
            <a:avLst/>
          </a:prstGeom>
          <a:noFill/>
          <a:ln w="9525">
            <a:noFill/>
            <a:miter lim="800000"/>
            <a:headEnd/>
            <a:tailEnd/>
          </a:ln>
          <a:effectLst/>
        </p:spPr>
        <p:txBody>
          <a:bodyPr wrap="squar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0" i="0" u="none" strike="noStrike" kern="1200" cap="none" spc="0" normalizeH="0" baseline="0" noProof="0" dirty="0">
                <a:ln>
                  <a:noFill/>
                </a:ln>
                <a:solidFill>
                  <a:srgbClr val="595959"/>
                </a:solidFill>
                <a:effectLst/>
                <a:uLnTx/>
                <a:uFillTx/>
                <a:latin typeface="Futura Medium"/>
                <a:ea typeface="ＭＳ Ｐゴシック"/>
                <a:cs typeface="+mn-cs"/>
              </a:rPr>
              <a:t>November 2021 </a:t>
            </a:r>
          </a:p>
        </p:txBody>
      </p:sp>
      <p:sp>
        <p:nvSpPr>
          <p:cNvPr id="1743911" name="Rectangle 39"/>
          <p:cNvSpPr>
            <a:spLocks noChangeArrowheads="1"/>
          </p:cNvSpPr>
          <p:nvPr/>
        </p:nvSpPr>
        <p:spPr bwMode="gray">
          <a:xfrm>
            <a:off x="534086" y="1317625"/>
            <a:ext cx="1711793" cy="642938"/>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Futura Medium"/>
              <a:ea typeface="ＭＳ Ｐゴシック"/>
              <a:cs typeface="+mn-cs"/>
            </a:endParaRPr>
          </a:p>
        </p:txBody>
      </p:sp>
      <p:sp>
        <p:nvSpPr>
          <p:cNvPr id="200" name="Rectangle 42"/>
          <p:cNvSpPr>
            <a:spLocks noChangeArrowheads="1"/>
          </p:cNvSpPr>
          <p:nvPr/>
        </p:nvSpPr>
        <p:spPr bwMode="gray">
          <a:xfrm>
            <a:off x="2351830" y="1309688"/>
            <a:ext cx="3629346" cy="644525"/>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Futura Medium"/>
              <a:ea typeface="ＭＳ Ｐゴシック"/>
              <a:cs typeface="+mn-cs"/>
            </a:endParaRPr>
          </a:p>
        </p:txBody>
      </p:sp>
      <p:sp>
        <p:nvSpPr>
          <p:cNvPr id="177" name="Rectangle 16">
            <a:extLst>
              <a:ext uri="{FF2B5EF4-FFF2-40B4-BE49-F238E27FC236}">
                <a16:creationId xmlns:a16="http://schemas.microsoft.com/office/drawing/2014/main" id="{D4DF9AFA-2668-4C80-B5F7-9652579F35A4}"/>
              </a:ext>
            </a:extLst>
          </p:cNvPr>
          <p:cNvSpPr>
            <a:spLocks noChangeArrowheads="1"/>
          </p:cNvSpPr>
          <p:nvPr/>
        </p:nvSpPr>
        <p:spPr bwMode="gray">
          <a:xfrm>
            <a:off x="534086" y="2046289"/>
            <a:ext cx="5447090" cy="1382711"/>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Futura Medium"/>
              <a:ea typeface="ＭＳ Ｐゴシック"/>
              <a:cs typeface="+mn-cs"/>
            </a:endParaRPr>
          </a:p>
        </p:txBody>
      </p:sp>
      <p:sp>
        <p:nvSpPr>
          <p:cNvPr id="1743891" name="Rectangle 19"/>
          <p:cNvSpPr>
            <a:spLocks noChangeArrowheads="1"/>
          </p:cNvSpPr>
          <p:nvPr/>
        </p:nvSpPr>
        <p:spPr bwMode="gray">
          <a:xfrm>
            <a:off x="534086" y="2046289"/>
            <a:ext cx="544709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Futura Medium"/>
                <a:ea typeface="ＭＳ Ｐゴシック"/>
                <a:cs typeface="+mn-cs"/>
              </a:rPr>
              <a:t>Problem statement  </a:t>
            </a:r>
          </a:p>
        </p:txBody>
      </p:sp>
      <p:sp>
        <p:nvSpPr>
          <p:cNvPr id="4" name="TextBox 3"/>
          <p:cNvSpPr txBox="1">
            <a:spLocks/>
          </p:cNvSpPr>
          <p:nvPr/>
        </p:nvSpPr>
        <p:spPr>
          <a:xfrm>
            <a:off x="601443" y="2258609"/>
            <a:ext cx="5240557" cy="107230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266700" lvl="1" indent="-265113" defTabSz="913526" eaLnBrk="1" hangingPunct="1">
              <a:buClr>
                <a:schemeClr val="accent3"/>
              </a:buClr>
              <a:buSzPct val="90000"/>
              <a:buFont typeface="Wingdings 3" pitchFamily="18" charset="2"/>
              <a:buChar char=""/>
              <a:defRPr baseline="0">
                <a:latin typeface="+mn-lt"/>
              </a:defRPr>
            </a:lvl2pPr>
            <a:lvl3pPr marL="536575" lvl="2" indent="-274638" defTabSz="913526" eaLnBrk="1" hangingPunct="1">
              <a:buClr>
                <a:schemeClr val="accent6"/>
              </a:buClr>
              <a:buSzPct val="90000"/>
              <a:buFont typeface="Wingdings 3" pitchFamily="18" charset="2"/>
              <a:buChar char="u"/>
              <a:defRPr baseline="0">
                <a:latin typeface="+mn-lt"/>
              </a:defRPr>
            </a:lvl3pPr>
            <a:lvl4pPr marL="750888" lvl="3" indent="-212725" defTabSz="913526" eaLnBrk="1" hangingPunct="1">
              <a:buClr>
                <a:schemeClr val="tx2"/>
              </a:buClr>
              <a:buSzPct val="100000"/>
              <a:buFont typeface="Arial" panose="020B0604020202020204" pitchFamily="34" charset="0"/>
              <a:buChar char="–"/>
              <a:defRPr baseline="0">
                <a:latin typeface="+mn-lt"/>
              </a:defRPr>
            </a:lvl4pPr>
            <a:lvl5pPr marL="985838" lvl="4" indent="-215900" defTabSz="913526" eaLnBrk="1" hangingPunct="1">
              <a:buClr>
                <a:schemeClr val="tx2"/>
              </a:buClr>
              <a:buSzPct val="100000"/>
              <a:buFont typeface="Arial" panose="020B0604020202020204" pitchFamily="34"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50" b="1" i="0" u="none" strike="noStrike" kern="1200" cap="none" spc="0" normalizeH="0" baseline="0" noProof="0" dirty="0">
                <a:ln>
                  <a:noFill/>
                </a:ln>
                <a:solidFill>
                  <a:srgbClr val="595959"/>
                </a:solidFill>
                <a:effectLst/>
                <a:uLnTx/>
                <a:uFillTx/>
                <a:latin typeface="Futura Medium"/>
                <a:ea typeface="Arial Unicode MS" pitchFamily="34" charset="-128"/>
                <a:cs typeface="+mn-cs"/>
              </a:rPr>
              <a:t>Context:</a:t>
            </a:r>
            <a:r>
              <a:rPr kumimoji="0" lang="en-US" sz="1050" b="0" i="0" u="none" strike="noStrike" kern="1200" cap="none" spc="0" normalizeH="0" baseline="0" noProof="0" dirty="0">
                <a:ln>
                  <a:noFill/>
                </a:ln>
                <a:solidFill>
                  <a:srgbClr val="595959"/>
                </a:solidFill>
                <a:effectLst/>
                <a:uLnTx/>
                <a:uFillTx/>
                <a:latin typeface="Futura Medium"/>
                <a:ea typeface="Arial Unicode MS" pitchFamily="34" charset="-128"/>
                <a:cs typeface="+mn-cs"/>
              </a:rPr>
              <a:t> current demand for air transportation is met with 5 aircraft broadly assigned to bases (1x Warri, 2x PHC, 2x Lagos). </a:t>
            </a:r>
            <a:r>
              <a:rPr lang="en-US" sz="1050" dirty="0">
                <a:solidFill>
                  <a:srgbClr val="595959"/>
                </a:solidFill>
                <a:latin typeface="Futura Medium"/>
                <a:ea typeface="Arial Unicode MS" pitchFamily="34" charset="-128"/>
              </a:rPr>
              <a:t>Historic utilisation of the aircraft flying capacity is trending at ~67%, consistent across bases. Seat utilisation was trending around 85% (40% last 7 months)</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50" b="1" i="0" u="none" strike="noStrike" kern="1200" cap="none" spc="0" normalizeH="0" baseline="0" noProof="0" dirty="0">
                <a:ln>
                  <a:noFill/>
                </a:ln>
                <a:solidFill>
                  <a:srgbClr val="595959"/>
                </a:solidFill>
                <a:effectLst/>
                <a:uLnTx/>
                <a:uFillTx/>
                <a:latin typeface="Futura Medium"/>
                <a:ea typeface="Arial Unicode MS" pitchFamily="34" charset="-128"/>
                <a:cs typeface="+mn-cs"/>
              </a:rPr>
              <a:t>Complications:</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lang="en-US" sz="1050" dirty="0">
                <a:solidFill>
                  <a:srgbClr val="595959"/>
                </a:solidFill>
                <a:latin typeface="Futura Medium"/>
                <a:ea typeface="Arial Unicode MS" pitchFamily="34" charset="-128"/>
              </a:rPr>
              <a:t>Local supplier (Caverton Helicopters) profitability which might be significantly impacted</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lang="en-US" sz="1050" dirty="0">
                <a:solidFill>
                  <a:srgbClr val="595959"/>
                </a:solidFill>
                <a:latin typeface="Futura Medium"/>
                <a:ea typeface="Arial Unicode MS" pitchFamily="34" charset="-128"/>
              </a:rPr>
              <a:t>Uncertainty of future demand outlook given COVID-19 and OPEC production cuts</a:t>
            </a:r>
            <a:endParaRPr kumimoji="0" lang="en-US" sz="1050" b="0" i="0" u="none" strike="noStrike" kern="1200" cap="none" spc="0" normalizeH="0" baseline="0" noProof="0" dirty="0">
              <a:ln>
                <a:noFill/>
              </a:ln>
              <a:solidFill>
                <a:srgbClr val="595959"/>
              </a:solidFill>
              <a:effectLst/>
              <a:uLnTx/>
              <a:uFillTx/>
              <a:latin typeface="Futura Medium"/>
              <a:ea typeface="Arial Unicode MS" pitchFamily="34" charset="-128"/>
              <a:cs typeface="+mn-cs"/>
            </a:endParaRPr>
          </a:p>
        </p:txBody>
      </p:sp>
      <p:sp>
        <p:nvSpPr>
          <p:cNvPr id="138" name="Rectangle 16"/>
          <p:cNvSpPr>
            <a:spLocks noChangeArrowheads="1"/>
          </p:cNvSpPr>
          <p:nvPr/>
        </p:nvSpPr>
        <p:spPr bwMode="gray">
          <a:xfrm>
            <a:off x="534086" y="3591705"/>
            <a:ext cx="5447090" cy="1382711"/>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Futura Medium"/>
              <a:ea typeface="ＭＳ Ｐゴシック"/>
              <a:cs typeface="+mn-cs"/>
            </a:endParaRPr>
          </a:p>
        </p:txBody>
      </p:sp>
      <p:sp>
        <p:nvSpPr>
          <p:cNvPr id="1743996" name="Rectangle 124"/>
          <p:cNvSpPr>
            <a:spLocks noChangeArrowheads="1"/>
          </p:cNvSpPr>
          <p:nvPr/>
        </p:nvSpPr>
        <p:spPr bwMode="gray">
          <a:xfrm>
            <a:off x="534086" y="3591705"/>
            <a:ext cx="544709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Futura Medium"/>
                <a:ea typeface="ＭＳ Ｐゴシック"/>
                <a:cs typeface="+mn-cs"/>
              </a:rPr>
              <a:t>Initiative description </a:t>
            </a:r>
          </a:p>
        </p:txBody>
      </p:sp>
      <p:sp>
        <p:nvSpPr>
          <p:cNvPr id="8" name="TextBox 7"/>
          <p:cNvSpPr txBox="1">
            <a:spLocks/>
          </p:cNvSpPr>
          <p:nvPr>
            <p:custDataLst>
              <p:tags r:id="rId5"/>
            </p:custDataLst>
          </p:nvPr>
        </p:nvSpPr>
        <p:spPr>
          <a:xfrm>
            <a:off x="601442" y="3899782"/>
            <a:ext cx="5240557" cy="9529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lvl="1" fontAlgn="base">
              <a:spcBef>
                <a:spcPct val="0"/>
              </a:spcBef>
              <a:spcAft>
                <a:spcPct val="0"/>
              </a:spcAft>
              <a:buClr>
                <a:srgbClr val="DD1D21"/>
              </a:buClr>
              <a:defRPr/>
            </a:pPr>
            <a:r>
              <a:rPr lang="en-GB" sz="1050" dirty="0">
                <a:solidFill>
                  <a:srgbClr val="595959"/>
                </a:solidFill>
              </a:rPr>
              <a:t>Reduce aircraft fleet from 5 to 4 while meeting </a:t>
            </a:r>
            <a:r>
              <a:rPr lang="en-GB" sz="1050" dirty="0" err="1">
                <a:solidFill>
                  <a:srgbClr val="595959"/>
                </a:solidFill>
              </a:rPr>
              <a:t>SCiN</a:t>
            </a:r>
            <a:r>
              <a:rPr lang="en-GB" sz="1050" dirty="0">
                <a:solidFill>
                  <a:srgbClr val="595959"/>
                </a:solidFill>
              </a:rPr>
              <a:t> demand and not compromising on safety</a:t>
            </a:r>
          </a:p>
        </p:txBody>
      </p:sp>
      <p:sp>
        <p:nvSpPr>
          <p:cNvPr id="2" name="TextBox 1">
            <a:extLst>
              <a:ext uri="{FF2B5EF4-FFF2-40B4-BE49-F238E27FC236}">
                <a16:creationId xmlns:a16="http://schemas.microsoft.com/office/drawing/2014/main" id="{ED23532E-227F-48C0-B5BA-89D002510260}"/>
              </a:ext>
            </a:extLst>
          </p:cNvPr>
          <p:cNvSpPr txBox="1"/>
          <p:nvPr/>
        </p:nvSpPr>
        <p:spPr>
          <a:xfrm>
            <a:off x="535013" y="2046288"/>
            <a:ext cx="321559"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marR="0" lvl="0" indent="0" algn="l" defTabSz="913526" rtl="0" eaLnBrk="1" fontAlgn="base" latinLnBrk="0" hangingPunct="1">
              <a:lnSpc>
                <a:spcPct val="100000"/>
              </a:lnSpc>
              <a:spcBef>
                <a:spcPct val="0"/>
              </a:spcBef>
              <a:spcAft>
                <a:spcPct val="0"/>
              </a:spcAft>
              <a:buClr>
                <a:srgbClr val="DD1D21"/>
              </a:buClr>
              <a:buSzTx/>
              <a:buFontTx/>
              <a:buNone/>
              <a:tabLst/>
              <a:defRPr/>
            </a:pPr>
            <a:endParaRPr kumimoji="0" lang="en-US" sz="1800" b="0" i="0" u="none" strike="noStrike" kern="1200" cap="none" spc="0" normalizeH="0" baseline="0" noProof="0" dirty="0">
              <a:ln>
                <a:noFill/>
              </a:ln>
              <a:solidFill>
                <a:srgbClr val="595959"/>
              </a:solidFill>
              <a:effectLst/>
              <a:uLnTx/>
              <a:uFillTx/>
              <a:latin typeface="Futura Medium"/>
              <a:ea typeface="Arial Unicode MS" pitchFamily="34" charset="-128"/>
            </a:endParaRPr>
          </a:p>
        </p:txBody>
      </p:sp>
      <p:sp>
        <p:nvSpPr>
          <p:cNvPr id="100" name="Rectangle 16">
            <a:extLst>
              <a:ext uri="{FF2B5EF4-FFF2-40B4-BE49-F238E27FC236}">
                <a16:creationId xmlns:a16="http://schemas.microsoft.com/office/drawing/2014/main" id="{CC2F663F-3651-49AD-9791-910ABD85C060}"/>
              </a:ext>
            </a:extLst>
          </p:cNvPr>
          <p:cNvSpPr>
            <a:spLocks noChangeArrowheads="1"/>
          </p:cNvSpPr>
          <p:nvPr/>
        </p:nvSpPr>
        <p:spPr bwMode="gray">
          <a:xfrm>
            <a:off x="534086" y="5137121"/>
            <a:ext cx="5447090" cy="1210670"/>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Futura Medium"/>
              <a:ea typeface="ＭＳ Ｐゴシック"/>
              <a:cs typeface="+mn-cs"/>
            </a:endParaRPr>
          </a:p>
        </p:txBody>
      </p:sp>
      <p:sp>
        <p:nvSpPr>
          <p:cNvPr id="101" name="Rectangle 124">
            <a:extLst>
              <a:ext uri="{FF2B5EF4-FFF2-40B4-BE49-F238E27FC236}">
                <a16:creationId xmlns:a16="http://schemas.microsoft.com/office/drawing/2014/main" id="{7E4EAE68-6360-44B4-9812-5638262F8212}"/>
              </a:ext>
            </a:extLst>
          </p:cNvPr>
          <p:cNvSpPr>
            <a:spLocks noChangeArrowheads="1"/>
          </p:cNvSpPr>
          <p:nvPr/>
        </p:nvSpPr>
        <p:spPr bwMode="gray">
          <a:xfrm>
            <a:off x="534086" y="5137121"/>
            <a:ext cx="544709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Futura Medium"/>
                <a:ea typeface="ＭＳ Ｐゴシック"/>
                <a:cs typeface="+mn-cs"/>
              </a:rPr>
              <a:t>Estimate impact  </a:t>
            </a:r>
          </a:p>
        </p:txBody>
      </p:sp>
      <p:sp>
        <p:nvSpPr>
          <p:cNvPr id="1743936" name="Rectangle 64"/>
          <p:cNvSpPr>
            <a:spLocks noChangeArrowheads="1"/>
          </p:cNvSpPr>
          <p:nvPr/>
        </p:nvSpPr>
        <p:spPr bwMode="gray">
          <a:xfrm>
            <a:off x="1284370" y="1363663"/>
            <a:ext cx="969459" cy="198437"/>
          </a:xfrm>
          <a:prstGeom prst="rect">
            <a:avLst/>
          </a:prstGeom>
          <a:noFill/>
          <a:ln w="9525">
            <a:noFill/>
            <a:miter lim="800000"/>
            <a:headEnd/>
            <a:tailEnd/>
          </a:ln>
          <a:effectLst/>
        </p:spPr>
        <p:txBody>
          <a:bodyPr wrap="none" lIns="0" tIns="0" rIns="0" bIns="0">
            <a:noAutofit/>
          </a:bodyPr>
          <a:lstStyle/>
          <a:p>
            <a:pPr marL="0" marR="0" lvl="0" indent="0" algn="l" defTabSz="932071" rtl="0" eaLnBrk="1" fontAlgn="base" latinLnBrk="0" hangingPunct="1">
              <a:lnSpc>
                <a:spcPct val="100000"/>
              </a:lnSpc>
              <a:spcBef>
                <a:spcPct val="0"/>
              </a:spcBef>
              <a:spcAft>
                <a:spcPct val="0"/>
              </a:spcAft>
              <a:buClrTx/>
              <a:buSzPct val="120000"/>
              <a:buFontTx/>
              <a:buNone/>
              <a:tabLst/>
              <a:defRPr/>
            </a:pPr>
            <a:r>
              <a:rPr kumimoji="0" lang="de-DE" sz="1100" b="1" i="0" u="none" strike="noStrike" kern="1200" cap="none" spc="0" normalizeH="0" baseline="0" noProof="0" dirty="0">
                <a:ln>
                  <a:noFill/>
                </a:ln>
                <a:solidFill>
                  <a:srgbClr val="595959"/>
                </a:solidFill>
                <a:effectLst/>
                <a:uLnTx/>
                <a:uFillTx/>
                <a:latin typeface="Futura Medium"/>
                <a:ea typeface="ＭＳ Ｐゴシック"/>
                <a:cs typeface="+mn-cs"/>
              </a:rPr>
              <a:t>24162</a:t>
            </a:r>
            <a:endParaRPr kumimoji="0" lang="en-US" sz="1100" b="1" i="0" u="none" strike="noStrike" kern="1200" cap="none" spc="0" normalizeH="0" baseline="0" noProof="0" dirty="0">
              <a:ln>
                <a:noFill/>
              </a:ln>
              <a:solidFill>
                <a:srgbClr val="595959"/>
              </a:solidFill>
              <a:effectLst/>
              <a:uLnTx/>
              <a:uFillTx/>
              <a:latin typeface="Futura Medium"/>
              <a:ea typeface="ＭＳ Ｐゴシック"/>
              <a:cs typeface="+mn-cs"/>
            </a:endParaRPr>
          </a:p>
        </p:txBody>
      </p:sp>
      <p:sp>
        <p:nvSpPr>
          <p:cNvPr id="1743937" name="Rectangle 65"/>
          <p:cNvSpPr>
            <a:spLocks noChangeArrowheads="1"/>
          </p:cNvSpPr>
          <p:nvPr/>
        </p:nvSpPr>
        <p:spPr bwMode="gray">
          <a:xfrm>
            <a:off x="601442" y="1363663"/>
            <a:ext cx="543418" cy="161583"/>
          </a:xfrm>
          <a:prstGeom prst="rect">
            <a:avLst/>
          </a:prstGeom>
          <a:noFill/>
          <a:ln w="9525">
            <a:noFill/>
            <a:miter lim="800000"/>
            <a:headEnd/>
            <a:tailEnd/>
          </a:ln>
          <a:effectLst/>
        </p:spPr>
        <p:txBody>
          <a:bodyPr wrap="none" lIns="0" tIns="0" rIns="0" bIns="0">
            <a:sp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Futura Medium"/>
                <a:ea typeface="ＭＳ Ｐゴシック"/>
                <a:cs typeface="+mn-cs"/>
              </a:rPr>
              <a:t>Wave ID</a:t>
            </a:r>
          </a:p>
        </p:txBody>
      </p:sp>
      <p:sp>
        <p:nvSpPr>
          <p:cNvPr id="217" name="Rectangle 49"/>
          <p:cNvSpPr>
            <a:spLocks noChangeArrowheads="1"/>
          </p:cNvSpPr>
          <p:nvPr/>
        </p:nvSpPr>
        <p:spPr bwMode="gray">
          <a:xfrm>
            <a:off x="2436536" y="1731432"/>
            <a:ext cx="567364" cy="152400"/>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Futura Medium"/>
                <a:ea typeface="ＭＳ Ｐゴシック"/>
                <a:cs typeface="+mn-cs"/>
              </a:rPr>
              <a:t>Location(s)</a:t>
            </a:r>
          </a:p>
        </p:txBody>
      </p:sp>
      <p:sp>
        <p:nvSpPr>
          <p:cNvPr id="218" name="Rectangle 49"/>
          <p:cNvSpPr>
            <a:spLocks noChangeArrowheads="1"/>
          </p:cNvSpPr>
          <p:nvPr/>
        </p:nvSpPr>
        <p:spPr bwMode="gray">
          <a:xfrm>
            <a:off x="3820581" y="1731432"/>
            <a:ext cx="1690014" cy="152400"/>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0" i="0" u="none" strike="noStrike" kern="1200" cap="none" spc="0" normalizeH="0" baseline="0" noProof="0" dirty="0" err="1">
                <a:ln>
                  <a:noFill/>
                </a:ln>
                <a:solidFill>
                  <a:srgbClr val="595959"/>
                </a:solidFill>
                <a:effectLst/>
                <a:uLnTx/>
                <a:uFillTx/>
                <a:latin typeface="Futura Medium"/>
                <a:ea typeface="ＭＳ Ｐゴシック"/>
                <a:cs typeface="+mn-cs"/>
              </a:rPr>
              <a:t>SCiN</a:t>
            </a:r>
            <a:r>
              <a:rPr kumimoji="0" lang="en-US" sz="1050" b="0" i="0" u="none" strike="noStrike" kern="1200" cap="none" spc="0" normalizeH="0" baseline="0" noProof="0" dirty="0">
                <a:ln>
                  <a:noFill/>
                </a:ln>
                <a:solidFill>
                  <a:srgbClr val="595959"/>
                </a:solidFill>
                <a:effectLst/>
                <a:uLnTx/>
                <a:uFillTx/>
                <a:latin typeface="Futura Medium"/>
                <a:ea typeface="ＭＳ Ｐゴシック"/>
                <a:cs typeface="+mn-cs"/>
              </a:rPr>
              <a:t> </a:t>
            </a:r>
          </a:p>
        </p:txBody>
      </p:sp>
      <p:sp>
        <p:nvSpPr>
          <p:cNvPr id="225" name="Rectangle 43"/>
          <p:cNvSpPr>
            <a:spLocks noChangeArrowheads="1"/>
          </p:cNvSpPr>
          <p:nvPr/>
        </p:nvSpPr>
        <p:spPr bwMode="gray">
          <a:xfrm>
            <a:off x="2436536" y="1363663"/>
            <a:ext cx="812723" cy="161583"/>
          </a:xfrm>
          <a:prstGeom prst="rect">
            <a:avLst/>
          </a:prstGeom>
          <a:noFill/>
          <a:ln w="9525">
            <a:noFill/>
            <a:miter lim="800000"/>
            <a:headEnd/>
            <a:tailEnd/>
          </a:ln>
          <a:effectLst/>
        </p:spPr>
        <p:txBody>
          <a:bodyPr wrap="none" lIns="0" tIns="0" rIns="0" bIns="0">
            <a:sp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err="1">
                <a:ln>
                  <a:noFill/>
                </a:ln>
                <a:solidFill>
                  <a:srgbClr val="DD1D21"/>
                </a:solidFill>
                <a:effectLst/>
                <a:uLnTx/>
                <a:uFillTx/>
                <a:latin typeface="Futura Medium"/>
                <a:ea typeface="ＭＳ Ｐゴシック"/>
                <a:cs typeface="+mn-cs"/>
              </a:rPr>
              <a:t>Workstream</a:t>
            </a:r>
            <a:r>
              <a:rPr kumimoji="0" lang="en-US" sz="1050" b="1" i="0" u="none" strike="noStrike" kern="1200" cap="none" spc="0" normalizeH="0" baseline="0" noProof="0" dirty="0">
                <a:ln>
                  <a:noFill/>
                </a:ln>
                <a:solidFill>
                  <a:srgbClr val="DD1D21"/>
                </a:solidFill>
                <a:effectLst/>
                <a:uLnTx/>
                <a:uFillTx/>
                <a:latin typeface="Futura Medium"/>
                <a:ea typeface="ＭＳ Ｐゴシック"/>
                <a:cs typeface="+mn-cs"/>
              </a:rPr>
              <a:t> </a:t>
            </a:r>
          </a:p>
        </p:txBody>
      </p:sp>
      <p:sp>
        <p:nvSpPr>
          <p:cNvPr id="226" name="Rectangle 45"/>
          <p:cNvSpPr>
            <a:spLocks noChangeArrowheads="1"/>
          </p:cNvSpPr>
          <p:nvPr/>
        </p:nvSpPr>
        <p:spPr bwMode="gray">
          <a:xfrm>
            <a:off x="3820581" y="1363663"/>
            <a:ext cx="357470" cy="161583"/>
          </a:xfrm>
          <a:prstGeom prst="rect">
            <a:avLst/>
          </a:prstGeom>
          <a:noFill/>
          <a:ln w="9525">
            <a:noFill/>
            <a:miter lim="800000"/>
            <a:headEnd/>
            <a:tailEnd/>
          </a:ln>
          <a:effectLst/>
        </p:spPr>
        <p:txBody>
          <a:bodyPr wrap="none" lIns="0" tIns="0" rIns="0" bIns="0">
            <a:sp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0" i="0" u="none" strike="noStrike" kern="1200" cap="none" spc="0" normalizeH="0" baseline="0" noProof="0" dirty="0" err="1">
                <a:ln>
                  <a:noFill/>
                </a:ln>
                <a:solidFill>
                  <a:srgbClr val="595959"/>
                </a:solidFill>
                <a:effectLst/>
                <a:uLnTx/>
                <a:uFillTx/>
                <a:latin typeface="Futura Medium"/>
                <a:ea typeface="ＭＳ Ｐゴシック"/>
                <a:cs typeface="+mn-cs"/>
              </a:rPr>
              <a:t>Opex</a:t>
            </a:r>
            <a:r>
              <a:rPr kumimoji="0" lang="en-US" sz="1050" b="0" i="0" u="none" strike="noStrike" kern="1200" cap="none" spc="0" normalizeH="0" baseline="0" noProof="0" dirty="0">
                <a:ln>
                  <a:noFill/>
                </a:ln>
                <a:solidFill>
                  <a:srgbClr val="595959"/>
                </a:solidFill>
                <a:effectLst/>
                <a:uLnTx/>
                <a:uFillTx/>
                <a:latin typeface="Futura Medium"/>
                <a:ea typeface="ＭＳ Ｐゴシック"/>
                <a:cs typeface="+mn-cs"/>
              </a:rPr>
              <a:t> </a:t>
            </a:r>
          </a:p>
        </p:txBody>
      </p:sp>
      <p:sp>
        <p:nvSpPr>
          <p:cNvPr id="44" name="Rectangle 16">
            <a:extLst>
              <a:ext uri="{FF2B5EF4-FFF2-40B4-BE49-F238E27FC236}">
                <a16:creationId xmlns:a16="http://schemas.microsoft.com/office/drawing/2014/main" id="{83D60BBF-628E-4E7A-A052-C29BE8ACE120}"/>
              </a:ext>
            </a:extLst>
          </p:cNvPr>
          <p:cNvSpPr>
            <a:spLocks noChangeArrowheads="1"/>
          </p:cNvSpPr>
          <p:nvPr/>
        </p:nvSpPr>
        <p:spPr bwMode="gray">
          <a:xfrm>
            <a:off x="6096000" y="2046289"/>
            <a:ext cx="5600700" cy="1382711"/>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Futura Medium"/>
              <a:ea typeface="ＭＳ Ｐゴシック"/>
              <a:cs typeface="+mn-cs"/>
            </a:endParaRPr>
          </a:p>
        </p:txBody>
      </p:sp>
      <p:sp>
        <p:nvSpPr>
          <p:cNvPr id="45" name="Rectangle 19">
            <a:extLst>
              <a:ext uri="{FF2B5EF4-FFF2-40B4-BE49-F238E27FC236}">
                <a16:creationId xmlns:a16="http://schemas.microsoft.com/office/drawing/2014/main" id="{1FABA5AD-8970-471A-9DD6-064A3CE9F09D}"/>
              </a:ext>
            </a:extLst>
          </p:cNvPr>
          <p:cNvSpPr>
            <a:spLocks noChangeArrowheads="1"/>
          </p:cNvSpPr>
          <p:nvPr/>
        </p:nvSpPr>
        <p:spPr bwMode="gray">
          <a:xfrm>
            <a:off x="6096000" y="2046289"/>
            <a:ext cx="560070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Futura Medium"/>
                <a:ea typeface="ＭＳ Ｐゴシック"/>
                <a:cs typeface="+mn-cs"/>
              </a:rPr>
              <a:t>Key stakeholders </a:t>
            </a:r>
          </a:p>
        </p:txBody>
      </p:sp>
      <p:sp>
        <p:nvSpPr>
          <p:cNvPr id="47" name="Rectangle 16">
            <a:extLst>
              <a:ext uri="{FF2B5EF4-FFF2-40B4-BE49-F238E27FC236}">
                <a16:creationId xmlns:a16="http://schemas.microsoft.com/office/drawing/2014/main" id="{A3747DDC-B846-4916-8564-E50B55B28C62}"/>
              </a:ext>
            </a:extLst>
          </p:cNvPr>
          <p:cNvSpPr>
            <a:spLocks noChangeArrowheads="1"/>
          </p:cNvSpPr>
          <p:nvPr/>
        </p:nvSpPr>
        <p:spPr bwMode="gray">
          <a:xfrm>
            <a:off x="6096000" y="3591705"/>
            <a:ext cx="5600700" cy="1382711"/>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Futura Medium"/>
              <a:ea typeface="ＭＳ Ｐゴシック"/>
              <a:cs typeface="+mn-cs"/>
            </a:endParaRPr>
          </a:p>
        </p:txBody>
      </p:sp>
      <p:sp>
        <p:nvSpPr>
          <p:cNvPr id="48" name="Rectangle 124">
            <a:extLst>
              <a:ext uri="{FF2B5EF4-FFF2-40B4-BE49-F238E27FC236}">
                <a16:creationId xmlns:a16="http://schemas.microsoft.com/office/drawing/2014/main" id="{F21687E4-F931-4925-8F90-38CF8B98229F}"/>
              </a:ext>
            </a:extLst>
          </p:cNvPr>
          <p:cNvSpPr>
            <a:spLocks noChangeArrowheads="1"/>
          </p:cNvSpPr>
          <p:nvPr/>
        </p:nvSpPr>
        <p:spPr bwMode="gray">
          <a:xfrm>
            <a:off x="6096000" y="3591705"/>
            <a:ext cx="560070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Futura Medium"/>
                <a:ea typeface="ＭＳ Ｐゴシック"/>
                <a:cs typeface="+mn-cs"/>
              </a:rPr>
              <a:t>Implementation plan: key actions required</a:t>
            </a:r>
          </a:p>
        </p:txBody>
      </p:sp>
      <p:sp>
        <p:nvSpPr>
          <p:cNvPr id="50" name="TextBox 49">
            <a:extLst>
              <a:ext uri="{FF2B5EF4-FFF2-40B4-BE49-F238E27FC236}">
                <a16:creationId xmlns:a16="http://schemas.microsoft.com/office/drawing/2014/main" id="{49148EB7-238B-492F-A468-6278FBB56D07}"/>
              </a:ext>
            </a:extLst>
          </p:cNvPr>
          <p:cNvSpPr txBox="1"/>
          <p:nvPr/>
        </p:nvSpPr>
        <p:spPr>
          <a:xfrm>
            <a:off x="6096953" y="2046288"/>
            <a:ext cx="330627"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marR="0" lvl="0" indent="0" algn="l" defTabSz="913526" rtl="0" eaLnBrk="1" fontAlgn="base" latinLnBrk="0" hangingPunct="1">
              <a:lnSpc>
                <a:spcPct val="100000"/>
              </a:lnSpc>
              <a:spcBef>
                <a:spcPct val="0"/>
              </a:spcBef>
              <a:spcAft>
                <a:spcPct val="0"/>
              </a:spcAft>
              <a:buClr>
                <a:srgbClr val="DD1D21"/>
              </a:buClr>
              <a:buSzTx/>
              <a:buFontTx/>
              <a:buNone/>
              <a:tabLst/>
              <a:defRPr/>
            </a:pPr>
            <a:endParaRPr kumimoji="0" lang="en-US" sz="1800" b="0" i="0" u="none" strike="noStrike" kern="1200" cap="none" spc="0" normalizeH="0" baseline="0" noProof="0" dirty="0">
              <a:ln>
                <a:noFill/>
              </a:ln>
              <a:solidFill>
                <a:srgbClr val="595959"/>
              </a:solidFill>
              <a:effectLst/>
              <a:uLnTx/>
              <a:uFillTx/>
              <a:latin typeface="Futura Medium"/>
              <a:ea typeface="Arial Unicode MS" pitchFamily="34" charset="-128"/>
            </a:endParaRPr>
          </a:p>
        </p:txBody>
      </p:sp>
      <p:sp>
        <p:nvSpPr>
          <p:cNvPr id="51" name="Rectangle 16">
            <a:extLst>
              <a:ext uri="{FF2B5EF4-FFF2-40B4-BE49-F238E27FC236}">
                <a16:creationId xmlns:a16="http://schemas.microsoft.com/office/drawing/2014/main" id="{92926486-D9D1-4289-B0F8-155090D7D5A7}"/>
              </a:ext>
            </a:extLst>
          </p:cNvPr>
          <p:cNvSpPr>
            <a:spLocks noChangeArrowheads="1"/>
          </p:cNvSpPr>
          <p:nvPr/>
        </p:nvSpPr>
        <p:spPr bwMode="gray">
          <a:xfrm>
            <a:off x="6096000" y="5137121"/>
            <a:ext cx="5600700" cy="1210670"/>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Futura Medium"/>
              <a:ea typeface="ＭＳ Ｐゴシック"/>
              <a:cs typeface="+mn-cs"/>
            </a:endParaRPr>
          </a:p>
        </p:txBody>
      </p:sp>
      <p:sp>
        <p:nvSpPr>
          <p:cNvPr id="52" name="Rectangle 124">
            <a:extLst>
              <a:ext uri="{FF2B5EF4-FFF2-40B4-BE49-F238E27FC236}">
                <a16:creationId xmlns:a16="http://schemas.microsoft.com/office/drawing/2014/main" id="{3A99A07B-4BDE-4710-A0E3-F8E92099E444}"/>
              </a:ext>
            </a:extLst>
          </p:cNvPr>
          <p:cNvSpPr>
            <a:spLocks noChangeArrowheads="1"/>
          </p:cNvSpPr>
          <p:nvPr/>
        </p:nvSpPr>
        <p:spPr bwMode="gray">
          <a:xfrm>
            <a:off x="6096000" y="5137121"/>
            <a:ext cx="560070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Futura Medium"/>
                <a:ea typeface="ＭＳ Ｐゴシック"/>
                <a:cs typeface="+mn-cs"/>
              </a:rPr>
              <a:t>Risks:</a:t>
            </a:r>
          </a:p>
        </p:txBody>
      </p:sp>
      <p:sp>
        <p:nvSpPr>
          <p:cNvPr id="41" name="TextBox 40">
            <a:extLst>
              <a:ext uri="{FF2B5EF4-FFF2-40B4-BE49-F238E27FC236}">
                <a16:creationId xmlns:a16="http://schemas.microsoft.com/office/drawing/2014/main" id="{B5E75627-BBA9-4BB7-9D35-A6FAFCCACA0B}"/>
              </a:ext>
            </a:extLst>
          </p:cNvPr>
          <p:cNvSpPr txBox="1">
            <a:spLocks/>
          </p:cNvSpPr>
          <p:nvPr>
            <p:custDataLst>
              <p:tags r:id="rId6"/>
            </p:custDataLst>
          </p:nvPr>
        </p:nvSpPr>
        <p:spPr>
          <a:xfrm>
            <a:off x="601442" y="5422907"/>
            <a:ext cx="5240557" cy="8119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50" b="0" i="0" u="none" strike="noStrike" kern="1200" cap="none" spc="0" normalizeH="0" baseline="0" noProof="0" dirty="0">
                <a:ln>
                  <a:noFill/>
                </a:ln>
                <a:solidFill>
                  <a:srgbClr val="595959"/>
                </a:solidFill>
                <a:effectLst/>
                <a:uLnTx/>
                <a:uFillTx/>
                <a:latin typeface="Futura Medium"/>
                <a:ea typeface="Arial Unicode MS" pitchFamily="34" charset="-128"/>
              </a:rPr>
              <a:t>Assumption: 4 aircraft by November 1</a:t>
            </a:r>
            <a:r>
              <a:rPr kumimoji="0" lang="en-US" sz="1050" b="0" i="0" u="none" strike="noStrike" kern="1200" cap="none" spc="0" normalizeH="0" baseline="30000" noProof="0" dirty="0">
                <a:ln>
                  <a:noFill/>
                </a:ln>
                <a:solidFill>
                  <a:srgbClr val="595959"/>
                </a:solidFill>
                <a:effectLst/>
                <a:uLnTx/>
                <a:uFillTx/>
                <a:latin typeface="Futura Medium"/>
                <a:ea typeface="Arial Unicode MS" pitchFamily="34" charset="-128"/>
              </a:rPr>
              <a:t>st</a:t>
            </a:r>
            <a:r>
              <a:rPr kumimoji="0" lang="en-US" sz="1050" b="0" i="0" u="none" strike="noStrike" kern="1200" cap="none" spc="0" normalizeH="0" baseline="0" noProof="0" dirty="0">
                <a:ln>
                  <a:noFill/>
                </a:ln>
                <a:solidFill>
                  <a:srgbClr val="595959"/>
                </a:solidFill>
                <a:effectLst/>
                <a:uLnTx/>
                <a:uFillTx/>
                <a:latin typeface="Futura Medium"/>
                <a:ea typeface="Arial Unicode MS" pitchFamily="34" charset="-128"/>
              </a:rPr>
              <a:t>, 2021</a:t>
            </a:r>
          </a:p>
          <a:p>
            <a:pPr lvl="1" fontAlgn="base">
              <a:spcBef>
                <a:spcPct val="0"/>
              </a:spcBef>
              <a:spcAft>
                <a:spcPct val="0"/>
              </a:spcAft>
              <a:buClr>
                <a:srgbClr val="DD1D21"/>
              </a:buClr>
              <a:defRPr/>
            </a:pPr>
            <a:r>
              <a:rPr kumimoji="0" lang="en-US" sz="1050" b="0" i="0" u="none" strike="noStrike" kern="1200" cap="none" spc="0" normalizeH="0" baseline="0" noProof="0" dirty="0">
                <a:ln>
                  <a:noFill/>
                </a:ln>
                <a:solidFill>
                  <a:srgbClr val="595959"/>
                </a:solidFill>
                <a:effectLst/>
                <a:uLnTx/>
                <a:uFillTx/>
                <a:latin typeface="Futura Medium"/>
                <a:ea typeface="Arial Unicode MS" pitchFamily="34" charset="-128"/>
              </a:rPr>
              <a:t>Savings: </a:t>
            </a:r>
            <a:r>
              <a:rPr kumimoji="0" lang="en-US" sz="1050" b="1" i="0" u="none" strike="noStrike" kern="1200" cap="none" spc="0" normalizeH="0" baseline="0" noProof="0" dirty="0">
                <a:ln>
                  <a:noFill/>
                </a:ln>
                <a:solidFill>
                  <a:srgbClr val="595959"/>
                </a:solidFill>
                <a:effectLst/>
                <a:uLnTx/>
                <a:uFillTx/>
                <a:latin typeface="Futura Medium"/>
                <a:ea typeface="Arial Unicode MS" pitchFamily="34" charset="-128"/>
              </a:rPr>
              <a:t>$3.97 million per annum </a:t>
            </a:r>
            <a:r>
              <a:rPr kumimoji="0" lang="en-US" sz="1050" b="0" i="0" u="none" strike="noStrike" kern="1200" cap="none" spc="0" normalizeH="0" baseline="0" noProof="0" dirty="0">
                <a:ln>
                  <a:noFill/>
                </a:ln>
                <a:solidFill>
                  <a:srgbClr val="595959"/>
                </a:solidFill>
                <a:effectLst/>
                <a:uLnTx/>
                <a:uFillTx/>
                <a:latin typeface="Futura Medium"/>
                <a:ea typeface="Arial Unicode MS" pitchFamily="34" charset="-128"/>
              </a:rPr>
              <a:t>saving on elimination of Monthly Standing</a:t>
            </a:r>
            <a:r>
              <a:rPr lang="en-US" sz="1050" dirty="0">
                <a:solidFill>
                  <a:srgbClr val="595959"/>
                </a:solidFill>
                <a:latin typeface="Futura Medium"/>
              </a:rPr>
              <a:t> Charge </a:t>
            </a:r>
            <a:r>
              <a:rPr kumimoji="0" lang="en-US" sz="1050" b="0" i="0" u="none" strike="noStrike" kern="1200" cap="none" spc="0" normalizeH="0" baseline="0" noProof="0" dirty="0">
                <a:ln>
                  <a:noFill/>
                </a:ln>
                <a:solidFill>
                  <a:srgbClr val="595959"/>
                </a:solidFill>
                <a:effectLst/>
                <a:uLnTx/>
                <a:uFillTx/>
                <a:latin typeface="Futura Medium"/>
                <a:ea typeface="Arial Unicode MS" pitchFamily="34" charset="-128"/>
              </a:rPr>
              <a:t>element; total flying hours assumed to remain the same (redistributed between remaining 4 aircraft resulting in higher capacity utilisation) Additional positioning flights will </a:t>
            </a:r>
            <a:r>
              <a:rPr lang="en-US" sz="1050" dirty="0">
                <a:solidFill>
                  <a:srgbClr val="595959"/>
                </a:solidFill>
              </a:rPr>
              <a:t>reduce this to </a:t>
            </a:r>
            <a:r>
              <a:rPr lang="en-US" sz="1050" b="1" dirty="0">
                <a:solidFill>
                  <a:srgbClr val="595959"/>
                </a:solidFill>
              </a:rPr>
              <a:t>US$ 3.65 million per annum</a:t>
            </a:r>
            <a:r>
              <a:rPr lang="en-US" sz="1050" dirty="0">
                <a:solidFill>
                  <a:srgbClr val="595959"/>
                </a:solidFill>
              </a:rPr>
              <a:t>.</a:t>
            </a:r>
            <a:endParaRPr kumimoji="0" lang="en-US" sz="1050" b="0" i="0" u="none" strike="noStrike" kern="1200" cap="none" spc="0" normalizeH="0" baseline="0" noProof="0" dirty="0">
              <a:ln>
                <a:noFill/>
              </a:ln>
              <a:solidFill>
                <a:srgbClr val="595959"/>
              </a:solidFill>
              <a:effectLst/>
              <a:uLnTx/>
              <a:uFillTx/>
              <a:latin typeface="Futura Medium"/>
              <a:ea typeface="Arial Unicode MS" pitchFamily="34" charset="-128"/>
            </a:endParaRP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endParaRPr kumimoji="0" lang="en-US" sz="1050" b="0" i="0" u="none" strike="noStrike" kern="1200" cap="none" spc="0" normalizeH="0" baseline="0" noProof="0" dirty="0">
              <a:ln>
                <a:noFill/>
              </a:ln>
              <a:solidFill>
                <a:srgbClr val="000000"/>
              </a:solidFill>
              <a:effectLst/>
              <a:uLnTx/>
              <a:uFillTx/>
              <a:latin typeface="Futura Medium"/>
              <a:ea typeface="Arial Unicode MS" pitchFamily="34" charset="-128"/>
            </a:endParaRPr>
          </a:p>
        </p:txBody>
      </p:sp>
      <p:sp>
        <p:nvSpPr>
          <p:cNvPr id="42" name="TextBox 41">
            <a:extLst>
              <a:ext uri="{FF2B5EF4-FFF2-40B4-BE49-F238E27FC236}">
                <a16:creationId xmlns:a16="http://schemas.microsoft.com/office/drawing/2014/main" id="{95EC0375-843F-4703-B5BB-E61465E18617}"/>
              </a:ext>
            </a:extLst>
          </p:cNvPr>
          <p:cNvSpPr txBox="1">
            <a:spLocks/>
          </p:cNvSpPr>
          <p:nvPr>
            <p:custDataLst>
              <p:tags r:id="rId7"/>
            </p:custDataLst>
          </p:nvPr>
        </p:nvSpPr>
        <p:spPr>
          <a:xfrm>
            <a:off x="6189574" y="2301132"/>
            <a:ext cx="5432787" cy="112786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50" b="0" i="0" u="none" strike="noStrike" kern="1200" cap="none" spc="0" normalizeH="0" baseline="0" noProof="0" dirty="0">
                <a:ln>
                  <a:noFill/>
                </a:ln>
                <a:solidFill>
                  <a:srgbClr val="595959"/>
                </a:solidFill>
                <a:effectLst/>
                <a:uLnTx/>
                <a:uFillTx/>
                <a:latin typeface="Futura Medium"/>
                <a:ea typeface="Arial Unicode MS" pitchFamily="34" charset="-128"/>
              </a:rPr>
              <a:t>GM/DMD; MD SNEPCo; PS </a:t>
            </a:r>
            <a:r>
              <a:rPr kumimoji="0" lang="en-US" sz="1050" b="0" i="0" u="none" strike="noStrike" kern="1200" cap="none" spc="0" normalizeH="0" baseline="0" noProof="0" dirty="0" err="1">
                <a:ln>
                  <a:noFill/>
                </a:ln>
                <a:solidFill>
                  <a:srgbClr val="595959"/>
                </a:solidFill>
                <a:effectLst/>
                <a:uLnTx/>
                <a:uFillTx/>
                <a:latin typeface="Futura Medium"/>
                <a:ea typeface="Arial Unicode MS" pitchFamily="34" charset="-128"/>
              </a:rPr>
              <a:t>Mgr</a:t>
            </a:r>
            <a:endParaRPr kumimoji="0" lang="en-US" sz="1050" b="0" i="0" u="none" strike="noStrike" kern="1200" cap="none" spc="0" normalizeH="0" baseline="0" noProof="0" dirty="0">
              <a:ln>
                <a:noFill/>
              </a:ln>
              <a:solidFill>
                <a:srgbClr val="595959"/>
              </a:solidFill>
              <a:effectLst/>
              <a:uLnTx/>
              <a:uFillTx/>
              <a:latin typeface="Futura Medium"/>
              <a:ea typeface="Arial Unicode MS" pitchFamily="34" charset="-128"/>
            </a:endParaRP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50" b="0" i="0" u="none" strike="noStrike" kern="1200" cap="none" spc="0" normalizeH="0" baseline="0" noProof="0" dirty="0">
                <a:ln>
                  <a:noFill/>
                </a:ln>
                <a:solidFill>
                  <a:srgbClr val="595959"/>
                </a:solidFill>
                <a:effectLst/>
                <a:uLnTx/>
                <a:uFillTx/>
                <a:latin typeface="Futura Medium"/>
                <a:ea typeface="Arial Unicode MS" pitchFamily="34" charset="-128"/>
              </a:rPr>
              <a:t>Asset Mgrs</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50" b="0" i="0" u="none" strike="noStrike" kern="1200" cap="none" spc="0" normalizeH="0" baseline="0" noProof="0" dirty="0">
                <a:ln>
                  <a:noFill/>
                </a:ln>
                <a:solidFill>
                  <a:srgbClr val="595959"/>
                </a:solidFill>
                <a:effectLst/>
                <a:uLnTx/>
                <a:uFillTx/>
                <a:latin typeface="Futura Medium"/>
                <a:ea typeface="Arial Unicode MS" pitchFamily="34" charset="-128"/>
              </a:rPr>
              <a:t>GM Wells</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50" b="0" i="0" u="none" strike="noStrike" kern="1200" cap="none" spc="0" normalizeH="0" baseline="0" noProof="0" dirty="0">
                <a:ln>
                  <a:noFill/>
                </a:ln>
                <a:solidFill>
                  <a:srgbClr val="595959"/>
                </a:solidFill>
                <a:effectLst/>
                <a:uLnTx/>
                <a:uFillTx/>
                <a:latin typeface="Futura Medium"/>
                <a:ea typeface="Arial Unicode MS" pitchFamily="34" charset="-128"/>
              </a:rPr>
              <a:t>GM C&amp;P</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50" b="0" i="0" u="none" strike="noStrike" kern="1200" cap="none" spc="0" normalizeH="0" baseline="0" noProof="0" dirty="0">
                <a:ln>
                  <a:noFill/>
                </a:ln>
                <a:solidFill>
                  <a:srgbClr val="595959"/>
                </a:solidFill>
                <a:effectLst/>
                <a:uLnTx/>
                <a:uFillTx/>
                <a:latin typeface="Futura Medium"/>
                <a:ea typeface="Arial Unicode MS" pitchFamily="34" charset="-128"/>
              </a:rPr>
              <a:t>SPDC FD/ SNEPCo FD</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50" b="0" i="0" u="none" strike="noStrike" kern="1200" cap="none" spc="0" normalizeH="0" baseline="0" noProof="0" dirty="0">
                <a:ln>
                  <a:noFill/>
                </a:ln>
                <a:solidFill>
                  <a:srgbClr val="595959"/>
                </a:solidFill>
                <a:effectLst/>
                <a:uLnTx/>
                <a:uFillTx/>
                <a:latin typeface="Futura Medium"/>
                <a:ea typeface="Arial Unicode MS" pitchFamily="34" charset="-128"/>
              </a:rPr>
              <a:t>NAPIMS / NCDMB</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50" b="0" i="0" u="none" strike="noStrike" kern="1200" cap="none" spc="0" normalizeH="0" baseline="0" noProof="0" dirty="0">
                <a:ln>
                  <a:noFill/>
                </a:ln>
                <a:solidFill>
                  <a:srgbClr val="595959"/>
                </a:solidFill>
                <a:effectLst/>
                <a:uLnTx/>
                <a:uFillTx/>
                <a:latin typeface="Futura Medium"/>
                <a:ea typeface="Arial Unicode MS" pitchFamily="34" charset="-128"/>
              </a:rPr>
              <a:t>Caverton Helicopters</a:t>
            </a:r>
          </a:p>
        </p:txBody>
      </p:sp>
      <p:sp>
        <p:nvSpPr>
          <p:cNvPr id="43" name="TextBox 42">
            <a:extLst>
              <a:ext uri="{FF2B5EF4-FFF2-40B4-BE49-F238E27FC236}">
                <a16:creationId xmlns:a16="http://schemas.microsoft.com/office/drawing/2014/main" id="{D0FD4CF6-A958-4A5C-BC14-3715F24CBDF2}"/>
              </a:ext>
            </a:extLst>
          </p:cNvPr>
          <p:cNvSpPr txBox="1">
            <a:spLocks/>
          </p:cNvSpPr>
          <p:nvPr>
            <p:custDataLst>
              <p:tags r:id="rId8"/>
            </p:custDataLst>
          </p:nvPr>
        </p:nvSpPr>
        <p:spPr>
          <a:xfrm>
            <a:off x="6179956" y="3831658"/>
            <a:ext cx="2674715" cy="10182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1588" lvl="1" indent="0" fontAlgn="base">
              <a:spcBef>
                <a:spcPct val="0"/>
              </a:spcBef>
              <a:spcAft>
                <a:spcPct val="0"/>
              </a:spcAft>
              <a:buClr>
                <a:srgbClr val="DD1D21"/>
              </a:buClr>
              <a:buNone/>
              <a:defRPr/>
            </a:pPr>
            <a:r>
              <a:rPr lang="en-GB" sz="1050" b="1" dirty="0">
                <a:solidFill>
                  <a:srgbClr val="595959"/>
                </a:solidFill>
              </a:rPr>
              <a:t>Commercial:</a:t>
            </a:r>
          </a:p>
          <a:p>
            <a:pPr lvl="1" fontAlgn="base">
              <a:spcBef>
                <a:spcPct val="0"/>
              </a:spcBef>
              <a:spcAft>
                <a:spcPct val="0"/>
              </a:spcAft>
              <a:buClr>
                <a:srgbClr val="DD1D21"/>
              </a:buClr>
              <a:defRPr/>
            </a:pPr>
            <a:r>
              <a:rPr lang="en-GB" sz="1050" dirty="0">
                <a:solidFill>
                  <a:srgbClr val="595959"/>
                </a:solidFill>
              </a:rPr>
              <a:t>Develop vendor engagement strategy (BATNA)</a:t>
            </a:r>
          </a:p>
          <a:p>
            <a:pPr lvl="1" fontAlgn="base">
              <a:spcBef>
                <a:spcPct val="0"/>
              </a:spcBef>
              <a:spcAft>
                <a:spcPct val="0"/>
              </a:spcAft>
              <a:buClr>
                <a:srgbClr val="DD1D21"/>
              </a:buClr>
              <a:defRPr/>
            </a:pPr>
            <a:r>
              <a:rPr lang="en-GB" sz="1050" dirty="0">
                <a:solidFill>
                  <a:srgbClr val="595959"/>
                </a:solidFill>
              </a:rPr>
              <a:t>Engage the vendor to agree operating model with 4 aircraft</a:t>
            </a:r>
          </a:p>
          <a:p>
            <a:pPr lvl="1" fontAlgn="base">
              <a:spcBef>
                <a:spcPct val="0"/>
              </a:spcBef>
              <a:spcAft>
                <a:spcPct val="0"/>
              </a:spcAft>
              <a:buClr>
                <a:srgbClr val="DD1D21"/>
              </a:buClr>
              <a:defRPr/>
            </a:pPr>
            <a:r>
              <a:rPr lang="en-GB" sz="1050" dirty="0">
                <a:solidFill>
                  <a:srgbClr val="595959"/>
                </a:solidFill>
              </a:rPr>
              <a:t>Release the note to the vendor + 90 days notification period</a:t>
            </a:r>
          </a:p>
        </p:txBody>
      </p:sp>
      <p:sp>
        <p:nvSpPr>
          <p:cNvPr id="46" name="TextBox 45">
            <a:extLst>
              <a:ext uri="{FF2B5EF4-FFF2-40B4-BE49-F238E27FC236}">
                <a16:creationId xmlns:a16="http://schemas.microsoft.com/office/drawing/2014/main" id="{5B4A4B23-AF49-4DF3-8993-1EED12D635C6}"/>
              </a:ext>
            </a:extLst>
          </p:cNvPr>
          <p:cNvSpPr txBox="1">
            <a:spLocks/>
          </p:cNvSpPr>
          <p:nvPr>
            <p:custDataLst>
              <p:tags r:id="rId9"/>
            </p:custDataLst>
          </p:nvPr>
        </p:nvSpPr>
        <p:spPr>
          <a:xfrm>
            <a:off x="6170718" y="5394324"/>
            <a:ext cx="5432787" cy="95346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lvl="1" fontAlgn="base">
              <a:spcBef>
                <a:spcPct val="0"/>
              </a:spcBef>
              <a:spcAft>
                <a:spcPct val="0"/>
              </a:spcAft>
              <a:buClr>
                <a:srgbClr val="DD1D21"/>
              </a:buClr>
              <a:defRPr/>
            </a:pPr>
            <a:r>
              <a:rPr lang="en-GB" sz="1050" dirty="0">
                <a:solidFill>
                  <a:srgbClr val="595959"/>
                </a:solidFill>
              </a:rPr>
              <a:t>Decreased service levels due to less spare capacity if demand surges (e.g., spike in the activities post-COVID, increased emergency response requirements, etc.)</a:t>
            </a:r>
          </a:p>
          <a:p>
            <a:pPr lvl="1" fontAlgn="base">
              <a:spcBef>
                <a:spcPct val="0"/>
              </a:spcBef>
              <a:spcAft>
                <a:spcPct val="0"/>
              </a:spcAft>
              <a:buClr>
                <a:srgbClr val="DD1D21"/>
              </a:buClr>
              <a:defRPr/>
            </a:pPr>
            <a:r>
              <a:rPr lang="en-GB" sz="1050" dirty="0">
                <a:solidFill>
                  <a:srgbClr val="595959"/>
                </a:solidFill>
              </a:rPr>
              <a:t>Risk of vendor increasing rates for remaining services if they are unable to breakeven (mitigation: development of negotiation strategy as part of the implementation plan)</a:t>
            </a:r>
          </a:p>
        </p:txBody>
      </p:sp>
      <p:sp>
        <p:nvSpPr>
          <p:cNvPr id="49" name="TextBox 48">
            <a:extLst>
              <a:ext uri="{FF2B5EF4-FFF2-40B4-BE49-F238E27FC236}">
                <a16:creationId xmlns:a16="http://schemas.microsoft.com/office/drawing/2014/main" id="{995950CF-3A7E-4969-8858-AF7401569A49}"/>
              </a:ext>
            </a:extLst>
          </p:cNvPr>
          <p:cNvSpPr txBox="1">
            <a:spLocks/>
          </p:cNvSpPr>
          <p:nvPr>
            <p:custDataLst>
              <p:tags r:id="rId10"/>
            </p:custDataLst>
          </p:nvPr>
        </p:nvSpPr>
        <p:spPr>
          <a:xfrm>
            <a:off x="8980475" y="3831658"/>
            <a:ext cx="2674715" cy="10182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1588" lvl="1" indent="0" fontAlgn="base">
              <a:spcBef>
                <a:spcPct val="0"/>
              </a:spcBef>
              <a:spcAft>
                <a:spcPct val="0"/>
              </a:spcAft>
              <a:buClr>
                <a:srgbClr val="DD1D21"/>
              </a:buClr>
              <a:buNone/>
              <a:defRPr/>
            </a:pPr>
            <a:r>
              <a:rPr lang="en-GB" sz="1050" b="1" dirty="0">
                <a:solidFill>
                  <a:srgbClr val="595959"/>
                </a:solidFill>
              </a:rPr>
              <a:t>Process:</a:t>
            </a:r>
          </a:p>
          <a:p>
            <a:pPr lvl="1" fontAlgn="base">
              <a:spcBef>
                <a:spcPct val="0"/>
              </a:spcBef>
              <a:spcAft>
                <a:spcPct val="0"/>
              </a:spcAft>
              <a:buClr>
                <a:srgbClr val="DD1D21"/>
              </a:buClr>
              <a:defRPr/>
            </a:pPr>
            <a:r>
              <a:rPr lang="en-GB" sz="1050" dirty="0">
                <a:solidFill>
                  <a:srgbClr val="595959"/>
                </a:solidFill>
              </a:rPr>
              <a:t>“Demand on paper” exercise to identify required changes to demand management Incorporate changes to e2d LMS</a:t>
            </a:r>
          </a:p>
          <a:p>
            <a:pPr lvl="1" fontAlgn="base">
              <a:spcBef>
                <a:spcPct val="0"/>
              </a:spcBef>
              <a:spcAft>
                <a:spcPct val="0"/>
              </a:spcAft>
              <a:buClr>
                <a:srgbClr val="DD1D21"/>
              </a:buClr>
              <a:defRPr/>
            </a:pPr>
            <a:r>
              <a:rPr lang="en-GB" sz="1050" dirty="0">
                <a:solidFill>
                  <a:srgbClr val="595959"/>
                </a:solidFill>
              </a:rPr>
              <a:t>Syndicate with key stakeholders</a:t>
            </a:r>
          </a:p>
          <a:p>
            <a:pPr lvl="1" fontAlgn="base">
              <a:spcBef>
                <a:spcPct val="0"/>
              </a:spcBef>
              <a:spcAft>
                <a:spcPct val="0"/>
              </a:spcAft>
              <a:buClr>
                <a:srgbClr val="DD1D21"/>
              </a:buClr>
              <a:defRPr/>
            </a:pPr>
            <a:r>
              <a:rPr lang="en-GB" sz="1050" dirty="0">
                <a:solidFill>
                  <a:srgbClr val="595959"/>
                </a:solidFill>
              </a:rPr>
              <a:t>Operate based on revised process</a:t>
            </a:r>
          </a:p>
        </p:txBody>
      </p:sp>
    </p:spTree>
    <p:custDataLst>
      <p:tags r:id="rId2"/>
    </p:custDataLst>
    <p:extLst>
      <p:ext uri="{BB962C8B-B14F-4D97-AF65-F5344CB8AC3E}">
        <p14:creationId xmlns:p14="http://schemas.microsoft.com/office/powerpoint/2010/main" val="2961802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80E6E-49C0-4288-9A03-F0C23EE026C1}"/>
              </a:ext>
            </a:extLst>
          </p:cNvPr>
          <p:cNvSpPr>
            <a:spLocks noGrp="1"/>
          </p:cNvSpPr>
          <p:nvPr>
            <p:ph type="title"/>
          </p:nvPr>
        </p:nvSpPr>
        <p:spPr>
          <a:xfrm>
            <a:off x="785210" y="96998"/>
            <a:ext cx="11092465" cy="474501"/>
          </a:xfrm>
        </p:spPr>
        <p:txBody>
          <a:bodyPr/>
          <a:lstStyle/>
          <a:p>
            <a:r>
              <a:rPr lang="en-GB" dirty="0"/>
              <a:t>Jan – Apr 2021 Demand vs Capacity Profile – 4 </a:t>
            </a:r>
            <a:r>
              <a:rPr lang="en-GB" dirty="0" err="1"/>
              <a:t>helis</a:t>
            </a:r>
            <a:r>
              <a:rPr lang="en-GB" dirty="0"/>
              <a:t> (28/28 Rota)</a:t>
            </a:r>
          </a:p>
        </p:txBody>
      </p:sp>
      <p:sp>
        <p:nvSpPr>
          <p:cNvPr id="4" name="Date Placeholder 3">
            <a:extLst>
              <a:ext uri="{FF2B5EF4-FFF2-40B4-BE49-F238E27FC236}">
                <a16:creationId xmlns:a16="http://schemas.microsoft.com/office/drawing/2014/main" id="{D7388FD4-2BF4-4B70-B8D0-2E591FD3DFEA}"/>
              </a:ext>
            </a:extLst>
          </p:cNvPr>
          <p:cNvSpPr>
            <a:spLocks noGrp="1"/>
          </p:cNvSpPr>
          <p:nvPr>
            <p:ph type="dt" sz="half" idx="2"/>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50" b="0" i="0" u="none" strike="noStrike" kern="1200" cap="none" spc="0" normalizeH="0" baseline="0" noProof="1">
                <a:ln>
                  <a:noFill/>
                </a:ln>
                <a:solidFill>
                  <a:srgbClr val="404040"/>
                </a:solidFill>
                <a:effectLst/>
                <a:uLnTx/>
                <a:uFillTx/>
                <a:latin typeface="ShellMedium"/>
                <a:ea typeface="+mn-ea"/>
                <a:cs typeface="Arial" pitchFamily="34" charset="0"/>
              </a:rPr>
              <a:t>May 2021</a:t>
            </a:r>
          </a:p>
        </p:txBody>
      </p:sp>
      <p:sp>
        <p:nvSpPr>
          <p:cNvPr id="5" name="Slide Number Placeholder 4">
            <a:extLst>
              <a:ext uri="{FF2B5EF4-FFF2-40B4-BE49-F238E27FC236}">
                <a16:creationId xmlns:a16="http://schemas.microsoft.com/office/drawing/2014/main" id="{576A2B0B-6A09-4C28-B1B2-8BC258E15118}"/>
              </a:ext>
            </a:extLst>
          </p:cNvPr>
          <p:cNvSpPr>
            <a:spLocks noGrp="1"/>
          </p:cNvSpPr>
          <p:nvPr>
            <p:ph type="sldNum" sz="quarter" idx="4"/>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32BAE6A-B452-4007-8177-56DD051636F9}" type="slidenum">
              <a:rPr kumimoji="0" lang="en-GB" sz="850" b="0" i="0" u="none" strike="noStrike" kern="1200" cap="none" spc="0" normalizeH="0" baseline="0" noProof="1" smtClean="0">
                <a:ln>
                  <a:noFill/>
                </a:ln>
                <a:solidFill>
                  <a:srgbClr val="404040"/>
                </a:solidFill>
                <a:effectLst/>
                <a:uLnTx/>
                <a:uFillTx/>
                <a:latin typeface="ShellMedium"/>
                <a:ea typeface="+mn-ea"/>
                <a:cs typeface="Arial"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GB" sz="850" b="0" i="0" u="none" strike="noStrike" kern="1200" cap="none" spc="0" normalizeH="0" baseline="0" noProof="1">
              <a:ln>
                <a:noFill/>
              </a:ln>
              <a:solidFill>
                <a:srgbClr val="404040"/>
              </a:solidFill>
              <a:effectLst/>
              <a:uLnTx/>
              <a:uFillTx/>
              <a:latin typeface="ShellMedium"/>
              <a:ea typeface="+mn-ea"/>
              <a:cs typeface="Arial" pitchFamily="34" charset="0"/>
            </a:endParaRPr>
          </a:p>
        </p:txBody>
      </p:sp>
      <p:sp>
        <p:nvSpPr>
          <p:cNvPr id="13" name="TextBox 12">
            <a:extLst>
              <a:ext uri="{FF2B5EF4-FFF2-40B4-BE49-F238E27FC236}">
                <a16:creationId xmlns:a16="http://schemas.microsoft.com/office/drawing/2014/main" id="{34C4CB7C-AD68-4F9B-BA93-20E9A4C58F0A}"/>
              </a:ext>
            </a:extLst>
          </p:cNvPr>
          <p:cNvSpPr txBox="1"/>
          <p:nvPr/>
        </p:nvSpPr>
        <p:spPr bwMode="auto">
          <a:xfrm>
            <a:off x="85784" y="1546622"/>
            <a:ext cx="1021656" cy="321536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357708" rtl="0" eaLnBrk="1" fontAlgn="auto" latinLnBrk="0" hangingPunct="1">
              <a:lnSpc>
                <a:spcPct val="140000"/>
              </a:lnSpc>
              <a:spcBef>
                <a:spcPts val="0"/>
              </a:spcBef>
              <a:spcAft>
                <a:spcPts val="0"/>
              </a:spcAft>
              <a:buClr>
                <a:srgbClr val="DD1D21"/>
              </a:buClr>
              <a:buSzPct val="85000"/>
              <a:buFontTx/>
              <a:buNone/>
              <a:tabLst/>
              <a:defRPr/>
            </a:pPr>
            <a:r>
              <a:rPr kumimoji="0" lang="en-GB" sz="900" b="0" i="0" u="none" strike="noStrike" kern="1200" cap="none" spc="0" normalizeH="0" baseline="0" noProof="0" dirty="0">
                <a:ln>
                  <a:noFill/>
                </a:ln>
                <a:solidFill>
                  <a:srgbClr val="404040"/>
                </a:solidFill>
                <a:effectLst/>
                <a:uLnTx/>
                <a:uFillTx/>
                <a:latin typeface="ShellMedium"/>
                <a:ea typeface="+mn-ea"/>
                <a:cs typeface="+mn-cs"/>
              </a:rPr>
              <a:t>WK 1 - 17 Actual Pax Demand Average based on 6D per week</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GB" sz="900" b="0" i="0" u="none" strike="noStrike" kern="1200" cap="none" spc="0" normalizeH="0" baseline="0" noProof="0" dirty="0">
                <a:ln>
                  <a:noFill/>
                </a:ln>
                <a:solidFill>
                  <a:srgbClr val="404040"/>
                </a:solidFill>
                <a:effectLst/>
                <a:highlight>
                  <a:srgbClr val="FFFF00"/>
                </a:highlight>
                <a:uLnTx/>
                <a:uFillTx/>
                <a:latin typeface="ShellMedium"/>
                <a:ea typeface="+mn-ea"/>
                <a:cs typeface="+mn-cs"/>
              </a:rPr>
              <a:t>3 Rigs</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GB" sz="900" b="0" i="0" u="none" strike="noStrike" kern="1200" cap="none" spc="0" normalizeH="0" baseline="0" noProof="0" dirty="0">
                <a:ln>
                  <a:noFill/>
                </a:ln>
                <a:solidFill>
                  <a:srgbClr val="404040"/>
                </a:solidFill>
                <a:effectLst/>
                <a:highlight>
                  <a:srgbClr val="FFFF00"/>
                </a:highlight>
                <a:uLnTx/>
                <a:uFillTx/>
                <a:latin typeface="ShellMedium"/>
                <a:ea typeface="+mn-ea"/>
                <a:cs typeface="+mn-cs"/>
              </a:rPr>
              <a:t>All FLBs</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GB" sz="900" b="0" i="0" u="none" strike="noStrike" kern="1200" cap="none" spc="0" normalizeH="0" baseline="0" noProof="0" dirty="0">
                <a:ln>
                  <a:noFill/>
                </a:ln>
                <a:solidFill>
                  <a:srgbClr val="404040"/>
                </a:solidFill>
                <a:effectLst/>
                <a:highlight>
                  <a:srgbClr val="FFFF00"/>
                </a:highlight>
                <a:uLnTx/>
                <a:uFillTx/>
                <a:latin typeface="ShellMedium"/>
                <a:ea typeface="+mn-ea"/>
                <a:cs typeface="+mn-cs"/>
              </a:rPr>
              <a:t>Bonga</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GB" sz="900" b="0" i="0" u="none" strike="noStrike" kern="1200" cap="none" spc="0" normalizeH="0" baseline="0" noProof="0" dirty="0">
                <a:ln>
                  <a:noFill/>
                </a:ln>
                <a:solidFill>
                  <a:srgbClr val="404040"/>
                </a:solidFill>
                <a:effectLst/>
                <a:highlight>
                  <a:srgbClr val="FFFF00"/>
                </a:highlight>
                <a:uLnTx/>
                <a:uFillTx/>
                <a:latin typeface="ShellMedium"/>
                <a:ea typeface="+mn-ea"/>
                <a:cs typeface="+mn-cs"/>
              </a:rPr>
              <a:t>EA</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GB" sz="900" b="0" i="0" u="none" strike="noStrike" kern="1200" cap="none" spc="0" normalizeH="0" baseline="0" noProof="0" dirty="0">
                <a:ln>
                  <a:noFill/>
                </a:ln>
                <a:solidFill>
                  <a:srgbClr val="404040"/>
                </a:solidFill>
                <a:effectLst/>
                <a:highlight>
                  <a:srgbClr val="FFFF00"/>
                </a:highlight>
                <a:uLnTx/>
                <a:uFillTx/>
                <a:latin typeface="ShellMedium"/>
                <a:ea typeface="+mn-ea"/>
                <a:cs typeface="+mn-cs"/>
              </a:rPr>
              <a:t>Projects</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GB" sz="900" b="0" i="0" u="none" strike="noStrike" kern="1200" cap="none" spc="0" normalizeH="0" baseline="0" noProof="0" dirty="0">
                <a:ln>
                  <a:noFill/>
                </a:ln>
                <a:solidFill>
                  <a:srgbClr val="404040"/>
                </a:solidFill>
                <a:effectLst/>
                <a:highlight>
                  <a:srgbClr val="FFFF00"/>
                </a:highlight>
                <a:uLnTx/>
                <a:uFillTx/>
                <a:latin typeface="ShellMedium"/>
                <a:ea typeface="+mn-ea"/>
                <a:cs typeface="+mn-cs"/>
              </a:rPr>
              <a:t>Pipelines</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GB" sz="900" b="0" i="0" u="none" strike="noStrike" kern="1200" cap="none" spc="0" normalizeH="0" baseline="0" noProof="0" dirty="0">
                <a:ln>
                  <a:noFill/>
                </a:ln>
                <a:solidFill>
                  <a:srgbClr val="404040"/>
                </a:solidFill>
                <a:effectLst/>
                <a:highlight>
                  <a:srgbClr val="FFFF00"/>
                </a:highlight>
                <a:uLnTx/>
                <a:uFillTx/>
                <a:latin typeface="ShellMedium"/>
                <a:ea typeface="+mn-ea"/>
                <a:cs typeface="+mn-cs"/>
              </a:rPr>
              <a:t>DS10</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GB" sz="900" b="0" i="0" u="none" strike="noStrike" kern="1200" cap="none" spc="0" normalizeH="0" baseline="0" noProof="0" dirty="0">
                <a:ln>
                  <a:noFill/>
                </a:ln>
                <a:solidFill>
                  <a:srgbClr val="404040"/>
                </a:solidFill>
                <a:effectLst/>
                <a:highlight>
                  <a:srgbClr val="FFFF00"/>
                </a:highlight>
                <a:uLnTx/>
                <a:uFillTx/>
                <a:latin typeface="ShellMedium"/>
                <a:ea typeface="+mn-ea"/>
                <a:cs typeface="+mn-cs"/>
              </a:rPr>
              <a:t>FYIP</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GB" sz="900" b="0" i="0" u="none" strike="noStrike" kern="1200" cap="none" spc="0" normalizeH="0" baseline="0" noProof="0" dirty="0">
                <a:ln>
                  <a:noFill/>
                </a:ln>
                <a:solidFill>
                  <a:srgbClr val="404040"/>
                </a:solidFill>
                <a:effectLst/>
                <a:highlight>
                  <a:srgbClr val="FFFF00"/>
                </a:highlight>
                <a:uLnTx/>
                <a:uFillTx/>
                <a:latin typeface="ShellMedium"/>
                <a:ea typeface="+mn-ea"/>
                <a:cs typeface="+mn-cs"/>
              </a:rPr>
              <a:t>ERT</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GB" sz="900" b="0" i="0" u="none" strike="noStrike" kern="1200" cap="none" spc="0" normalizeH="0" baseline="0" noProof="0" dirty="0">
                <a:ln>
                  <a:noFill/>
                </a:ln>
                <a:solidFill>
                  <a:srgbClr val="404040"/>
                </a:solidFill>
                <a:effectLst/>
                <a:highlight>
                  <a:srgbClr val="00FF00"/>
                </a:highlight>
                <a:uLnTx/>
                <a:uFillTx/>
                <a:latin typeface="ShellMedium"/>
                <a:ea typeface="+mn-ea"/>
                <a:cs typeface="+mn-cs"/>
              </a:rPr>
              <a:t>BOGT/FOT – Via Twin Otter</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endParaRPr kumimoji="0" lang="en-GB" sz="1600" b="0" i="0" u="none" strike="noStrike" kern="1200" cap="none" spc="0" normalizeH="0" baseline="0" noProof="0" dirty="0" err="1">
              <a:ln>
                <a:noFill/>
              </a:ln>
              <a:solidFill>
                <a:srgbClr val="404040"/>
              </a:solidFill>
              <a:effectLst/>
              <a:uLnTx/>
              <a:uFillTx/>
              <a:latin typeface="ShellMedium"/>
              <a:ea typeface="+mn-ea"/>
              <a:cs typeface="+mn-cs"/>
            </a:endParaRPr>
          </a:p>
        </p:txBody>
      </p:sp>
      <p:sp>
        <p:nvSpPr>
          <p:cNvPr id="14" name="Rectangle 13">
            <a:extLst>
              <a:ext uri="{FF2B5EF4-FFF2-40B4-BE49-F238E27FC236}">
                <a16:creationId xmlns:a16="http://schemas.microsoft.com/office/drawing/2014/main" id="{EB2D4F2F-D4FC-4ADD-85A5-79EBB9B026C8}"/>
              </a:ext>
            </a:extLst>
          </p:cNvPr>
          <p:cNvSpPr/>
          <p:nvPr/>
        </p:nvSpPr>
        <p:spPr>
          <a:xfrm>
            <a:off x="1298815" y="3086100"/>
            <a:ext cx="419876" cy="2857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FFFFFF"/>
                </a:solidFill>
                <a:effectLst/>
                <a:uLnTx/>
                <a:uFillTx/>
                <a:latin typeface="ShellMedium"/>
                <a:ea typeface="+mn-ea"/>
                <a:cs typeface="+mn-cs"/>
              </a:rPr>
              <a:t>121</a:t>
            </a:r>
          </a:p>
        </p:txBody>
      </p:sp>
      <p:sp>
        <p:nvSpPr>
          <p:cNvPr id="15" name="Rectangle 14">
            <a:extLst>
              <a:ext uri="{FF2B5EF4-FFF2-40B4-BE49-F238E27FC236}">
                <a16:creationId xmlns:a16="http://schemas.microsoft.com/office/drawing/2014/main" id="{41710F25-1E85-4762-8883-675532F00CF3}"/>
              </a:ext>
            </a:extLst>
          </p:cNvPr>
          <p:cNvSpPr/>
          <p:nvPr/>
        </p:nvSpPr>
        <p:spPr>
          <a:xfrm>
            <a:off x="1298815" y="3373993"/>
            <a:ext cx="419876" cy="797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ShellMedium"/>
                <a:ea typeface="+mn-ea"/>
                <a:cs typeface="+mn-cs"/>
              </a:rPr>
              <a:t> 841</a:t>
            </a:r>
          </a:p>
        </p:txBody>
      </p:sp>
      <p:graphicFrame>
        <p:nvGraphicFramePr>
          <p:cNvPr id="11" name="Chart 10">
            <a:extLst>
              <a:ext uri="{FF2B5EF4-FFF2-40B4-BE49-F238E27FC236}">
                <a16:creationId xmlns:a16="http://schemas.microsoft.com/office/drawing/2014/main" id="{594B6D81-A4DA-4AEF-9BC2-0BAD2186758C}"/>
              </a:ext>
            </a:extLst>
          </p:cNvPr>
          <p:cNvGraphicFramePr>
            <a:graphicFrameLocks/>
          </p:cNvGraphicFramePr>
          <p:nvPr/>
        </p:nvGraphicFramePr>
        <p:xfrm>
          <a:off x="1718691" y="719999"/>
          <a:ext cx="10235184" cy="452256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FA1A63A-5857-4654-A6CF-CAE36F1D7D90}"/>
              </a:ext>
            </a:extLst>
          </p:cNvPr>
          <p:cNvSpPr txBox="1"/>
          <p:nvPr/>
        </p:nvSpPr>
        <p:spPr bwMode="auto">
          <a:xfrm>
            <a:off x="446677" y="5311378"/>
            <a:ext cx="3668123" cy="99629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US" sz="1600" b="0" i="0" u="none" strike="noStrike" kern="1200" cap="none" spc="0" normalizeH="0" baseline="0" noProof="0" dirty="0">
                <a:ln>
                  <a:noFill/>
                </a:ln>
                <a:solidFill>
                  <a:srgbClr val="404040"/>
                </a:solidFill>
                <a:effectLst/>
                <a:uLnTx/>
                <a:uFillTx/>
                <a:latin typeface="ShellMedium"/>
                <a:ea typeface="+mn-ea"/>
                <a:cs typeface="+mn-cs"/>
              </a:rPr>
              <a:t>RW seat utilization is 39%</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US" sz="1600" b="0" i="0" u="none" strike="noStrike" kern="1200" cap="none" spc="0" normalizeH="0" baseline="0" noProof="0" dirty="0">
                <a:ln>
                  <a:noFill/>
                </a:ln>
                <a:solidFill>
                  <a:srgbClr val="404040"/>
                </a:solidFill>
                <a:effectLst/>
                <a:uLnTx/>
                <a:uFillTx/>
                <a:latin typeface="ShellMedium"/>
                <a:ea typeface="+mn-ea"/>
                <a:cs typeface="+mn-cs"/>
              </a:rPr>
              <a:t>RW demand credibility is 83%</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US" sz="1600" b="0" i="0" u="none" strike="noStrike" kern="1200" cap="none" spc="0" normalizeH="0" baseline="0" noProof="0" dirty="0">
                <a:ln>
                  <a:noFill/>
                </a:ln>
                <a:solidFill>
                  <a:srgbClr val="404040"/>
                </a:solidFill>
                <a:effectLst/>
                <a:uLnTx/>
                <a:uFillTx/>
                <a:latin typeface="ShellMedium"/>
                <a:ea typeface="+mn-ea"/>
                <a:cs typeface="+mn-cs"/>
              </a:rPr>
              <a:t>FW demand credibility is 80%</a:t>
            </a:r>
          </a:p>
        </p:txBody>
      </p:sp>
      <p:graphicFrame>
        <p:nvGraphicFramePr>
          <p:cNvPr id="7" name="Table 7">
            <a:extLst>
              <a:ext uri="{FF2B5EF4-FFF2-40B4-BE49-F238E27FC236}">
                <a16:creationId xmlns:a16="http://schemas.microsoft.com/office/drawing/2014/main" id="{0B876C60-B477-477C-B978-D9FFC83666CC}"/>
              </a:ext>
            </a:extLst>
          </p:cNvPr>
          <p:cNvGraphicFramePr>
            <a:graphicFrameLocks noGrp="1"/>
          </p:cNvGraphicFramePr>
          <p:nvPr/>
        </p:nvGraphicFramePr>
        <p:xfrm>
          <a:off x="3952007" y="5311378"/>
          <a:ext cx="2617707" cy="1349502"/>
        </p:xfrm>
        <a:graphic>
          <a:graphicData uri="http://schemas.openxmlformats.org/drawingml/2006/table">
            <a:tbl>
              <a:tblPr firstRow="1" bandRow="1">
                <a:tableStyleId>{5C22544A-7EE6-4342-B048-85BDC9FD1C3A}</a:tableStyleId>
              </a:tblPr>
              <a:tblGrid>
                <a:gridCol w="626982">
                  <a:extLst>
                    <a:ext uri="{9D8B030D-6E8A-4147-A177-3AD203B41FA5}">
                      <a16:colId xmlns:a16="http://schemas.microsoft.com/office/drawing/2014/main" val="2382350026"/>
                    </a:ext>
                  </a:extLst>
                </a:gridCol>
                <a:gridCol w="797108">
                  <a:extLst>
                    <a:ext uri="{9D8B030D-6E8A-4147-A177-3AD203B41FA5}">
                      <a16:colId xmlns:a16="http://schemas.microsoft.com/office/drawing/2014/main" val="366453775"/>
                    </a:ext>
                  </a:extLst>
                </a:gridCol>
                <a:gridCol w="1193617">
                  <a:extLst>
                    <a:ext uri="{9D8B030D-6E8A-4147-A177-3AD203B41FA5}">
                      <a16:colId xmlns:a16="http://schemas.microsoft.com/office/drawing/2014/main" val="701538705"/>
                    </a:ext>
                  </a:extLst>
                </a:gridCol>
              </a:tblGrid>
              <a:tr h="193639">
                <a:tc>
                  <a:txBody>
                    <a:bodyPr/>
                    <a:lstStyle/>
                    <a:p>
                      <a:endParaRPr lang="en-US" sz="900" dirty="0"/>
                    </a:p>
                  </a:txBody>
                  <a:tcPr/>
                </a:tc>
                <a:tc>
                  <a:txBody>
                    <a:bodyPr/>
                    <a:lstStyle/>
                    <a:p>
                      <a:r>
                        <a:rPr lang="en-US" sz="900" dirty="0">
                          <a:solidFill>
                            <a:schemeClr val="tx1"/>
                          </a:solidFill>
                        </a:rPr>
                        <a:t>RW Seat Utilization</a:t>
                      </a:r>
                    </a:p>
                  </a:txBody>
                  <a:tcPr/>
                </a:tc>
                <a:tc>
                  <a:txBody>
                    <a:bodyPr/>
                    <a:lstStyle/>
                    <a:p>
                      <a:r>
                        <a:rPr lang="en-US" sz="900" dirty="0">
                          <a:solidFill>
                            <a:schemeClr val="tx1"/>
                          </a:solidFill>
                        </a:rPr>
                        <a:t>Demand Credibility</a:t>
                      </a:r>
                    </a:p>
                  </a:txBody>
                  <a:tcPr/>
                </a:tc>
                <a:extLst>
                  <a:ext uri="{0D108BD9-81ED-4DB2-BD59-A6C34878D82A}">
                    <a16:rowId xmlns:a16="http://schemas.microsoft.com/office/drawing/2014/main" val="1013358142"/>
                  </a:ext>
                </a:extLst>
              </a:tr>
              <a:tr h="327914">
                <a:tc>
                  <a:txBody>
                    <a:bodyPr/>
                    <a:lstStyle/>
                    <a:p>
                      <a:r>
                        <a:rPr lang="en-US" sz="900" b="1" dirty="0">
                          <a:solidFill>
                            <a:schemeClr val="tx1"/>
                          </a:solidFill>
                        </a:rPr>
                        <a:t>PHC</a:t>
                      </a:r>
                    </a:p>
                  </a:txBody>
                  <a:tcPr/>
                </a:tc>
                <a:tc>
                  <a:txBody>
                    <a:bodyPr/>
                    <a:lstStyle/>
                    <a:p>
                      <a:r>
                        <a:rPr lang="en-US" sz="900" dirty="0"/>
                        <a:t>36%</a:t>
                      </a:r>
                    </a:p>
                  </a:txBody>
                  <a:tcPr/>
                </a:tc>
                <a:tc>
                  <a:txBody>
                    <a:bodyPr/>
                    <a:lstStyle/>
                    <a:p>
                      <a:r>
                        <a:rPr lang="en-US" sz="900" dirty="0"/>
                        <a:t>82%</a:t>
                      </a:r>
                    </a:p>
                  </a:txBody>
                  <a:tcPr/>
                </a:tc>
                <a:extLst>
                  <a:ext uri="{0D108BD9-81ED-4DB2-BD59-A6C34878D82A}">
                    <a16:rowId xmlns:a16="http://schemas.microsoft.com/office/drawing/2014/main" val="635896141"/>
                  </a:ext>
                </a:extLst>
              </a:tr>
              <a:tr h="327914">
                <a:tc>
                  <a:txBody>
                    <a:bodyPr/>
                    <a:lstStyle/>
                    <a:p>
                      <a:r>
                        <a:rPr lang="en-US" sz="900" b="1" dirty="0">
                          <a:solidFill>
                            <a:schemeClr val="tx1"/>
                          </a:solidFill>
                        </a:rPr>
                        <a:t>WARRI</a:t>
                      </a:r>
                    </a:p>
                  </a:txBody>
                  <a:tcPr/>
                </a:tc>
                <a:tc>
                  <a:txBody>
                    <a:bodyPr/>
                    <a:lstStyle/>
                    <a:p>
                      <a:r>
                        <a:rPr lang="en-US" sz="900" dirty="0"/>
                        <a:t>39%</a:t>
                      </a:r>
                    </a:p>
                  </a:txBody>
                  <a:tcPr/>
                </a:tc>
                <a:tc>
                  <a:txBody>
                    <a:bodyPr/>
                    <a:lstStyle/>
                    <a:p>
                      <a:r>
                        <a:rPr lang="en-US" sz="900" dirty="0"/>
                        <a:t>80%</a:t>
                      </a:r>
                    </a:p>
                  </a:txBody>
                  <a:tcPr/>
                </a:tc>
                <a:extLst>
                  <a:ext uri="{0D108BD9-81ED-4DB2-BD59-A6C34878D82A}">
                    <a16:rowId xmlns:a16="http://schemas.microsoft.com/office/drawing/2014/main" val="294297013"/>
                  </a:ext>
                </a:extLst>
              </a:tr>
              <a:tr h="327914">
                <a:tc>
                  <a:txBody>
                    <a:bodyPr/>
                    <a:lstStyle/>
                    <a:p>
                      <a:r>
                        <a:rPr lang="en-US" sz="900" b="1" dirty="0">
                          <a:solidFill>
                            <a:schemeClr val="tx1"/>
                          </a:solidFill>
                        </a:rPr>
                        <a:t>LOS</a:t>
                      </a:r>
                    </a:p>
                  </a:txBody>
                  <a:tcPr/>
                </a:tc>
                <a:tc>
                  <a:txBody>
                    <a:bodyPr/>
                    <a:lstStyle/>
                    <a:p>
                      <a:r>
                        <a:rPr lang="en-US" sz="900" dirty="0"/>
                        <a:t>49%</a:t>
                      </a:r>
                    </a:p>
                  </a:txBody>
                  <a:tcPr/>
                </a:tc>
                <a:tc>
                  <a:txBody>
                    <a:bodyPr/>
                    <a:lstStyle/>
                    <a:p>
                      <a:r>
                        <a:rPr lang="en-US" sz="900" dirty="0"/>
                        <a:t>92%</a:t>
                      </a:r>
                    </a:p>
                  </a:txBody>
                  <a:tcPr/>
                </a:tc>
                <a:extLst>
                  <a:ext uri="{0D108BD9-81ED-4DB2-BD59-A6C34878D82A}">
                    <a16:rowId xmlns:a16="http://schemas.microsoft.com/office/drawing/2014/main" val="4013970579"/>
                  </a:ext>
                </a:extLst>
              </a:tr>
            </a:tbl>
          </a:graphicData>
        </a:graphic>
      </p:graphicFrame>
      <p:graphicFrame>
        <p:nvGraphicFramePr>
          <p:cNvPr id="17" name="Table 16">
            <a:extLst>
              <a:ext uri="{FF2B5EF4-FFF2-40B4-BE49-F238E27FC236}">
                <a16:creationId xmlns:a16="http://schemas.microsoft.com/office/drawing/2014/main" id="{AFC46098-2AF4-4030-85F8-A50E869BA748}"/>
              </a:ext>
            </a:extLst>
          </p:cNvPr>
          <p:cNvGraphicFramePr>
            <a:graphicFrameLocks noGrp="1"/>
          </p:cNvGraphicFramePr>
          <p:nvPr/>
        </p:nvGraphicFramePr>
        <p:xfrm>
          <a:off x="6836283" y="5298282"/>
          <a:ext cx="4487894" cy="1102100"/>
        </p:xfrm>
        <a:graphic>
          <a:graphicData uri="http://schemas.openxmlformats.org/drawingml/2006/table">
            <a:tbl>
              <a:tblPr firstRow="1" bandRow="1">
                <a:tableStyleId>{5C22544A-7EE6-4342-B048-85BDC9FD1C3A}</a:tableStyleId>
              </a:tblPr>
              <a:tblGrid>
                <a:gridCol w="867096">
                  <a:extLst>
                    <a:ext uri="{9D8B030D-6E8A-4147-A177-3AD203B41FA5}">
                      <a16:colId xmlns:a16="http://schemas.microsoft.com/office/drawing/2014/main" val="666646043"/>
                    </a:ext>
                  </a:extLst>
                </a:gridCol>
                <a:gridCol w="947372">
                  <a:extLst>
                    <a:ext uri="{9D8B030D-6E8A-4147-A177-3AD203B41FA5}">
                      <a16:colId xmlns:a16="http://schemas.microsoft.com/office/drawing/2014/main" val="3704515744"/>
                    </a:ext>
                  </a:extLst>
                </a:gridCol>
                <a:gridCol w="1433523">
                  <a:extLst>
                    <a:ext uri="{9D8B030D-6E8A-4147-A177-3AD203B41FA5}">
                      <a16:colId xmlns:a16="http://schemas.microsoft.com/office/drawing/2014/main" val="4105816316"/>
                    </a:ext>
                  </a:extLst>
                </a:gridCol>
                <a:gridCol w="1239903">
                  <a:extLst>
                    <a:ext uri="{9D8B030D-6E8A-4147-A177-3AD203B41FA5}">
                      <a16:colId xmlns:a16="http://schemas.microsoft.com/office/drawing/2014/main" val="2789547265"/>
                    </a:ext>
                  </a:extLst>
                </a:gridCol>
              </a:tblGrid>
              <a:tr h="370342">
                <a:tc>
                  <a:txBody>
                    <a:bodyPr/>
                    <a:lstStyle/>
                    <a:p>
                      <a:endParaRPr lang="en-US" sz="900" dirty="0"/>
                    </a:p>
                  </a:txBody>
                  <a:tcPr/>
                </a:tc>
                <a:tc>
                  <a:txBody>
                    <a:bodyPr/>
                    <a:lstStyle/>
                    <a:p>
                      <a:r>
                        <a:rPr lang="en-US" sz="900" dirty="0">
                          <a:solidFill>
                            <a:schemeClr val="tx1"/>
                          </a:solidFill>
                        </a:rPr>
                        <a:t>Airframe</a:t>
                      </a:r>
                    </a:p>
                  </a:txBody>
                  <a:tcPr/>
                </a:tc>
                <a:tc>
                  <a:txBody>
                    <a:bodyPr/>
                    <a:lstStyle/>
                    <a:p>
                      <a:r>
                        <a:rPr lang="en-US" sz="900" dirty="0">
                          <a:solidFill>
                            <a:schemeClr val="tx1"/>
                          </a:solidFill>
                        </a:rPr>
                        <a:t>Max Daily Flight per Airframe</a:t>
                      </a:r>
                    </a:p>
                  </a:txBody>
                  <a:tcPr/>
                </a:tc>
                <a:tc>
                  <a:txBody>
                    <a:bodyPr/>
                    <a:lstStyle/>
                    <a:p>
                      <a:r>
                        <a:rPr lang="en-US" sz="900" dirty="0">
                          <a:solidFill>
                            <a:schemeClr val="tx1"/>
                          </a:solidFill>
                        </a:rPr>
                        <a:t>Effective airframe seat capacity</a:t>
                      </a:r>
                    </a:p>
                  </a:txBody>
                  <a:tcPr/>
                </a:tc>
                <a:extLst>
                  <a:ext uri="{0D108BD9-81ED-4DB2-BD59-A6C34878D82A}">
                    <a16:rowId xmlns:a16="http://schemas.microsoft.com/office/drawing/2014/main" val="2278911468"/>
                  </a:ext>
                </a:extLst>
              </a:tr>
              <a:tr h="234883">
                <a:tc>
                  <a:txBody>
                    <a:bodyPr/>
                    <a:lstStyle/>
                    <a:p>
                      <a:r>
                        <a:rPr lang="en-US" sz="900" b="1" dirty="0">
                          <a:solidFill>
                            <a:schemeClr val="tx1"/>
                          </a:solidFill>
                        </a:rPr>
                        <a:t>PHC</a:t>
                      </a:r>
                    </a:p>
                  </a:txBody>
                  <a:tcPr/>
                </a:tc>
                <a:tc>
                  <a:txBody>
                    <a:bodyPr/>
                    <a:lstStyle/>
                    <a:p>
                      <a:r>
                        <a:rPr lang="en-US" sz="900" dirty="0"/>
                        <a:t>2</a:t>
                      </a:r>
                    </a:p>
                  </a:txBody>
                  <a:tcPr/>
                </a:tc>
                <a:tc>
                  <a:txBody>
                    <a:bodyPr/>
                    <a:lstStyle/>
                    <a:p>
                      <a:r>
                        <a:rPr lang="en-US" sz="900" dirty="0"/>
                        <a:t>4</a:t>
                      </a:r>
                    </a:p>
                  </a:txBody>
                  <a:tcPr/>
                </a:tc>
                <a:tc>
                  <a:txBody>
                    <a:bodyPr/>
                    <a:lstStyle/>
                    <a:p>
                      <a:r>
                        <a:rPr lang="en-US" sz="900" dirty="0"/>
                        <a:t>10</a:t>
                      </a:r>
                    </a:p>
                  </a:txBody>
                  <a:tcPr/>
                </a:tc>
                <a:extLst>
                  <a:ext uri="{0D108BD9-81ED-4DB2-BD59-A6C34878D82A}">
                    <a16:rowId xmlns:a16="http://schemas.microsoft.com/office/drawing/2014/main" val="2574515068"/>
                  </a:ext>
                </a:extLst>
              </a:tr>
              <a:tr h="261992">
                <a:tc>
                  <a:txBody>
                    <a:bodyPr/>
                    <a:lstStyle/>
                    <a:p>
                      <a:r>
                        <a:rPr lang="en-US" sz="900" b="1" dirty="0">
                          <a:solidFill>
                            <a:schemeClr val="tx1"/>
                          </a:solidFill>
                        </a:rPr>
                        <a:t>WARRI</a:t>
                      </a:r>
                    </a:p>
                  </a:txBody>
                  <a:tcPr/>
                </a:tc>
                <a:tc>
                  <a:txBody>
                    <a:bodyPr/>
                    <a:lstStyle/>
                    <a:p>
                      <a:r>
                        <a:rPr lang="en-US" sz="900" dirty="0"/>
                        <a:t>1</a:t>
                      </a:r>
                    </a:p>
                  </a:txBody>
                  <a:tcPr/>
                </a:tc>
                <a:tc>
                  <a:txBody>
                    <a:bodyPr/>
                    <a:lstStyle/>
                    <a:p>
                      <a:r>
                        <a:rPr lang="en-US" sz="900" dirty="0"/>
                        <a:t>7</a:t>
                      </a:r>
                    </a:p>
                  </a:txBody>
                  <a:tcPr/>
                </a:tc>
                <a:tc>
                  <a:txBody>
                    <a:bodyPr/>
                    <a:lstStyle/>
                    <a:p>
                      <a:r>
                        <a:rPr lang="en-US" sz="900" dirty="0"/>
                        <a:t>10</a:t>
                      </a:r>
                    </a:p>
                  </a:txBody>
                  <a:tcPr/>
                </a:tc>
                <a:extLst>
                  <a:ext uri="{0D108BD9-81ED-4DB2-BD59-A6C34878D82A}">
                    <a16:rowId xmlns:a16="http://schemas.microsoft.com/office/drawing/2014/main" val="2144956336"/>
                  </a:ext>
                </a:extLst>
              </a:tr>
              <a:tr h="234883">
                <a:tc>
                  <a:txBody>
                    <a:bodyPr/>
                    <a:lstStyle/>
                    <a:p>
                      <a:r>
                        <a:rPr lang="en-US" sz="900" b="1" dirty="0">
                          <a:solidFill>
                            <a:schemeClr val="tx1"/>
                          </a:solidFill>
                        </a:rPr>
                        <a:t>LOS</a:t>
                      </a:r>
                    </a:p>
                  </a:txBody>
                  <a:tcPr/>
                </a:tc>
                <a:tc>
                  <a:txBody>
                    <a:bodyPr/>
                    <a:lstStyle/>
                    <a:p>
                      <a:r>
                        <a:rPr lang="en-US" sz="900" dirty="0"/>
                        <a:t>1</a:t>
                      </a:r>
                    </a:p>
                  </a:txBody>
                  <a:tcPr/>
                </a:tc>
                <a:tc>
                  <a:txBody>
                    <a:bodyPr/>
                    <a:lstStyle/>
                    <a:p>
                      <a:r>
                        <a:rPr lang="en-US" sz="900" dirty="0"/>
                        <a:t>3</a:t>
                      </a:r>
                    </a:p>
                  </a:txBody>
                  <a:tcPr/>
                </a:tc>
                <a:tc>
                  <a:txBody>
                    <a:bodyPr/>
                    <a:lstStyle/>
                    <a:p>
                      <a:r>
                        <a:rPr lang="en-US" sz="900" dirty="0"/>
                        <a:t>10</a:t>
                      </a:r>
                    </a:p>
                  </a:txBody>
                  <a:tcPr/>
                </a:tc>
                <a:extLst>
                  <a:ext uri="{0D108BD9-81ED-4DB2-BD59-A6C34878D82A}">
                    <a16:rowId xmlns:a16="http://schemas.microsoft.com/office/drawing/2014/main" val="831275050"/>
                  </a:ext>
                </a:extLst>
              </a:tr>
            </a:tbl>
          </a:graphicData>
        </a:graphic>
      </p:graphicFrame>
    </p:spTree>
    <p:extLst>
      <p:ext uri="{BB962C8B-B14F-4D97-AF65-F5344CB8AC3E}">
        <p14:creationId xmlns:p14="http://schemas.microsoft.com/office/powerpoint/2010/main" val="321378419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80E6E-49C0-4288-9A03-F0C23EE026C1}"/>
              </a:ext>
            </a:extLst>
          </p:cNvPr>
          <p:cNvSpPr>
            <a:spLocks noGrp="1"/>
          </p:cNvSpPr>
          <p:nvPr>
            <p:ph type="title"/>
          </p:nvPr>
        </p:nvSpPr>
        <p:spPr>
          <a:xfrm>
            <a:off x="785210" y="96998"/>
            <a:ext cx="11092465" cy="474501"/>
          </a:xfrm>
        </p:spPr>
        <p:txBody>
          <a:bodyPr/>
          <a:lstStyle/>
          <a:p>
            <a:r>
              <a:rPr lang="en-GB" dirty="0"/>
              <a:t>Q4 2020 Demand vs Capacity Profile – 4 </a:t>
            </a:r>
            <a:r>
              <a:rPr lang="en-GB" dirty="0" err="1"/>
              <a:t>helis</a:t>
            </a:r>
            <a:r>
              <a:rPr lang="en-GB" dirty="0"/>
              <a:t> (28/28 Rota)</a:t>
            </a:r>
          </a:p>
        </p:txBody>
      </p:sp>
      <p:sp>
        <p:nvSpPr>
          <p:cNvPr id="4" name="Date Placeholder 3">
            <a:extLst>
              <a:ext uri="{FF2B5EF4-FFF2-40B4-BE49-F238E27FC236}">
                <a16:creationId xmlns:a16="http://schemas.microsoft.com/office/drawing/2014/main" id="{D7388FD4-2BF4-4B70-B8D0-2E591FD3DFEA}"/>
              </a:ext>
            </a:extLst>
          </p:cNvPr>
          <p:cNvSpPr>
            <a:spLocks noGrp="1"/>
          </p:cNvSpPr>
          <p:nvPr>
            <p:ph type="dt" sz="half" idx="2"/>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50" b="0" i="0" u="none" strike="noStrike" kern="1200" cap="none" spc="0" normalizeH="0" baseline="0" noProof="1">
                <a:ln>
                  <a:noFill/>
                </a:ln>
                <a:solidFill>
                  <a:srgbClr val="404040"/>
                </a:solidFill>
                <a:effectLst/>
                <a:uLnTx/>
                <a:uFillTx/>
                <a:latin typeface="ShellMedium"/>
                <a:ea typeface="+mn-ea"/>
                <a:cs typeface="Arial" pitchFamily="34" charset="0"/>
              </a:rPr>
              <a:t>May 2021</a:t>
            </a:r>
          </a:p>
        </p:txBody>
      </p:sp>
      <p:sp>
        <p:nvSpPr>
          <p:cNvPr id="5" name="Slide Number Placeholder 4">
            <a:extLst>
              <a:ext uri="{FF2B5EF4-FFF2-40B4-BE49-F238E27FC236}">
                <a16:creationId xmlns:a16="http://schemas.microsoft.com/office/drawing/2014/main" id="{576A2B0B-6A09-4C28-B1B2-8BC258E15118}"/>
              </a:ext>
            </a:extLst>
          </p:cNvPr>
          <p:cNvSpPr>
            <a:spLocks noGrp="1"/>
          </p:cNvSpPr>
          <p:nvPr>
            <p:ph type="sldNum" sz="quarter" idx="4"/>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32BAE6A-B452-4007-8177-56DD051636F9}" type="slidenum">
              <a:rPr kumimoji="0" lang="en-GB" sz="850" b="0" i="0" u="none" strike="noStrike" kern="1200" cap="none" spc="0" normalizeH="0" baseline="0" noProof="1" smtClean="0">
                <a:ln>
                  <a:noFill/>
                </a:ln>
                <a:solidFill>
                  <a:srgbClr val="404040"/>
                </a:solidFill>
                <a:effectLst/>
                <a:uLnTx/>
                <a:uFillTx/>
                <a:latin typeface="ShellMedium"/>
                <a:ea typeface="+mn-ea"/>
                <a:cs typeface="Arial"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GB" sz="850" b="0" i="0" u="none" strike="noStrike" kern="1200" cap="none" spc="0" normalizeH="0" baseline="0" noProof="1">
              <a:ln>
                <a:noFill/>
              </a:ln>
              <a:solidFill>
                <a:srgbClr val="404040"/>
              </a:solidFill>
              <a:effectLst/>
              <a:uLnTx/>
              <a:uFillTx/>
              <a:latin typeface="ShellMedium"/>
              <a:ea typeface="+mn-ea"/>
              <a:cs typeface="Arial" pitchFamily="34" charset="0"/>
            </a:endParaRPr>
          </a:p>
        </p:txBody>
      </p:sp>
      <p:sp>
        <p:nvSpPr>
          <p:cNvPr id="6" name="Footer Placeholder 5">
            <a:extLst>
              <a:ext uri="{FF2B5EF4-FFF2-40B4-BE49-F238E27FC236}">
                <a16:creationId xmlns:a16="http://schemas.microsoft.com/office/drawing/2014/main" id="{9B4543D5-DFDB-440D-9D55-6D66970B88DD}"/>
              </a:ext>
            </a:extLst>
          </p:cNvPr>
          <p:cNvSpPr>
            <a:spLocks noGrp="1"/>
          </p:cNvSpPr>
          <p:nvPr>
            <p:ph type="ftr" sz="quarter" idx="3"/>
          </p:nvPr>
        </p:nvSpPr>
        <p:spPr>
          <a:xfrm>
            <a:off x="3878344" y="6469199"/>
            <a:ext cx="4435312" cy="237600"/>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50" b="0" i="0" u="none" strike="noStrike" kern="1200" cap="none" spc="0" normalizeH="0" baseline="0" noProof="1">
                <a:ln>
                  <a:noFill/>
                </a:ln>
                <a:solidFill>
                  <a:srgbClr val="404040"/>
                </a:solidFill>
                <a:effectLst/>
                <a:uLnTx/>
                <a:uFillTx/>
                <a:latin typeface="ShellMedium"/>
                <a:ea typeface="+mn-ea"/>
                <a:cs typeface="Arial" pitchFamily="34" charset="0"/>
              </a:rPr>
              <a:t> </a:t>
            </a:r>
          </a:p>
        </p:txBody>
      </p:sp>
      <p:sp>
        <p:nvSpPr>
          <p:cNvPr id="13" name="TextBox 12">
            <a:extLst>
              <a:ext uri="{FF2B5EF4-FFF2-40B4-BE49-F238E27FC236}">
                <a16:creationId xmlns:a16="http://schemas.microsoft.com/office/drawing/2014/main" id="{34C4CB7C-AD68-4F9B-BA93-20E9A4C58F0A}"/>
              </a:ext>
            </a:extLst>
          </p:cNvPr>
          <p:cNvSpPr txBox="1"/>
          <p:nvPr/>
        </p:nvSpPr>
        <p:spPr bwMode="auto">
          <a:xfrm>
            <a:off x="66507" y="1038134"/>
            <a:ext cx="1011209" cy="321536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357708" rtl="0" eaLnBrk="1" fontAlgn="auto" latinLnBrk="0" hangingPunct="1">
              <a:lnSpc>
                <a:spcPct val="140000"/>
              </a:lnSpc>
              <a:spcBef>
                <a:spcPts val="0"/>
              </a:spcBef>
              <a:spcAft>
                <a:spcPts val="0"/>
              </a:spcAft>
              <a:buClr>
                <a:srgbClr val="DD1D21"/>
              </a:buClr>
              <a:buSzPct val="85000"/>
              <a:buFontTx/>
              <a:buNone/>
              <a:tabLst/>
              <a:defRPr/>
            </a:pPr>
            <a:r>
              <a:rPr kumimoji="0" lang="en-GB" sz="900" b="0" i="0" u="none" strike="noStrike" kern="1200" cap="none" spc="0" normalizeH="0" baseline="0" noProof="0" dirty="0">
                <a:ln>
                  <a:noFill/>
                </a:ln>
                <a:solidFill>
                  <a:srgbClr val="404040"/>
                </a:solidFill>
                <a:effectLst/>
                <a:uLnTx/>
                <a:uFillTx/>
                <a:latin typeface="ShellMedium"/>
                <a:ea typeface="+mn-ea"/>
                <a:cs typeface="+mn-cs"/>
              </a:rPr>
              <a:t>WK 40 - 53 Actual Pax Demand Average based on 6D per week</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GB" sz="900" b="0" i="0" u="none" strike="noStrike" kern="1200" cap="none" spc="0" normalizeH="0" baseline="0" noProof="0" dirty="0">
                <a:ln>
                  <a:noFill/>
                </a:ln>
                <a:solidFill>
                  <a:srgbClr val="404040"/>
                </a:solidFill>
                <a:effectLst/>
                <a:highlight>
                  <a:srgbClr val="FFFF00"/>
                </a:highlight>
                <a:uLnTx/>
                <a:uFillTx/>
                <a:latin typeface="ShellMedium"/>
                <a:ea typeface="+mn-ea"/>
                <a:cs typeface="+mn-cs"/>
              </a:rPr>
              <a:t>3 Rigs</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GB" sz="900" b="0" i="0" u="none" strike="noStrike" kern="1200" cap="none" spc="0" normalizeH="0" baseline="0" noProof="0" dirty="0">
                <a:ln>
                  <a:noFill/>
                </a:ln>
                <a:solidFill>
                  <a:srgbClr val="404040"/>
                </a:solidFill>
                <a:effectLst/>
                <a:highlight>
                  <a:srgbClr val="FFFF00"/>
                </a:highlight>
                <a:uLnTx/>
                <a:uFillTx/>
                <a:latin typeface="ShellMedium"/>
                <a:ea typeface="+mn-ea"/>
                <a:cs typeface="+mn-cs"/>
              </a:rPr>
              <a:t>All FLBs</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GB" sz="900" b="0" i="0" u="none" strike="noStrike" kern="1200" cap="none" spc="0" normalizeH="0" baseline="0" noProof="0" dirty="0">
                <a:ln>
                  <a:noFill/>
                </a:ln>
                <a:solidFill>
                  <a:srgbClr val="404040"/>
                </a:solidFill>
                <a:effectLst/>
                <a:highlight>
                  <a:srgbClr val="FFFF00"/>
                </a:highlight>
                <a:uLnTx/>
                <a:uFillTx/>
                <a:latin typeface="ShellMedium"/>
                <a:ea typeface="+mn-ea"/>
                <a:cs typeface="+mn-cs"/>
              </a:rPr>
              <a:t>Bonga</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GB" sz="900" b="0" i="0" u="none" strike="noStrike" kern="1200" cap="none" spc="0" normalizeH="0" baseline="0" noProof="0" dirty="0">
                <a:ln>
                  <a:noFill/>
                </a:ln>
                <a:solidFill>
                  <a:srgbClr val="404040"/>
                </a:solidFill>
                <a:effectLst/>
                <a:highlight>
                  <a:srgbClr val="FFFF00"/>
                </a:highlight>
                <a:uLnTx/>
                <a:uFillTx/>
                <a:latin typeface="ShellMedium"/>
                <a:ea typeface="+mn-ea"/>
                <a:cs typeface="+mn-cs"/>
              </a:rPr>
              <a:t>EA</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GB" sz="900" b="0" i="0" u="none" strike="noStrike" kern="1200" cap="none" spc="0" normalizeH="0" baseline="0" noProof="0" dirty="0">
                <a:ln>
                  <a:noFill/>
                </a:ln>
                <a:solidFill>
                  <a:srgbClr val="404040"/>
                </a:solidFill>
                <a:effectLst/>
                <a:highlight>
                  <a:srgbClr val="FFFF00"/>
                </a:highlight>
                <a:uLnTx/>
                <a:uFillTx/>
                <a:latin typeface="ShellMedium"/>
                <a:ea typeface="+mn-ea"/>
                <a:cs typeface="+mn-cs"/>
              </a:rPr>
              <a:t>Projects</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GB" sz="900" b="0" i="0" u="none" strike="noStrike" kern="1200" cap="none" spc="0" normalizeH="0" baseline="0" noProof="0" dirty="0">
                <a:ln>
                  <a:noFill/>
                </a:ln>
                <a:solidFill>
                  <a:srgbClr val="404040"/>
                </a:solidFill>
                <a:effectLst/>
                <a:highlight>
                  <a:srgbClr val="FFFF00"/>
                </a:highlight>
                <a:uLnTx/>
                <a:uFillTx/>
                <a:latin typeface="ShellMedium"/>
                <a:ea typeface="+mn-ea"/>
                <a:cs typeface="+mn-cs"/>
              </a:rPr>
              <a:t>Pipelines</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GB" sz="900" b="0" i="0" u="none" strike="noStrike" kern="1200" cap="none" spc="0" normalizeH="0" baseline="0" noProof="0" dirty="0">
                <a:ln>
                  <a:noFill/>
                </a:ln>
                <a:solidFill>
                  <a:srgbClr val="404040"/>
                </a:solidFill>
                <a:effectLst/>
                <a:highlight>
                  <a:srgbClr val="FFFF00"/>
                </a:highlight>
                <a:uLnTx/>
                <a:uFillTx/>
                <a:latin typeface="ShellMedium"/>
                <a:ea typeface="+mn-ea"/>
                <a:cs typeface="+mn-cs"/>
              </a:rPr>
              <a:t>DS10</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GB" sz="900" b="0" i="0" u="none" strike="noStrike" kern="1200" cap="none" spc="0" normalizeH="0" baseline="0" noProof="0" dirty="0">
                <a:ln>
                  <a:noFill/>
                </a:ln>
                <a:solidFill>
                  <a:srgbClr val="404040"/>
                </a:solidFill>
                <a:effectLst/>
                <a:highlight>
                  <a:srgbClr val="FFFF00"/>
                </a:highlight>
                <a:uLnTx/>
                <a:uFillTx/>
                <a:latin typeface="ShellMedium"/>
                <a:ea typeface="+mn-ea"/>
                <a:cs typeface="+mn-cs"/>
              </a:rPr>
              <a:t>FYIP</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GB" sz="900" b="0" i="0" u="none" strike="noStrike" kern="1200" cap="none" spc="0" normalizeH="0" baseline="0" noProof="0" dirty="0">
                <a:ln>
                  <a:noFill/>
                </a:ln>
                <a:solidFill>
                  <a:srgbClr val="404040"/>
                </a:solidFill>
                <a:effectLst/>
                <a:highlight>
                  <a:srgbClr val="FFFF00"/>
                </a:highlight>
                <a:uLnTx/>
                <a:uFillTx/>
                <a:latin typeface="ShellMedium"/>
                <a:ea typeface="+mn-ea"/>
                <a:cs typeface="+mn-cs"/>
              </a:rPr>
              <a:t>ERT</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GB" sz="900" b="0" i="0" u="none" strike="noStrike" kern="1200" cap="none" spc="0" normalizeH="0" baseline="0" noProof="0" dirty="0">
                <a:ln>
                  <a:noFill/>
                </a:ln>
                <a:solidFill>
                  <a:srgbClr val="404040"/>
                </a:solidFill>
                <a:effectLst/>
                <a:highlight>
                  <a:srgbClr val="00FF00"/>
                </a:highlight>
                <a:uLnTx/>
                <a:uFillTx/>
                <a:latin typeface="ShellMedium"/>
                <a:ea typeface="+mn-ea"/>
                <a:cs typeface="+mn-cs"/>
              </a:rPr>
              <a:t>BOGT/FOT – Via Twin Otter</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endParaRPr kumimoji="0" lang="en-GB" sz="1600" b="0" i="0" u="none" strike="noStrike" kern="1200" cap="none" spc="0" normalizeH="0" baseline="0" noProof="0" dirty="0" err="1">
              <a:ln>
                <a:noFill/>
              </a:ln>
              <a:solidFill>
                <a:srgbClr val="404040"/>
              </a:solidFill>
              <a:effectLst/>
              <a:uLnTx/>
              <a:uFillTx/>
              <a:latin typeface="ShellMedium"/>
              <a:ea typeface="+mn-ea"/>
              <a:cs typeface="+mn-cs"/>
            </a:endParaRPr>
          </a:p>
        </p:txBody>
      </p:sp>
      <p:sp>
        <p:nvSpPr>
          <p:cNvPr id="14" name="Rectangle 13">
            <a:extLst>
              <a:ext uri="{FF2B5EF4-FFF2-40B4-BE49-F238E27FC236}">
                <a16:creationId xmlns:a16="http://schemas.microsoft.com/office/drawing/2014/main" id="{EB2D4F2F-D4FC-4ADD-85A5-79EBB9B026C8}"/>
              </a:ext>
            </a:extLst>
          </p:cNvPr>
          <p:cNvSpPr/>
          <p:nvPr/>
        </p:nvSpPr>
        <p:spPr>
          <a:xfrm>
            <a:off x="1287652" y="3200373"/>
            <a:ext cx="419876" cy="22862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FFFFFF"/>
                </a:solidFill>
                <a:effectLst/>
                <a:uLnTx/>
                <a:uFillTx/>
                <a:latin typeface="ShellMedium"/>
                <a:ea typeface="+mn-ea"/>
                <a:cs typeface="+mn-cs"/>
              </a:rPr>
              <a:t>93</a:t>
            </a:r>
          </a:p>
        </p:txBody>
      </p:sp>
      <p:sp>
        <p:nvSpPr>
          <p:cNvPr id="15" name="Rectangle 14">
            <a:extLst>
              <a:ext uri="{FF2B5EF4-FFF2-40B4-BE49-F238E27FC236}">
                <a16:creationId xmlns:a16="http://schemas.microsoft.com/office/drawing/2014/main" id="{41710F25-1E85-4762-8883-675532F00CF3}"/>
              </a:ext>
            </a:extLst>
          </p:cNvPr>
          <p:cNvSpPr/>
          <p:nvPr/>
        </p:nvSpPr>
        <p:spPr>
          <a:xfrm>
            <a:off x="1287653" y="3400479"/>
            <a:ext cx="419875" cy="7809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ShellMedium"/>
                <a:ea typeface="+mn-ea"/>
                <a:cs typeface="+mn-cs"/>
              </a:rPr>
              <a:t> 853</a:t>
            </a:r>
          </a:p>
        </p:txBody>
      </p:sp>
      <p:graphicFrame>
        <p:nvGraphicFramePr>
          <p:cNvPr id="11" name="Chart 10">
            <a:extLst>
              <a:ext uri="{FF2B5EF4-FFF2-40B4-BE49-F238E27FC236}">
                <a16:creationId xmlns:a16="http://schemas.microsoft.com/office/drawing/2014/main" id="{1CC4E043-F837-4195-BC97-0CF86758455F}"/>
              </a:ext>
            </a:extLst>
          </p:cNvPr>
          <p:cNvGraphicFramePr>
            <a:graphicFrameLocks/>
          </p:cNvGraphicFramePr>
          <p:nvPr/>
        </p:nvGraphicFramePr>
        <p:xfrm>
          <a:off x="1707530" y="742950"/>
          <a:ext cx="10284445" cy="4572969"/>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a:extLst>
              <a:ext uri="{FF2B5EF4-FFF2-40B4-BE49-F238E27FC236}">
                <a16:creationId xmlns:a16="http://schemas.microsoft.com/office/drawing/2014/main" id="{C1A836D4-62AA-4B74-8D2A-BD8F7E91C18A}"/>
              </a:ext>
            </a:extLst>
          </p:cNvPr>
          <p:cNvSpPr txBox="1"/>
          <p:nvPr/>
        </p:nvSpPr>
        <p:spPr bwMode="auto">
          <a:xfrm>
            <a:off x="512259" y="5472901"/>
            <a:ext cx="3680944" cy="99629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US" sz="1600" b="0" i="0" u="none" strike="noStrike" kern="1200" cap="none" spc="0" normalizeH="0" baseline="0" noProof="0" dirty="0">
                <a:ln>
                  <a:noFill/>
                </a:ln>
                <a:solidFill>
                  <a:srgbClr val="404040"/>
                </a:solidFill>
                <a:effectLst/>
                <a:uLnTx/>
                <a:uFillTx/>
                <a:latin typeface="ShellMedium"/>
                <a:ea typeface="+mn-ea"/>
                <a:cs typeface="+mn-cs"/>
              </a:rPr>
              <a:t>RW seat utilization is 40%</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US" sz="1600" b="0" i="0" u="none" strike="noStrike" kern="1200" cap="none" spc="0" normalizeH="0" baseline="0" noProof="0" dirty="0">
                <a:ln>
                  <a:noFill/>
                </a:ln>
                <a:solidFill>
                  <a:srgbClr val="404040"/>
                </a:solidFill>
                <a:effectLst/>
                <a:uLnTx/>
                <a:uFillTx/>
                <a:latin typeface="ShellMedium"/>
                <a:ea typeface="+mn-ea"/>
                <a:cs typeface="+mn-cs"/>
              </a:rPr>
              <a:t>RW demand credibility is 80%</a:t>
            </a:r>
          </a:p>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US" sz="1600" b="0" i="0" u="none" strike="noStrike" kern="1200" cap="none" spc="0" normalizeH="0" baseline="0" noProof="0" dirty="0">
                <a:ln>
                  <a:noFill/>
                </a:ln>
                <a:solidFill>
                  <a:srgbClr val="404040"/>
                </a:solidFill>
                <a:effectLst/>
                <a:uLnTx/>
                <a:uFillTx/>
                <a:latin typeface="ShellMedium"/>
                <a:ea typeface="+mn-ea"/>
                <a:cs typeface="+mn-cs"/>
              </a:rPr>
              <a:t>FW demand credibility is 76%</a:t>
            </a:r>
          </a:p>
        </p:txBody>
      </p:sp>
      <p:graphicFrame>
        <p:nvGraphicFramePr>
          <p:cNvPr id="18" name="Table 7">
            <a:extLst>
              <a:ext uri="{FF2B5EF4-FFF2-40B4-BE49-F238E27FC236}">
                <a16:creationId xmlns:a16="http://schemas.microsoft.com/office/drawing/2014/main" id="{F684A45C-5168-4D93-AE3E-ECF0283ECCDF}"/>
              </a:ext>
            </a:extLst>
          </p:cNvPr>
          <p:cNvGraphicFramePr>
            <a:graphicFrameLocks noGrp="1"/>
          </p:cNvGraphicFramePr>
          <p:nvPr/>
        </p:nvGraphicFramePr>
        <p:xfrm>
          <a:off x="4043700" y="5425249"/>
          <a:ext cx="4575483" cy="1212342"/>
        </p:xfrm>
        <a:graphic>
          <a:graphicData uri="http://schemas.openxmlformats.org/drawingml/2006/table">
            <a:tbl>
              <a:tblPr firstRow="1" bandRow="1">
                <a:tableStyleId>{5C22544A-7EE6-4342-B048-85BDC9FD1C3A}</a:tableStyleId>
              </a:tblPr>
              <a:tblGrid>
                <a:gridCol w="1095900">
                  <a:extLst>
                    <a:ext uri="{9D8B030D-6E8A-4147-A177-3AD203B41FA5}">
                      <a16:colId xmlns:a16="http://schemas.microsoft.com/office/drawing/2014/main" val="2382350026"/>
                    </a:ext>
                  </a:extLst>
                </a:gridCol>
                <a:gridCol w="1393263">
                  <a:extLst>
                    <a:ext uri="{9D8B030D-6E8A-4147-A177-3AD203B41FA5}">
                      <a16:colId xmlns:a16="http://schemas.microsoft.com/office/drawing/2014/main" val="366453775"/>
                    </a:ext>
                  </a:extLst>
                </a:gridCol>
                <a:gridCol w="2086320">
                  <a:extLst>
                    <a:ext uri="{9D8B030D-6E8A-4147-A177-3AD203B41FA5}">
                      <a16:colId xmlns:a16="http://schemas.microsoft.com/office/drawing/2014/main" val="701538705"/>
                    </a:ext>
                  </a:extLst>
                </a:gridCol>
              </a:tblGrid>
              <a:tr h="193639">
                <a:tc>
                  <a:txBody>
                    <a:bodyPr/>
                    <a:lstStyle/>
                    <a:p>
                      <a:endParaRPr lang="en-US" sz="900" dirty="0"/>
                    </a:p>
                  </a:txBody>
                  <a:tcPr/>
                </a:tc>
                <a:tc>
                  <a:txBody>
                    <a:bodyPr/>
                    <a:lstStyle/>
                    <a:p>
                      <a:r>
                        <a:rPr lang="en-US" sz="900" dirty="0">
                          <a:solidFill>
                            <a:schemeClr val="tx1"/>
                          </a:solidFill>
                        </a:rPr>
                        <a:t>RW Seat Utilization</a:t>
                      </a:r>
                    </a:p>
                  </a:txBody>
                  <a:tcPr/>
                </a:tc>
                <a:tc>
                  <a:txBody>
                    <a:bodyPr/>
                    <a:lstStyle/>
                    <a:p>
                      <a:r>
                        <a:rPr lang="en-US" sz="900" dirty="0">
                          <a:solidFill>
                            <a:schemeClr val="tx1"/>
                          </a:solidFill>
                        </a:rPr>
                        <a:t>Demand Credibility</a:t>
                      </a:r>
                    </a:p>
                  </a:txBody>
                  <a:tcPr/>
                </a:tc>
                <a:extLst>
                  <a:ext uri="{0D108BD9-81ED-4DB2-BD59-A6C34878D82A}">
                    <a16:rowId xmlns:a16="http://schemas.microsoft.com/office/drawing/2014/main" val="1013358142"/>
                  </a:ext>
                </a:extLst>
              </a:tr>
              <a:tr h="327914">
                <a:tc>
                  <a:txBody>
                    <a:bodyPr/>
                    <a:lstStyle/>
                    <a:p>
                      <a:r>
                        <a:rPr lang="en-US" sz="900" b="1" dirty="0">
                          <a:solidFill>
                            <a:schemeClr val="tx1"/>
                          </a:solidFill>
                        </a:rPr>
                        <a:t>PHC</a:t>
                      </a:r>
                    </a:p>
                  </a:txBody>
                  <a:tcPr/>
                </a:tc>
                <a:tc>
                  <a:txBody>
                    <a:bodyPr/>
                    <a:lstStyle/>
                    <a:p>
                      <a:r>
                        <a:rPr lang="en-US" sz="900" dirty="0"/>
                        <a:t>36%</a:t>
                      </a:r>
                    </a:p>
                  </a:txBody>
                  <a:tcPr/>
                </a:tc>
                <a:tc>
                  <a:txBody>
                    <a:bodyPr/>
                    <a:lstStyle/>
                    <a:p>
                      <a:r>
                        <a:rPr lang="en-US" sz="900" dirty="0"/>
                        <a:t>77%</a:t>
                      </a:r>
                    </a:p>
                  </a:txBody>
                  <a:tcPr/>
                </a:tc>
                <a:extLst>
                  <a:ext uri="{0D108BD9-81ED-4DB2-BD59-A6C34878D82A}">
                    <a16:rowId xmlns:a16="http://schemas.microsoft.com/office/drawing/2014/main" val="635896141"/>
                  </a:ext>
                </a:extLst>
              </a:tr>
              <a:tr h="327914">
                <a:tc>
                  <a:txBody>
                    <a:bodyPr/>
                    <a:lstStyle/>
                    <a:p>
                      <a:r>
                        <a:rPr lang="en-US" sz="900" b="1" dirty="0">
                          <a:solidFill>
                            <a:schemeClr val="tx1"/>
                          </a:solidFill>
                        </a:rPr>
                        <a:t>WARRI</a:t>
                      </a:r>
                    </a:p>
                  </a:txBody>
                  <a:tcPr/>
                </a:tc>
                <a:tc>
                  <a:txBody>
                    <a:bodyPr/>
                    <a:lstStyle/>
                    <a:p>
                      <a:r>
                        <a:rPr lang="en-US" sz="900" dirty="0"/>
                        <a:t>43%</a:t>
                      </a:r>
                    </a:p>
                  </a:txBody>
                  <a:tcPr/>
                </a:tc>
                <a:tc>
                  <a:txBody>
                    <a:bodyPr/>
                    <a:lstStyle/>
                    <a:p>
                      <a:r>
                        <a:rPr lang="en-US" sz="900" dirty="0"/>
                        <a:t>77%</a:t>
                      </a:r>
                    </a:p>
                  </a:txBody>
                  <a:tcPr/>
                </a:tc>
                <a:extLst>
                  <a:ext uri="{0D108BD9-81ED-4DB2-BD59-A6C34878D82A}">
                    <a16:rowId xmlns:a16="http://schemas.microsoft.com/office/drawing/2014/main" val="294297013"/>
                  </a:ext>
                </a:extLst>
              </a:tr>
              <a:tr h="327914">
                <a:tc>
                  <a:txBody>
                    <a:bodyPr/>
                    <a:lstStyle/>
                    <a:p>
                      <a:r>
                        <a:rPr lang="en-US" sz="900" b="1" dirty="0">
                          <a:solidFill>
                            <a:schemeClr val="tx1"/>
                          </a:solidFill>
                        </a:rPr>
                        <a:t>LOS</a:t>
                      </a:r>
                    </a:p>
                  </a:txBody>
                  <a:tcPr/>
                </a:tc>
                <a:tc>
                  <a:txBody>
                    <a:bodyPr/>
                    <a:lstStyle/>
                    <a:p>
                      <a:r>
                        <a:rPr lang="en-US" sz="900" dirty="0"/>
                        <a:t>40%</a:t>
                      </a:r>
                    </a:p>
                  </a:txBody>
                  <a:tcPr/>
                </a:tc>
                <a:tc>
                  <a:txBody>
                    <a:bodyPr/>
                    <a:lstStyle/>
                    <a:p>
                      <a:r>
                        <a:rPr lang="en-US" sz="900" dirty="0"/>
                        <a:t>95%</a:t>
                      </a:r>
                    </a:p>
                  </a:txBody>
                  <a:tcPr/>
                </a:tc>
                <a:extLst>
                  <a:ext uri="{0D108BD9-81ED-4DB2-BD59-A6C34878D82A}">
                    <a16:rowId xmlns:a16="http://schemas.microsoft.com/office/drawing/2014/main" val="4013970579"/>
                  </a:ext>
                </a:extLst>
              </a:tr>
            </a:tbl>
          </a:graphicData>
        </a:graphic>
      </p:graphicFrame>
    </p:spTree>
    <p:extLst>
      <p:ext uri="{BB962C8B-B14F-4D97-AF65-F5344CB8AC3E}">
        <p14:creationId xmlns:p14="http://schemas.microsoft.com/office/powerpoint/2010/main" val="298295755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1753-5357-43CA-8219-8F2768337278}"/>
              </a:ext>
            </a:extLst>
          </p:cNvPr>
          <p:cNvSpPr>
            <a:spLocks noGrp="1"/>
          </p:cNvSpPr>
          <p:nvPr>
            <p:ph type="title"/>
          </p:nvPr>
        </p:nvSpPr>
        <p:spPr/>
        <p:txBody>
          <a:bodyPr/>
          <a:lstStyle/>
          <a:p>
            <a:r>
              <a:rPr lang="en-GB" dirty="0"/>
              <a:t>Capacity calculations and assumptions used</a:t>
            </a:r>
          </a:p>
        </p:txBody>
      </p:sp>
      <p:sp>
        <p:nvSpPr>
          <p:cNvPr id="3" name="Content Placeholder 2">
            <a:extLst>
              <a:ext uri="{FF2B5EF4-FFF2-40B4-BE49-F238E27FC236}">
                <a16:creationId xmlns:a16="http://schemas.microsoft.com/office/drawing/2014/main" id="{C89BDA4B-9A84-48FE-B2AE-71FB404CD039}"/>
              </a:ext>
            </a:extLst>
          </p:cNvPr>
          <p:cNvSpPr>
            <a:spLocks noGrp="1"/>
          </p:cNvSpPr>
          <p:nvPr>
            <p:ph sz="quarter" idx="11"/>
          </p:nvPr>
        </p:nvSpPr>
        <p:spPr>
          <a:xfrm>
            <a:off x="508000" y="1528763"/>
            <a:ext cx="5859145" cy="4830761"/>
          </a:xfrm>
        </p:spPr>
        <p:txBody>
          <a:bodyPr/>
          <a:lstStyle/>
          <a:p>
            <a:r>
              <a:rPr lang="en-GB" sz="1200" dirty="0"/>
              <a:t>As per the data used for simulation modelling, we observed the following :</a:t>
            </a:r>
          </a:p>
          <a:p>
            <a:pPr marL="342900" indent="-342900">
              <a:buFont typeface="+mj-lt"/>
              <a:buAutoNum type="arabicPeriod"/>
            </a:pPr>
            <a:r>
              <a:rPr lang="en-US" sz="1200" dirty="0"/>
              <a:t>Even on very busy days it is possible to reach ~64% flying hours from Lagos, ~61% flying hours from Port Harcourt and 52% Flying hours from Warri based on 10.5 available hours and Flying from 8:00 to 18:30</a:t>
            </a:r>
          </a:p>
          <a:p>
            <a:pPr marL="342900" indent="-342900">
              <a:buFont typeface="+mj-lt"/>
              <a:buAutoNum type="arabicPeriod"/>
            </a:pPr>
            <a:r>
              <a:rPr lang="en-GB" sz="1200" dirty="0"/>
              <a:t>In addition, the average number of flying hours, and average number of flights per week is available for each </a:t>
            </a:r>
            <a:r>
              <a:rPr lang="en-GB" sz="1200" dirty="0" err="1"/>
              <a:t>helibase</a:t>
            </a:r>
            <a:r>
              <a:rPr lang="en-GB" sz="1200" dirty="0"/>
              <a:t> from the historical data used, see below</a:t>
            </a:r>
          </a:p>
          <a:p>
            <a:r>
              <a:rPr lang="en-GB" sz="1200" i="1" dirty="0"/>
              <a:t>NOTE : The term Flight here refers to a round-trip (not one way journey)</a:t>
            </a:r>
          </a:p>
          <a:p>
            <a:endParaRPr lang="en-GB" sz="1200" i="1" dirty="0"/>
          </a:p>
          <a:p>
            <a:endParaRPr lang="en-GB" sz="1200" i="1" dirty="0"/>
          </a:p>
          <a:p>
            <a:endParaRPr lang="en-GB" sz="1200" i="1" dirty="0"/>
          </a:p>
          <a:p>
            <a:endParaRPr lang="en-GB" sz="1200" i="1" dirty="0"/>
          </a:p>
          <a:p>
            <a:endParaRPr lang="en-GB" sz="1200" i="1" dirty="0"/>
          </a:p>
          <a:p>
            <a:endParaRPr lang="en-GB" sz="1200" i="1" dirty="0"/>
          </a:p>
          <a:p>
            <a:pPr marL="228600" indent="-228600">
              <a:buFont typeface="+mj-lt"/>
              <a:buAutoNum type="arabicPeriod" startAt="3"/>
            </a:pPr>
            <a:r>
              <a:rPr lang="en-GB" sz="1200" dirty="0"/>
              <a:t>It is assumed that the following aircraft are available as a start</a:t>
            </a:r>
          </a:p>
          <a:p>
            <a:pPr lvl="2">
              <a:buFont typeface="Arial" panose="020B0604020202020204" pitchFamily="34" charset="0"/>
              <a:buChar char="•"/>
            </a:pPr>
            <a:r>
              <a:rPr lang="en-GB" sz="1200" dirty="0"/>
              <a:t>2 x helicopters at Lagos</a:t>
            </a:r>
          </a:p>
          <a:p>
            <a:pPr lvl="2">
              <a:buFont typeface="Arial" panose="020B0604020202020204" pitchFamily="34" charset="0"/>
              <a:buChar char="•"/>
            </a:pPr>
            <a:r>
              <a:rPr lang="en-GB" sz="1200" dirty="0"/>
              <a:t>2 x helicopters at PH</a:t>
            </a:r>
          </a:p>
          <a:p>
            <a:pPr lvl="2">
              <a:buFont typeface="Arial" panose="020B0604020202020204" pitchFamily="34" charset="0"/>
              <a:buChar char="•"/>
            </a:pPr>
            <a:r>
              <a:rPr lang="en-GB" sz="1200" dirty="0"/>
              <a:t>1 x helicopter at Warri. </a:t>
            </a:r>
          </a:p>
          <a:p>
            <a:pPr lvl="1">
              <a:buFont typeface="+mj-lt"/>
              <a:buAutoNum type="arabicPeriod" startAt="4"/>
            </a:pPr>
            <a:r>
              <a:rPr lang="en-GB" sz="1200" dirty="0"/>
              <a:t>It is assumed that each aircraft can carry 10 PAX on average</a:t>
            </a:r>
          </a:p>
          <a:p>
            <a:pPr lvl="1">
              <a:buFont typeface="+mj-lt"/>
              <a:buAutoNum type="arabicPeriod" startAt="4"/>
            </a:pPr>
            <a:endParaRPr lang="en-GB" sz="1200" dirty="0"/>
          </a:p>
          <a:p>
            <a:pPr>
              <a:buFont typeface="Arial" panose="020B0604020202020204" pitchFamily="34" charset="0"/>
              <a:buChar char="•"/>
            </a:pPr>
            <a:endParaRPr lang="en-GB" sz="1200" dirty="0"/>
          </a:p>
          <a:p>
            <a:endParaRPr lang="en-GB" sz="1200" i="1" dirty="0"/>
          </a:p>
          <a:p>
            <a:pPr marL="285750" indent="-285750">
              <a:buFont typeface="Arial" panose="020B0604020202020204" pitchFamily="34" charset="0"/>
              <a:buChar char="•"/>
            </a:pPr>
            <a:endParaRPr lang="en-GB" sz="1200" dirty="0"/>
          </a:p>
        </p:txBody>
      </p:sp>
      <p:sp>
        <p:nvSpPr>
          <p:cNvPr id="4" name="Date Placeholder 3">
            <a:extLst>
              <a:ext uri="{FF2B5EF4-FFF2-40B4-BE49-F238E27FC236}">
                <a16:creationId xmlns:a16="http://schemas.microsoft.com/office/drawing/2014/main" id="{D5682DC1-2399-4C83-84F8-D0DE03507D63}"/>
              </a:ext>
            </a:extLst>
          </p:cNvPr>
          <p:cNvSpPr>
            <a:spLocks noGrp="1"/>
          </p:cNvSpPr>
          <p:nvPr>
            <p:ph type="dt" sz="half" idx="2"/>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50" b="0" i="0" u="none" strike="noStrike" kern="1200" cap="none" spc="0" normalizeH="0" baseline="0" noProof="1">
                <a:ln>
                  <a:noFill/>
                </a:ln>
                <a:solidFill>
                  <a:srgbClr val="404040"/>
                </a:solidFill>
                <a:effectLst/>
                <a:uLnTx/>
                <a:uFillTx/>
                <a:latin typeface="ShellMedium"/>
                <a:ea typeface="+mn-ea"/>
                <a:cs typeface="Arial" pitchFamily="34" charset="0"/>
              </a:rPr>
              <a:t>May 2021</a:t>
            </a:r>
          </a:p>
        </p:txBody>
      </p:sp>
      <p:sp>
        <p:nvSpPr>
          <p:cNvPr id="5" name="Slide Number Placeholder 4">
            <a:extLst>
              <a:ext uri="{FF2B5EF4-FFF2-40B4-BE49-F238E27FC236}">
                <a16:creationId xmlns:a16="http://schemas.microsoft.com/office/drawing/2014/main" id="{CC28C6FB-1369-4A40-99C1-3E19D8AB76F8}"/>
              </a:ext>
            </a:extLst>
          </p:cNvPr>
          <p:cNvSpPr>
            <a:spLocks noGrp="1"/>
          </p:cNvSpPr>
          <p:nvPr>
            <p:ph type="sldNum" sz="quarter" idx="4"/>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32BAE6A-B452-4007-8177-56DD051636F9}" type="slidenum">
              <a:rPr kumimoji="0" lang="en-GB" sz="850" b="0" i="0" u="none" strike="noStrike" kern="1200" cap="none" spc="0" normalizeH="0" baseline="0" noProof="1" smtClean="0">
                <a:ln>
                  <a:noFill/>
                </a:ln>
                <a:solidFill>
                  <a:srgbClr val="404040"/>
                </a:solidFill>
                <a:effectLst/>
                <a:uLnTx/>
                <a:uFillTx/>
                <a:latin typeface="ShellMedium"/>
                <a:ea typeface="+mn-ea"/>
                <a:cs typeface="Arial"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4</a:t>
            </a:fld>
            <a:endParaRPr kumimoji="0" lang="en-GB" sz="850" b="0" i="0" u="none" strike="noStrike" kern="1200" cap="none" spc="0" normalizeH="0" baseline="0" noProof="1">
              <a:ln>
                <a:noFill/>
              </a:ln>
              <a:solidFill>
                <a:srgbClr val="404040"/>
              </a:solidFill>
              <a:effectLst/>
              <a:uLnTx/>
              <a:uFillTx/>
              <a:latin typeface="ShellMedium"/>
              <a:ea typeface="+mn-ea"/>
              <a:cs typeface="Arial" pitchFamily="34" charset="0"/>
            </a:endParaRPr>
          </a:p>
        </p:txBody>
      </p:sp>
      <p:sp>
        <p:nvSpPr>
          <p:cNvPr id="6" name="Footer Placeholder 5">
            <a:extLst>
              <a:ext uri="{FF2B5EF4-FFF2-40B4-BE49-F238E27FC236}">
                <a16:creationId xmlns:a16="http://schemas.microsoft.com/office/drawing/2014/main" id="{D36C1F77-9115-4930-84CB-BACE94001579}"/>
              </a:ext>
            </a:extLst>
          </p:cNvPr>
          <p:cNvSpPr>
            <a:spLocks noGrp="1"/>
          </p:cNvSpPr>
          <p:nvPr>
            <p:ph type="ftr" sz="quarter" idx="3"/>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50" b="0" i="0" u="none" strike="noStrike" kern="1200" cap="none" spc="0" normalizeH="0" baseline="0" noProof="1">
                <a:ln>
                  <a:noFill/>
                </a:ln>
                <a:solidFill>
                  <a:srgbClr val="404040"/>
                </a:solidFill>
                <a:effectLst/>
                <a:uLnTx/>
                <a:uFillTx/>
                <a:latin typeface="ShellMedium"/>
                <a:ea typeface="+mn-ea"/>
                <a:cs typeface="Arial" pitchFamily="34" charset="0"/>
              </a:rPr>
              <a:t> </a:t>
            </a:r>
          </a:p>
        </p:txBody>
      </p:sp>
      <p:pic>
        <p:nvPicPr>
          <p:cNvPr id="8" name="Picture 7">
            <a:extLst>
              <a:ext uri="{FF2B5EF4-FFF2-40B4-BE49-F238E27FC236}">
                <a16:creationId xmlns:a16="http://schemas.microsoft.com/office/drawing/2014/main" id="{F5CBB24C-49C1-4E89-B16F-601A834BF6A7}"/>
              </a:ext>
            </a:extLst>
          </p:cNvPr>
          <p:cNvPicPr>
            <a:picLocks noChangeAspect="1"/>
          </p:cNvPicPr>
          <p:nvPr/>
        </p:nvPicPr>
        <p:blipFill>
          <a:blip r:embed="rId2"/>
          <a:stretch>
            <a:fillRect/>
          </a:stretch>
        </p:blipFill>
        <p:spPr>
          <a:xfrm>
            <a:off x="467266" y="3430576"/>
            <a:ext cx="5295360" cy="1438342"/>
          </a:xfrm>
          <a:prstGeom prst="rect">
            <a:avLst/>
          </a:prstGeom>
        </p:spPr>
      </p:pic>
      <p:sp>
        <p:nvSpPr>
          <p:cNvPr id="9" name="Content Placeholder 2">
            <a:extLst>
              <a:ext uri="{FF2B5EF4-FFF2-40B4-BE49-F238E27FC236}">
                <a16:creationId xmlns:a16="http://schemas.microsoft.com/office/drawing/2014/main" id="{55EC7516-70A7-46E2-8DC7-23AADF343746}"/>
              </a:ext>
            </a:extLst>
          </p:cNvPr>
          <p:cNvSpPr txBox="1">
            <a:spLocks/>
          </p:cNvSpPr>
          <p:nvPr/>
        </p:nvSpPr>
        <p:spPr bwMode="auto">
          <a:xfrm>
            <a:off x="6739095" y="1089037"/>
            <a:ext cx="5029200" cy="6492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l" defTabSz="357708" rtl="0" eaLnBrk="1" fontAlgn="auto" latinLnBrk="0" hangingPunct="1">
              <a:lnSpc>
                <a:spcPct val="140000"/>
              </a:lnSpc>
              <a:spcBef>
                <a:spcPts val="0"/>
              </a:spcBef>
              <a:spcAft>
                <a:spcPts val="0"/>
              </a:spcAft>
              <a:buClr>
                <a:srgbClr val="DD1D21"/>
              </a:buClr>
              <a:buSzPct val="85000"/>
              <a:buFont typeface="Wingdings" pitchFamily="2" charset="2"/>
              <a:buNone/>
              <a:tabLst/>
              <a:defRPr/>
            </a:pPr>
            <a:r>
              <a:rPr kumimoji="0" lang="en-GB" sz="1400" b="0" i="0" u="none" strike="noStrike" kern="1200" cap="none" spc="0" normalizeH="0" baseline="0" noProof="0" dirty="0">
                <a:ln>
                  <a:noFill/>
                </a:ln>
                <a:solidFill>
                  <a:srgbClr val="404040"/>
                </a:solidFill>
                <a:effectLst/>
                <a:uLnTx/>
                <a:uFillTx/>
                <a:latin typeface="ShellMedium"/>
                <a:ea typeface="+mn-ea"/>
                <a:cs typeface="+mn-cs"/>
              </a:rPr>
              <a:t>From the data and assumptions on the left average capacity can be estimated as below  (as an example for Lagos):</a:t>
            </a:r>
          </a:p>
          <a:p>
            <a:pPr marL="0" marR="0" lvl="0" indent="0" algn="l" defTabSz="357708" rtl="0" eaLnBrk="1" fontAlgn="auto" latinLnBrk="0" hangingPunct="1">
              <a:lnSpc>
                <a:spcPct val="140000"/>
              </a:lnSpc>
              <a:spcBef>
                <a:spcPts val="0"/>
              </a:spcBef>
              <a:spcAft>
                <a:spcPts val="0"/>
              </a:spcAft>
              <a:buClr>
                <a:srgbClr val="DD1D21"/>
              </a:buClr>
              <a:buSzPct val="85000"/>
              <a:buFont typeface="Wingdings" pitchFamily="2" charset="2"/>
              <a:buNone/>
              <a:tabLst/>
              <a:defRPr/>
            </a:pPr>
            <a:endParaRPr kumimoji="0" lang="en-GB" sz="1400" b="0" i="0" u="none" strike="noStrike" kern="1200" cap="none" spc="0" normalizeH="0" baseline="0" noProof="0" dirty="0">
              <a:ln>
                <a:noFill/>
              </a:ln>
              <a:solidFill>
                <a:srgbClr val="404040"/>
              </a:solidFill>
              <a:effectLst/>
              <a:uLnTx/>
              <a:uFillTx/>
              <a:latin typeface="ShellMedium"/>
              <a:ea typeface="+mn-ea"/>
              <a:cs typeface="+mn-cs"/>
            </a:endParaRPr>
          </a:p>
          <a:p>
            <a:pPr marL="0" marR="0" lvl="0" indent="0" algn="l" defTabSz="357708" rtl="0" eaLnBrk="1" fontAlgn="auto" latinLnBrk="0" hangingPunct="1">
              <a:lnSpc>
                <a:spcPct val="140000"/>
              </a:lnSpc>
              <a:spcBef>
                <a:spcPts val="0"/>
              </a:spcBef>
              <a:spcAft>
                <a:spcPts val="0"/>
              </a:spcAft>
              <a:buClr>
                <a:srgbClr val="DD1D21"/>
              </a:buClr>
              <a:buSzPct val="85000"/>
              <a:buFont typeface="Wingdings" pitchFamily="2" charset="2"/>
              <a:buNone/>
              <a:tabLst/>
              <a:defRPr/>
            </a:pPr>
            <a:endParaRPr kumimoji="0" lang="en-GB" sz="1400" b="0" i="0" u="none" strike="noStrike" kern="1200" cap="none" spc="0" normalizeH="0" baseline="0" noProof="0" dirty="0">
              <a:ln>
                <a:noFill/>
              </a:ln>
              <a:solidFill>
                <a:srgbClr val="404040"/>
              </a:solidFill>
              <a:effectLst/>
              <a:uLnTx/>
              <a:uFillTx/>
              <a:latin typeface="ShellMedium"/>
              <a:ea typeface="+mn-ea"/>
              <a:cs typeface="+mn-cs"/>
            </a:endParaRPr>
          </a:p>
          <a:p>
            <a:pPr marL="0" marR="0" lvl="0" indent="0" algn="l" defTabSz="357708" rtl="0" eaLnBrk="1" fontAlgn="auto" latinLnBrk="0" hangingPunct="1">
              <a:lnSpc>
                <a:spcPct val="140000"/>
              </a:lnSpc>
              <a:spcBef>
                <a:spcPts val="0"/>
              </a:spcBef>
              <a:spcAft>
                <a:spcPts val="0"/>
              </a:spcAft>
              <a:buClr>
                <a:srgbClr val="DD1D21"/>
              </a:buClr>
              <a:buSzPct val="85000"/>
              <a:buFont typeface="Wingdings" pitchFamily="2" charset="2"/>
              <a:buNone/>
              <a:tabLst/>
              <a:defRPr/>
            </a:pPr>
            <a:endParaRPr kumimoji="0" lang="en-GB" sz="1400" b="0" i="0" u="none" strike="noStrike" kern="1200" cap="none" spc="0" normalizeH="0" baseline="0" noProof="0" dirty="0">
              <a:ln>
                <a:noFill/>
              </a:ln>
              <a:solidFill>
                <a:srgbClr val="404040"/>
              </a:solidFill>
              <a:effectLst/>
              <a:uLnTx/>
              <a:uFillTx/>
              <a:latin typeface="ShellMedium"/>
              <a:ea typeface="+mn-ea"/>
              <a:cs typeface="+mn-cs"/>
            </a:endParaRPr>
          </a:p>
          <a:p>
            <a:pPr marL="0" marR="0" lvl="0" indent="0" algn="l" defTabSz="357708" rtl="0" eaLnBrk="1" fontAlgn="auto" latinLnBrk="0" hangingPunct="1">
              <a:lnSpc>
                <a:spcPct val="140000"/>
              </a:lnSpc>
              <a:spcBef>
                <a:spcPts val="0"/>
              </a:spcBef>
              <a:spcAft>
                <a:spcPts val="0"/>
              </a:spcAft>
              <a:buClr>
                <a:srgbClr val="DD1D21"/>
              </a:buClr>
              <a:buSzPct val="85000"/>
              <a:buFont typeface="Wingdings" pitchFamily="2" charset="2"/>
              <a:buNone/>
              <a:tabLst/>
              <a:defRPr/>
            </a:pPr>
            <a:endParaRPr kumimoji="0" lang="en-GB" sz="1400" b="0" i="0" u="none" strike="noStrike" kern="1200" cap="none" spc="0" normalizeH="0" baseline="0" noProof="0" dirty="0">
              <a:ln>
                <a:noFill/>
              </a:ln>
              <a:solidFill>
                <a:srgbClr val="404040"/>
              </a:solidFill>
              <a:effectLst/>
              <a:uLnTx/>
              <a:uFillTx/>
              <a:latin typeface="ShellMedium"/>
              <a:ea typeface="+mn-ea"/>
              <a:cs typeface="+mn-cs"/>
            </a:endParaRPr>
          </a:p>
          <a:p>
            <a:pPr marL="0" marR="0" lvl="0" indent="0" algn="l" defTabSz="357708" rtl="0" eaLnBrk="1" fontAlgn="auto" latinLnBrk="0" hangingPunct="1">
              <a:lnSpc>
                <a:spcPct val="140000"/>
              </a:lnSpc>
              <a:spcBef>
                <a:spcPts val="0"/>
              </a:spcBef>
              <a:spcAft>
                <a:spcPts val="0"/>
              </a:spcAft>
              <a:buClr>
                <a:srgbClr val="DD1D21"/>
              </a:buClr>
              <a:buSzPct val="85000"/>
              <a:buFont typeface="Wingdings" pitchFamily="2" charset="2"/>
              <a:buNone/>
              <a:tabLst/>
              <a:defRPr/>
            </a:pPr>
            <a:endParaRPr kumimoji="0" lang="en-GB" sz="1400" b="0" i="0" u="none" strike="noStrike" kern="1200" cap="none" spc="0" normalizeH="0" baseline="0" noProof="0" dirty="0">
              <a:ln>
                <a:noFill/>
              </a:ln>
              <a:solidFill>
                <a:srgbClr val="404040"/>
              </a:solidFill>
              <a:effectLst/>
              <a:uLnTx/>
              <a:uFillTx/>
              <a:latin typeface="ShellMedium"/>
              <a:ea typeface="+mn-ea"/>
              <a:cs typeface="+mn-cs"/>
            </a:endParaRPr>
          </a:p>
          <a:p>
            <a:pPr marL="285750" marR="0" lvl="0" indent="-285750" algn="l" defTabSz="357708" rtl="0" eaLnBrk="1" fontAlgn="auto" latinLnBrk="0" hangingPunct="1">
              <a:lnSpc>
                <a:spcPct val="140000"/>
              </a:lnSpc>
              <a:spcBef>
                <a:spcPts val="0"/>
              </a:spcBef>
              <a:spcAft>
                <a:spcPts val="0"/>
              </a:spcAft>
              <a:buClr>
                <a:srgbClr val="DD1D21"/>
              </a:buClr>
              <a:buSzPct val="85000"/>
              <a:buFont typeface="Arial" panose="020B0604020202020204" pitchFamily="34" charset="0"/>
              <a:buChar char="•"/>
              <a:tabLst/>
              <a:defRPr/>
            </a:pPr>
            <a:endParaRPr kumimoji="0" lang="en-GB" sz="1400" b="0" i="0" u="none" strike="noStrike" kern="1200" cap="none" spc="0" normalizeH="0" baseline="0" noProof="0" dirty="0">
              <a:ln>
                <a:noFill/>
              </a:ln>
              <a:solidFill>
                <a:srgbClr val="404040"/>
              </a:solidFill>
              <a:effectLst/>
              <a:uLnTx/>
              <a:uFillTx/>
              <a:latin typeface="ShellMedium"/>
              <a:ea typeface="+mn-ea"/>
              <a:cs typeface="+mn-cs"/>
            </a:endParaRPr>
          </a:p>
        </p:txBody>
      </p:sp>
      <p:sp>
        <p:nvSpPr>
          <p:cNvPr id="13" name="Rectangle: Rounded Corners 12">
            <a:extLst>
              <a:ext uri="{FF2B5EF4-FFF2-40B4-BE49-F238E27FC236}">
                <a16:creationId xmlns:a16="http://schemas.microsoft.com/office/drawing/2014/main" id="{89906501-3BDC-4148-AEFC-182F0DB8EE10}"/>
              </a:ext>
            </a:extLst>
          </p:cNvPr>
          <p:cNvSpPr/>
          <p:nvPr/>
        </p:nvSpPr>
        <p:spPr>
          <a:xfrm>
            <a:off x="6697820" y="1705389"/>
            <a:ext cx="5111749" cy="1161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ShellMedium"/>
                <a:ea typeface="+mn-ea"/>
                <a:cs typeface="+mn-cs"/>
              </a:rPr>
              <a:t>A = Average no of flying hours available at Lagos = available hours * No. of aircraft * average actual flying hours from history =  10.5*2*64% (see point 1 on left) = 13.44</a:t>
            </a:r>
          </a:p>
        </p:txBody>
      </p:sp>
      <p:sp>
        <p:nvSpPr>
          <p:cNvPr id="16" name="Half Frame 15">
            <a:extLst>
              <a:ext uri="{FF2B5EF4-FFF2-40B4-BE49-F238E27FC236}">
                <a16:creationId xmlns:a16="http://schemas.microsoft.com/office/drawing/2014/main" id="{61F55DBD-DE75-4F73-91DC-63770284A119}"/>
              </a:ext>
            </a:extLst>
          </p:cNvPr>
          <p:cNvSpPr/>
          <p:nvPr/>
        </p:nvSpPr>
        <p:spPr>
          <a:xfrm rot="8144073">
            <a:off x="6070815" y="1902346"/>
            <a:ext cx="519270" cy="519902"/>
          </a:xfrm>
          <a:prstGeom prst="halfFram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err="1">
              <a:ln>
                <a:noFill/>
              </a:ln>
              <a:solidFill>
                <a:srgbClr val="404040"/>
              </a:solidFill>
              <a:effectLst/>
              <a:uLnTx/>
              <a:uFillTx/>
              <a:latin typeface="ShellMedium"/>
              <a:ea typeface="+mn-ea"/>
              <a:cs typeface="+mn-cs"/>
            </a:endParaRPr>
          </a:p>
        </p:txBody>
      </p:sp>
      <p:sp>
        <p:nvSpPr>
          <p:cNvPr id="17" name="Rectangle: Rounded Corners 16">
            <a:extLst>
              <a:ext uri="{FF2B5EF4-FFF2-40B4-BE49-F238E27FC236}">
                <a16:creationId xmlns:a16="http://schemas.microsoft.com/office/drawing/2014/main" id="{DF69DA64-F857-457B-A642-CF513E0174B3}"/>
              </a:ext>
            </a:extLst>
          </p:cNvPr>
          <p:cNvSpPr/>
          <p:nvPr/>
        </p:nvSpPr>
        <p:spPr>
          <a:xfrm>
            <a:off x="6697820" y="3432835"/>
            <a:ext cx="5111749" cy="102261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ShellMedium"/>
                <a:ea typeface="+mn-ea"/>
                <a:cs typeface="+mn-cs"/>
              </a:rPr>
              <a:t>B = Flying time per flight (Round trip) = total flying hours / Nr. Of Flights 	= 63.4/26 (from table under point 2  alongside) = 2.46</a:t>
            </a:r>
          </a:p>
        </p:txBody>
      </p:sp>
      <p:sp>
        <p:nvSpPr>
          <p:cNvPr id="18" name="Half Frame 17">
            <a:extLst>
              <a:ext uri="{FF2B5EF4-FFF2-40B4-BE49-F238E27FC236}">
                <a16:creationId xmlns:a16="http://schemas.microsoft.com/office/drawing/2014/main" id="{E532384E-E0C0-4897-AA5F-07BB2E6BCE28}"/>
              </a:ext>
            </a:extLst>
          </p:cNvPr>
          <p:cNvSpPr/>
          <p:nvPr/>
        </p:nvSpPr>
        <p:spPr>
          <a:xfrm rot="8144073">
            <a:off x="6070815" y="3684192"/>
            <a:ext cx="519270" cy="519902"/>
          </a:xfrm>
          <a:prstGeom prst="halfFram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err="1">
              <a:ln>
                <a:noFill/>
              </a:ln>
              <a:solidFill>
                <a:srgbClr val="404040"/>
              </a:solidFill>
              <a:effectLst/>
              <a:uLnTx/>
              <a:uFillTx/>
              <a:latin typeface="ShellMedium"/>
              <a:ea typeface="+mn-ea"/>
              <a:cs typeface="+mn-cs"/>
            </a:endParaRPr>
          </a:p>
        </p:txBody>
      </p:sp>
      <p:sp>
        <p:nvSpPr>
          <p:cNvPr id="19" name="Rectangle: Rounded Corners 18">
            <a:extLst>
              <a:ext uri="{FF2B5EF4-FFF2-40B4-BE49-F238E27FC236}">
                <a16:creationId xmlns:a16="http://schemas.microsoft.com/office/drawing/2014/main" id="{9E48AE5D-30EA-41AD-98C6-21F9603CF93A}"/>
              </a:ext>
            </a:extLst>
          </p:cNvPr>
          <p:cNvSpPr/>
          <p:nvPr/>
        </p:nvSpPr>
        <p:spPr>
          <a:xfrm>
            <a:off x="6739095" y="4880439"/>
            <a:ext cx="5111749" cy="1161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ShellMedium"/>
                <a:ea typeface="+mn-ea"/>
                <a:cs typeface="+mn-cs"/>
              </a:rPr>
              <a:t>Average no of round trips / day = A/B  =  5.46</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ShellMedium"/>
                <a:ea typeface="+mn-ea"/>
                <a:cs typeface="+mn-cs"/>
              </a:rPr>
              <a:t>Assuming 10 PAX per flight ,total PAX capacity = 5.46x10 = 55</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ShellMedium"/>
                <a:ea typeface="+mn-ea"/>
                <a:cs typeface="+mn-cs"/>
              </a:rPr>
              <a:t>This is further rationalised based on observations (see next slide)</a:t>
            </a:r>
          </a:p>
        </p:txBody>
      </p:sp>
      <p:sp>
        <p:nvSpPr>
          <p:cNvPr id="20" name="Half Frame 19">
            <a:extLst>
              <a:ext uri="{FF2B5EF4-FFF2-40B4-BE49-F238E27FC236}">
                <a16:creationId xmlns:a16="http://schemas.microsoft.com/office/drawing/2014/main" id="{644D42A4-08B1-4F6F-BA66-6C138894A566}"/>
              </a:ext>
            </a:extLst>
          </p:cNvPr>
          <p:cNvSpPr/>
          <p:nvPr/>
        </p:nvSpPr>
        <p:spPr>
          <a:xfrm rot="8144073">
            <a:off x="6070814" y="5171834"/>
            <a:ext cx="519270" cy="519902"/>
          </a:xfrm>
          <a:prstGeom prst="halfFram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err="1">
              <a:ln>
                <a:noFill/>
              </a:ln>
              <a:solidFill>
                <a:srgbClr val="404040"/>
              </a:solidFill>
              <a:effectLst/>
              <a:uLnTx/>
              <a:uFillTx/>
              <a:latin typeface="ShellMedium"/>
              <a:ea typeface="+mn-ea"/>
              <a:cs typeface="+mn-cs"/>
            </a:endParaRPr>
          </a:p>
        </p:txBody>
      </p:sp>
    </p:spTree>
    <p:extLst>
      <p:ext uri="{BB962C8B-B14F-4D97-AF65-F5344CB8AC3E}">
        <p14:creationId xmlns:p14="http://schemas.microsoft.com/office/powerpoint/2010/main" val="200018079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64757-F4DB-46EF-82A9-275496C9D8BB}"/>
              </a:ext>
            </a:extLst>
          </p:cNvPr>
          <p:cNvSpPr>
            <a:spLocks noGrp="1"/>
          </p:cNvSpPr>
          <p:nvPr>
            <p:ph type="title"/>
          </p:nvPr>
        </p:nvSpPr>
        <p:spPr/>
        <p:txBody>
          <a:bodyPr/>
          <a:lstStyle/>
          <a:p>
            <a:r>
              <a:rPr lang="en-GB" dirty="0"/>
              <a:t>Capacity calculations - Continued</a:t>
            </a:r>
          </a:p>
        </p:txBody>
      </p:sp>
      <p:sp>
        <p:nvSpPr>
          <p:cNvPr id="5" name="Slide Number Placeholder 4">
            <a:extLst>
              <a:ext uri="{FF2B5EF4-FFF2-40B4-BE49-F238E27FC236}">
                <a16:creationId xmlns:a16="http://schemas.microsoft.com/office/drawing/2014/main" id="{FC3D6A96-A9CE-4D88-A011-606B0163DB50}"/>
              </a:ext>
            </a:extLst>
          </p:cNvPr>
          <p:cNvSpPr>
            <a:spLocks noGrp="1"/>
          </p:cNvSpPr>
          <p:nvPr>
            <p:ph type="sldNum" sz="quarter" idx="4"/>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32BAE6A-B452-4007-8177-56DD051636F9}" type="slidenum">
              <a:rPr kumimoji="0" lang="en-GB" sz="850" b="0" i="0" u="none" strike="noStrike" kern="1200" cap="none" spc="0" normalizeH="0" baseline="0" noProof="1" smtClean="0">
                <a:ln>
                  <a:noFill/>
                </a:ln>
                <a:solidFill>
                  <a:srgbClr val="404040"/>
                </a:solidFill>
                <a:effectLst/>
                <a:uLnTx/>
                <a:uFillTx/>
                <a:latin typeface="ShellMedium"/>
                <a:ea typeface="+mn-ea"/>
                <a:cs typeface="Arial"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5</a:t>
            </a:fld>
            <a:endParaRPr kumimoji="0" lang="en-GB" sz="850" b="0" i="0" u="none" strike="noStrike" kern="1200" cap="none" spc="0" normalizeH="0" baseline="0" noProof="1">
              <a:ln>
                <a:noFill/>
              </a:ln>
              <a:solidFill>
                <a:srgbClr val="404040"/>
              </a:solidFill>
              <a:effectLst/>
              <a:uLnTx/>
              <a:uFillTx/>
              <a:latin typeface="ShellMedium"/>
              <a:ea typeface="+mn-ea"/>
              <a:cs typeface="Arial" pitchFamily="34" charset="0"/>
            </a:endParaRPr>
          </a:p>
        </p:txBody>
      </p:sp>
      <p:sp>
        <p:nvSpPr>
          <p:cNvPr id="6" name="Footer Placeholder 5">
            <a:extLst>
              <a:ext uri="{FF2B5EF4-FFF2-40B4-BE49-F238E27FC236}">
                <a16:creationId xmlns:a16="http://schemas.microsoft.com/office/drawing/2014/main" id="{5FB22A3C-1A88-49DE-AD7D-1091E0ABF27C}"/>
              </a:ext>
            </a:extLst>
          </p:cNvPr>
          <p:cNvSpPr>
            <a:spLocks noGrp="1"/>
          </p:cNvSpPr>
          <p:nvPr>
            <p:ph type="ftr" sz="quarter" idx="3"/>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50" b="0" i="0" u="none" strike="noStrike" kern="1200" cap="none" spc="0" normalizeH="0" baseline="0" noProof="1">
                <a:ln>
                  <a:noFill/>
                </a:ln>
                <a:solidFill>
                  <a:srgbClr val="404040"/>
                </a:solidFill>
                <a:effectLst/>
                <a:uLnTx/>
                <a:uFillTx/>
                <a:latin typeface="ShellMedium"/>
                <a:ea typeface="+mn-ea"/>
                <a:cs typeface="Arial" pitchFamily="34" charset="0"/>
              </a:rPr>
              <a:t> </a:t>
            </a:r>
          </a:p>
        </p:txBody>
      </p:sp>
      <p:sp>
        <p:nvSpPr>
          <p:cNvPr id="7" name="Content Placeholder 2">
            <a:extLst>
              <a:ext uri="{FF2B5EF4-FFF2-40B4-BE49-F238E27FC236}">
                <a16:creationId xmlns:a16="http://schemas.microsoft.com/office/drawing/2014/main" id="{6F3E0D24-8B44-4518-B44E-6AB4D939693B}"/>
              </a:ext>
            </a:extLst>
          </p:cNvPr>
          <p:cNvSpPr txBox="1">
            <a:spLocks noGrp="1"/>
          </p:cNvSpPr>
          <p:nvPr>
            <p:ph sz="quarter" idx="11"/>
          </p:nvPr>
        </p:nvSpPr>
        <p:spPr bwMode="auto">
          <a:xfrm>
            <a:off x="708025" y="1333500"/>
            <a:ext cx="11171238" cy="50673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GB" sz="1400" dirty="0"/>
              <a:t>Following the approach explained, the average PAX capacity per base is calculated as below . Also, the estimated capacity with 4 Helicopters is calculated based on the assumption of 1 less </a:t>
            </a:r>
            <a:r>
              <a:rPr lang="en-GB" sz="1400" dirty="0" err="1"/>
              <a:t>heli</a:t>
            </a:r>
            <a:r>
              <a:rPr lang="en-GB" sz="1400" dirty="0"/>
              <a:t> at Lagos, and for 3 helicopters it is assumed that each </a:t>
            </a:r>
            <a:r>
              <a:rPr lang="en-GB" sz="1400" dirty="0" err="1"/>
              <a:t>helibase</a:t>
            </a:r>
            <a:r>
              <a:rPr lang="en-GB" sz="1400" dirty="0"/>
              <a:t> operates with 1 helicopter each.</a:t>
            </a:r>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a:p>
            <a:r>
              <a:rPr lang="en-GB" sz="1600" dirty="0"/>
              <a:t>NOTE :</a:t>
            </a:r>
          </a:p>
          <a:p>
            <a:r>
              <a:rPr lang="en-GB" sz="1600" dirty="0"/>
              <a:t>The capacity shown is per round trip – therefore it can be assumed that the same capacity is available outbound and inbound, in other words –with 2 aircraft, 60 PAX can be flown outbound from Lagos on average, therefore 60 PAX can be flown inbound as well. </a:t>
            </a:r>
            <a:endParaRPr lang="en-GB" sz="1400" dirty="0"/>
          </a:p>
          <a:p>
            <a:pPr marL="285750" indent="-285750">
              <a:buFont typeface="Arial" panose="020B0604020202020204" pitchFamily="34" charset="0"/>
              <a:buChar char="•"/>
            </a:pPr>
            <a:endParaRPr lang="en-GB" sz="1400" dirty="0"/>
          </a:p>
        </p:txBody>
      </p:sp>
      <p:graphicFrame>
        <p:nvGraphicFramePr>
          <p:cNvPr id="9" name="Table 8">
            <a:extLst>
              <a:ext uri="{FF2B5EF4-FFF2-40B4-BE49-F238E27FC236}">
                <a16:creationId xmlns:a16="http://schemas.microsoft.com/office/drawing/2014/main" id="{B8C1B696-8C96-4994-8EA8-7B1056DF784B}"/>
              </a:ext>
            </a:extLst>
          </p:cNvPr>
          <p:cNvGraphicFramePr>
            <a:graphicFrameLocks noGrp="1"/>
          </p:cNvGraphicFramePr>
          <p:nvPr/>
        </p:nvGraphicFramePr>
        <p:xfrm>
          <a:off x="2571750" y="2178844"/>
          <a:ext cx="6189345" cy="1620520"/>
        </p:xfrm>
        <a:graphic>
          <a:graphicData uri="http://schemas.openxmlformats.org/drawingml/2006/table">
            <a:tbl>
              <a:tblPr>
                <a:tableStyleId>{5C22544A-7EE6-4342-B048-85BDC9FD1C3A}</a:tableStyleId>
              </a:tblPr>
              <a:tblGrid>
                <a:gridCol w="687705">
                  <a:extLst>
                    <a:ext uri="{9D8B030D-6E8A-4147-A177-3AD203B41FA5}">
                      <a16:colId xmlns:a16="http://schemas.microsoft.com/office/drawing/2014/main" val="2315541954"/>
                    </a:ext>
                  </a:extLst>
                </a:gridCol>
                <a:gridCol w="687705">
                  <a:extLst>
                    <a:ext uri="{9D8B030D-6E8A-4147-A177-3AD203B41FA5}">
                      <a16:colId xmlns:a16="http://schemas.microsoft.com/office/drawing/2014/main" val="867383350"/>
                    </a:ext>
                  </a:extLst>
                </a:gridCol>
                <a:gridCol w="687705">
                  <a:extLst>
                    <a:ext uri="{9D8B030D-6E8A-4147-A177-3AD203B41FA5}">
                      <a16:colId xmlns:a16="http://schemas.microsoft.com/office/drawing/2014/main" val="1388871202"/>
                    </a:ext>
                  </a:extLst>
                </a:gridCol>
                <a:gridCol w="687705">
                  <a:extLst>
                    <a:ext uri="{9D8B030D-6E8A-4147-A177-3AD203B41FA5}">
                      <a16:colId xmlns:a16="http://schemas.microsoft.com/office/drawing/2014/main" val="2987546368"/>
                    </a:ext>
                  </a:extLst>
                </a:gridCol>
                <a:gridCol w="687705">
                  <a:extLst>
                    <a:ext uri="{9D8B030D-6E8A-4147-A177-3AD203B41FA5}">
                      <a16:colId xmlns:a16="http://schemas.microsoft.com/office/drawing/2014/main" val="1595693882"/>
                    </a:ext>
                  </a:extLst>
                </a:gridCol>
                <a:gridCol w="687705">
                  <a:extLst>
                    <a:ext uri="{9D8B030D-6E8A-4147-A177-3AD203B41FA5}">
                      <a16:colId xmlns:a16="http://schemas.microsoft.com/office/drawing/2014/main" val="3050592688"/>
                    </a:ext>
                  </a:extLst>
                </a:gridCol>
                <a:gridCol w="687705">
                  <a:extLst>
                    <a:ext uri="{9D8B030D-6E8A-4147-A177-3AD203B41FA5}">
                      <a16:colId xmlns:a16="http://schemas.microsoft.com/office/drawing/2014/main" val="3120469284"/>
                    </a:ext>
                  </a:extLst>
                </a:gridCol>
                <a:gridCol w="687705">
                  <a:extLst>
                    <a:ext uri="{9D8B030D-6E8A-4147-A177-3AD203B41FA5}">
                      <a16:colId xmlns:a16="http://schemas.microsoft.com/office/drawing/2014/main" val="4162663343"/>
                    </a:ext>
                  </a:extLst>
                </a:gridCol>
                <a:gridCol w="687705">
                  <a:extLst>
                    <a:ext uri="{9D8B030D-6E8A-4147-A177-3AD203B41FA5}">
                      <a16:colId xmlns:a16="http://schemas.microsoft.com/office/drawing/2014/main" val="1910128872"/>
                    </a:ext>
                  </a:extLst>
                </a:gridCol>
              </a:tblGrid>
              <a:tr h="18415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ctr"/>
                      <a:endParaRPr lang="en-US" sz="1100" b="0" i="0" u="none" strike="noStrike">
                        <a:solidFill>
                          <a:srgbClr val="003A03"/>
                        </a:solidFill>
                        <a:effectLst/>
                        <a:latin typeface="Futura Medium" panose="00000400000000000000" pitchFamily="2" charset="0"/>
                      </a:endParaRPr>
                    </a:p>
                  </a:txBody>
                  <a:tcPr marL="95250" marR="0" marT="0" marB="0" anchor="ct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400" u="none" strike="noStrike" dirty="0">
                          <a:effectLst/>
                        </a:rPr>
                        <a:t>5  </a:t>
                      </a:r>
                      <a:r>
                        <a:rPr lang="en-US" sz="1400" u="none" strike="noStrike" dirty="0" err="1">
                          <a:effectLst/>
                        </a:rPr>
                        <a:t>heli</a:t>
                      </a:r>
                      <a:endParaRPr lang="en-US" sz="1400" b="0" i="0" u="none" strike="noStrike" dirty="0">
                        <a:solidFill>
                          <a:srgbClr val="000000"/>
                        </a:solidFill>
                        <a:effectLst/>
                        <a:latin typeface="Calibri" panose="020F0502020204030204" pitchFamily="34" charset="0"/>
                      </a:endParaRPr>
                    </a:p>
                  </a:txBody>
                  <a:tcPr marL="0" marR="0" marT="0" marB="0" anchor="b">
                    <a:solidFill>
                      <a:srgbClr val="EB8705"/>
                    </a:solidFill>
                  </a:tcPr>
                </a:tc>
                <a:tc>
                  <a:txBody>
                    <a:bodyPr/>
                    <a:lstStyle/>
                    <a:p>
                      <a:pPr algn="l" fontAlgn="b"/>
                      <a:r>
                        <a:rPr lang="en-US" sz="1400" u="none" strike="noStrike" dirty="0">
                          <a:effectLst/>
                        </a:rPr>
                        <a:t>4 </a:t>
                      </a:r>
                      <a:r>
                        <a:rPr lang="en-US" sz="1400" u="none" strike="noStrike" dirty="0" err="1">
                          <a:effectLst/>
                        </a:rPr>
                        <a:t>heli</a:t>
                      </a:r>
                      <a:endParaRPr lang="en-US" sz="1400" b="0" i="0" u="none" strike="noStrike" dirty="0">
                        <a:solidFill>
                          <a:srgbClr val="000000"/>
                        </a:solidFill>
                        <a:effectLst/>
                        <a:latin typeface="Calibri" panose="020F0502020204030204" pitchFamily="34" charset="0"/>
                      </a:endParaRPr>
                    </a:p>
                  </a:txBody>
                  <a:tcPr marL="0" marR="0" marT="0" marB="0" anchor="b">
                    <a:solidFill>
                      <a:srgbClr val="EB8705"/>
                    </a:solidFill>
                  </a:tcPr>
                </a:tc>
                <a:tc>
                  <a:txBody>
                    <a:bodyPr/>
                    <a:lstStyle/>
                    <a:p>
                      <a:pPr algn="l" fontAlgn="b"/>
                      <a:r>
                        <a:rPr lang="en-US" sz="1400" u="none" strike="noStrike" dirty="0">
                          <a:effectLst/>
                        </a:rPr>
                        <a:t>3 </a:t>
                      </a:r>
                      <a:r>
                        <a:rPr lang="en-US" sz="1400" u="none" strike="noStrike" dirty="0" err="1">
                          <a:effectLst/>
                        </a:rPr>
                        <a:t>heli</a:t>
                      </a:r>
                      <a:endParaRPr lang="en-US" sz="1400" b="0" i="0" u="none" strike="noStrike" dirty="0">
                        <a:solidFill>
                          <a:srgbClr val="000000"/>
                        </a:solidFill>
                        <a:effectLst/>
                        <a:latin typeface="Calibri" panose="020F0502020204030204" pitchFamily="34" charset="0"/>
                      </a:endParaRPr>
                    </a:p>
                  </a:txBody>
                  <a:tcPr marL="0" marR="0" marT="0" marB="0" anchor="b">
                    <a:solidFill>
                      <a:srgbClr val="EB8705"/>
                    </a:solidFill>
                  </a:tcPr>
                </a:tc>
                <a:extLst>
                  <a:ext uri="{0D108BD9-81ED-4DB2-BD59-A6C34878D82A}">
                    <a16:rowId xmlns:a16="http://schemas.microsoft.com/office/drawing/2014/main" val="2916670199"/>
                  </a:ext>
                </a:extLst>
              </a:tr>
              <a:tr h="184150">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solidFill>
                      <a:schemeClr val="accent1"/>
                    </a:solidFill>
                  </a:tcPr>
                </a:tc>
                <a:tc>
                  <a:txBody>
                    <a:bodyPr/>
                    <a:lstStyle/>
                    <a:p>
                      <a:pPr algn="l" fontAlgn="b"/>
                      <a:r>
                        <a:rPr lang="en-US" sz="1100" u="none" strike="noStrike" dirty="0">
                          <a:effectLst/>
                        </a:rPr>
                        <a:t>Available daily flying hours</a:t>
                      </a:r>
                      <a:endParaRPr lang="en-US" sz="1100" b="0" i="0" u="none" strike="noStrike" dirty="0">
                        <a:solidFill>
                          <a:srgbClr val="000000"/>
                        </a:solidFill>
                        <a:effectLst/>
                        <a:latin typeface="Calibri" panose="020F0502020204030204" pitchFamily="34" charset="0"/>
                      </a:endParaRPr>
                    </a:p>
                  </a:txBody>
                  <a:tcPr marL="0" marR="0" marT="0" marB="0" anchor="b">
                    <a:solidFill>
                      <a:schemeClr val="accent1"/>
                    </a:solidFill>
                  </a:tcPr>
                </a:tc>
                <a:tc>
                  <a:txBody>
                    <a:bodyPr/>
                    <a:lstStyle/>
                    <a:p>
                      <a:pPr algn="l" fontAlgn="b"/>
                      <a:r>
                        <a:rPr lang="en-US" sz="1100" u="none" strike="noStrike" dirty="0">
                          <a:effectLst/>
                        </a:rPr>
                        <a:t>Average flight duration</a:t>
                      </a:r>
                      <a:endParaRPr lang="en-US" sz="1100" b="0" i="0" u="none" strike="noStrike" dirty="0">
                        <a:solidFill>
                          <a:srgbClr val="000000"/>
                        </a:solidFill>
                        <a:effectLst/>
                        <a:latin typeface="Calibri" panose="020F0502020204030204" pitchFamily="34" charset="0"/>
                      </a:endParaRPr>
                    </a:p>
                  </a:txBody>
                  <a:tcPr marL="0" marR="0" marT="0" marB="0" anchor="b">
                    <a:solidFill>
                      <a:schemeClr val="accent1"/>
                    </a:solidFill>
                  </a:tcPr>
                </a:tc>
                <a:tc>
                  <a:txBody>
                    <a:bodyPr/>
                    <a:lstStyle/>
                    <a:p>
                      <a:pPr algn="l" fontAlgn="b"/>
                      <a:r>
                        <a:rPr lang="en-US" sz="1100" u="none" strike="noStrike" dirty="0">
                          <a:effectLst/>
                        </a:rPr>
                        <a:t>Average no. of round trips per day</a:t>
                      </a:r>
                      <a:endParaRPr lang="en-US" sz="1100" b="0" i="0" u="none" strike="noStrike" dirty="0">
                        <a:solidFill>
                          <a:srgbClr val="000000"/>
                        </a:solidFill>
                        <a:effectLst/>
                        <a:latin typeface="Calibri" panose="020F0502020204030204" pitchFamily="34" charset="0"/>
                      </a:endParaRPr>
                    </a:p>
                  </a:txBody>
                  <a:tcPr marL="0" marR="0" marT="0" marB="0" anchor="b">
                    <a:solidFill>
                      <a:schemeClr val="accent1"/>
                    </a:solidFill>
                  </a:tcPr>
                </a:tc>
                <a:tc>
                  <a:txBody>
                    <a:bodyPr/>
                    <a:lstStyle/>
                    <a:p>
                      <a:pPr algn="l" fontAlgn="b"/>
                      <a:r>
                        <a:rPr lang="en-US" sz="1100" u="none" strike="noStrike" dirty="0">
                          <a:effectLst/>
                        </a:rPr>
                        <a:t>Min Flights / day</a:t>
                      </a:r>
                      <a:endParaRPr lang="en-US" sz="1100" b="0" i="0" u="none" strike="noStrike" dirty="0">
                        <a:solidFill>
                          <a:srgbClr val="000000"/>
                        </a:solidFill>
                        <a:effectLst/>
                        <a:latin typeface="Calibri" panose="020F0502020204030204" pitchFamily="34" charset="0"/>
                      </a:endParaRPr>
                    </a:p>
                  </a:txBody>
                  <a:tcPr marL="0" marR="0" marT="0" marB="0" anchor="b">
                    <a:solidFill>
                      <a:schemeClr val="accent1"/>
                    </a:solidFill>
                  </a:tcPr>
                </a:tc>
                <a:tc>
                  <a:txBody>
                    <a:bodyPr/>
                    <a:lstStyle/>
                    <a:p>
                      <a:pPr algn="l" fontAlgn="b"/>
                      <a:r>
                        <a:rPr lang="en-US" sz="1100" u="none" strike="noStrike" dirty="0">
                          <a:effectLst/>
                        </a:rPr>
                        <a:t>Max flights / day</a:t>
                      </a:r>
                      <a:endParaRPr lang="en-US" sz="1100" b="0" i="0" u="none" strike="noStrike" dirty="0">
                        <a:solidFill>
                          <a:srgbClr val="000000"/>
                        </a:solidFill>
                        <a:effectLst/>
                        <a:latin typeface="Calibri" panose="020F0502020204030204" pitchFamily="34" charset="0"/>
                      </a:endParaRPr>
                    </a:p>
                  </a:txBody>
                  <a:tcPr marL="0" marR="0" marT="0" marB="0" anchor="b">
                    <a:solidFill>
                      <a:schemeClr val="accent1"/>
                    </a:solidFill>
                  </a:tcPr>
                </a:tc>
                <a:tc gridSpan="3">
                  <a:txBody>
                    <a:bodyPr/>
                    <a:lstStyle/>
                    <a:p>
                      <a:pPr algn="l" fontAlgn="b"/>
                      <a:r>
                        <a:rPr lang="en-US" sz="1100" u="none" strike="noStrike" dirty="0">
                          <a:effectLst/>
                        </a:rPr>
                        <a:t>Rounded </a:t>
                      </a:r>
                      <a:r>
                        <a:rPr lang="en-US" sz="1100" u="none" strike="noStrike" dirty="0" err="1">
                          <a:effectLst/>
                        </a:rPr>
                        <a:t>pax</a:t>
                      </a:r>
                      <a:r>
                        <a:rPr lang="en-US" sz="1100" u="none" strike="noStrike" dirty="0">
                          <a:effectLst/>
                        </a:rPr>
                        <a:t> capacity (outbound or inbound)</a:t>
                      </a:r>
                      <a:endParaRPr lang="en-US" sz="1100" b="0" i="0" u="none" strike="noStrike" dirty="0">
                        <a:solidFill>
                          <a:srgbClr val="000000"/>
                        </a:solidFill>
                        <a:effectLst/>
                        <a:latin typeface="Calibri" panose="020F0502020204030204" pitchFamily="34" charset="0"/>
                      </a:endParaRPr>
                    </a:p>
                  </a:txBody>
                  <a:tcPr marL="0" marR="0" marT="0" marB="0" anchor="b">
                    <a:solidFill>
                      <a:schemeClr val="accent1"/>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692665826"/>
                  </a:ext>
                </a:extLst>
              </a:tr>
              <a:tr h="184150">
                <a:tc>
                  <a:txBody>
                    <a:bodyPr/>
                    <a:lstStyle/>
                    <a:p>
                      <a:pPr algn="l" fontAlgn="b"/>
                      <a:r>
                        <a:rPr lang="en-US" sz="1100" u="none" strike="noStrike" dirty="0">
                          <a:effectLst/>
                        </a:rPr>
                        <a:t>L (2 </a:t>
                      </a:r>
                      <a:r>
                        <a:rPr lang="en-US" sz="1100" u="none" strike="noStrike" dirty="0" err="1">
                          <a:effectLst/>
                        </a:rPr>
                        <a:t>heli</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13.44</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2.461538</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5.46</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38116138"/>
                  </a:ext>
                </a:extLst>
              </a:tr>
              <a:tr h="184150">
                <a:tc>
                  <a:txBody>
                    <a:bodyPr/>
                    <a:lstStyle/>
                    <a:p>
                      <a:pPr algn="l" fontAlgn="b"/>
                      <a:r>
                        <a:rPr lang="en-US" sz="1100" u="none" strike="noStrike" dirty="0">
                          <a:effectLst/>
                        </a:rPr>
                        <a:t>PH (2 </a:t>
                      </a:r>
                      <a:r>
                        <a:rPr lang="en-US" sz="1100" u="none" strike="noStrike" dirty="0" err="1">
                          <a:effectLst/>
                        </a:rPr>
                        <a:t>heli</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9.81</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7.007143</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80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80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22111979"/>
                  </a:ext>
                </a:extLst>
              </a:tr>
              <a:tr h="184150">
                <a:tc>
                  <a:txBody>
                    <a:bodyPr/>
                    <a:lstStyle/>
                    <a:p>
                      <a:pPr algn="l" fontAlgn="b"/>
                      <a:r>
                        <a:rPr lang="en-US" sz="1100" u="none" strike="noStrike" dirty="0">
                          <a:effectLst/>
                        </a:rPr>
                        <a:t>W (1 </a:t>
                      </a:r>
                      <a:r>
                        <a:rPr lang="en-US" sz="1100" u="none" strike="noStrike" dirty="0" err="1">
                          <a:effectLst/>
                        </a:rPr>
                        <a:t>heli</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5.46</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0.665217</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8.207843</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70</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49893462"/>
                  </a:ext>
                </a:extLst>
              </a:tr>
              <a:tr h="184150">
                <a:tc>
                  <a:txBody>
                    <a:bodyPr/>
                    <a:lstStyle/>
                    <a:p>
                      <a:pPr algn="l" fontAlgn="b"/>
                      <a:r>
                        <a:rPr lang="en-US" sz="1100" u="none" strike="noStrike">
                          <a:effectLst/>
                        </a:rPr>
                        <a:t>Total</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210</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180</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140</a:t>
                      </a:r>
                      <a:endParaRPr lang="en-US" sz="11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95193866"/>
                  </a:ext>
                </a:extLst>
              </a:tr>
            </a:tbl>
          </a:graphicData>
        </a:graphic>
      </p:graphicFrame>
      <p:sp>
        <p:nvSpPr>
          <p:cNvPr id="10" name="Speech Bubble: Rectangle with Corners Rounded 9">
            <a:extLst>
              <a:ext uri="{FF2B5EF4-FFF2-40B4-BE49-F238E27FC236}">
                <a16:creationId xmlns:a16="http://schemas.microsoft.com/office/drawing/2014/main" id="{4E2894F6-2F1E-4129-A587-66E71F4897FB}"/>
              </a:ext>
            </a:extLst>
          </p:cNvPr>
          <p:cNvSpPr/>
          <p:nvPr/>
        </p:nvSpPr>
        <p:spPr>
          <a:xfrm>
            <a:off x="1638300" y="3837464"/>
            <a:ext cx="1943100" cy="752475"/>
          </a:xfrm>
          <a:prstGeom prst="wedgeRoundRectCallout">
            <a:avLst>
              <a:gd name="adj1" fmla="val 50245"/>
              <a:gd name="adj2" fmla="val -118513"/>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ShellMedium"/>
                <a:ea typeface="+mn-ea"/>
                <a:cs typeface="+mn-cs"/>
              </a:rPr>
              <a:t>3 hours have been reduced from available daily flying hours to account for overflights</a:t>
            </a:r>
          </a:p>
        </p:txBody>
      </p:sp>
      <p:sp>
        <p:nvSpPr>
          <p:cNvPr id="11" name="Speech Bubble: Rectangle with Corners Rounded 10">
            <a:extLst>
              <a:ext uri="{FF2B5EF4-FFF2-40B4-BE49-F238E27FC236}">
                <a16:creationId xmlns:a16="http://schemas.microsoft.com/office/drawing/2014/main" id="{DCDBEC77-8EAB-404D-B541-A8E7153A363F}"/>
              </a:ext>
            </a:extLst>
          </p:cNvPr>
          <p:cNvSpPr/>
          <p:nvPr/>
        </p:nvSpPr>
        <p:spPr>
          <a:xfrm>
            <a:off x="3956844" y="3796336"/>
            <a:ext cx="2558256" cy="752475"/>
          </a:xfrm>
          <a:prstGeom prst="wedgeRoundRectCallout">
            <a:avLst>
              <a:gd name="adj1" fmla="val 52603"/>
              <a:gd name="adj2" fmla="val -90665"/>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ShellMedium"/>
                <a:ea typeface="+mn-ea"/>
                <a:cs typeface="+mn-cs"/>
              </a:rPr>
              <a:t>Even though </a:t>
            </a:r>
            <a:r>
              <a:rPr kumimoji="0" lang="en-GB" sz="1200" b="0" i="0" u="none" strike="noStrike" kern="1200" cap="none" spc="0" normalizeH="0" baseline="0" noProof="0" dirty="0" err="1">
                <a:ln>
                  <a:noFill/>
                </a:ln>
                <a:solidFill>
                  <a:srgbClr val="FFFFFF"/>
                </a:solidFill>
                <a:effectLst/>
                <a:uLnTx/>
                <a:uFillTx/>
                <a:latin typeface="ShellMedium"/>
                <a:ea typeface="+mn-ea"/>
                <a:cs typeface="+mn-cs"/>
              </a:rPr>
              <a:t>avg</a:t>
            </a:r>
            <a:r>
              <a:rPr kumimoji="0" lang="en-GB" sz="1200" b="0" i="0" u="none" strike="noStrike" kern="1200" cap="none" spc="0" normalizeH="0" baseline="0" noProof="0" dirty="0">
                <a:ln>
                  <a:noFill/>
                </a:ln>
                <a:solidFill>
                  <a:srgbClr val="FFFFFF"/>
                </a:solidFill>
                <a:effectLst/>
                <a:uLnTx/>
                <a:uFillTx/>
                <a:latin typeface="ShellMedium"/>
                <a:ea typeface="+mn-ea"/>
                <a:cs typeface="+mn-cs"/>
              </a:rPr>
              <a:t> max flights calculated is 8, practically it is not considered realistic for 1 aircraft, therefore reduced to 7</a:t>
            </a:r>
          </a:p>
        </p:txBody>
      </p:sp>
      <p:sp>
        <p:nvSpPr>
          <p:cNvPr id="12" name="Speech Bubble: Rectangle with Corners Rounded 11">
            <a:extLst>
              <a:ext uri="{FF2B5EF4-FFF2-40B4-BE49-F238E27FC236}">
                <a16:creationId xmlns:a16="http://schemas.microsoft.com/office/drawing/2014/main" id="{3177AB5B-301B-4F1E-B5FF-A113F806166E}"/>
              </a:ext>
            </a:extLst>
          </p:cNvPr>
          <p:cNvSpPr/>
          <p:nvPr/>
        </p:nvSpPr>
        <p:spPr>
          <a:xfrm>
            <a:off x="9147175" y="2674608"/>
            <a:ext cx="2336800" cy="752475"/>
          </a:xfrm>
          <a:prstGeom prst="wedgeRoundRectCallout">
            <a:avLst>
              <a:gd name="adj1" fmla="val -64679"/>
              <a:gd name="adj2" fmla="val 40981"/>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err="1">
                <a:ln>
                  <a:noFill/>
                </a:ln>
                <a:solidFill>
                  <a:srgbClr val="FFFFFF"/>
                </a:solidFill>
                <a:effectLst/>
                <a:uLnTx/>
                <a:uFillTx/>
                <a:latin typeface="ShellMedium"/>
                <a:ea typeface="+mn-ea"/>
                <a:cs typeface="+mn-cs"/>
              </a:rPr>
              <a:t>Avg</a:t>
            </a:r>
            <a:r>
              <a:rPr kumimoji="0" lang="en-GB" sz="1200" b="0" i="0" u="none" strike="noStrike" kern="1200" cap="none" spc="0" normalizeH="0" baseline="0" noProof="0" dirty="0">
                <a:ln>
                  <a:noFill/>
                </a:ln>
                <a:solidFill>
                  <a:srgbClr val="FFFFFF"/>
                </a:solidFill>
                <a:effectLst/>
                <a:uLnTx/>
                <a:uFillTx/>
                <a:latin typeface="ShellMedium"/>
                <a:ea typeface="+mn-ea"/>
                <a:cs typeface="+mn-cs"/>
              </a:rPr>
              <a:t> </a:t>
            </a:r>
            <a:r>
              <a:rPr kumimoji="0" lang="en-GB" sz="1200" b="0" i="0" u="none" strike="noStrike" kern="1200" cap="none" spc="0" normalizeH="0" baseline="0" noProof="0" dirty="0" err="1">
                <a:ln>
                  <a:noFill/>
                </a:ln>
                <a:solidFill>
                  <a:srgbClr val="FFFFFF"/>
                </a:solidFill>
                <a:effectLst/>
                <a:uLnTx/>
                <a:uFillTx/>
                <a:latin typeface="ShellMedium"/>
                <a:ea typeface="+mn-ea"/>
                <a:cs typeface="+mn-cs"/>
              </a:rPr>
              <a:t>pax</a:t>
            </a:r>
            <a:r>
              <a:rPr kumimoji="0" lang="en-GB" sz="1200" b="0" i="0" u="none" strike="noStrike" kern="1200" cap="none" spc="0" normalizeH="0" baseline="0" noProof="0" dirty="0">
                <a:ln>
                  <a:noFill/>
                </a:ln>
                <a:solidFill>
                  <a:srgbClr val="FFFFFF"/>
                </a:solidFill>
                <a:effectLst/>
                <a:uLnTx/>
                <a:uFillTx/>
                <a:latin typeface="ShellMedium"/>
                <a:ea typeface="+mn-ea"/>
                <a:cs typeface="+mn-cs"/>
              </a:rPr>
              <a:t> per flight = 10</a:t>
            </a:r>
          </a:p>
        </p:txBody>
      </p:sp>
      <p:sp>
        <p:nvSpPr>
          <p:cNvPr id="13" name="Date Placeholder 3">
            <a:extLst>
              <a:ext uri="{FF2B5EF4-FFF2-40B4-BE49-F238E27FC236}">
                <a16:creationId xmlns:a16="http://schemas.microsoft.com/office/drawing/2014/main" id="{76C5E5FF-869F-4F0C-8CF4-A4B3A4109B5A}"/>
              </a:ext>
            </a:extLst>
          </p:cNvPr>
          <p:cNvSpPr>
            <a:spLocks noGrp="1"/>
          </p:cNvSpPr>
          <p:nvPr>
            <p:ph type="dt" sz="half" idx="2"/>
          </p:nvPr>
        </p:nvSpPr>
        <p:spPr>
          <a:xfrm>
            <a:off x="9670343" y="6469200"/>
            <a:ext cx="1440000" cy="237600"/>
          </a:xfrm>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50" b="0" i="0" u="none" strike="noStrike" kern="1200" cap="none" spc="0" normalizeH="0" baseline="0" noProof="1">
                <a:ln>
                  <a:noFill/>
                </a:ln>
                <a:solidFill>
                  <a:srgbClr val="404040"/>
                </a:solidFill>
                <a:effectLst/>
                <a:uLnTx/>
                <a:uFillTx/>
                <a:latin typeface="ShellMedium"/>
                <a:ea typeface="+mn-ea"/>
                <a:cs typeface="Arial" pitchFamily="34" charset="0"/>
              </a:rPr>
              <a:t>May 2021</a:t>
            </a:r>
          </a:p>
        </p:txBody>
      </p:sp>
    </p:spTree>
    <p:extLst>
      <p:ext uri="{BB962C8B-B14F-4D97-AF65-F5344CB8AC3E}">
        <p14:creationId xmlns:p14="http://schemas.microsoft.com/office/powerpoint/2010/main" val="167825705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88C8BFC-7BF5-4A95-A9EA-7EEB483AF634}"/>
              </a:ext>
            </a:extLst>
          </p:cNvPr>
          <p:cNvGraphicFramePr>
            <a:graphicFrameLocks noChangeAspect="1"/>
          </p:cNvGraphicFramePr>
          <p:nvPr>
            <p:custDataLst>
              <p:tags r:id="rId2"/>
            </p:custDataLst>
            <p:extLst>
              <p:ext uri="{D42A27DB-BD31-4B8C-83A1-F6EECF244321}">
                <p14:modId xmlns:p14="http://schemas.microsoft.com/office/powerpoint/2010/main" val="3488911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50" name="think-cell Slide" r:id="rId8" imgW="395" imgH="394" progId="TCLayout.ActiveDocument.1">
                  <p:embed/>
                </p:oleObj>
              </mc:Choice>
              <mc:Fallback>
                <p:oleObj name="think-cell Slide" r:id="rId8" imgW="395" imgH="394" progId="TCLayout.ActiveDocument.1">
                  <p:embed/>
                  <p:pic>
                    <p:nvPicPr>
                      <p:cNvPr id="0" nam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6" name="Rectangle 25" hidden="1">
            <a:extLst>
              <a:ext uri="{FF2B5EF4-FFF2-40B4-BE49-F238E27FC236}">
                <a16:creationId xmlns:a16="http://schemas.microsoft.com/office/drawing/2014/main" id="{E41F6B83-BA56-4107-9A24-D92A26DBA00D}"/>
              </a:ext>
            </a:extLst>
          </p:cNvPr>
          <p:cNvSpPr/>
          <p:nvPr>
            <p:custDataLst>
              <p:tags r:id="rId3"/>
            </p:custDataLst>
          </p:nvPr>
        </p:nvSpPr>
        <p:spPr>
          <a:xfrm>
            <a:off x="0" y="0"/>
            <a:ext cx="158750" cy="158750"/>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200" b="1" dirty="0" err="1">
              <a:solidFill>
                <a:schemeClr val="tx1"/>
              </a:solidFill>
              <a:latin typeface="Futura Bold" panose="00000900000000000000" pitchFamily="2" charset="0"/>
              <a:ea typeface="Arial Unicode MS"/>
              <a:sym typeface="Futura Bold" panose="00000900000000000000" pitchFamily="2" charset="0"/>
            </a:endParaRPr>
          </a:p>
        </p:txBody>
      </p:sp>
      <p:sp>
        <p:nvSpPr>
          <p:cNvPr id="2" name="Title 1">
            <a:extLst>
              <a:ext uri="{FF2B5EF4-FFF2-40B4-BE49-F238E27FC236}">
                <a16:creationId xmlns:a16="http://schemas.microsoft.com/office/drawing/2014/main" id="{2A06E4B3-43D1-4B5D-9055-EB8693D948F6}"/>
              </a:ext>
            </a:extLst>
          </p:cNvPr>
          <p:cNvSpPr>
            <a:spLocks noGrp="1"/>
          </p:cNvSpPr>
          <p:nvPr>
            <p:ph type="title"/>
          </p:nvPr>
        </p:nvSpPr>
        <p:spPr/>
        <p:txBody>
          <a:bodyPr/>
          <a:lstStyle/>
          <a:p>
            <a:r>
              <a:rPr lang="en-US" dirty="0"/>
              <a:t>5 key risks have been identified</a:t>
            </a:r>
            <a:endParaRPr lang="en-GB" dirty="0"/>
          </a:p>
        </p:txBody>
      </p:sp>
      <p:sp>
        <p:nvSpPr>
          <p:cNvPr id="4" name="TextBox 3">
            <a:extLst>
              <a:ext uri="{FF2B5EF4-FFF2-40B4-BE49-F238E27FC236}">
                <a16:creationId xmlns:a16="http://schemas.microsoft.com/office/drawing/2014/main" id="{5424C248-D657-4473-9B98-F1F2DF3B9DDF}"/>
              </a:ext>
            </a:extLst>
          </p:cNvPr>
          <p:cNvSpPr txBox="1"/>
          <p:nvPr/>
        </p:nvSpPr>
        <p:spPr>
          <a:xfrm>
            <a:off x="1787051" y="1505026"/>
            <a:ext cx="3910796" cy="540147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marL="342900" indent="-342900">
              <a:buAutoNum type="arabicParenR"/>
            </a:pPr>
            <a:r>
              <a:rPr lang="en-GB" sz="1300" dirty="0"/>
              <a:t>Future demand above historic averages (e.g., spike in the activities post-COVID)</a:t>
            </a:r>
          </a:p>
          <a:p>
            <a:pPr marL="342900" indent="-342900">
              <a:buAutoNum type="arabicParenR"/>
            </a:pPr>
            <a:endParaRPr lang="en-GB" sz="1300" dirty="0"/>
          </a:p>
          <a:p>
            <a:pPr marL="342900" indent="-342900">
              <a:buAutoNum type="arabicParenR"/>
            </a:pPr>
            <a:endParaRPr lang="en-GB" sz="1300" dirty="0"/>
          </a:p>
          <a:p>
            <a:pPr marL="342900" indent="-342900">
              <a:buAutoNum type="arabicParenR"/>
            </a:pPr>
            <a:endParaRPr lang="en-GB" sz="1300" dirty="0"/>
          </a:p>
          <a:p>
            <a:pPr marL="342900" indent="-342900">
              <a:buAutoNum type="arabicParenR"/>
            </a:pPr>
            <a:r>
              <a:rPr lang="en-GB" sz="1300" dirty="0"/>
              <a:t>Emergency response requirements above base assumptions</a:t>
            </a:r>
          </a:p>
          <a:p>
            <a:pPr marL="342900" indent="-342900">
              <a:buAutoNum type="arabicParenR"/>
            </a:pPr>
            <a:endParaRPr lang="en-GB" sz="1300" dirty="0"/>
          </a:p>
          <a:p>
            <a:pPr marL="342900" indent="-342900">
              <a:buAutoNum type="arabicParenR"/>
            </a:pPr>
            <a:endParaRPr lang="en-GB" sz="1300" dirty="0"/>
          </a:p>
          <a:p>
            <a:pPr marL="342900" indent="-342900">
              <a:buAutoNum type="arabicParenR"/>
            </a:pPr>
            <a:endParaRPr lang="en-GB" sz="1300" dirty="0"/>
          </a:p>
          <a:p>
            <a:pPr marL="342900" indent="-342900">
              <a:buAutoNum type="arabicParenR"/>
            </a:pPr>
            <a:r>
              <a:rPr lang="en-GB" sz="1300" dirty="0"/>
              <a:t>Insufficient dedicated capacity to meet the demand with 1 airframe less for any base</a:t>
            </a:r>
          </a:p>
          <a:p>
            <a:pPr marL="342900" indent="-342900">
              <a:buAutoNum type="arabicParenR"/>
            </a:pPr>
            <a:endParaRPr lang="en-GB" sz="1300" dirty="0"/>
          </a:p>
          <a:p>
            <a:pPr marL="342900" indent="-342900">
              <a:buAutoNum type="arabicParenR"/>
            </a:pPr>
            <a:endParaRPr lang="en-GB" sz="1300" dirty="0"/>
          </a:p>
          <a:p>
            <a:pPr marL="342900" indent="-342900">
              <a:buAutoNum type="arabicParenR"/>
            </a:pPr>
            <a:endParaRPr lang="en-GB" sz="1300" dirty="0"/>
          </a:p>
          <a:p>
            <a:pPr marL="342900" indent="-342900">
              <a:buAutoNum type="arabicParenR"/>
            </a:pPr>
            <a:endParaRPr lang="en-GB" sz="1300" dirty="0"/>
          </a:p>
          <a:p>
            <a:pPr marL="342900" indent="-342900">
              <a:buAutoNum type="arabicParenR"/>
            </a:pPr>
            <a:endParaRPr lang="en-GB" sz="1300" dirty="0"/>
          </a:p>
          <a:p>
            <a:pPr marL="342900" indent="-342900">
              <a:buAutoNum type="arabicParenR"/>
            </a:pPr>
            <a:endParaRPr lang="en-GB" sz="1300" dirty="0"/>
          </a:p>
          <a:p>
            <a:pPr marL="342900" indent="-342900">
              <a:buAutoNum type="arabicParenR"/>
            </a:pPr>
            <a:endParaRPr lang="en-GB" sz="1300" dirty="0"/>
          </a:p>
          <a:p>
            <a:pPr marL="342900" indent="-342900">
              <a:buAutoNum type="arabicParenR"/>
            </a:pPr>
            <a:r>
              <a:rPr lang="en-GB" sz="1300" dirty="0"/>
              <a:t>Increased rates on remaining aircrafts if vendor is unable to breakeven with reduced scope of services</a:t>
            </a:r>
          </a:p>
          <a:p>
            <a:pPr marL="342900" indent="-342900">
              <a:buAutoNum type="arabicParenR"/>
            </a:pPr>
            <a:endParaRPr lang="en-GB" sz="1300" dirty="0"/>
          </a:p>
          <a:p>
            <a:pPr marL="342900" indent="-342900">
              <a:buAutoNum type="arabicParenR"/>
            </a:pPr>
            <a:r>
              <a:rPr lang="en-GB" sz="1300" dirty="0"/>
              <a:t>Contractual limitations for “capacity pooling” due to structure (2 contracts currently for 2+3 helicopters potentially assigned to certain bases)</a:t>
            </a:r>
          </a:p>
        </p:txBody>
      </p:sp>
      <p:sp>
        <p:nvSpPr>
          <p:cNvPr id="7" name="Rectangle 6">
            <a:extLst>
              <a:ext uri="{FF2B5EF4-FFF2-40B4-BE49-F238E27FC236}">
                <a16:creationId xmlns:a16="http://schemas.microsoft.com/office/drawing/2014/main" id="{19898C7A-BC43-450A-8F7E-8F1E1D9C172C}"/>
              </a:ext>
            </a:extLst>
          </p:cNvPr>
          <p:cNvSpPr/>
          <p:nvPr/>
        </p:nvSpPr>
        <p:spPr>
          <a:xfrm>
            <a:off x="508011" y="1407380"/>
            <a:ext cx="1177666" cy="3590589"/>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300" b="1" dirty="0">
                <a:solidFill>
                  <a:schemeClr val="bg1"/>
                </a:solidFill>
              </a:rPr>
              <a:t>Decreased service levels (inability to meet demand)</a:t>
            </a:r>
            <a:endParaRPr lang="en-GB" sz="1300" b="1" dirty="0" err="1">
              <a:solidFill>
                <a:schemeClr val="bg1"/>
              </a:solidFill>
            </a:endParaRPr>
          </a:p>
        </p:txBody>
      </p:sp>
      <p:sp>
        <p:nvSpPr>
          <p:cNvPr id="8" name="Rectangle 7">
            <a:extLst>
              <a:ext uri="{FF2B5EF4-FFF2-40B4-BE49-F238E27FC236}">
                <a16:creationId xmlns:a16="http://schemas.microsoft.com/office/drawing/2014/main" id="{3D6BCE04-44D4-4C04-BB9E-6A712F0EF0D0}"/>
              </a:ext>
            </a:extLst>
          </p:cNvPr>
          <p:cNvSpPr/>
          <p:nvPr/>
        </p:nvSpPr>
        <p:spPr>
          <a:xfrm>
            <a:off x="508011" y="5312243"/>
            <a:ext cx="1177666" cy="1288582"/>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300" b="1" dirty="0">
                <a:solidFill>
                  <a:schemeClr val="bg1"/>
                </a:solidFill>
              </a:rPr>
              <a:t>Value erosion</a:t>
            </a:r>
            <a:endParaRPr lang="en-GB" sz="1300" b="1" dirty="0" err="1">
              <a:solidFill>
                <a:schemeClr val="bg1"/>
              </a:solidFill>
            </a:endParaRPr>
          </a:p>
        </p:txBody>
      </p:sp>
      <p:sp>
        <p:nvSpPr>
          <p:cNvPr id="10" name="Rectangle 9">
            <a:extLst>
              <a:ext uri="{FF2B5EF4-FFF2-40B4-BE49-F238E27FC236}">
                <a16:creationId xmlns:a16="http://schemas.microsoft.com/office/drawing/2014/main" id="{223ED695-FC53-404B-BF8E-4FA17305509D}"/>
              </a:ext>
            </a:extLst>
          </p:cNvPr>
          <p:cNvSpPr>
            <a:spLocks noChangeArrowheads="1"/>
          </p:cNvSpPr>
          <p:nvPr>
            <p:custDataLst>
              <p:tags r:id="rId4"/>
            </p:custDataLst>
          </p:nvPr>
        </p:nvSpPr>
        <p:spPr bwMode="gray">
          <a:xfrm>
            <a:off x="508011" y="1072879"/>
            <a:ext cx="10490610" cy="186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oAutofit/>
          </a:bodyPr>
          <a:lstStyle/>
          <a:p>
            <a:pPr defTabSz="913526">
              <a:buClr>
                <a:schemeClr val="tx2"/>
              </a:buClr>
            </a:pPr>
            <a:r>
              <a:rPr lang="en-GB" sz="1300" b="1" dirty="0">
                <a:solidFill>
                  <a:schemeClr val="tx2"/>
                </a:solidFill>
              </a:rPr>
              <a:t>Theme</a:t>
            </a:r>
          </a:p>
        </p:txBody>
      </p:sp>
      <p:cxnSp>
        <p:nvCxnSpPr>
          <p:cNvPr id="11" name="Straight Connector 10">
            <a:extLst>
              <a:ext uri="{FF2B5EF4-FFF2-40B4-BE49-F238E27FC236}">
                <a16:creationId xmlns:a16="http://schemas.microsoft.com/office/drawing/2014/main" id="{29AD1CD9-2485-4108-AB63-F2328D585C12}"/>
              </a:ext>
            </a:extLst>
          </p:cNvPr>
          <p:cNvCxnSpPr>
            <a:cxnSpLocks/>
          </p:cNvCxnSpPr>
          <p:nvPr/>
        </p:nvCxnSpPr>
        <p:spPr>
          <a:xfrm>
            <a:off x="508011" y="1299060"/>
            <a:ext cx="109289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2402A0B-7BDC-45C8-96C2-A6D5CD0A5453}"/>
              </a:ext>
            </a:extLst>
          </p:cNvPr>
          <p:cNvSpPr>
            <a:spLocks noChangeArrowheads="1"/>
          </p:cNvSpPr>
          <p:nvPr>
            <p:custDataLst>
              <p:tags r:id="rId5"/>
            </p:custDataLst>
          </p:nvPr>
        </p:nvSpPr>
        <p:spPr bwMode="gray">
          <a:xfrm>
            <a:off x="1787051" y="1082371"/>
            <a:ext cx="4206241" cy="186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oAutofit/>
          </a:bodyPr>
          <a:lstStyle/>
          <a:p>
            <a:pPr defTabSz="913526">
              <a:buClr>
                <a:schemeClr val="tx2"/>
              </a:buClr>
            </a:pPr>
            <a:r>
              <a:rPr lang="en-GB" sz="1300" b="1" dirty="0">
                <a:solidFill>
                  <a:schemeClr val="tx2"/>
                </a:solidFill>
              </a:rPr>
              <a:t>Risk</a:t>
            </a:r>
          </a:p>
        </p:txBody>
      </p:sp>
      <p:sp>
        <p:nvSpPr>
          <p:cNvPr id="13" name="Rectangle 12">
            <a:extLst>
              <a:ext uri="{FF2B5EF4-FFF2-40B4-BE49-F238E27FC236}">
                <a16:creationId xmlns:a16="http://schemas.microsoft.com/office/drawing/2014/main" id="{9E443EC7-0ED8-4E52-BFEE-4336633EC2B4}"/>
              </a:ext>
            </a:extLst>
          </p:cNvPr>
          <p:cNvSpPr>
            <a:spLocks noChangeArrowheads="1"/>
          </p:cNvSpPr>
          <p:nvPr>
            <p:custDataLst>
              <p:tags r:id="rId6"/>
            </p:custDataLst>
          </p:nvPr>
        </p:nvSpPr>
        <p:spPr bwMode="gray">
          <a:xfrm>
            <a:off x="5977148" y="1090451"/>
            <a:ext cx="4990784" cy="186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oAutofit/>
          </a:bodyPr>
          <a:lstStyle/>
          <a:p>
            <a:pPr defTabSz="913526">
              <a:buClr>
                <a:schemeClr val="tx2"/>
              </a:buClr>
            </a:pPr>
            <a:r>
              <a:rPr lang="en-GB" sz="1300" b="1" dirty="0">
                <a:solidFill>
                  <a:schemeClr val="tx2"/>
                </a:solidFill>
              </a:rPr>
              <a:t>Mitigation measure</a:t>
            </a:r>
          </a:p>
        </p:txBody>
      </p:sp>
      <p:sp>
        <p:nvSpPr>
          <p:cNvPr id="14" name="TextBox 13">
            <a:extLst>
              <a:ext uri="{FF2B5EF4-FFF2-40B4-BE49-F238E27FC236}">
                <a16:creationId xmlns:a16="http://schemas.microsoft.com/office/drawing/2014/main" id="{1B315035-050B-4547-8CCE-52033EFE4BF8}"/>
              </a:ext>
            </a:extLst>
          </p:cNvPr>
          <p:cNvSpPr txBox="1"/>
          <p:nvPr/>
        </p:nvSpPr>
        <p:spPr>
          <a:xfrm>
            <a:off x="5993292" y="1505026"/>
            <a:ext cx="5443632" cy="100027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lvl="1"/>
            <a:r>
              <a:rPr lang="en-GB" sz="1300" dirty="0"/>
              <a:t>Incorporate activity based long-term demand planning (vs operational 2 weeks outlook) into e2e LMS to improve demand visibility in the scheduling horizon, stabilise integrated work schedule and agree improved control of demand changes</a:t>
            </a:r>
          </a:p>
          <a:p>
            <a:pPr lvl="1"/>
            <a:endParaRPr lang="en-GB" sz="1300" dirty="0"/>
          </a:p>
        </p:txBody>
      </p:sp>
      <p:sp>
        <p:nvSpPr>
          <p:cNvPr id="15" name="TextBox 14">
            <a:extLst>
              <a:ext uri="{FF2B5EF4-FFF2-40B4-BE49-F238E27FC236}">
                <a16:creationId xmlns:a16="http://schemas.microsoft.com/office/drawing/2014/main" id="{B1EAE535-2294-4016-A22D-0F444F63079F}"/>
              </a:ext>
            </a:extLst>
          </p:cNvPr>
          <p:cNvSpPr txBox="1"/>
          <p:nvPr/>
        </p:nvSpPr>
        <p:spPr>
          <a:xfrm>
            <a:off x="5993292" y="2569033"/>
            <a:ext cx="5443632" cy="60016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lvl="1"/>
            <a:r>
              <a:rPr lang="en-GB" sz="1300" dirty="0"/>
              <a:t>Buffer capacity to meet emergency requirements to be tested and clearly documented during “Demand on paper” exercise; active demand management to have clear action plan in case if demand cannot be met</a:t>
            </a:r>
          </a:p>
        </p:txBody>
      </p:sp>
      <p:sp>
        <p:nvSpPr>
          <p:cNvPr id="16" name="TextBox 15">
            <a:extLst>
              <a:ext uri="{FF2B5EF4-FFF2-40B4-BE49-F238E27FC236}">
                <a16:creationId xmlns:a16="http://schemas.microsoft.com/office/drawing/2014/main" id="{D030C110-46F7-4399-8A94-7F403A22395F}"/>
              </a:ext>
            </a:extLst>
          </p:cNvPr>
          <p:cNvSpPr txBox="1"/>
          <p:nvPr/>
        </p:nvSpPr>
        <p:spPr>
          <a:xfrm>
            <a:off x="5993292" y="3397534"/>
            <a:ext cx="5443632" cy="16004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lvl="1"/>
            <a:r>
              <a:rPr lang="en-GB" sz="1300" dirty="0"/>
              <a:t>Adopt “capacity pooling” approach to demand planning (vs currently dedicated airframes approach)</a:t>
            </a:r>
          </a:p>
          <a:p>
            <a:pPr lvl="1"/>
            <a:r>
              <a:rPr lang="en-GB" sz="1300" dirty="0"/>
              <a:t>Leverage planned work off-shore (Work Orders) to smoothen peaks and troughs in demand for passenger movement</a:t>
            </a:r>
          </a:p>
          <a:p>
            <a:pPr lvl="1"/>
            <a:r>
              <a:rPr lang="en-GB" sz="1300" dirty="0"/>
              <a:t>Agree integrated logistics scheduling process with the business during stakeholder engagement sessions to ensure buy-in and collaboration</a:t>
            </a:r>
          </a:p>
          <a:p>
            <a:pPr lvl="1"/>
            <a:r>
              <a:rPr lang="en-GB" sz="1300" dirty="0"/>
              <a:t>Optimise demand further (routing optimisation, surveillance flights optimisation etc.) as part of business as usual activities</a:t>
            </a:r>
          </a:p>
        </p:txBody>
      </p:sp>
      <p:sp>
        <p:nvSpPr>
          <p:cNvPr id="18" name="TextBox 17">
            <a:extLst>
              <a:ext uri="{FF2B5EF4-FFF2-40B4-BE49-F238E27FC236}">
                <a16:creationId xmlns:a16="http://schemas.microsoft.com/office/drawing/2014/main" id="{DA5BF373-5D0E-44EC-8DF4-1185AC4AC80B}"/>
              </a:ext>
            </a:extLst>
          </p:cNvPr>
          <p:cNvSpPr txBox="1"/>
          <p:nvPr/>
        </p:nvSpPr>
        <p:spPr>
          <a:xfrm>
            <a:off x="5993292" y="5312242"/>
            <a:ext cx="5443632"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lvl="1"/>
            <a:r>
              <a:rPr lang="en-GB" sz="1300" dirty="0"/>
              <a:t>Develop clear negotiation strategy incl. BATNA</a:t>
            </a:r>
          </a:p>
        </p:txBody>
      </p:sp>
      <p:sp>
        <p:nvSpPr>
          <p:cNvPr id="19" name="TextBox 18">
            <a:extLst>
              <a:ext uri="{FF2B5EF4-FFF2-40B4-BE49-F238E27FC236}">
                <a16:creationId xmlns:a16="http://schemas.microsoft.com/office/drawing/2014/main" id="{EC1B8FEC-7E2B-4EB0-A9F5-33F75C0603F0}"/>
              </a:ext>
            </a:extLst>
          </p:cNvPr>
          <p:cNvSpPr txBox="1"/>
          <p:nvPr/>
        </p:nvSpPr>
        <p:spPr>
          <a:xfrm>
            <a:off x="5993292" y="6113845"/>
            <a:ext cx="5443632"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lvl="1"/>
            <a:r>
              <a:rPr lang="en-GB" sz="1300" i="1" dirty="0"/>
              <a:t>To be validated</a:t>
            </a:r>
          </a:p>
        </p:txBody>
      </p:sp>
      <p:cxnSp>
        <p:nvCxnSpPr>
          <p:cNvPr id="23" name="Straight Connector 22">
            <a:extLst>
              <a:ext uri="{FF2B5EF4-FFF2-40B4-BE49-F238E27FC236}">
                <a16:creationId xmlns:a16="http://schemas.microsoft.com/office/drawing/2014/main" id="{B98B894F-815C-4192-9E28-7E26AC4DD741}"/>
              </a:ext>
            </a:extLst>
          </p:cNvPr>
          <p:cNvCxnSpPr>
            <a:cxnSpLocks/>
          </p:cNvCxnSpPr>
          <p:nvPr/>
        </p:nvCxnSpPr>
        <p:spPr>
          <a:xfrm flipH="1">
            <a:off x="436245" y="5155250"/>
            <a:ext cx="10928914" cy="0"/>
          </a:xfrm>
          <a:prstGeom prst="line">
            <a:avLst/>
          </a:prstGeom>
          <a:ln>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F5AF188-679A-410B-8976-6947A28FB76F}"/>
              </a:ext>
            </a:extLst>
          </p:cNvPr>
          <p:cNvCxnSpPr>
            <a:cxnSpLocks/>
          </p:cNvCxnSpPr>
          <p:nvPr/>
        </p:nvCxnSpPr>
        <p:spPr>
          <a:xfrm flipH="1">
            <a:off x="1787051" y="2398474"/>
            <a:ext cx="9649874" cy="0"/>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CD002A3-C0AE-4254-8A88-C6628E6C56EB}"/>
              </a:ext>
            </a:extLst>
          </p:cNvPr>
          <p:cNvCxnSpPr>
            <a:cxnSpLocks/>
          </p:cNvCxnSpPr>
          <p:nvPr/>
        </p:nvCxnSpPr>
        <p:spPr>
          <a:xfrm flipH="1">
            <a:off x="1865318" y="3317609"/>
            <a:ext cx="9499841" cy="0"/>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FA94C67-CFC2-4780-B4DA-2AA7B9C8AF04}"/>
              </a:ext>
            </a:extLst>
          </p:cNvPr>
          <p:cNvCxnSpPr>
            <a:cxnSpLocks/>
          </p:cNvCxnSpPr>
          <p:nvPr/>
        </p:nvCxnSpPr>
        <p:spPr>
          <a:xfrm flipH="1">
            <a:off x="1865318" y="5965432"/>
            <a:ext cx="9649874" cy="0"/>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073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0DE5BA6-012B-402F-B7DB-409EF2D0FE19}"/>
              </a:ext>
            </a:extLst>
          </p:cNvPr>
          <p:cNvGraphicFramePr>
            <a:graphicFrameLocks noChangeAspect="1"/>
          </p:cNvGraphicFramePr>
          <p:nvPr>
            <p:custDataLst>
              <p:tags r:id="rId2"/>
            </p:custDataLst>
            <p:extLst>
              <p:ext uri="{D42A27DB-BD31-4B8C-83A1-F6EECF244321}">
                <p14:modId xmlns:p14="http://schemas.microsoft.com/office/powerpoint/2010/main" val="34870861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61" name="think-cell Slide" r:id="rId16" imgW="395" imgH="394" progId="TCLayout.ActiveDocument.1">
                  <p:embed/>
                </p:oleObj>
              </mc:Choice>
              <mc:Fallback>
                <p:oleObj name="think-cell Slide" r:id="rId16" imgW="395" imgH="394"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BF029CE-DEF7-4816-A83B-FB1A25997670}"/>
              </a:ext>
            </a:extLst>
          </p:cNvPr>
          <p:cNvSpPr/>
          <p:nvPr>
            <p:custDataLst>
              <p:tags r:id="rId3"/>
            </p:custDataLst>
          </p:nvPr>
        </p:nvSpPr>
        <p:spPr>
          <a:xfrm>
            <a:off x="0" y="0"/>
            <a:ext cx="158750" cy="158750"/>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200" b="1" dirty="0" err="1">
              <a:solidFill>
                <a:schemeClr val="tx1"/>
              </a:solidFill>
              <a:latin typeface="Futura Bold" panose="00000900000000000000" pitchFamily="2" charset="0"/>
              <a:ea typeface="Arial Unicode MS"/>
              <a:sym typeface="Futura Bold" panose="00000900000000000000" pitchFamily="2" charset="0"/>
            </a:endParaRPr>
          </a:p>
        </p:txBody>
      </p:sp>
      <p:sp>
        <p:nvSpPr>
          <p:cNvPr id="2" name="Title 1">
            <a:extLst>
              <a:ext uri="{FF2B5EF4-FFF2-40B4-BE49-F238E27FC236}">
                <a16:creationId xmlns:a16="http://schemas.microsoft.com/office/drawing/2014/main" id="{29F8CDBF-0456-4189-8AC5-7BB7A6C3029C}"/>
              </a:ext>
            </a:extLst>
          </p:cNvPr>
          <p:cNvSpPr>
            <a:spLocks noGrp="1"/>
          </p:cNvSpPr>
          <p:nvPr>
            <p:ph type="title"/>
          </p:nvPr>
        </p:nvSpPr>
        <p:spPr>
          <a:xfrm>
            <a:off x="508011" y="623131"/>
            <a:ext cx="11188689" cy="1015663"/>
          </a:xfrm>
        </p:spPr>
        <p:txBody>
          <a:bodyPr/>
          <a:lstStyle/>
          <a:p>
            <a:r>
              <a:rPr lang="en-US" dirty="0"/>
              <a:t>$3.65 Million annual savings can be achieved from November 2021</a:t>
            </a:r>
            <a:br>
              <a:rPr lang="en-US" dirty="0"/>
            </a:br>
            <a:br>
              <a:rPr lang="en-US" dirty="0"/>
            </a:br>
            <a:endParaRPr lang="en-US" dirty="0"/>
          </a:p>
        </p:txBody>
      </p:sp>
      <p:cxnSp>
        <p:nvCxnSpPr>
          <p:cNvPr id="57" name="Straight Connector 56">
            <a:extLst>
              <a:ext uri="{FF2B5EF4-FFF2-40B4-BE49-F238E27FC236}">
                <a16:creationId xmlns:a16="http://schemas.microsoft.com/office/drawing/2014/main" id="{F12D7860-B533-432F-A283-0303968963EE}"/>
              </a:ext>
            </a:extLst>
          </p:cNvPr>
          <p:cNvCxnSpPr/>
          <p:nvPr>
            <p:custDataLst>
              <p:tags r:id="rId4"/>
            </p:custDataLst>
          </p:nvPr>
        </p:nvCxnSpPr>
        <p:spPr bwMode="gray">
          <a:xfrm>
            <a:off x="4532313" y="3038475"/>
            <a:ext cx="0" cy="311150"/>
          </a:xfrm>
          <a:prstGeom prst="line">
            <a:avLst/>
          </a:prstGeom>
          <a:ln w="9525" cap="flat" cmpd="sng" algn="ctr">
            <a:solidFill>
              <a:srgbClr val="D0D0D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0F71300-85DB-4D68-B42C-21E905F9BDDD}"/>
              </a:ext>
            </a:extLst>
          </p:cNvPr>
          <p:cNvCxnSpPr/>
          <p:nvPr>
            <p:custDataLst>
              <p:tags r:id="rId5"/>
            </p:custDataLst>
          </p:nvPr>
        </p:nvCxnSpPr>
        <p:spPr bwMode="gray">
          <a:xfrm>
            <a:off x="5692775" y="5224463"/>
            <a:ext cx="0" cy="311150"/>
          </a:xfrm>
          <a:prstGeom prst="line">
            <a:avLst/>
          </a:prstGeom>
          <a:ln w="9525" cap="flat" cmpd="sng" algn="ctr">
            <a:solidFill>
              <a:srgbClr val="D0D0D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A0DD5F-24A2-4C11-A0D2-C86FED380E7D}"/>
              </a:ext>
            </a:extLst>
          </p:cNvPr>
          <p:cNvCxnSpPr/>
          <p:nvPr>
            <p:custDataLst>
              <p:tags r:id="rId6"/>
            </p:custDataLst>
          </p:nvPr>
        </p:nvCxnSpPr>
        <p:spPr bwMode="gray">
          <a:xfrm>
            <a:off x="5692775" y="4132263"/>
            <a:ext cx="0" cy="311150"/>
          </a:xfrm>
          <a:prstGeom prst="line">
            <a:avLst/>
          </a:prstGeom>
          <a:ln w="9525" cap="flat" cmpd="sng" algn="ctr">
            <a:solidFill>
              <a:srgbClr val="D0D0D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E7E76C60-2211-4E7B-86BB-2870FAB061C2}"/>
              </a:ext>
            </a:extLst>
          </p:cNvPr>
          <p:cNvSpPr/>
          <p:nvPr>
            <p:custDataLst>
              <p:tags r:id="rId7"/>
            </p:custDataLst>
          </p:nvPr>
        </p:nvSpPr>
        <p:spPr bwMode="auto">
          <a:xfrm>
            <a:off x="5689600" y="4443413"/>
            <a:ext cx="6350" cy="781050"/>
          </a:xfrm>
          <a:prstGeom prst="rect">
            <a:avLst/>
          </a:prstGeom>
          <a:solidFill>
            <a:schemeClr val="accent1"/>
          </a:solidFill>
          <a:ln w="9525" algn="ctr">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err="1">
              <a:solidFill>
                <a:schemeClr val="tx1"/>
              </a:solidFill>
            </a:endParaRPr>
          </a:p>
        </p:txBody>
      </p:sp>
      <p:graphicFrame>
        <p:nvGraphicFramePr>
          <p:cNvPr id="80" name="Chart 79">
            <a:extLst>
              <a:ext uri="{FF2B5EF4-FFF2-40B4-BE49-F238E27FC236}">
                <a16:creationId xmlns:a16="http://schemas.microsoft.com/office/drawing/2014/main" id="{C37C4D34-240A-489C-8E6A-97C8B82E71C9}"/>
              </a:ext>
            </a:extLst>
          </p:cNvPr>
          <p:cNvGraphicFramePr/>
          <p:nvPr>
            <p:custDataLst>
              <p:tags r:id="rId8"/>
            </p:custDataLst>
            <p:extLst>
              <p:ext uri="{D42A27DB-BD31-4B8C-83A1-F6EECF244321}">
                <p14:modId xmlns:p14="http://schemas.microsoft.com/office/powerpoint/2010/main" val="90370302"/>
              </p:ext>
            </p:extLst>
          </p:nvPr>
        </p:nvGraphicFramePr>
        <p:xfrm>
          <a:off x="2041525" y="2019300"/>
          <a:ext cx="4418013" cy="4535488"/>
        </p:xfrm>
        <a:graphic>
          <a:graphicData uri="http://schemas.openxmlformats.org/drawingml/2006/chart">
            <c:chart xmlns:c="http://schemas.openxmlformats.org/drawingml/2006/chart" xmlns:r="http://schemas.openxmlformats.org/officeDocument/2006/relationships" r:id="rId18"/>
          </a:graphicData>
        </a:graphic>
      </p:graphicFrame>
      <p:sp>
        <p:nvSpPr>
          <p:cNvPr id="7" name="Rectangle 6">
            <a:extLst>
              <a:ext uri="{FF2B5EF4-FFF2-40B4-BE49-F238E27FC236}">
                <a16:creationId xmlns:a16="http://schemas.microsoft.com/office/drawing/2014/main" id="{CFC05C4A-6807-40A0-A611-4B0A6765C559}"/>
              </a:ext>
            </a:extLst>
          </p:cNvPr>
          <p:cNvSpPr>
            <a:spLocks noGrp="1" noChangeArrowheads="1"/>
          </p:cNvSpPr>
          <p:nvPr>
            <p:custDataLst>
              <p:tags r:id="rId9"/>
            </p:custDataLst>
          </p:nvPr>
        </p:nvSpPr>
        <p:spPr bwMode="auto">
          <a:xfrm>
            <a:off x="622300" y="2435225"/>
            <a:ext cx="1524000" cy="4254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85DAE2A5-4FEE-47B1-9B8E-93E74996AC60}" type="datetime'''''''M''on''''t''hly'' ''airc''raft ren''t&#10;''USD element'">
              <a:rPr lang="en-GB" altLang="en-US" sz="1400" smtClean="0"/>
              <a:pPr/>
              <a:t>Monthly aircraft rent
USD element</a:t>
            </a:fld>
            <a:endParaRPr lang="en-GB" sz="1400" noProof="0" dirty="0">
              <a:ea typeface="Arial Unicode MS"/>
              <a:sym typeface="+mn-lt"/>
            </a:endParaRPr>
          </a:p>
        </p:txBody>
      </p:sp>
      <p:sp>
        <p:nvSpPr>
          <p:cNvPr id="8" name="Rectangle 7">
            <a:extLst>
              <a:ext uri="{FF2B5EF4-FFF2-40B4-BE49-F238E27FC236}">
                <a16:creationId xmlns:a16="http://schemas.microsoft.com/office/drawing/2014/main" id="{D830D8E1-9EC6-4003-A83C-FA61FEDD955D}"/>
              </a:ext>
            </a:extLst>
          </p:cNvPr>
          <p:cNvSpPr>
            <a:spLocks noGrp="1" noChangeArrowheads="1"/>
          </p:cNvSpPr>
          <p:nvPr>
            <p:custDataLst>
              <p:tags r:id="rId10"/>
            </p:custDataLst>
          </p:nvPr>
        </p:nvSpPr>
        <p:spPr bwMode="auto">
          <a:xfrm>
            <a:off x="632242" y="4529912"/>
            <a:ext cx="1736725" cy="65002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GB" altLang="en-US" sz="1400" dirty="0"/>
              <a:t>Additional positioning</a:t>
            </a:r>
          </a:p>
          <a:p>
            <a:r>
              <a:rPr lang="en-GB" altLang="en-US" sz="1400" dirty="0"/>
              <a:t>USD</a:t>
            </a:r>
            <a:endParaRPr lang="en-GB" sz="1400" noProof="0" dirty="0">
              <a:ea typeface="Arial Unicode MS"/>
              <a:sym typeface="+mn-lt"/>
            </a:endParaRPr>
          </a:p>
        </p:txBody>
      </p:sp>
      <p:sp>
        <p:nvSpPr>
          <p:cNvPr id="26" name="Rectangle 25">
            <a:extLst>
              <a:ext uri="{FF2B5EF4-FFF2-40B4-BE49-F238E27FC236}">
                <a16:creationId xmlns:a16="http://schemas.microsoft.com/office/drawing/2014/main" id="{345F2AE4-39FF-4FAC-A49E-F8FCFC18707C}"/>
              </a:ext>
            </a:extLst>
          </p:cNvPr>
          <p:cNvSpPr>
            <a:spLocks noGrp="1" noChangeArrowheads="1"/>
          </p:cNvSpPr>
          <p:nvPr>
            <p:custDataLst>
              <p:tags r:id="rId11"/>
            </p:custDataLst>
          </p:nvPr>
        </p:nvSpPr>
        <p:spPr bwMode="auto">
          <a:xfrm>
            <a:off x="622300" y="5819775"/>
            <a:ext cx="1579563" cy="2127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7FC0A6D3-4C04-425F-B50F-81DD67E10DA7}" type="datetime'T''''o''ta''l ''monthl''''''''''''y ''sav''''in''g''s'''''''">
              <a:rPr lang="en-GB" altLang="en-US" sz="1400" smtClean="0"/>
              <a:pPr/>
              <a:t>Total monthly savings</a:t>
            </a:fld>
            <a:endParaRPr lang="en-GB" sz="1400" noProof="0" dirty="0">
              <a:ea typeface="Arial Unicode MS"/>
              <a:sym typeface="+mn-lt"/>
            </a:endParaRPr>
          </a:p>
        </p:txBody>
      </p:sp>
      <p:sp>
        <p:nvSpPr>
          <p:cNvPr id="61" name="Rectangle 60">
            <a:extLst>
              <a:ext uri="{FF2B5EF4-FFF2-40B4-BE49-F238E27FC236}">
                <a16:creationId xmlns:a16="http://schemas.microsoft.com/office/drawing/2014/main" id="{46DBB9B9-A4AA-4B92-97C8-7466E763EE11}"/>
              </a:ext>
            </a:extLst>
          </p:cNvPr>
          <p:cNvSpPr>
            <a:spLocks noGrp="1" noChangeArrowheads="1"/>
          </p:cNvSpPr>
          <p:nvPr>
            <p:custDataLst>
              <p:tags r:id="rId12"/>
            </p:custDataLst>
          </p:nvPr>
        </p:nvSpPr>
        <p:spPr bwMode="auto">
          <a:xfrm>
            <a:off x="622300" y="3527425"/>
            <a:ext cx="1524000" cy="4254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fld id="{C7AC5BE3-C906-42E5-8D47-214FAB38C91B}" type="datetime'Mo''nthl''y aircr''a''ft rent''&#10;N''''G''N ''ele''men''''t'''''">
              <a:rPr lang="en-GB" altLang="en-US" sz="1400" smtClean="0"/>
              <a:pPr/>
              <a:t>Monthly aircraft rent
NGN element</a:t>
            </a:fld>
            <a:endParaRPr lang="en-GB" sz="1400" noProof="0" dirty="0">
              <a:ea typeface="Arial Unicode MS"/>
              <a:sym typeface="+mn-lt"/>
            </a:endParaRPr>
          </a:p>
        </p:txBody>
      </p:sp>
      <p:sp>
        <p:nvSpPr>
          <p:cNvPr id="78" name="Rectangle 77">
            <a:extLst>
              <a:ext uri="{FF2B5EF4-FFF2-40B4-BE49-F238E27FC236}">
                <a16:creationId xmlns:a16="http://schemas.microsoft.com/office/drawing/2014/main" id="{86BF25B5-ABE7-4D49-AE85-A7B4B0269503}"/>
              </a:ext>
            </a:extLst>
          </p:cNvPr>
          <p:cNvSpPr>
            <a:spLocks noGrp="1" noChangeArrowheads="1"/>
          </p:cNvSpPr>
          <p:nvPr>
            <p:custDataLst>
              <p:tags r:id="rId13"/>
            </p:custDataLst>
          </p:nvPr>
        </p:nvSpPr>
        <p:spPr bwMode="gray">
          <a:xfrm>
            <a:off x="4802189" y="4447859"/>
            <a:ext cx="893761" cy="722711"/>
          </a:xfrm>
          <a:prstGeom prst="rect">
            <a:avLst/>
          </a:prstGeom>
          <a:solidFill>
            <a:schemeClr val="accent1"/>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400" tIns="0" rIns="25400" bIns="0" numCol="1" spcCol="0" anchor="ctr" anchorCtr="0" compatLnSpc="1">
            <a:prstTxWarp prst="textNoShape">
              <a:avLst/>
            </a:prstTxWarp>
            <a:noAutofit/>
          </a:bodyPr>
          <a:lst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algn="ctr"/>
            <a:r>
              <a:rPr lang="en-GB" sz="1400" noProof="0" dirty="0">
                <a:ea typeface="Arial Unicode MS"/>
                <a:sym typeface="+mn-lt"/>
              </a:rPr>
              <a:t>26,000</a:t>
            </a:r>
          </a:p>
        </p:txBody>
      </p:sp>
      <p:sp>
        <p:nvSpPr>
          <p:cNvPr id="35" name="TextBox 34">
            <a:extLst>
              <a:ext uri="{FF2B5EF4-FFF2-40B4-BE49-F238E27FC236}">
                <a16:creationId xmlns:a16="http://schemas.microsoft.com/office/drawing/2014/main" id="{CA3FCCAF-9AE9-464A-BA29-F67230BDF774}"/>
              </a:ext>
            </a:extLst>
          </p:cNvPr>
          <p:cNvSpPr txBox="1"/>
          <p:nvPr/>
        </p:nvSpPr>
        <p:spPr>
          <a:xfrm>
            <a:off x="6095999" y="2657643"/>
            <a:ext cx="4965289"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lvl="1"/>
            <a:r>
              <a:rPr lang="en-GB" dirty="0"/>
              <a:t>RW AW139 MSC rate per aircraft per month</a:t>
            </a:r>
          </a:p>
        </p:txBody>
      </p:sp>
      <p:sp>
        <p:nvSpPr>
          <p:cNvPr id="36" name="TextBox 35">
            <a:extLst>
              <a:ext uri="{FF2B5EF4-FFF2-40B4-BE49-F238E27FC236}">
                <a16:creationId xmlns:a16="http://schemas.microsoft.com/office/drawing/2014/main" id="{C506B0B8-188B-400B-A674-07CB5832FF94}"/>
              </a:ext>
            </a:extLst>
          </p:cNvPr>
          <p:cNvSpPr txBox="1"/>
          <p:nvPr/>
        </p:nvSpPr>
        <p:spPr>
          <a:xfrm>
            <a:off x="6102355" y="4604522"/>
            <a:ext cx="4965289" cy="49244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lvl="1"/>
            <a:r>
              <a:rPr lang="en-GB" dirty="0"/>
              <a:t>Assuming one aircraft per week positioning empty between Lagos and Port Harcourt.</a:t>
            </a:r>
          </a:p>
        </p:txBody>
      </p:sp>
      <p:grpSp>
        <p:nvGrpSpPr>
          <p:cNvPr id="39" name="Group 38">
            <a:extLst>
              <a:ext uri="{FF2B5EF4-FFF2-40B4-BE49-F238E27FC236}">
                <a16:creationId xmlns:a16="http://schemas.microsoft.com/office/drawing/2014/main" id="{21D7C38F-2761-4272-8D6E-55740775F545}"/>
              </a:ext>
            </a:extLst>
          </p:cNvPr>
          <p:cNvGrpSpPr/>
          <p:nvPr/>
        </p:nvGrpSpPr>
        <p:grpSpPr>
          <a:xfrm>
            <a:off x="622300" y="1638794"/>
            <a:ext cx="10490610" cy="226181"/>
            <a:chOff x="1930826" y="1369789"/>
            <a:chExt cx="4036404" cy="227280"/>
          </a:xfrm>
        </p:grpSpPr>
        <p:sp>
          <p:nvSpPr>
            <p:cNvPr id="40" name="Rectangle 9">
              <a:extLst>
                <a:ext uri="{FF2B5EF4-FFF2-40B4-BE49-F238E27FC236}">
                  <a16:creationId xmlns:a16="http://schemas.microsoft.com/office/drawing/2014/main" id="{E161E263-E1BD-47C7-9DD5-E8AA1E5122DA}"/>
                </a:ext>
              </a:extLst>
            </p:cNvPr>
            <p:cNvSpPr>
              <a:spLocks noChangeArrowheads="1"/>
            </p:cNvSpPr>
            <p:nvPr>
              <p:custDataLst>
                <p:tags r:id="rId14"/>
              </p:custDataLst>
            </p:nvPr>
          </p:nvSpPr>
          <p:spPr bwMode="gray">
            <a:xfrm>
              <a:off x="1930826" y="1369789"/>
              <a:ext cx="4036404" cy="187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oAutofit/>
            </a:bodyPr>
            <a:lstStyle/>
            <a:p>
              <a:pPr defTabSz="913526">
                <a:buClr>
                  <a:schemeClr val="tx2"/>
                </a:buClr>
              </a:pPr>
              <a:r>
                <a:rPr lang="en-GB" sz="1200" b="1" dirty="0">
                  <a:solidFill>
                    <a:schemeClr val="tx2"/>
                  </a:solidFill>
                </a:rPr>
                <a:t>Expected savings, $305,554 per month</a:t>
              </a:r>
            </a:p>
          </p:txBody>
        </p:sp>
        <p:cxnSp>
          <p:nvCxnSpPr>
            <p:cNvPr id="41" name="Straight Connector 40">
              <a:extLst>
                <a:ext uri="{FF2B5EF4-FFF2-40B4-BE49-F238E27FC236}">
                  <a16:creationId xmlns:a16="http://schemas.microsoft.com/office/drawing/2014/main" id="{BC1FF048-1120-414D-84ED-B4C144454509}"/>
                </a:ext>
              </a:extLst>
            </p:cNvPr>
            <p:cNvCxnSpPr>
              <a:cxnSpLocks/>
            </p:cNvCxnSpPr>
            <p:nvPr/>
          </p:nvCxnSpPr>
          <p:spPr>
            <a:xfrm>
              <a:off x="1930826" y="1597069"/>
              <a:ext cx="4036404"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43" name="Straight Connector 42">
            <a:extLst>
              <a:ext uri="{FF2B5EF4-FFF2-40B4-BE49-F238E27FC236}">
                <a16:creationId xmlns:a16="http://schemas.microsoft.com/office/drawing/2014/main" id="{1F0D42DF-312E-4289-BA61-7884E5ED67D7}"/>
              </a:ext>
            </a:extLst>
          </p:cNvPr>
          <p:cNvCxnSpPr/>
          <p:nvPr/>
        </p:nvCxnSpPr>
        <p:spPr>
          <a:xfrm>
            <a:off x="622300" y="3197388"/>
            <a:ext cx="1049061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3C88BFA-4043-476E-AC04-D7B042BFB514}"/>
              </a:ext>
            </a:extLst>
          </p:cNvPr>
          <p:cNvCxnSpPr/>
          <p:nvPr/>
        </p:nvCxnSpPr>
        <p:spPr>
          <a:xfrm>
            <a:off x="622300" y="4285050"/>
            <a:ext cx="1049061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11597E47-7C2A-4903-AB1B-351E1A7BECD2}"/>
              </a:ext>
            </a:extLst>
          </p:cNvPr>
          <p:cNvSpPr txBox="1"/>
          <p:nvPr/>
        </p:nvSpPr>
        <p:spPr>
          <a:xfrm>
            <a:off x="6095998" y="3508478"/>
            <a:ext cx="4965289" cy="49244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lvl="1"/>
            <a:r>
              <a:rPr lang="en-GB" dirty="0"/>
              <a:t>RW AW139 MSC rate per aircraft per month at 413 NGN/USD FX rate</a:t>
            </a:r>
          </a:p>
        </p:txBody>
      </p:sp>
      <p:cxnSp>
        <p:nvCxnSpPr>
          <p:cNvPr id="67" name="Straight Connector 66">
            <a:extLst>
              <a:ext uri="{FF2B5EF4-FFF2-40B4-BE49-F238E27FC236}">
                <a16:creationId xmlns:a16="http://schemas.microsoft.com/office/drawing/2014/main" id="{28731FDD-504C-44D0-9E63-59D1DDF5DC1C}"/>
              </a:ext>
            </a:extLst>
          </p:cNvPr>
          <p:cNvCxnSpPr/>
          <p:nvPr/>
        </p:nvCxnSpPr>
        <p:spPr>
          <a:xfrm>
            <a:off x="622300" y="5353091"/>
            <a:ext cx="1049061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367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92C9071-78E9-423F-BD9D-B26FE88ACC7C}"/>
              </a:ext>
            </a:extLst>
          </p:cNvPr>
          <p:cNvGraphicFramePr>
            <a:graphicFrameLocks noChangeAspect="1"/>
          </p:cNvGraphicFramePr>
          <p:nvPr>
            <p:custDataLst>
              <p:tags r:id="rId2"/>
            </p:custDataLst>
            <p:extLst>
              <p:ext uri="{D42A27DB-BD31-4B8C-83A1-F6EECF244321}">
                <p14:modId xmlns:p14="http://schemas.microsoft.com/office/powerpoint/2010/main" val="40753193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64"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48769440-6125-4EDC-B9B2-83DB59CE3CF1}"/>
              </a:ext>
            </a:extLst>
          </p:cNvPr>
          <p:cNvSpPr/>
          <p:nvPr>
            <p:custDataLst>
              <p:tags r:id="rId3"/>
            </p:custDataLst>
          </p:nvPr>
        </p:nvSpPr>
        <p:spPr>
          <a:xfrm>
            <a:off x="0" y="0"/>
            <a:ext cx="158750" cy="158750"/>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200" b="1" dirty="0" err="1">
              <a:solidFill>
                <a:schemeClr val="tx1"/>
              </a:solidFill>
              <a:latin typeface="Futura Bold" panose="00000900000000000000" pitchFamily="2" charset="0"/>
              <a:ea typeface="Arial Unicode MS"/>
              <a:sym typeface="Futura Bold" panose="00000900000000000000" pitchFamily="2" charset="0"/>
            </a:endParaRPr>
          </a:p>
        </p:txBody>
      </p:sp>
      <p:sp>
        <p:nvSpPr>
          <p:cNvPr id="2" name="Title 1">
            <a:extLst>
              <a:ext uri="{FF2B5EF4-FFF2-40B4-BE49-F238E27FC236}">
                <a16:creationId xmlns:a16="http://schemas.microsoft.com/office/drawing/2014/main" id="{CFC8A2F5-C305-4506-B7E5-1E01ED9EC947}"/>
              </a:ext>
            </a:extLst>
          </p:cNvPr>
          <p:cNvSpPr>
            <a:spLocks noGrp="1"/>
          </p:cNvSpPr>
          <p:nvPr>
            <p:ph type="title"/>
          </p:nvPr>
        </p:nvSpPr>
        <p:spPr/>
        <p:txBody>
          <a:bodyPr/>
          <a:lstStyle/>
          <a:p>
            <a:r>
              <a:rPr lang="en-US" dirty="0"/>
              <a:t>L3 implementation plan developed</a:t>
            </a:r>
            <a:endParaRPr lang="en-GB" dirty="0"/>
          </a:p>
        </p:txBody>
      </p:sp>
      <p:sp>
        <p:nvSpPr>
          <p:cNvPr id="12" name="TextBox 11">
            <a:extLst>
              <a:ext uri="{FF2B5EF4-FFF2-40B4-BE49-F238E27FC236}">
                <a16:creationId xmlns:a16="http://schemas.microsoft.com/office/drawing/2014/main" id="{61B1F66A-7D6C-46A3-8DFD-8A04257B5CF7}"/>
              </a:ext>
            </a:extLst>
          </p:cNvPr>
          <p:cNvSpPr txBox="1"/>
          <p:nvPr/>
        </p:nvSpPr>
        <p:spPr>
          <a:xfrm>
            <a:off x="8409399" y="6111758"/>
            <a:ext cx="4064000"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r>
              <a:rPr lang="en-GB" b="1" dirty="0">
                <a:solidFill>
                  <a:schemeClr val="tx2"/>
                </a:solidFill>
              </a:rPr>
              <a:t>today</a:t>
            </a:r>
          </a:p>
        </p:txBody>
      </p:sp>
      <p:graphicFrame>
        <p:nvGraphicFramePr>
          <p:cNvPr id="7" name="Object 6">
            <a:extLst>
              <a:ext uri="{FF2B5EF4-FFF2-40B4-BE49-F238E27FC236}">
                <a16:creationId xmlns:a16="http://schemas.microsoft.com/office/drawing/2014/main" id="{E03B7C8D-AD00-4299-8632-49AC2018B86F}"/>
              </a:ext>
            </a:extLst>
          </p:cNvPr>
          <p:cNvGraphicFramePr>
            <a:graphicFrameLocks noChangeAspect="1"/>
          </p:cNvGraphicFramePr>
          <p:nvPr>
            <p:extLst>
              <p:ext uri="{D42A27DB-BD31-4B8C-83A1-F6EECF244321}">
                <p14:modId xmlns:p14="http://schemas.microsoft.com/office/powerpoint/2010/main" val="1414277331"/>
              </p:ext>
            </p:extLst>
          </p:nvPr>
        </p:nvGraphicFramePr>
        <p:xfrm>
          <a:off x="227013" y="1292225"/>
          <a:ext cx="11682412" cy="3363913"/>
        </p:xfrm>
        <a:graphic>
          <a:graphicData uri="http://schemas.openxmlformats.org/presentationml/2006/ole">
            <mc:AlternateContent xmlns:mc="http://schemas.openxmlformats.org/markup-compatibility/2006">
              <mc:Choice xmlns:v="urn:schemas-microsoft-com:vml" Requires="v">
                <p:oleObj spid="_x0000_s22565" name="Worksheet" r:id="rId7" imgW="8534400" imgH="2457658" progId="Excel.Sheet.12">
                  <p:embed/>
                </p:oleObj>
              </mc:Choice>
              <mc:Fallback>
                <p:oleObj name="Worksheet" r:id="rId7" imgW="8534400" imgH="2457658" progId="Excel.Sheet.12">
                  <p:embed/>
                  <p:pic>
                    <p:nvPicPr>
                      <p:cNvPr id="0" name=""/>
                      <p:cNvPicPr/>
                      <p:nvPr/>
                    </p:nvPicPr>
                    <p:blipFill>
                      <a:blip r:embed="rId8"/>
                      <a:stretch>
                        <a:fillRect/>
                      </a:stretch>
                    </p:blipFill>
                    <p:spPr>
                      <a:xfrm>
                        <a:off x="227013" y="1292225"/>
                        <a:ext cx="11682412" cy="3363913"/>
                      </a:xfrm>
                      <a:prstGeom prst="rect">
                        <a:avLst/>
                      </a:prstGeom>
                    </p:spPr>
                  </p:pic>
                </p:oleObj>
              </mc:Fallback>
            </mc:AlternateContent>
          </a:graphicData>
        </a:graphic>
      </p:graphicFrame>
    </p:spTree>
    <p:extLst>
      <p:ext uri="{BB962C8B-B14F-4D97-AF65-F5344CB8AC3E}">
        <p14:creationId xmlns:p14="http://schemas.microsoft.com/office/powerpoint/2010/main" val="30216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CF4E5-DB09-49B8-A66E-CCF64152C54A}"/>
              </a:ext>
            </a:extLst>
          </p:cNvPr>
          <p:cNvSpPr>
            <a:spLocks noGrp="1"/>
          </p:cNvSpPr>
          <p:nvPr>
            <p:ph type="title"/>
          </p:nvPr>
        </p:nvSpPr>
        <p:spPr>
          <a:xfrm>
            <a:off x="508000" y="712801"/>
            <a:ext cx="11171238" cy="437820"/>
          </a:xfrm>
        </p:spPr>
        <p:txBody>
          <a:bodyPr/>
          <a:lstStyle/>
          <a:p>
            <a:r>
              <a:rPr lang="en-US" b="1" dirty="0"/>
              <a:t>Additional risks that the studies do not consider</a:t>
            </a:r>
            <a:br>
              <a:rPr lang="en-US" b="1" dirty="0"/>
            </a:br>
            <a:endParaRPr lang="en-GB" b="1" dirty="0"/>
          </a:p>
        </p:txBody>
      </p:sp>
      <p:sp>
        <p:nvSpPr>
          <p:cNvPr id="3" name="Content Placeholder 2">
            <a:extLst>
              <a:ext uri="{FF2B5EF4-FFF2-40B4-BE49-F238E27FC236}">
                <a16:creationId xmlns:a16="http://schemas.microsoft.com/office/drawing/2014/main" id="{913E8E73-8F64-4D14-8989-B8E09C04D1D8}"/>
              </a:ext>
            </a:extLst>
          </p:cNvPr>
          <p:cNvSpPr>
            <a:spLocks noGrp="1"/>
          </p:cNvSpPr>
          <p:nvPr>
            <p:ph sz="quarter" idx="11"/>
          </p:nvPr>
        </p:nvSpPr>
        <p:spPr>
          <a:xfrm>
            <a:off x="508000" y="1150621"/>
            <a:ext cx="11171238" cy="5208903"/>
          </a:xfrm>
        </p:spPr>
        <p:txBody>
          <a:bodyPr>
            <a:normAutofit fontScale="62500" lnSpcReduction="20000"/>
          </a:bodyPr>
          <a:lstStyle/>
          <a:p>
            <a:pPr marL="342900" lvl="0" indent="-342900">
              <a:buFont typeface="+mj-lt"/>
              <a:buAutoNum type="arabicPeriod"/>
            </a:pPr>
            <a:r>
              <a:rPr lang="en-US" dirty="0">
                <a:latin typeface="Calibri" panose="020F0502020204030204" pitchFamily="34" charset="0"/>
                <a:ea typeface="Times New Roman" panose="02020603050405020304" pitchFamily="18" charset="0"/>
              </a:rPr>
              <a:t>The current demand for PH and Warri (see week 12) could not be achieved with 2 aircraft between the two bases.  Additionally, the plans do not include break-ins.</a:t>
            </a:r>
            <a:endParaRPr lang="en-US" dirty="0">
              <a:latin typeface="Calibri" panose="020F0502020204030204" pitchFamily="34" charset="0"/>
              <a:ea typeface="Calibri" panose="020F0502020204030204" pitchFamily="34" charset="0"/>
            </a:endParaRPr>
          </a:p>
          <a:p>
            <a:pPr marL="342900" lvl="0" indent="-342900">
              <a:buFont typeface="+mj-lt"/>
              <a:buAutoNum type="arabicPeriod"/>
            </a:pPr>
            <a:r>
              <a:rPr lang="en-US" dirty="0">
                <a:latin typeface="Calibri" panose="020F0502020204030204" pitchFamily="34" charset="0"/>
                <a:ea typeface="Times New Roman" panose="02020603050405020304" pitchFamily="18" charset="0"/>
              </a:rPr>
              <a:t>Aircraft unserviceability –Recently one AW139 was unserviceable for about two weeks, the programme was mostly achieved because there were still 4 AW139s to complete the flight schedules.  If there </a:t>
            </a:r>
            <a:r>
              <a:rPr lang="en-US" dirty="0">
                <a:solidFill>
                  <a:srgbClr val="000000"/>
                </a:solidFill>
                <a:latin typeface="Calibri" panose="020F0502020204030204" pitchFamily="34" charset="0"/>
                <a:ea typeface="Times New Roman" panose="02020603050405020304" pitchFamily="18" charset="0"/>
              </a:rPr>
              <a:t>were </a:t>
            </a:r>
            <a:r>
              <a:rPr lang="en-US" dirty="0">
                <a:latin typeface="Calibri" panose="020F0502020204030204" pitchFamily="34" charset="0"/>
                <a:ea typeface="Times New Roman" panose="02020603050405020304" pitchFamily="18" charset="0"/>
              </a:rPr>
              <a:t>only 4 Aw139s to start with, the programme could not have been achieved with the remaining 3. There were periods in the past (end of 2019) where 3/4 aircraft were unserviceable or in scheduled maintenance.</a:t>
            </a:r>
            <a:endParaRPr lang="en-US" dirty="0">
              <a:latin typeface="Calibri" panose="020F0502020204030204" pitchFamily="34" charset="0"/>
              <a:ea typeface="Calibri" panose="020F0502020204030204" pitchFamily="34" charset="0"/>
            </a:endParaRPr>
          </a:p>
          <a:p>
            <a:pPr marL="342900" lvl="0" indent="-342900">
              <a:buFont typeface="+mj-lt"/>
              <a:buAutoNum type="arabicPeriod"/>
            </a:pPr>
            <a:r>
              <a:rPr lang="en-US" dirty="0">
                <a:latin typeface="Calibri" panose="020F0502020204030204" pitchFamily="34" charset="0"/>
                <a:ea typeface="Times New Roman" panose="02020603050405020304" pitchFamily="18" charset="0"/>
              </a:rPr>
              <a:t>There is little or no visibility of future demand, yes we lose 2 rigs soon, how many are coming on-hire that will have aviation demands (90 day notice to </a:t>
            </a:r>
            <a:r>
              <a:rPr lang="en-US" dirty="0" err="1">
                <a:latin typeface="Calibri" panose="020F0502020204030204" pitchFamily="34" charset="0"/>
                <a:ea typeface="Times New Roman" panose="02020603050405020304" pitchFamily="18" charset="0"/>
              </a:rPr>
              <a:t>offhire</a:t>
            </a:r>
            <a:r>
              <a:rPr lang="en-US" dirty="0">
                <a:latin typeface="Calibri" panose="020F0502020204030204" pitchFamily="34" charset="0"/>
                <a:ea typeface="Times New Roman" panose="02020603050405020304" pitchFamily="18" charset="0"/>
              </a:rPr>
              <a:t>, 120 days to rehire aircraft)?</a:t>
            </a:r>
            <a:endParaRPr lang="en-US" dirty="0">
              <a:latin typeface="Calibri" panose="020F0502020204030204" pitchFamily="34" charset="0"/>
              <a:ea typeface="Calibri" panose="020F0502020204030204" pitchFamily="34" charset="0"/>
            </a:endParaRPr>
          </a:p>
          <a:p>
            <a:pPr marL="342900" lvl="0" indent="-342900">
              <a:buFont typeface="+mj-lt"/>
              <a:buAutoNum type="arabicPeriod"/>
            </a:pPr>
            <a:r>
              <a:rPr lang="en-US" dirty="0">
                <a:solidFill>
                  <a:srgbClr val="000000"/>
                </a:solidFill>
                <a:latin typeface="Calibri" panose="020F0502020204030204" pitchFamily="34" charset="0"/>
                <a:ea typeface="Times New Roman" panose="02020603050405020304" pitchFamily="18" charset="0"/>
              </a:rPr>
              <a:t>There would be reduced ability to respond to company emergency requests, VIP flights, and any field re-entry requirements, e.g. </a:t>
            </a:r>
            <a:r>
              <a:rPr lang="en-US" dirty="0" err="1">
                <a:solidFill>
                  <a:srgbClr val="000000"/>
                </a:solidFill>
                <a:latin typeface="Calibri" panose="020F0502020204030204" pitchFamily="34" charset="0"/>
                <a:ea typeface="Times New Roman" panose="02020603050405020304" pitchFamily="18" charset="0"/>
              </a:rPr>
              <a:t>Belema</a:t>
            </a:r>
            <a:r>
              <a:rPr lang="en-US" dirty="0">
                <a:solidFill>
                  <a:srgbClr val="000000"/>
                </a:solidFill>
                <a:latin typeface="Calibri" panose="020F0502020204030204" pitchFamily="34" charset="0"/>
                <a:ea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endParaRPr>
          </a:p>
          <a:p>
            <a:pPr marL="342900" lvl="0" indent="-342900">
              <a:buFont typeface="+mj-lt"/>
              <a:buAutoNum type="arabicPeriod"/>
            </a:pPr>
            <a:r>
              <a:rPr lang="en-GB" dirty="0">
                <a:latin typeface="Calibri" panose="020F0502020204030204" pitchFamily="34" charset="0"/>
                <a:ea typeface="Times New Roman" panose="02020603050405020304" pitchFamily="18" charset="0"/>
              </a:rPr>
              <a:t>It is too simplistic to say that 28/28 reduces the demand because during the current period we are applying COVID controls, meaning the actual flight demand requires two flights per rotation for any group that would normally require one flight.  i.e. The crew going to the field go in a week early and then their back-to-backs come out a week later once the replacements have been cleared to work.</a:t>
            </a:r>
            <a:endParaRPr lang="en-US" dirty="0">
              <a:latin typeface="Calibri" panose="020F0502020204030204" pitchFamily="34" charset="0"/>
              <a:ea typeface="Calibri" panose="020F0502020204030204" pitchFamily="34" charset="0"/>
            </a:endParaRPr>
          </a:p>
          <a:p>
            <a:pPr marL="342900" lvl="0" indent="-342900">
              <a:buFont typeface="+mj-lt"/>
              <a:buAutoNum type="arabicPeriod"/>
            </a:pPr>
            <a:r>
              <a:rPr lang="en-GB" dirty="0">
                <a:latin typeface="Calibri" panose="020F0502020204030204" pitchFamily="34" charset="0"/>
                <a:ea typeface="Times New Roman" panose="02020603050405020304" pitchFamily="18" charset="0"/>
              </a:rPr>
              <a:t>When flight are required that cannot be met with the existing capacity and we need ad-hoc (from CHL) aircraft.  They may not actually be available, as CHL may drop an airframe themselves, and when they are available, they are expensive – 13,000 USD/hr, eroding any potential savings.</a:t>
            </a:r>
            <a:endParaRPr lang="en-US" dirty="0">
              <a:latin typeface="Calibri" panose="020F0502020204030204" pitchFamily="34" charset="0"/>
              <a:ea typeface="Calibri" panose="020F0502020204030204" pitchFamily="34" charset="0"/>
            </a:endParaRPr>
          </a:p>
          <a:p>
            <a:pPr marL="342900" lvl="0" indent="-342900">
              <a:buFont typeface="+mj-lt"/>
              <a:buAutoNum type="arabicPeriod"/>
            </a:pPr>
            <a:r>
              <a:rPr lang="en-US" dirty="0">
                <a:latin typeface="Calibri" panose="020F0502020204030204" pitchFamily="34" charset="0"/>
                <a:ea typeface="Times New Roman" panose="02020603050405020304" pitchFamily="18" charset="0"/>
              </a:rPr>
              <a:t>Repositioning an empty aircraft from one base to support another is expensive and inefficient (no seat utilisation). For example, Warri has a single aircraft that also covers night medevac, rarely does a week pass without needing a support Aircraft from Lagos or PHC due to temporary unserviceability or maintenance.</a:t>
            </a:r>
            <a:endParaRPr lang="en-US" dirty="0">
              <a:latin typeface="Calibri" panose="020F0502020204030204" pitchFamily="34" charset="0"/>
              <a:ea typeface="Calibri" panose="020F0502020204030204" pitchFamily="34" charset="0"/>
            </a:endParaRPr>
          </a:p>
          <a:p>
            <a:pPr marL="342900" lvl="0" indent="-342900">
              <a:buFont typeface="+mj-lt"/>
              <a:buAutoNum type="arabicPeriod"/>
            </a:pPr>
            <a:r>
              <a:rPr lang="en-US" dirty="0">
                <a:latin typeface="Calibri" panose="020F0502020204030204" pitchFamily="34" charset="0"/>
                <a:ea typeface="Times New Roman" panose="02020603050405020304" pitchFamily="18" charset="0"/>
              </a:rPr>
              <a:t>Weather issues, when morning fog, rain, harmattan or passenger related issues (Access, HUET </a:t>
            </a:r>
            <a:r>
              <a:rPr lang="en-US" dirty="0" err="1">
                <a:latin typeface="Calibri" panose="020F0502020204030204" pitchFamily="34" charset="0"/>
                <a:ea typeface="Times New Roman" panose="02020603050405020304" pitchFamily="18" charset="0"/>
              </a:rPr>
              <a:t>etc</a:t>
            </a:r>
            <a:r>
              <a:rPr lang="en-US" dirty="0">
                <a:latin typeface="Calibri" panose="020F0502020204030204" pitchFamily="34" charset="0"/>
                <a:ea typeface="Times New Roman" panose="02020603050405020304" pitchFamily="18" charset="0"/>
              </a:rPr>
              <a:t>) delay the flight programme, the current aircraft fleet can usually make-up the schedule once flying resumes, this may not be the case with 1 less aircraft.</a:t>
            </a:r>
            <a:endParaRPr lang="en-US" dirty="0">
              <a:latin typeface="Calibri" panose="020F0502020204030204" pitchFamily="34" charset="0"/>
              <a:ea typeface="Calibri" panose="020F0502020204030204" pitchFamily="34" charset="0"/>
            </a:endParaRPr>
          </a:p>
          <a:p>
            <a:pPr marL="342900" lvl="0" indent="-342900">
              <a:buFont typeface="+mj-lt"/>
              <a:buAutoNum type="arabicPeriod"/>
            </a:pPr>
            <a:r>
              <a:rPr lang="en-US" dirty="0">
                <a:latin typeface="Calibri" panose="020F0502020204030204" pitchFamily="34" charset="0"/>
                <a:ea typeface="Times New Roman" panose="02020603050405020304" pitchFamily="18" charset="0"/>
              </a:rPr>
              <a:t>Caverton issues – Dropping one aircraft will mean staff cuts, reduced morale, reduced revenue, greater financial instability and SCiN would no longer be the primary customer for Caverton.</a:t>
            </a:r>
            <a:endParaRPr lang="en-US" dirty="0">
              <a:latin typeface="Calibri" panose="020F0502020204030204" pitchFamily="34" charset="0"/>
              <a:ea typeface="Calibri" panose="020F0502020204030204" pitchFamily="34" charset="0"/>
            </a:endParaRPr>
          </a:p>
          <a:p>
            <a:pPr marL="342900" lvl="0" indent="-342900">
              <a:buFont typeface="+mj-lt"/>
              <a:buAutoNum type="arabicPeriod"/>
            </a:pPr>
            <a:r>
              <a:rPr lang="en-US" dirty="0">
                <a:latin typeface="Calibri" panose="020F0502020204030204" pitchFamily="34" charset="0"/>
                <a:ea typeface="Times New Roman" panose="02020603050405020304" pitchFamily="18" charset="0"/>
              </a:rPr>
              <a:t>An aircraft reduction will probably increase the commercial pressure upon pilots, engineers and other staff at the expense of safety.</a:t>
            </a:r>
            <a:endParaRPr lang="en-US" dirty="0">
              <a:latin typeface="Calibri" panose="020F0502020204030204" pitchFamily="34" charset="0"/>
              <a:ea typeface="Calibri" panose="020F0502020204030204" pitchFamily="34" charset="0"/>
            </a:endParaRPr>
          </a:p>
          <a:p>
            <a:pPr marL="342900" lvl="0" indent="-342900">
              <a:buFont typeface="+mj-lt"/>
              <a:buAutoNum type="arabicPeriod"/>
            </a:pPr>
            <a:r>
              <a:rPr lang="en-US" dirty="0">
                <a:latin typeface="Calibri" panose="020F0502020204030204" pitchFamily="34" charset="0"/>
                <a:ea typeface="Times New Roman" panose="02020603050405020304" pitchFamily="18" charset="0"/>
              </a:rPr>
              <a:t>There is no current PH to Lagos Fixed-Wing contract since BHNL was dropped, Real Estate are working a potential contract with Arik or BHNL, the Twin Otter (or replacement AW139 have been used to make-up this gap).</a:t>
            </a:r>
            <a:endParaRPr lang="en-US" dirty="0">
              <a:latin typeface="Calibri" panose="020F0502020204030204" pitchFamily="34" charset="0"/>
              <a:ea typeface="Calibri" panose="020F0502020204030204" pitchFamily="34" charset="0"/>
            </a:endParaRPr>
          </a:p>
          <a:p>
            <a:endParaRPr lang="en-GB" dirty="0"/>
          </a:p>
        </p:txBody>
      </p:sp>
      <p:sp>
        <p:nvSpPr>
          <p:cNvPr id="4" name="Date Placeholder 3">
            <a:extLst>
              <a:ext uri="{FF2B5EF4-FFF2-40B4-BE49-F238E27FC236}">
                <a16:creationId xmlns:a16="http://schemas.microsoft.com/office/drawing/2014/main" id="{2C36A56C-6A21-47E5-89D2-A0557BE24CDF}"/>
              </a:ext>
            </a:extLst>
          </p:cNvPr>
          <p:cNvSpPr>
            <a:spLocks noGrp="1"/>
          </p:cNvSpPr>
          <p:nvPr>
            <p:ph type="dt" sz="half" idx="2"/>
          </p:nvPr>
        </p:nvSpPr>
        <p:spPr/>
        <p:txBody>
          <a:bodyPr/>
          <a:lstStyle/>
          <a:p>
            <a:pPr>
              <a:defRPr/>
            </a:pPr>
            <a:r>
              <a:rPr lang="en-GB" noProof="1"/>
              <a:t>April 2020</a:t>
            </a:r>
          </a:p>
        </p:txBody>
      </p:sp>
      <p:sp>
        <p:nvSpPr>
          <p:cNvPr id="5" name="Slide Number Placeholder 4">
            <a:extLst>
              <a:ext uri="{FF2B5EF4-FFF2-40B4-BE49-F238E27FC236}">
                <a16:creationId xmlns:a16="http://schemas.microsoft.com/office/drawing/2014/main" id="{CBC42F3F-C082-4D87-8CDB-CCD5617B86AA}"/>
              </a:ext>
            </a:extLst>
          </p:cNvPr>
          <p:cNvSpPr>
            <a:spLocks noGrp="1"/>
          </p:cNvSpPr>
          <p:nvPr>
            <p:ph type="sldNum" sz="quarter" idx="4"/>
          </p:nvPr>
        </p:nvSpPr>
        <p:spPr/>
        <p:txBody>
          <a:bodyPr/>
          <a:lstStyle/>
          <a:p>
            <a:fld id="{D32BAE6A-B452-4007-8177-56DD051636F9}" type="slidenum">
              <a:rPr lang="en-GB" noProof="1" smtClean="0"/>
              <a:pPr/>
              <a:t>9</a:t>
            </a:fld>
            <a:endParaRPr lang="en-GB" noProof="1"/>
          </a:p>
        </p:txBody>
      </p:sp>
      <p:sp>
        <p:nvSpPr>
          <p:cNvPr id="6" name="Footer Placeholder 5">
            <a:extLst>
              <a:ext uri="{FF2B5EF4-FFF2-40B4-BE49-F238E27FC236}">
                <a16:creationId xmlns:a16="http://schemas.microsoft.com/office/drawing/2014/main" id="{214C828F-6269-400B-811E-E3F13F40DAC7}"/>
              </a:ext>
            </a:extLst>
          </p:cNvPr>
          <p:cNvSpPr>
            <a:spLocks noGrp="1"/>
          </p:cNvSpPr>
          <p:nvPr>
            <p:ph type="ftr" sz="quarter" idx="3"/>
          </p:nvPr>
        </p:nvSpPr>
        <p:spPr/>
        <p:txBody>
          <a:bodyPr/>
          <a:lstStyle/>
          <a:p>
            <a:pPr>
              <a:defRPr/>
            </a:pPr>
            <a:r>
              <a:rPr lang="en-GB" noProof="1"/>
              <a:t> </a:t>
            </a:r>
          </a:p>
        </p:txBody>
      </p:sp>
    </p:spTree>
    <p:extLst>
      <p:ext uri="{BB962C8B-B14F-4D97-AF65-F5344CB8AC3E}">
        <p14:creationId xmlns:p14="http://schemas.microsoft.com/office/powerpoint/2010/main" val="287993332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4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NAME" val="Moon"/>
</p:tagLst>
</file>

<file path=ppt/tags/tag23.xml><?xml version="1.0" encoding="utf-8"?>
<p:tagLst xmlns:a="http://schemas.openxmlformats.org/drawingml/2006/main" xmlns:r="http://schemas.openxmlformats.org/officeDocument/2006/relationships" xmlns:p="http://schemas.openxmlformats.org/presentationml/2006/main">
  <p:tag name="NAME" val="Moon"/>
</p:tagLst>
</file>

<file path=ppt/tags/tag24.xml><?xml version="1.0" encoding="utf-8"?>
<p:tagLst xmlns:a="http://schemas.openxmlformats.org/drawingml/2006/main" xmlns:r="http://schemas.openxmlformats.org/officeDocument/2006/relationships" xmlns:p="http://schemas.openxmlformats.org/presentationml/2006/main">
  <p:tag name="NAME" val="Moon"/>
</p:tagLst>
</file>

<file path=ppt/tags/tag25.xml><?xml version="1.0" encoding="utf-8"?>
<p:tagLst xmlns:a="http://schemas.openxmlformats.org/drawingml/2006/main" xmlns:r="http://schemas.openxmlformats.org/officeDocument/2006/relationships" xmlns:p="http://schemas.openxmlformats.org/presentationml/2006/main">
  <p:tag name="NAME" val="Moon"/>
</p:tagLst>
</file>

<file path=ppt/tags/tag26.xml><?xml version="1.0" encoding="utf-8"?>
<p:tagLst xmlns:a="http://schemas.openxmlformats.org/drawingml/2006/main" xmlns:r="http://schemas.openxmlformats.org/officeDocument/2006/relationships" xmlns:p="http://schemas.openxmlformats.org/presentationml/2006/main">
  <p:tag name="NAME" val="Moon"/>
</p:tagLst>
</file>

<file path=ppt/tags/tag27.xml><?xml version="1.0" encoding="utf-8"?>
<p:tagLst xmlns:a="http://schemas.openxmlformats.org/drawingml/2006/main" xmlns:r="http://schemas.openxmlformats.org/officeDocument/2006/relationships" xmlns:p="http://schemas.openxmlformats.org/presentationml/2006/main">
  <p:tag name="NAME" val="Moon"/>
</p:tagLst>
</file>

<file path=ppt/tags/tag2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3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YC64Gnbpu8VnXUmhoDr7Pg"/>
</p:tagLst>
</file>

<file path=ppt/tags/tag42.xml><?xml version="1.0" encoding="utf-8"?>
<p:tagLst xmlns:a="http://schemas.openxmlformats.org/drawingml/2006/main" xmlns:r="http://schemas.openxmlformats.org/officeDocument/2006/relationships" xmlns:p="http://schemas.openxmlformats.org/presentationml/2006/main">
  <p:tag name="NOPREFERENCE" val="Fals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Qemwp5yST9C_d8lf_YJUcg"/>
</p:tagLst>
</file>

<file path=ppt/tags/tag45.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46.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47.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48.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49.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1It6HIJw71jU6jkdWiz3s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MQ4msfouWESOP_rO5dvMb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MQ4msfouWESOP_rO5dvMb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MQ4msfouWESOP_rO5dvMb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pkvgwtGOowHXOw4HLirdM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it1inuBnFRLCNOTZs_zzv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MCsymVtdP6bCwQG8NL3XXw"/>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659eSdrFU6zxrmOltJXHY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NoLbWDlSwKPlTs4WXRYhg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rwIMx5WqcViF3X1p_dbcB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Qg7fm8qaYOMlrAPCgFRmu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cYOq3egdjJYQjRSfrDlE2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McKxWwhHR7ivoIdCejcEw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nNNyvTo9fiygf4k4zPQ7T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T66DWePGlljH81MhcGOYa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MQ4msfouWESOP_rO5dvMb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4MGtSzqw6307XbrW6AucdQ"/>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heme/theme1.xml><?xml version="1.0" encoding="utf-8"?>
<a:theme xmlns:a="http://schemas.openxmlformats.org/drawingml/2006/main" name="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2.xml><?xml version="1.0" encoding="utf-8"?>
<a:theme xmlns:a="http://schemas.openxmlformats.org/drawingml/2006/main" name="1_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3.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F99105CB-A4F5-413F-A47E-DB01C9EA953F}" vid="{8469B93A-448D-4F50-A8E8-884986DC6B4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10404</TotalTime>
  <Words>1940</Words>
  <Application>Microsoft Office PowerPoint</Application>
  <PresentationFormat>Widescreen</PresentationFormat>
  <Paragraphs>280</Paragraphs>
  <Slides>10</Slides>
  <Notes>2</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2</vt:i4>
      </vt:variant>
      <vt:variant>
        <vt:lpstr>Slide Titles</vt:lpstr>
      </vt:variant>
      <vt:variant>
        <vt:i4>10</vt:i4>
      </vt:variant>
    </vt:vector>
  </HeadingPairs>
  <TitlesOfParts>
    <vt:vector size="22" baseType="lpstr">
      <vt:lpstr>Arial</vt:lpstr>
      <vt:lpstr>Calibri</vt:lpstr>
      <vt:lpstr>Futura Bold</vt:lpstr>
      <vt:lpstr>Futura Medium</vt:lpstr>
      <vt:lpstr>ShellBold</vt:lpstr>
      <vt:lpstr>ShellMedium</vt:lpstr>
      <vt:lpstr>Wingdings</vt:lpstr>
      <vt:lpstr>Shell_CF_RDS598</vt:lpstr>
      <vt:lpstr>1_Shell_CF_RDS598</vt:lpstr>
      <vt:lpstr>Shell layouts with footer</vt:lpstr>
      <vt:lpstr>think-cell Slide</vt:lpstr>
      <vt:lpstr>Worksheet</vt:lpstr>
      <vt:lpstr>Optimise Aircraft fleet from 5 to 4 to meet SCiN demand by November 2021</vt:lpstr>
      <vt:lpstr>Jan – Apr 2021 Demand vs Capacity Profile – 4 helis (28/28 Rota)</vt:lpstr>
      <vt:lpstr>Q4 2020 Demand vs Capacity Profile – 4 helis (28/28 Rota)</vt:lpstr>
      <vt:lpstr>Capacity calculations and assumptions used</vt:lpstr>
      <vt:lpstr>Capacity calculations - Continued</vt:lpstr>
      <vt:lpstr>5 key risks have been identified</vt:lpstr>
      <vt:lpstr>$3.65 Million annual savings can be achieved from November 2021  </vt:lpstr>
      <vt:lpstr>L3 implementation plan developed</vt:lpstr>
      <vt:lpstr>Additional risks that the studies do not consider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Optimise Aircraft fleet from 5 to 4 to meet SCiN demand by October, 2020</dc:title>
  <dc:creator>Onyeka, Ikechukwu JN SPDC-UPC/G/USL</dc:creator>
  <cp:lastModifiedBy>Okuh, Chinedum O SPDC-UPC/G/TC</cp:lastModifiedBy>
  <cp:revision>108</cp:revision>
  <dcterms:created xsi:type="dcterms:W3CDTF">2020-06-11T10:49:28Z</dcterms:created>
  <dcterms:modified xsi:type="dcterms:W3CDTF">2021-06-03T13:32:07Z</dcterms:modified>
</cp:coreProperties>
</file>