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charts/chart5.xml" ContentType="application/vnd.openxmlformats-officedocument.drawingml.chart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</p:sldMasterIdLst>
  <p:notesMasterIdLst>
    <p:notesMasterId r:id="rId12"/>
  </p:notesMasterIdLst>
  <p:sldIdLst>
    <p:sldId id="6181" r:id="rId3"/>
    <p:sldId id="6187" r:id="rId4"/>
    <p:sldId id="6188" r:id="rId5"/>
    <p:sldId id="6193" r:id="rId6"/>
    <p:sldId id="6203" r:id="rId7"/>
    <p:sldId id="6204" r:id="rId8"/>
    <p:sldId id="6200" r:id="rId9"/>
    <p:sldId id="6194" r:id="rId10"/>
    <p:sldId id="619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21" y="3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094339622641508E-2"/>
          <c:y val="2.7182435964453737E-2"/>
          <c:w val="0.96981132075471688"/>
          <c:h val="0.9456351280710925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F7F7F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Pt>
            <c:idx val="26"/>
            <c:invertIfNegative val="0"/>
            <c:bubble3D val="0"/>
            <c:spPr>
              <a:solidFill>
                <a:srgbClr val="00A9F4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0131-4180-A33D-2B05B8689E4D}"/>
              </c:ext>
            </c:extLst>
          </c:dPt>
          <c:val>
            <c:numRef>
              <c:f>Sheet1!$A$1:$BQ$1</c:f>
              <c:numCache>
                <c:formatCode>General</c:formatCode>
                <c:ptCount val="69"/>
                <c:pt idx="0">
                  <c:v>35.283333333333331</c:v>
                </c:pt>
                <c:pt idx="1">
                  <c:v>45.516666666666666</c:v>
                </c:pt>
                <c:pt idx="2">
                  <c:v>56.516666666666666</c:v>
                </c:pt>
                <c:pt idx="3">
                  <c:v>43.166666666666664</c:v>
                </c:pt>
                <c:pt idx="4">
                  <c:v>54.283333333333331</c:v>
                </c:pt>
                <c:pt idx="5">
                  <c:v>45.783333333333331</c:v>
                </c:pt>
                <c:pt idx="6">
                  <c:v>34.200000000000003</c:v>
                </c:pt>
                <c:pt idx="7">
                  <c:v>44.25</c:v>
                </c:pt>
                <c:pt idx="8">
                  <c:v>53.583333333333329</c:v>
                </c:pt>
                <c:pt idx="9">
                  <c:v>42.18333333333333</c:v>
                </c:pt>
                <c:pt idx="10">
                  <c:v>51.599999999999994</c:v>
                </c:pt>
                <c:pt idx="11">
                  <c:v>55.583333333333336</c:v>
                </c:pt>
                <c:pt idx="12">
                  <c:v>48.166666666666657</c:v>
                </c:pt>
                <c:pt idx="13">
                  <c:v>44.583333333333336</c:v>
                </c:pt>
                <c:pt idx="14">
                  <c:v>56.099999999999994</c:v>
                </c:pt>
                <c:pt idx="15">
                  <c:v>46</c:v>
                </c:pt>
                <c:pt idx="16">
                  <c:v>58.583333333333336</c:v>
                </c:pt>
                <c:pt idx="17">
                  <c:v>63.8</c:v>
                </c:pt>
                <c:pt idx="18">
                  <c:v>52.933333333333323</c:v>
                </c:pt>
                <c:pt idx="19">
                  <c:v>53.533333333333331</c:v>
                </c:pt>
                <c:pt idx="20">
                  <c:v>66.316666666666663</c:v>
                </c:pt>
                <c:pt idx="21">
                  <c:v>52.399999999999991</c:v>
                </c:pt>
                <c:pt idx="22">
                  <c:v>75.783333333333331</c:v>
                </c:pt>
                <c:pt idx="23">
                  <c:v>65.36666666666666</c:v>
                </c:pt>
                <c:pt idx="24">
                  <c:v>53.266666666666666</c:v>
                </c:pt>
                <c:pt idx="25">
                  <c:v>63.083333333333336</c:v>
                </c:pt>
                <c:pt idx="26">
                  <c:v>63.683333333333337</c:v>
                </c:pt>
                <c:pt idx="27">
                  <c:v>48</c:v>
                </c:pt>
                <c:pt idx="28">
                  <c:v>58.666666666666657</c:v>
                </c:pt>
                <c:pt idx="29">
                  <c:v>51.4</c:v>
                </c:pt>
                <c:pt idx="30">
                  <c:v>57.583333333333343</c:v>
                </c:pt>
                <c:pt idx="31">
                  <c:v>63.983333333333334</c:v>
                </c:pt>
                <c:pt idx="32">
                  <c:v>49.983333333333334</c:v>
                </c:pt>
                <c:pt idx="33">
                  <c:v>43.016666666666666</c:v>
                </c:pt>
                <c:pt idx="34">
                  <c:v>58.916666666666671</c:v>
                </c:pt>
                <c:pt idx="35">
                  <c:v>33.666666666666664</c:v>
                </c:pt>
                <c:pt idx="36">
                  <c:v>50.099999999999994</c:v>
                </c:pt>
                <c:pt idx="37">
                  <c:v>41.95</c:v>
                </c:pt>
                <c:pt idx="38">
                  <c:v>57.966666666666669</c:v>
                </c:pt>
                <c:pt idx="39">
                  <c:v>38.766666666666666</c:v>
                </c:pt>
                <c:pt idx="40">
                  <c:v>46.916666666666664</c:v>
                </c:pt>
                <c:pt idx="41">
                  <c:v>55.083333333333329</c:v>
                </c:pt>
                <c:pt idx="42">
                  <c:v>51.649999999999991</c:v>
                </c:pt>
                <c:pt idx="43">
                  <c:v>47.983333333333334</c:v>
                </c:pt>
                <c:pt idx="44">
                  <c:v>45.916666666666664</c:v>
                </c:pt>
                <c:pt idx="45">
                  <c:v>44.383333333333333</c:v>
                </c:pt>
                <c:pt idx="46">
                  <c:v>57.100000000000009</c:v>
                </c:pt>
                <c:pt idx="47">
                  <c:v>52.349999999999994</c:v>
                </c:pt>
                <c:pt idx="48">
                  <c:v>46.95</c:v>
                </c:pt>
                <c:pt idx="49">
                  <c:v>44</c:v>
                </c:pt>
                <c:pt idx="50">
                  <c:v>34.833333333333336</c:v>
                </c:pt>
                <c:pt idx="51">
                  <c:v>15.333333333333336</c:v>
                </c:pt>
                <c:pt idx="52">
                  <c:v>13.966666666666654</c:v>
                </c:pt>
                <c:pt idx="53">
                  <c:v>7.3166666666666664</c:v>
                </c:pt>
                <c:pt idx="54">
                  <c:v>18.933333333333337</c:v>
                </c:pt>
                <c:pt idx="55">
                  <c:v>2.15</c:v>
                </c:pt>
                <c:pt idx="56">
                  <c:v>0.26666666666666666</c:v>
                </c:pt>
                <c:pt idx="57">
                  <c:v>23.083333333333332</c:v>
                </c:pt>
                <c:pt idx="58">
                  <c:v>22.466666666666672</c:v>
                </c:pt>
                <c:pt idx="59">
                  <c:v>1.9500000000000002</c:v>
                </c:pt>
                <c:pt idx="60">
                  <c:v>5.75</c:v>
                </c:pt>
                <c:pt idx="61">
                  <c:v>12.65</c:v>
                </c:pt>
                <c:pt idx="62">
                  <c:v>0.33333333333333331</c:v>
                </c:pt>
                <c:pt idx="63">
                  <c:v>4.75</c:v>
                </c:pt>
                <c:pt idx="64">
                  <c:v>17.350000000000001</c:v>
                </c:pt>
                <c:pt idx="65">
                  <c:v>3.7833333333333332</c:v>
                </c:pt>
                <c:pt idx="66">
                  <c:v>4.8499999999999988</c:v>
                </c:pt>
                <c:pt idx="67">
                  <c:v>14.366666666666664</c:v>
                </c:pt>
                <c:pt idx="68">
                  <c:v>19.100000000000001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31-4180-A33D-2B05B8689E4D}"/>
            </c:ext>
          </c:extLst>
        </c:ser>
        <c:ser>
          <c:idx val="1"/>
          <c:order val="1"/>
          <c:spPr>
            <a:solidFill>
              <a:srgbClr val="B3B3B3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Pt>
            <c:idx val="26"/>
            <c:invertIfNegative val="0"/>
            <c:bubble3D val="0"/>
            <c:spPr>
              <a:solidFill>
                <a:srgbClr val="70D2F0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2-0131-4180-A33D-2B05B8689E4D}"/>
              </c:ext>
            </c:extLst>
          </c:dPt>
          <c:val>
            <c:numRef>
              <c:f>Sheet1!$A$2:$BQ$2</c:f>
              <c:numCache>
                <c:formatCode>General</c:formatCode>
                <c:ptCount val="69"/>
                <c:pt idx="0">
                  <c:v>35.283333333333331</c:v>
                </c:pt>
                <c:pt idx="1">
                  <c:v>25.88333333333334</c:v>
                </c:pt>
                <c:pt idx="2">
                  <c:v>51.333333333333329</c:v>
                </c:pt>
                <c:pt idx="3">
                  <c:v>54.716666666666661</c:v>
                </c:pt>
                <c:pt idx="4">
                  <c:v>56.3</c:v>
                </c:pt>
                <c:pt idx="5">
                  <c:v>48.400000000000006</c:v>
                </c:pt>
                <c:pt idx="6">
                  <c:v>38.333333333333329</c:v>
                </c:pt>
                <c:pt idx="7">
                  <c:v>36.533333333333331</c:v>
                </c:pt>
                <c:pt idx="8">
                  <c:v>53</c:v>
                </c:pt>
                <c:pt idx="9">
                  <c:v>46.65</c:v>
                </c:pt>
                <c:pt idx="10">
                  <c:v>50.899999999999991</c:v>
                </c:pt>
                <c:pt idx="11">
                  <c:v>47.65</c:v>
                </c:pt>
                <c:pt idx="12">
                  <c:v>44.150000000000006</c:v>
                </c:pt>
                <c:pt idx="13">
                  <c:v>54.283333333333339</c:v>
                </c:pt>
                <c:pt idx="14">
                  <c:v>51.033333333333331</c:v>
                </c:pt>
                <c:pt idx="15">
                  <c:v>52.816666666666677</c:v>
                </c:pt>
                <c:pt idx="16">
                  <c:v>52.633333333333333</c:v>
                </c:pt>
                <c:pt idx="17">
                  <c:v>50.733333333333334</c:v>
                </c:pt>
                <c:pt idx="18">
                  <c:v>52.5</c:v>
                </c:pt>
                <c:pt idx="19">
                  <c:v>48.383333333333326</c:v>
                </c:pt>
                <c:pt idx="20">
                  <c:v>49.583333333333343</c:v>
                </c:pt>
                <c:pt idx="21">
                  <c:v>54.2</c:v>
                </c:pt>
                <c:pt idx="22">
                  <c:v>52.383333333333354</c:v>
                </c:pt>
                <c:pt idx="23">
                  <c:v>58.933333333333323</c:v>
                </c:pt>
                <c:pt idx="24">
                  <c:v>55.183333333333323</c:v>
                </c:pt>
                <c:pt idx="25">
                  <c:v>63.85</c:v>
                </c:pt>
                <c:pt idx="26">
                  <c:v>56.233333333333334</c:v>
                </c:pt>
                <c:pt idx="27">
                  <c:v>58.05</c:v>
                </c:pt>
                <c:pt idx="28">
                  <c:v>54.616666666666674</c:v>
                </c:pt>
                <c:pt idx="29">
                  <c:v>54.983333333333327</c:v>
                </c:pt>
                <c:pt idx="30">
                  <c:v>61.3</c:v>
                </c:pt>
                <c:pt idx="31">
                  <c:v>52.566666666666663</c:v>
                </c:pt>
                <c:pt idx="32">
                  <c:v>4.5600000000000023</c:v>
                </c:pt>
                <c:pt idx="33">
                  <c:v>63.383333333333326</c:v>
                </c:pt>
                <c:pt idx="34">
                  <c:v>69.45</c:v>
                </c:pt>
                <c:pt idx="35">
                  <c:v>57.050000000000004</c:v>
                </c:pt>
                <c:pt idx="36">
                  <c:v>62.7</c:v>
                </c:pt>
                <c:pt idx="37">
                  <c:v>64.36666666666666</c:v>
                </c:pt>
                <c:pt idx="38">
                  <c:v>55.55</c:v>
                </c:pt>
                <c:pt idx="39">
                  <c:v>68.566666666666663</c:v>
                </c:pt>
                <c:pt idx="40">
                  <c:v>62.216666666666661</c:v>
                </c:pt>
                <c:pt idx="41">
                  <c:v>57.399999999999991</c:v>
                </c:pt>
                <c:pt idx="42">
                  <c:v>42.583333333333329</c:v>
                </c:pt>
                <c:pt idx="43">
                  <c:v>51.666666666666671</c:v>
                </c:pt>
                <c:pt idx="44">
                  <c:v>48.016666666666673</c:v>
                </c:pt>
                <c:pt idx="45">
                  <c:v>47.249999999999993</c:v>
                </c:pt>
                <c:pt idx="46">
                  <c:v>42.483333333333334</c:v>
                </c:pt>
                <c:pt idx="47">
                  <c:v>39.450000000000003</c:v>
                </c:pt>
                <c:pt idx="48">
                  <c:v>48.316666666666677</c:v>
                </c:pt>
                <c:pt idx="49">
                  <c:v>37.25</c:v>
                </c:pt>
                <c:pt idx="50">
                  <c:v>33.866666666666667</c:v>
                </c:pt>
                <c:pt idx="51">
                  <c:v>30</c:v>
                </c:pt>
                <c:pt idx="52">
                  <c:v>19.066666666666663</c:v>
                </c:pt>
                <c:pt idx="53">
                  <c:v>10.849999999999998</c:v>
                </c:pt>
                <c:pt idx="54">
                  <c:v>10.933333333333334</c:v>
                </c:pt>
                <c:pt idx="55">
                  <c:v>17.600000000000001</c:v>
                </c:pt>
                <c:pt idx="56">
                  <c:v>9.8833333333333329</c:v>
                </c:pt>
                <c:pt idx="57">
                  <c:v>21.499999999999996</c:v>
                </c:pt>
                <c:pt idx="58">
                  <c:v>13.316666666666666</c:v>
                </c:pt>
                <c:pt idx="59">
                  <c:v>3.2166666666666668</c:v>
                </c:pt>
                <c:pt idx="60">
                  <c:v>6.6166666666666671</c:v>
                </c:pt>
                <c:pt idx="61">
                  <c:v>9.35</c:v>
                </c:pt>
                <c:pt idx="62">
                  <c:v>18.816666666666666</c:v>
                </c:pt>
                <c:pt idx="63">
                  <c:v>20.8</c:v>
                </c:pt>
                <c:pt idx="64">
                  <c:v>8.9166666666666643</c:v>
                </c:pt>
                <c:pt idx="65">
                  <c:v>1.2000000000000002</c:v>
                </c:pt>
                <c:pt idx="66">
                  <c:v>5.0333333333333377</c:v>
                </c:pt>
                <c:pt idx="67">
                  <c:v>0.53333333333333499</c:v>
                </c:pt>
                <c:pt idx="68">
                  <c:v>20.81666666666667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31-4180-A33D-2B05B8689E4D}"/>
            </c:ext>
          </c:extLst>
        </c:ser>
        <c:ser>
          <c:idx val="2"/>
          <c:order val="2"/>
          <c:spPr>
            <a:solidFill>
              <a:srgbClr val="D0D0D0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Pt>
            <c:idx val="26"/>
            <c:invertIfNegative val="0"/>
            <c:bubble3D val="0"/>
            <c:spPr>
              <a:solidFill>
                <a:srgbClr val="AAE6F0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4-0131-4180-A33D-2B05B8689E4D}"/>
              </c:ext>
            </c:extLst>
          </c:dPt>
          <c:val>
            <c:numRef>
              <c:f>Sheet1!$A$3:$BQ$3</c:f>
              <c:numCache>
                <c:formatCode>General</c:formatCode>
                <c:ptCount val="69"/>
                <c:pt idx="0">
                  <c:v>18.666666666666671</c:v>
                </c:pt>
                <c:pt idx="1">
                  <c:v>17.700000000000003</c:v>
                </c:pt>
                <c:pt idx="2">
                  <c:v>26.083333333333343</c:v>
                </c:pt>
                <c:pt idx="3">
                  <c:v>23.883333333333326</c:v>
                </c:pt>
                <c:pt idx="4">
                  <c:v>24.583333333333329</c:v>
                </c:pt>
                <c:pt idx="5">
                  <c:v>24.650000000000006</c:v>
                </c:pt>
                <c:pt idx="6">
                  <c:v>27.566666666666663</c:v>
                </c:pt>
                <c:pt idx="7">
                  <c:v>16.783333333333331</c:v>
                </c:pt>
                <c:pt idx="8">
                  <c:v>21.783333333333346</c:v>
                </c:pt>
                <c:pt idx="9">
                  <c:v>22.86666666666666</c:v>
                </c:pt>
                <c:pt idx="10">
                  <c:v>22.36666666666666</c:v>
                </c:pt>
                <c:pt idx="11">
                  <c:v>24.283333333333331</c:v>
                </c:pt>
                <c:pt idx="12">
                  <c:v>25.016666666666666</c:v>
                </c:pt>
                <c:pt idx="13">
                  <c:v>26.799999999999997</c:v>
                </c:pt>
                <c:pt idx="14">
                  <c:v>26.083333333333343</c:v>
                </c:pt>
                <c:pt idx="15">
                  <c:v>25.283333333333346</c:v>
                </c:pt>
                <c:pt idx="16">
                  <c:v>28.166666666666657</c:v>
                </c:pt>
                <c:pt idx="17">
                  <c:v>24.51666666666668</c:v>
                </c:pt>
                <c:pt idx="18">
                  <c:v>26.63333333333334</c:v>
                </c:pt>
                <c:pt idx="19">
                  <c:v>29.98333333333332</c:v>
                </c:pt>
                <c:pt idx="20">
                  <c:v>25.349999999999994</c:v>
                </c:pt>
                <c:pt idx="21">
                  <c:v>29.383333333333326</c:v>
                </c:pt>
                <c:pt idx="22">
                  <c:v>26.083333333333343</c:v>
                </c:pt>
                <c:pt idx="23">
                  <c:v>22.73333333333332</c:v>
                </c:pt>
                <c:pt idx="24">
                  <c:v>23.316666666666663</c:v>
                </c:pt>
                <c:pt idx="25">
                  <c:v>30.433333333333337</c:v>
                </c:pt>
                <c:pt idx="26">
                  <c:v>28.350000000000009</c:v>
                </c:pt>
                <c:pt idx="27">
                  <c:v>25.416666666666671</c:v>
                </c:pt>
                <c:pt idx="28">
                  <c:v>26.833333333333343</c:v>
                </c:pt>
                <c:pt idx="29">
                  <c:v>24.900000000000006</c:v>
                </c:pt>
                <c:pt idx="30">
                  <c:v>34.299999999999997</c:v>
                </c:pt>
                <c:pt idx="31">
                  <c:v>24.583333333333329</c:v>
                </c:pt>
                <c:pt idx="32">
                  <c:v>25.266666666666666</c:v>
                </c:pt>
                <c:pt idx="33">
                  <c:v>26.833333333333329</c:v>
                </c:pt>
                <c:pt idx="34">
                  <c:v>26.466666666666669</c:v>
                </c:pt>
                <c:pt idx="35">
                  <c:v>26.933333333333337</c:v>
                </c:pt>
                <c:pt idx="36">
                  <c:v>24.200000000000003</c:v>
                </c:pt>
                <c:pt idx="37">
                  <c:v>27.666666666666686</c:v>
                </c:pt>
                <c:pt idx="38">
                  <c:v>24.600000000000009</c:v>
                </c:pt>
                <c:pt idx="39">
                  <c:v>27.083333333333329</c:v>
                </c:pt>
                <c:pt idx="40">
                  <c:v>25.849999999999994</c:v>
                </c:pt>
                <c:pt idx="41">
                  <c:v>26.966666666666669</c:v>
                </c:pt>
                <c:pt idx="42">
                  <c:v>29.183333333333337</c:v>
                </c:pt>
                <c:pt idx="43">
                  <c:v>25.633333333333326</c:v>
                </c:pt>
                <c:pt idx="44">
                  <c:v>27.349999999999994</c:v>
                </c:pt>
                <c:pt idx="45">
                  <c:v>24.183333333333337</c:v>
                </c:pt>
                <c:pt idx="46">
                  <c:v>30.583333333333343</c:v>
                </c:pt>
                <c:pt idx="47">
                  <c:v>27.083333333333329</c:v>
                </c:pt>
                <c:pt idx="48">
                  <c:v>30.900000000000006</c:v>
                </c:pt>
                <c:pt idx="49">
                  <c:v>30.150000000000006</c:v>
                </c:pt>
                <c:pt idx="50">
                  <c:v>26.049999999999997</c:v>
                </c:pt>
                <c:pt idx="51">
                  <c:v>23.1</c:v>
                </c:pt>
                <c:pt idx="52">
                  <c:v>12.88333333333334</c:v>
                </c:pt>
                <c:pt idx="53">
                  <c:v>21.266666666666659</c:v>
                </c:pt>
                <c:pt idx="54">
                  <c:v>2.3000000000000007</c:v>
                </c:pt>
                <c:pt idx="55">
                  <c:v>1.1999999999999993</c:v>
                </c:pt>
                <c:pt idx="56">
                  <c:v>22.916666666666664</c:v>
                </c:pt>
                <c:pt idx="57">
                  <c:v>0.85000000000000142</c:v>
                </c:pt>
                <c:pt idx="58">
                  <c:v>23.733333333333341</c:v>
                </c:pt>
                <c:pt idx="59">
                  <c:v>23.666666666666661</c:v>
                </c:pt>
                <c:pt idx="60">
                  <c:v>5.7666666666666657</c:v>
                </c:pt>
                <c:pt idx="61">
                  <c:v>6.2000000000000028</c:v>
                </c:pt>
                <c:pt idx="62">
                  <c:v>5.3666666666666671</c:v>
                </c:pt>
                <c:pt idx="63">
                  <c:v>1.8333333333333321</c:v>
                </c:pt>
                <c:pt idx="64">
                  <c:v>5.2666666666666657</c:v>
                </c:pt>
                <c:pt idx="65">
                  <c:v>21.650000000000006</c:v>
                </c:pt>
                <c:pt idx="66">
                  <c:v>11.466666666666665</c:v>
                </c:pt>
                <c:pt idx="67">
                  <c:v>0.46666666666666679</c:v>
                </c:pt>
                <c:pt idx="68">
                  <c:v>15.366666666666667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31-4180-A33D-2B05B8689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27323872"/>
        <c:axId val="1"/>
      </c:barChart>
      <c:lineChart>
        <c:grouping val="standard"/>
        <c:varyColors val="0"/>
        <c:ser>
          <c:idx val="3"/>
          <c:order val="3"/>
          <c:spPr>
            <a:ln w="25400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val>
            <c:numRef>
              <c:f>Sheet1!$A$4:$BQ$4</c:f>
              <c:numCache>
                <c:formatCode>General</c:formatCode>
                <c:ptCount val="69"/>
                <c:pt idx="0">
                  <c:v>151.19999999999999</c:v>
                </c:pt>
                <c:pt idx="1">
                  <c:v>151.19999999999999</c:v>
                </c:pt>
                <c:pt idx="2">
                  <c:v>151.19999999999999</c:v>
                </c:pt>
                <c:pt idx="3">
                  <c:v>151.19999999999999</c:v>
                </c:pt>
                <c:pt idx="4">
                  <c:v>151.19999999999999</c:v>
                </c:pt>
                <c:pt idx="5">
                  <c:v>151.19999999999999</c:v>
                </c:pt>
                <c:pt idx="6">
                  <c:v>151.19999999999999</c:v>
                </c:pt>
                <c:pt idx="7">
                  <c:v>151.19999999999999</c:v>
                </c:pt>
                <c:pt idx="8">
                  <c:v>151.19999999999999</c:v>
                </c:pt>
                <c:pt idx="9">
                  <c:v>151.19999999999999</c:v>
                </c:pt>
                <c:pt idx="10">
                  <c:v>151.19999999999999</c:v>
                </c:pt>
                <c:pt idx="11">
                  <c:v>151.19999999999999</c:v>
                </c:pt>
                <c:pt idx="12">
                  <c:v>151.19999999999999</c:v>
                </c:pt>
                <c:pt idx="13">
                  <c:v>151.19999999999999</c:v>
                </c:pt>
                <c:pt idx="14">
                  <c:v>151.19999999999999</c:v>
                </c:pt>
                <c:pt idx="15">
                  <c:v>151.19999999999999</c:v>
                </c:pt>
                <c:pt idx="16">
                  <c:v>151.19999999999999</c:v>
                </c:pt>
                <c:pt idx="17">
                  <c:v>151.19999999999999</c:v>
                </c:pt>
                <c:pt idx="18">
                  <c:v>151.19999999999999</c:v>
                </c:pt>
                <c:pt idx="19">
                  <c:v>151.19999999999999</c:v>
                </c:pt>
                <c:pt idx="20">
                  <c:v>151.19999999999999</c:v>
                </c:pt>
                <c:pt idx="21">
                  <c:v>151.19999999999999</c:v>
                </c:pt>
                <c:pt idx="22">
                  <c:v>151.19999999999999</c:v>
                </c:pt>
                <c:pt idx="23">
                  <c:v>151.19999999999999</c:v>
                </c:pt>
                <c:pt idx="24">
                  <c:v>151.19999999999999</c:v>
                </c:pt>
                <c:pt idx="25">
                  <c:v>151.19999999999999</c:v>
                </c:pt>
                <c:pt idx="26">
                  <c:v>151.19999999999999</c:v>
                </c:pt>
                <c:pt idx="27">
                  <c:v>151.19999999999999</c:v>
                </c:pt>
                <c:pt idx="28">
                  <c:v>151.19999999999999</c:v>
                </c:pt>
                <c:pt idx="29">
                  <c:v>151.19999999999999</c:v>
                </c:pt>
                <c:pt idx="30">
                  <c:v>151.19999999999999</c:v>
                </c:pt>
                <c:pt idx="31">
                  <c:v>151.19999999999999</c:v>
                </c:pt>
                <c:pt idx="32">
                  <c:v>151.19999999999999</c:v>
                </c:pt>
                <c:pt idx="33">
                  <c:v>151.19999999999999</c:v>
                </c:pt>
                <c:pt idx="34">
                  <c:v>151.19999999999999</c:v>
                </c:pt>
                <c:pt idx="35">
                  <c:v>151.19999999999999</c:v>
                </c:pt>
                <c:pt idx="36">
                  <c:v>151.19999999999999</c:v>
                </c:pt>
                <c:pt idx="37">
                  <c:v>151.19999999999999</c:v>
                </c:pt>
                <c:pt idx="38">
                  <c:v>151.19999999999999</c:v>
                </c:pt>
                <c:pt idx="39">
                  <c:v>151.19999999999999</c:v>
                </c:pt>
                <c:pt idx="40">
                  <c:v>151.19999999999999</c:v>
                </c:pt>
                <c:pt idx="41">
                  <c:v>151.19999999999999</c:v>
                </c:pt>
                <c:pt idx="42">
                  <c:v>151.19999999999999</c:v>
                </c:pt>
                <c:pt idx="43">
                  <c:v>151.19999999999999</c:v>
                </c:pt>
                <c:pt idx="44">
                  <c:v>151.19999999999999</c:v>
                </c:pt>
                <c:pt idx="45">
                  <c:v>151.19999999999999</c:v>
                </c:pt>
                <c:pt idx="46">
                  <c:v>151.19999999999999</c:v>
                </c:pt>
                <c:pt idx="47">
                  <c:v>151.19999999999999</c:v>
                </c:pt>
                <c:pt idx="48">
                  <c:v>151.19999999999999</c:v>
                </c:pt>
                <c:pt idx="49">
                  <c:v>151.19999999999999</c:v>
                </c:pt>
                <c:pt idx="50">
                  <c:v>151.19999999999999</c:v>
                </c:pt>
                <c:pt idx="51">
                  <c:v>151.19999999999999</c:v>
                </c:pt>
                <c:pt idx="52">
                  <c:v>151.19999999999999</c:v>
                </c:pt>
                <c:pt idx="53">
                  <c:v>151.19999999999999</c:v>
                </c:pt>
                <c:pt idx="54">
                  <c:v>151.19999999999999</c:v>
                </c:pt>
                <c:pt idx="55">
                  <c:v>151.19999999999999</c:v>
                </c:pt>
                <c:pt idx="56">
                  <c:v>151.19999999999999</c:v>
                </c:pt>
                <c:pt idx="57">
                  <c:v>151.19999999999999</c:v>
                </c:pt>
                <c:pt idx="58">
                  <c:v>151.19999999999999</c:v>
                </c:pt>
                <c:pt idx="59">
                  <c:v>151.19999999999999</c:v>
                </c:pt>
                <c:pt idx="60">
                  <c:v>151.19999999999999</c:v>
                </c:pt>
                <c:pt idx="61">
                  <c:v>151.19999999999999</c:v>
                </c:pt>
                <c:pt idx="62">
                  <c:v>151.19999999999999</c:v>
                </c:pt>
                <c:pt idx="63">
                  <c:v>151.19999999999999</c:v>
                </c:pt>
                <c:pt idx="64">
                  <c:v>151.19999999999999</c:v>
                </c:pt>
                <c:pt idx="65">
                  <c:v>151.19999999999999</c:v>
                </c:pt>
                <c:pt idx="66">
                  <c:v>151.19999999999999</c:v>
                </c:pt>
                <c:pt idx="67">
                  <c:v>151.19999999999999</c:v>
                </c:pt>
                <c:pt idx="68">
                  <c:v>151.19999999999999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131-4180-A33D-2B05B8689E4D}"/>
            </c:ext>
          </c:extLst>
        </c:ser>
        <c:ser>
          <c:idx val="4"/>
          <c:order val="4"/>
          <c:spPr>
            <a:ln w="2540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Sheet1!$A$5:$BQ$5</c:f>
              <c:numCache>
                <c:formatCode>General</c:formatCode>
                <c:ptCount val="69"/>
                <c:pt idx="0">
                  <c:v>189</c:v>
                </c:pt>
                <c:pt idx="1">
                  <c:v>189</c:v>
                </c:pt>
                <c:pt idx="2">
                  <c:v>189</c:v>
                </c:pt>
                <c:pt idx="3">
                  <c:v>189</c:v>
                </c:pt>
                <c:pt idx="4">
                  <c:v>189</c:v>
                </c:pt>
                <c:pt idx="5">
                  <c:v>189</c:v>
                </c:pt>
                <c:pt idx="6">
                  <c:v>189</c:v>
                </c:pt>
                <c:pt idx="7">
                  <c:v>189</c:v>
                </c:pt>
                <c:pt idx="8">
                  <c:v>189</c:v>
                </c:pt>
                <c:pt idx="9">
                  <c:v>189</c:v>
                </c:pt>
                <c:pt idx="10">
                  <c:v>189</c:v>
                </c:pt>
                <c:pt idx="11">
                  <c:v>189</c:v>
                </c:pt>
                <c:pt idx="12">
                  <c:v>189</c:v>
                </c:pt>
                <c:pt idx="13">
                  <c:v>189</c:v>
                </c:pt>
                <c:pt idx="14">
                  <c:v>189</c:v>
                </c:pt>
                <c:pt idx="15">
                  <c:v>189</c:v>
                </c:pt>
                <c:pt idx="16">
                  <c:v>189</c:v>
                </c:pt>
                <c:pt idx="17">
                  <c:v>189</c:v>
                </c:pt>
                <c:pt idx="18">
                  <c:v>189</c:v>
                </c:pt>
                <c:pt idx="19">
                  <c:v>189</c:v>
                </c:pt>
                <c:pt idx="20">
                  <c:v>189</c:v>
                </c:pt>
                <c:pt idx="21">
                  <c:v>189</c:v>
                </c:pt>
                <c:pt idx="22">
                  <c:v>189</c:v>
                </c:pt>
                <c:pt idx="23">
                  <c:v>189</c:v>
                </c:pt>
                <c:pt idx="24">
                  <c:v>189</c:v>
                </c:pt>
                <c:pt idx="25">
                  <c:v>189</c:v>
                </c:pt>
                <c:pt idx="26">
                  <c:v>189</c:v>
                </c:pt>
                <c:pt idx="27">
                  <c:v>189</c:v>
                </c:pt>
                <c:pt idx="28">
                  <c:v>189</c:v>
                </c:pt>
                <c:pt idx="29">
                  <c:v>189</c:v>
                </c:pt>
                <c:pt idx="30">
                  <c:v>189</c:v>
                </c:pt>
                <c:pt idx="31">
                  <c:v>189</c:v>
                </c:pt>
                <c:pt idx="32">
                  <c:v>189</c:v>
                </c:pt>
                <c:pt idx="33">
                  <c:v>189</c:v>
                </c:pt>
                <c:pt idx="34">
                  <c:v>189</c:v>
                </c:pt>
                <c:pt idx="35">
                  <c:v>189</c:v>
                </c:pt>
                <c:pt idx="36">
                  <c:v>189</c:v>
                </c:pt>
                <c:pt idx="37">
                  <c:v>189</c:v>
                </c:pt>
                <c:pt idx="38">
                  <c:v>189</c:v>
                </c:pt>
                <c:pt idx="39">
                  <c:v>189</c:v>
                </c:pt>
                <c:pt idx="40">
                  <c:v>189</c:v>
                </c:pt>
                <c:pt idx="41">
                  <c:v>189</c:v>
                </c:pt>
                <c:pt idx="42">
                  <c:v>189</c:v>
                </c:pt>
                <c:pt idx="43">
                  <c:v>189</c:v>
                </c:pt>
                <c:pt idx="44">
                  <c:v>189</c:v>
                </c:pt>
                <c:pt idx="45">
                  <c:v>189</c:v>
                </c:pt>
                <c:pt idx="46">
                  <c:v>189</c:v>
                </c:pt>
                <c:pt idx="47">
                  <c:v>189</c:v>
                </c:pt>
                <c:pt idx="48">
                  <c:v>189</c:v>
                </c:pt>
                <c:pt idx="49">
                  <c:v>189</c:v>
                </c:pt>
                <c:pt idx="50">
                  <c:v>189</c:v>
                </c:pt>
                <c:pt idx="51">
                  <c:v>189</c:v>
                </c:pt>
                <c:pt idx="52">
                  <c:v>189</c:v>
                </c:pt>
                <c:pt idx="53">
                  <c:v>189</c:v>
                </c:pt>
                <c:pt idx="54">
                  <c:v>189</c:v>
                </c:pt>
                <c:pt idx="55">
                  <c:v>189</c:v>
                </c:pt>
                <c:pt idx="56">
                  <c:v>189</c:v>
                </c:pt>
                <c:pt idx="57">
                  <c:v>189</c:v>
                </c:pt>
                <c:pt idx="58">
                  <c:v>189</c:v>
                </c:pt>
                <c:pt idx="59">
                  <c:v>189</c:v>
                </c:pt>
                <c:pt idx="60">
                  <c:v>189</c:v>
                </c:pt>
                <c:pt idx="61">
                  <c:v>189</c:v>
                </c:pt>
                <c:pt idx="62">
                  <c:v>189</c:v>
                </c:pt>
                <c:pt idx="63">
                  <c:v>189</c:v>
                </c:pt>
                <c:pt idx="64">
                  <c:v>189</c:v>
                </c:pt>
                <c:pt idx="65">
                  <c:v>189</c:v>
                </c:pt>
                <c:pt idx="66">
                  <c:v>189</c:v>
                </c:pt>
                <c:pt idx="67">
                  <c:v>189</c:v>
                </c:pt>
                <c:pt idx="68">
                  <c:v>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131-4180-A33D-2B05B8689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323872"/>
        <c:axId val="1"/>
      </c:lineChart>
      <c:catAx>
        <c:axId val="527323872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527323872"/>
        <c:crosses val="min"/>
        <c:crossBetween val="between"/>
        <c:majorUnit val="50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094339622641508E-2"/>
          <c:y val="6.6581306017925737E-2"/>
          <c:w val="0.96981132075471688"/>
          <c:h val="0.8668373879641484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B3B3B3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Sheet1!$A$1:$BQ$1</c:f>
              <c:numCache>
                <c:formatCode>General</c:formatCode>
                <c:ptCount val="69"/>
                <c:pt idx="0">
                  <c:v>35.283333333333331</c:v>
                </c:pt>
                <c:pt idx="1">
                  <c:v>25.883333333333333</c:v>
                </c:pt>
                <c:pt idx="2">
                  <c:v>51.333333333333329</c:v>
                </c:pt>
                <c:pt idx="3">
                  <c:v>54.716666666666669</c:v>
                </c:pt>
                <c:pt idx="4">
                  <c:v>56.3</c:v>
                </c:pt>
                <c:pt idx="5">
                  <c:v>48.4</c:v>
                </c:pt>
                <c:pt idx="6">
                  <c:v>38.333333333333336</c:v>
                </c:pt>
                <c:pt idx="7">
                  <c:v>36.533333333333331</c:v>
                </c:pt>
                <c:pt idx="8">
                  <c:v>53</c:v>
                </c:pt>
                <c:pt idx="9">
                  <c:v>46.65</c:v>
                </c:pt>
                <c:pt idx="10">
                  <c:v>50.899999999999991</c:v>
                </c:pt>
                <c:pt idx="11">
                  <c:v>47.65</c:v>
                </c:pt>
                <c:pt idx="12">
                  <c:v>44.15</c:v>
                </c:pt>
                <c:pt idx="13">
                  <c:v>54.283333333333331</c:v>
                </c:pt>
                <c:pt idx="14">
                  <c:v>51.033333333333331</c:v>
                </c:pt>
                <c:pt idx="15">
                  <c:v>52.816666666666677</c:v>
                </c:pt>
                <c:pt idx="16">
                  <c:v>52.633333333333333</c:v>
                </c:pt>
                <c:pt idx="17">
                  <c:v>50.733333333333334</c:v>
                </c:pt>
                <c:pt idx="18">
                  <c:v>52.5</c:v>
                </c:pt>
                <c:pt idx="19">
                  <c:v>48.383333333333326</c:v>
                </c:pt>
                <c:pt idx="20">
                  <c:v>49.583333333333336</c:v>
                </c:pt>
                <c:pt idx="21">
                  <c:v>54.2</c:v>
                </c:pt>
                <c:pt idx="22">
                  <c:v>52.38333333333334</c:v>
                </c:pt>
                <c:pt idx="23">
                  <c:v>58.933333333333323</c:v>
                </c:pt>
                <c:pt idx="24">
                  <c:v>55.183333333333323</c:v>
                </c:pt>
                <c:pt idx="25">
                  <c:v>63.850000000000009</c:v>
                </c:pt>
                <c:pt idx="26">
                  <c:v>56.233333333333334</c:v>
                </c:pt>
                <c:pt idx="27">
                  <c:v>58.05</c:v>
                </c:pt>
                <c:pt idx="28">
                  <c:v>54.616666666666667</c:v>
                </c:pt>
                <c:pt idx="29">
                  <c:v>54.983333333333334</c:v>
                </c:pt>
                <c:pt idx="30">
                  <c:v>61.3</c:v>
                </c:pt>
                <c:pt idx="31">
                  <c:v>52.566666666666663</c:v>
                </c:pt>
                <c:pt idx="32">
                  <c:v>4.5600000000000005</c:v>
                </c:pt>
                <c:pt idx="33">
                  <c:v>63.383333333333326</c:v>
                </c:pt>
                <c:pt idx="34">
                  <c:v>69.45</c:v>
                </c:pt>
                <c:pt idx="35">
                  <c:v>57.05</c:v>
                </c:pt>
                <c:pt idx="36">
                  <c:v>62.7</c:v>
                </c:pt>
                <c:pt idx="37">
                  <c:v>64.36666666666666</c:v>
                </c:pt>
                <c:pt idx="38">
                  <c:v>55.55</c:v>
                </c:pt>
                <c:pt idx="39">
                  <c:v>68.566666666666663</c:v>
                </c:pt>
                <c:pt idx="40">
                  <c:v>62.216666666666669</c:v>
                </c:pt>
                <c:pt idx="41">
                  <c:v>57.4</c:v>
                </c:pt>
                <c:pt idx="42">
                  <c:v>42.583333333333336</c:v>
                </c:pt>
                <c:pt idx="43">
                  <c:v>51.666666666666664</c:v>
                </c:pt>
                <c:pt idx="44">
                  <c:v>48.016666666666666</c:v>
                </c:pt>
                <c:pt idx="45">
                  <c:v>47.25</c:v>
                </c:pt>
                <c:pt idx="46">
                  <c:v>42.483333333333334</c:v>
                </c:pt>
                <c:pt idx="47">
                  <c:v>39.450000000000003</c:v>
                </c:pt>
                <c:pt idx="48">
                  <c:v>48.316666666666677</c:v>
                </c:pt>
                <c:pt idx="49">
                  <c:v>37.25</c:v>
                </c:pt>
                <c:pt idx="50">
                  <c:v>33.866666666666667</c:v>
                </c:pt>
                <c:pt idx="51">
                  <c:v>30</c:v>
                </c:pt>
                <c:pt idx="52">
                  <c:v>19.066666666666663</c:v>
                </c:pt>
                <c:pt idx="53">
                  <c:v>10.85</c:v>
                </c:pt>
                <c:pt idx="54">
                  <c:v>10.933333333333334</c:v>
                </c:pt>
                <c:pt idx="55">
                  <c:v>17.600000000000001</c:v>
                </c:pt>
                <c:pt idx="56">
                  <c:v>9.8833333333333329</c:v>
                </c:pt>
                <c:pt idx="57">
                  <c:v>21.5</c:v>
                </c:pt>
                <c:pt idx="58">
                  <c:v>13.316666666666666</c:v>
                </c:pt>
                <c:pt idx="59">
                  <c:v>3.2166666666666668</c:v>
                </c:pt>
                <c:pt idx="60">
                  <c:v>6.6166666666666671</c:v>
                </c:pt>
                <c:pt idx="61">
                  <c:v>9.35</c:v>
                </c:pt>
                <c:pt idx="62">
                  <c:v>18.816666666666666</c:v>
                </c:pt>
                <c:pt idx="63">
                  <c:v>20.8</c:v>
                </c:pt>
                <c:pt idx="64">
                  <c:v>8.9166666666666661</c:v>
                </c:pt>
                <c:pt idx="65">
                  <c:v>1.2</c:v>
                </c:pt>
                <c:pt idx="66">
                  <c:v>5.0333333333333377</c:v>
                </c:pt>
                <c:pt idx="67">
                  <c:v>0.53333333333333433</c:v>
                </c:pt>
                <c:pt idx="68">
                  <c:v>20.816666666666666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97-4FBE-9740-7F7902406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61108495"/>
        <c:axId val="1"/>
      </c:barChart>
      <c:lineChart>
        <c:grouping val="standard"/>
        <c:varyColors val="0"/>
        <c:ser>
          <c:idx val="1"/>
          <c:order val="1"/>
          <c:spPr>
            <a:ln w="25400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val>
            <c:numRef>
              <c:f>Sheet1!$A$2:$BQ$2</c:f>
              <c:numCache>
                <c:formatCode>General</c:formatCode>
                <c:ptCount val="69"/>
                <c:pt idx="0">
                  <c:v>75.599999999999994</c:v>
                </c:pt>
                <c:pt idx="1">
                  <c:v>75.599999999999994</c:v>
                </c:pt>
                <c:pt idx="2">
                  <c:v>75.599999999999994</c:v>
                </c:pt>
                <c:pt idx="3">
                  <c:v>75.599999999999994</c:v>
                </c:pt>
                <c:pt idx="4">
                  <c:v>75.599999999999994</c:v>
                </c:pt>
                <c:pt idx="5">
                  <c:v>75.599999999999994</c:v>
                </c:pt>
                <c:pt idx="6">
                  <c:v>75.599999999999994</c:v>
                </c:pt>
                <c:pt idx="7">
                  <c:v>75.599999999999994</c:v>
                </c:pt>
                <c:pt idx="8">
                  <c:v>75.599999999999994</c:v>
                </c:pt>
                <c:pt idx="9">
                  <c:v>75.599999999999994</c:v>
                </c:pt>
                <c:pt idx="10">
                  <c:v>75.599999999999994</c:v>
                </c:pt>
                <c:pt idx="11">
                  <c:v>75.599999999999994</c:v>
                </c:pt>
                <c:pt idx="12">
                  <c:v>75.599999999999994</c:v>
                </c:pt>
                <c:pt idx="13">
                  <c:v>75.599999999999994</c:v>
                </c:pt>
                <c:pt idx="14">
                  <c:v>75.599999999999994</c:v>
                </c:pt>
                <c:pt idx="15">
                  <c:v>75.599999999999994</c:v>
                </c:pt>
                <c:pt idx="16">
                  <c:v>75.599999999999994</c:v>
                </c:pt>
                <c:pt idx="17">
                  <c:v>75.599999999999994</c:v>
                </c:pt>
                <c:pt idx="18">
                  <c:v>75.599999999999994</c:v>
                </c:pt>
                <c:pt idx="19">
                  <c:v>75.599999999999994</c:v>
                </c:pt>
                <c:pt idx="20">
                  <c:v>75.599999999999994</c:v>
                </c:pt>
                <c:pt idx="21">
                  <c:v>75.599999999999994</c:v>
                </c:pt>
                <c:pt idx="22">
                  <c:v>75.599999999999994</c:v>
                </c:pt>
                <c:pt idx="23">
                  <c:v>75.599999999999994</c:v>
                </c:pt>
                <c:pt idx="24">
                  <c:v>75.599999999999994</c:v>
                </c:pt>
                <c:pt idx="25">
                  <c:v>75.599999999999994</c:v>
                </c:pt>
                <c:pt idx="26">
                  <c:v>75.599999999999994</c:v>
                </c:pt>
                <c:pt idx="27">
                  <c:v>75.599999999999994</c:v>
                </c:pt>
                <c:pt idx="28">
                  <c:v>75.599999999999994</c:v>
                </c:pt>
                <c:pt idx="29">
                  <c:v>75.599999999999994</c:v>
                </c:pt>
                <c:pt idx="30">
                  <c:v>75.599999999999994</c:v>
                </c:pt>
                <c:pt idx="31">
                  <c:v>75.599999999999994</c:v>
                </c:pt>
                <c:pt idx="32">
                  <c:v>75.599999999999994</c:v>
                </c:pt>
                <c:pt idx="33">
                  <c:v>75.599999999999994</c:v>
                </c:pt>
                <c:pt idx="34">
                  <c:v>75.599999999999994</c:v>
                </c:pt>
                <c:pt idx="35">
                  <c:v>75.599999999999994</c:v>
                </c:pt>
                <c:pt idx="36">
                  <c:v>75.599999999999994</c:v>
                </c:pt>
                <c:pt idx="37">
                  <c:v>75.599999999999994</c:v>
                </c:pt>
                <c:pt idx="38">
                  <c:v>75.599999999999994</c:v>
                </c:pt>
                <c:pt idx="39">
                  <c:v>75.599999999999994</c:v>
                </c:pt>
                <c:pt idx="40">
                  <c:v>75.599999999999994</c:v>
                </c:pt>
                <c:pt idx="41">
                  <c:v>75.599999999999994</c:v>
                </c:pt>
                <c:pt idx="42">
                  <c:v>75.599999999999994</c:v>
                </c:pt>
                <c:pt idx="43">
                  <c:v>75.599999999999994</c:v>
                </c:pt>
                <c:pt idx="44">
                  <c:v>75.599999999999994</c:v>
                </c:pt>
                <c:pt idx="45">
                  <c:v>75.599999999999994</c:v>
                </c:pt>
                <c:pt idx="46">
                  <c:v>75.599999999999994</c:v>
                </c:pt>
                <c:pt idx="47">
                  <c:v>75.599999999999994</c:v>
                </c:pt>
                <c:pt idx="48">
                  <c:v>75.599999999999994</c:v>
                </c:pt>
                <c:pt idx="49">
                  <c:v>75.599999999999994</c:v>
                </c:pt>
                <c:pt idx="50">
                  <c:v>75.599999999999994</c:v>
                </c:pt>
                <c:pt idx="51">
                  <c:v>75.599999999999994</c:v>
                </c:pt>
                <c:pt idx="52">
                  <c:v>75.599999999999994</c:v>
                </c:pt>
                <c:pt idx="53">
                  <c:v>75.599999999999994</c:v>
                </c:pt>
                <c:pt idx="54">
                  <c:v>75.599999999999994</c:v>
                </c:pt>
                <c:pt idx="55">
                  <c:v>75.599999999999994</c:v>
                </c:pt>
                <c:pt idx="56">
                  <c:v>75.599999999999994</c:v>
                </c:pt>
                <c:pt idx="57">
                  <c:v>75.599999999999994</c:v>
                </c:pt>
                <c:pt idx="58">
                  <c:v>75.599999999999994</c:v>
                </c:pt>
                <c:pt idx="59">
                  <c:v>75.599999999999994</c:v>
                </c:pt>
                <c:pt idx="60">
                  <c:v>75.599999999999994</c:v>
                </c:pt>
                <c:pt idx="61">
                  <c:v>75.599999999999994</c:v>
                </c:pt>
                <c:pt idx="62">
                  <c:v>75.599999999999994</c:v>
                </c:pt>
                <c:pt idx="63">
                  <c:v>75.599999999999994</c:v>
                </c:pt>
                <c:pt idx="64">
                  <c:v>75.599999999999994</c:v>
                </c:pt>
                <c:pt idx="65">
                  <c:v>75.599999999999994</c:v>
                </c:pt>
                <c:pt idx="66">
                  <c:v>75.599999999999994</c:v>
                </c:pt>
                <c:pt idx="67">
                  <c:v>75.599999999999994</c:v>
                </c:pt>
                <c:pt idx="68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97-4FBE-9740-7F7902406362}"/>
            </c:ext>
          </c:extLst>
        </c:ser>
        <c:ser>
          <c:idx val="2"/>
          <c:order val="2"/>
          <c:spPr>
            <a:ln w="28575" algn="ctr">
              <a:solidFill>
                <a:schemeClr val="tx2"/>
              </a:solidFill>
              <a:prstDash val="lgDash"/>
            </a:ln>
          </c:spPr>
          <c:marker>
            <c:symbol val="none"/>
          </c:marker>
          <c:val>
            <c:numRef>
              <c:f>Sheet1!$A$3:$BQ$3</c:f>
              <c:numCache>
                <c:formatCode>General</c:formatCode>
                <c:ptCount val="69"/>
                <c:pt idx="0">
                  <c:v>37.799999999999997</c:v>
                </c:pt>
                <c:pt idx="1">
                  <c:v>37.799999999999997</c:v>
                </c:pt>
                <c:pt idx="2">
                  <c:v>37.799999999999997</c:v>
                </c:pt>
                <c:pt idx="3">
                  <c:v>37.799999999999997</c:v>
                </c:pt>
                <c:pt idx="4">
                  <c:v>37.799999999999997</c:v>
                </c:pt>
                <c:pt idx="5">
                  <c:v>37.799999999999997</c:v>
                </c:pt>
                <c:pt idx="6">
                  <c:v>37.799999999999997</c:v>
                </c:pt>
                <c:pt idx="7">
                  <c:v>37.799999999999997</c:v>
                </c:pt>
                <c:pt idx="8">
                  <c:v>37.799999999999997</c:v>
                </c:pt>
                <c:pt idx="9">
                  <c:v>37.799999999999997</c:v>
                </c:pt>
                <c:pt idx="10">
                  <c:v>37.799999999999997</c:v>
                </c:pt>
                <c:pt idx="11">
                  <c:v>37.799999999999997</c:v>
                </c:pt>
                <c:pt idx="12">
                  <c:v>37.799999999999997</c:v>
                </c:pt>
                <c:pt idx="13">
                  <c:v>37.799999999999997</c:v>
                </c:pt>
                <c:pt idx="14">
                  <c:v>37.799999999999997</c:v>
                </c:pt>
                <c:pt idx="15">
                  <c:v>37.799999999999997</c:v>
                </c:pt>
                <c:pt idx="16">
                  <c:v>37.799999999999997</c:v>
                </c:pt>
                <c:pt idx="17">
                  <c:v>37.799999999999997</c:v>
                </c:pt>
                <c:pt idx="18">
                  <c:v>37.799999999999997</c:v>
                </c:pt>
                <c:pt idx="19">
                  <c:v>37.799999999999997</c:v>
                </c:pt>
                <c:pt idx="20">
                  <c:v>37.799999999999997</c:v>
                </c:pt>
                <c:pt idx="21">
                  <c:v>37.799999999999997</c:v>
                </c:pt>
                <c:pt idx="22">
                  <c:v>37.799999999999997</c:v>
                </c:pt>
                <c:pt idx="23">
                  <c:v>37.799999999999997</c:v>
                </c:pt>
                <c:pt idx="24">
                  <c:v>37.799999999999997</c:v>
                </c:pt>
                <c:pt idx="25">
                  <c:v>37.799999999999997</c:v>
                </c:pt>
                <c:pt idx="26">
                  <c:v>37.799999999999997</c:v>
                </c:pt>
                <c:pt idx="27">
                  <c:v>37.799999999999997</c:v>
                </c:pt>
                <c:pt idx="28">
                  <c:v>37.799999999999997</c:v>
                </c:pt>
                <c:pt idx="29">
                  <c:v>37.799999999999997</c:v>
                </c:pt>
                <c:pt idx="30">
                  <c:v>37.799999999999997</c:v>
                </c:pt>
                <c:pt idx="31">
                  <c:v>37.799999999999997</c:v>
                </c:pt>
                <c:pt idx="32">
                  <c:v>37.799999999999997</c:v>
                </c:pt>
                <c:pt idx="33">
                  <c:v>37.799999999999997</c:v>
                </c:pt>
                <c:pt idx="34">
                  <c:v>37.799999999999997</c:v>
                </c:pt>
                <c:pt idx="35">
                  <c:v>37.799999999999997</c:v>
                </c:pt>
                <c:pt idx="36">
                  <c:v>37.799999999999997</c:v>
                </c:pt>
                <c:pt idx="37">
                  <c:v>37.799999999999997</c:v>
                </c:pt>
                <c:pt idx="38">
                  <c:v>37.799999999999997</c:v>
                </c:pt>
                <c:pt idx="39">
                  <c:v>37.799999999999997</c:v>
                </c:pt>
                <c:pt idx="40">
                  <c:v>37.799999999999997</c:v>
                </c:pt>
                <c:pt idx="41">
                  <c:v>37.799999999999997</c:v>
                </c:pt>
                <c:pt idx="42">
                  <c:v>37.799999999999997</c:v>
                </c:pt>
                <c:pt idx="43">
                  <c:v>37.799999999999997</c:v>
                </c:pt>
                <c:pt idx="44">
                  <c:v>37.799999999999997</c:v>
                </c:pt>
                <c:pt idx="45">
                  <c:v>37.799999999999997</c:v>
                </c:pt>
                <c:pt idx="46">
                  <c:v>37.799999999999997</c:v>
                </c:pt>
                <c:pt idx="47">
                  <c:v>37.799999999999997</c:v>
                </c:pt>
                <c:pt idx="48">
                  <c:v>37.799999999999997</c:v>
                </c:pt>
                <c:pt idx="49">
                  <c:v>37.799999999999997</c:v>
                </c:pt>
                <c:pt idx="50">
                  <c:v>37.799999999999997</c:v>
                </c:pt>
                <c:pt idx="51">
                  <c:v>37.799999999999997</c:v>
                </c:pt>
                <c:pt idx="52">
                  <c:v>37.799999999999997</c:v>
                </c:pt>
                <c:pt idx="53">
                  <c:v>37.799999999999997</c:v>
                </c:pt>
                <c:pt idx="54">
                  <c:v>37.799999999999997</c:v>
                </c:pt>
                <c:pt idx="55">
                  <c:v>37.799999999999997</c:v>
                </c:pt>
                <c:pt idx="56">
                  <c:v>37.799999999999997</c:v>
                </c:pt>
                <c:pt idx="57">
                  <c:v>37.799999999999997</c:v>
                </c:pt>
                <c:pt idx="58">
                  <c:v>37.799999999999997</c:v>
                </c:pt>
                <c:pt idx="59">
                  <c:v>37.799999999999997</c:v>
                </c:pt>
                <c:pt idx="60">
                  <c:v>37.799999999999997</c:v>
                </c:pt>
                <c:pt idx="61">
                  <c:v>37.799999999999997</c:v>
                </c:pt>
                <c:pt idx="62">
                  <c:v>37.799999999999997</c:v>
                </c:pt>
                <c:pt idx="63">
                  <c:v>37.799999999999997</c:v>
                </c:pt>
                <c:pt idx="64">
                  <c:v>37.799999999999997</c:v>
                </c:pt>
                <c:pt idx="65">
                  <c:v>37.799999999999997</c:v>
                </c:pt>
                <c:pt idx="66">
                  <c:v>37.799999999999997</c:v>
                </c:pt>
                <c:pt idx="67">
                  <c:v>37.799999999999997</c:v>
                </c:pt>
                <c:pt idx="68">
                  <c:v>37.799999999999997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97-4FBE-9740-7F79024063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108495"/>
        <c:axId val="1"/>
      </c:lineChart>
      <c:catAx>
        <c:axId val="206110849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061108495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094339622641508E-2"/>
          <c:y val="6.6581306017925737E-2"/>
          <c:w val="0.96981132075471688"/>
          <c:h val="0.86683738796414844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7F7F7F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Sheet1!$A$1:$BQ$1</c:f>
              <c:numCache>
                <c:formatCode>General</c:formatCode>
                <c:ptCount val="69"/>
                <c:pt idx="0">
                  <c:v>35.283333333333331</c:v>
                </c:pt>
                <c:pt idx="1">
                  <c:v>45.516666666666666</c:v>
                </c:pt>
                <c:pt idx="2">
                  <c:v>56.516666666666666</c:v>
                </c:pt>
                <c:pt idx="3">
                  <c:v>43.166666666666664</c:v>
                </c:pt>
                <c:pt idx="4">
                  <c:v>54.283333333333331</c:v>
                </c:pt>
                <c:pt idx="5">
                  <c:v>45.783333333333331</c:v>
                </c:pt>
                <c:pt idx="6">
                  <c:v>34.200000000000003</c:v>
                </c:pt>
                <c:pt idx="7">
                  <c:v>44.25</c:v>
                </c:pt>
                <c:pt idx="8">
                  <c:v>53.583333333333329</c:v>
                </c:pt>
                <c:pt idx="9">
                  <c:v>42.18333333333333</c:v>
                </c:pt>
                <c:pt idx="10">
                  <c:v>51.599999999999994</c:v>
                </c:pt>
                <c:pt idx="11">
                  <c:v>55.583333333333336</c:v>
                </c:pt>
                <c:pt idx="12">
                  <c:v>48.166666666666657</c:v>
                </c:pt>
                <c:pt idx="13">
                  <c:v>44.583333333333336</c:v>
                </c:pt>
                <c:pt idx="14">
                  <c:v>56.099999999999994</c:v>
                </c:pt>
                <c:pt idx="15">
                  <c:v>46</c:v>
                </c:pt>
                <c:pt idx="16">
                  <c:v>58.583333333333336</c:v>
                </c:pt>
                <c:pt idx="17">
                  <c:v>63.8</c:v>
                </c:pt>
                <c:pt idx="18">
                  <c:v>52.933333333333323</c:v>
                </c:pt>
                <c:pt idx="19">
                  <c:v>53.533333333333331</c:v>
                </c:pt>
                <c:pt idx="20">
                  <c:v>66.316666666666663</c:v>
                </c:pt>
                <c:pt idx="21">
                  <c:v>52.399999999999991</c:v>
                </c:pt>
                <c:pt idx="22">
                  <c:v>75.783333333333331</c:v>
                </c:pt>
                <c:pt idx="23">
                  <c:v>65.36666666666666</c:v>
                </c:pt>
                <c:pt idx="24">
                  <c:v>53.266666666666666</c:v>
                </c:pt>
                <c:pt idx="25">
                  <c:v>63.083333333333336</c:v>
                </c:pt>
                <c:pt idx="26">
                  <c:v>63.683333333333337</c:v>
                </c:pt>
                <c:pt idx="27">
                  <c:v>48</c:v>
                </c:pt>
                <c:pt idx="28">
                  <c:v>58.666666666666657</c:v>
                </c:pt>
                <c:pt idx="29">
                  <c:v>51.4</c:v>
                </c:pt>
                <c:pt idx="30">
                  <c:v>57.583333333333343</c:v>
                </c:pt>
                <c:pt idx="31">
                  <c:v>63.983333333333334</c:v>
                </c:pt>
                <c:pt idx="32">
                  <c:v>49.983333333333334</c:v>
                </c:pt>
                <c:pt idx="33">
                  <c:v>43.016666666666666</c:v>
                </c:pt>
                <c:pt idx="34">
                  <c:v>58.916666666666671</c:v>
                </c:pt>
                <c:pt idx="35">
                  <c:v>33.666666666666664</c:v>
                </c:pt>
                <c:pt idx="36">
                  <c:v>50.099999999999994</c:v>
                </c:pt>
                <c:pt idx="37">
                  <c:v>41.95</c:v>
                </c:pt>
                <c:pt idx="38">
                  <c:v>57.966666666666669</c:v>
                </c:pt>
                <c:pt idx="39">
                  <c:v>38.766666666666666</c:v>
                </c:pt>
                <c:pt idx="40">
                  <c:v>46.916666666666664</c:v>
                </c:pt>
                <c:pt idx="41">
                  <c:v>55.083333333333329</c:v>
                </c:pt>
                <c:pt idx="42">
                  <c:v>51.649999999999991</c:v>
                </c:pt>
                <c:pt idx="43">
                  <c:v>47.983333333333334</c:v>
                </c:pt>
                <c:pt idx="44">
                  <c:v>45.916666666666664</c:v>
                </c:pt>
                <c:pt idx="45">
                  <c:v>44.383333333333333</c:v>
                </c:pt>
                <c:pt idx="46">
                  <c:v>57.100000000000009</c:v>
                </c:pt>
                <c:pt idx="47">
                  <c:v>52.349999999999994</c:v>
                </c:pt>
                <c:pt idx="48">
                  <c:v>46.95</c:v>
                </c:pt>
                <c:pt idx="49">
                  <c:v>44</c:v>
                </c:pt>
                <c:pt idx="50">
                  <c:v>34.833333333333336</c:v>
                </c:pt>
                <c:pt idx="51">
                  <c:v>15.333333333333336</c:v>
                </c:pt>
                <c:pt idx="52">
                  <c:v>13.966666666666654</c:v>
                </c:pt>
                <c:pt idx="53">
                  <c:v>7.3166666666666664</c:v>
                </c:pt>
                <c:pt idx="54">
                  <c:v>18.933333333333337</c:v>
                </c:pt>
                <c:pt idx="55">
                  <c:v>2.15</c:v>
                </c:pt>
                <c:pt idx="56">
                  <c:v>0.26666666666666666</c:v>
                </c:pt>
                <c:pt idx="57">
                  <c:v>23.083333333333332</c:v>
                </c:pt>
                <c:pt idx="58">
                  <c:v>22.466666666666672</c:v>
                </c:pt>
                <c:pt idx="59">
                  <c:v>1.9500000000000002</c:v>
                </c:pt>
                <c:pt idx="60">
                  <c:v>5.75</c:v>
                </c:pt>
                <c:pt idx="61">
                  <c:v>12.65</c:v>
                </c:pt>
                <c:pt idx="62">
                  <c:v>0.33333333333333331</c:v>
                </c:pt>
                <c:pt idx="63">
                  <c:v>4.75</c:v>
                </c:pt>
                <c:pt idx="64">
                  <c:v>17.350000000000001</c:v>
                </c:pt>
                <c:pt idx="65">
                  <c:v>3.7833333333333332</c:v>
                </c:pt>
                <c:pt idx="66">
                  <c:v>4.8499999999999988</c:v>
                </c:pt>
                <c:pt idx="67">
                  <c:v>14.366666666666664</c:v>
                </c:pt>
                <c:pt idx="68">
                  <c:v>19.100000000000001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74A-B4B8-8183DCD9A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621502063"/>
        <c:axId val="1"/>
      </c:barChart>
      <c:lineChart>
        <c:grouping val="standard"/>
        <c:varyColors val="0"/>
        <c:ser>
          <c:idx val="1"/>
          <c:order val="1"/>
          <c:spPr>
            <a:ln w="25400" algn="ctr">
              <a:solidFill>
                <a:schemeClr val="folHlink"/>
              </a:solidFill>
              <a:prstDash val="solid"/>
            </a:ln>
          </c:spPr>
          <c:marker>
            <c:symbol val="none"/>
          </c:marker>
          <c:val>
            <c:numRef>
              <c:f>Sheet1!$A$2:$BQ$2</c:f>
              <c:numCache>
                <c:formatCode>General</c:formatCode>
                <c:ptCount val="69"/>
                <c:pt idx="0">
                  <c:v>75.599999999999994</c:v>
                </c:pt>
                <c:pt idx="1">
                  <c:v>75.599999999999994</c:v>
                </c:pt>
                <c:pt idx="2">
                  <c:v>75.599999999999994</c:v>
                </c:pt>
                <c:pt idx="3">
                  <c:v>75.599999999999994</c:v>
                </c:pt>
                <c:pt idx="4">
                  <c:v>75.599999999999994</c:v>
                </c:pt>
                <c:pt idx="5">
                  <c:v>75.599999999999994</c:v>
                </c:pt>
                <c:pt idx="6">
                  <c:v>75.599999999999994</c:v>
                </c:pt>
                <c:pt idx="7">
                  <c:v>75.599999999999994</c:v>
                </c:pt>
                <c:pt idx="8">
                  <c:v>75.599999999999994</c:v>
                </c:pt>
                <c:pt idx="9">
                  <c:v>75.599999999999994</c:v>
                </c:pt>
                <c:pt idx="10">
                  <c:v>75.599999999999994</c:v>
                </c:pt>
                <c:pt idx="11">
                  <c:v>75.599999999999994</c:v>
                </c:pt>
                <c:pt idx="12">
                  <c:v>75.599999999999994</c:v>
                </c:pt>
                <c:pt idx="13">
                  <c:v>75.599999999999994</c:v>
                </c:pt>
                <c:pt idx="14">
                  <c:v>75.599999999999994</c:v>
                </c:pt>
                <c:pt idx="15">
                  <c:v>75.599999999999994</c:v>
                </c:pt>
                <c:pt idx="16">
                  <c:v>75.599999999999994</c:v>
                </c:pt>
                <c:pt idx="17">
                  <c:v>75.599999999999994</c:v>
                </c:pt>
                <c:pt idx="18">
                  <c:v>75.599999999999994</c:v>
                </c:pt>
                <c:pt idx="19">
                  <c:v>75.599999999999994</c:v>
                </c:pt>
                <c:pt idx="20">
                  <c:v>75.599999999999994</c:v>
                </c:pt>
                <c:pt idx="21">
                  <c:v>75.599999999999994</c:v>
                </c:pt>
                <c:pt idx="22">
                  <c:v>75.599999999999994</c:v>
                </c:pt>
                <c:pt idx="23">
                  <c:v>75.599999999999994</c:v>
                </c:pt>
                <c:pt idx="24">
                  <c:v>75.599999999999994</c:v>
                </c:pt>
                <c:pt idx="25">
                  <c:v>75.599999999999994</c:v>
                </c:pt>
                <c:pt idx="26">
                  <c:v>75.599999999999994</c:v>
                </c:pt>
                <c:pt idx="27">
                  <c:v>75.599999999999994</c:v>
                </c:pt>
                <c:pt idx="28">
                  <c:v>75.599999999999994</c:v>
                </c:pt>
                <c:pt idx="29">
                  <c:v>75.599999999999994</c:v>
                </c:pt>
                <c:pt idx="30">
                  <c:v>75.599999999999994</c:v>
                </c:pt>
                <c:pt idx="31">
                  <c:v>75.599999999999994</c:v>
                </c:pt>
                <c:pt idx="32">
                  <c:v>75.599999999999994</c:v>
                </c:pt>
                <c:pt idx="33">
                  <c:v>75.599999999999994</c:v>
                </c:pt>
                <c:pt idx="34">
                  <c:v>75.599999999999994</c:v>
                </c:pt>
                <c:pt idx="35">
                  <c:v>75.599999999999994</c:v>
                </c:pt>
                <c:pt idx="36">
                  <c:v>75.599999999999994</c:v>
                </c:pt>
                <c:pt idx="37">
                  <c:v>75.599999999999994</c:v>
                </c:pt>
                <c:pt idx="38">
                  <c:v>75.599999999999994</c:v>
                </c:pt>
                <c:pt idx="39">
                  <c:v>75.599999999999994</c:v>
                </c:pt>
                <c:pt idx="40">
                  <c:v>75.599999999999994</c:v>
                </c:pt>
                <c:pt idx="41">
                  <c:v>75.599999999999994</c:v>
                </c:pt>
                <c:pt idx="42">
                  <c:v>75.599999999999994</c:v>
                </c:pt>
                <c:pt idx="43">
                  <c:v>75.599999999999994</c:v>
                </c:pt>
                <c:pt idx="44">
                  <c:v>75.599999999999994</c:v>
                </c:pt>
                <c:pt idx="45">
                  <c:v>75.599999999999994</c:v>
                </c:pt>
                <c:pt idx="46">
                  <c:v>75.599999999999994</c:v>
                </c:pt>
                <c:pt idx="47">
                  <c:v>75.599999999999994</c:v>
                </c:pt>
                <c:pt idx="48">
                  <c:v>75.599999999999994</c:v>
                </c:pt>
                <c:pt idx="49">
                  <c:v>75.599999999999994</c:v>
                </c:pt>
                <c:pt idx="50">
                  <c:v>75.599999999999994</c:v>
                </c:pt>
                <c:pt idx="51">
                  <c:v>75.599999999999994</c:v>
                </c:pt>
                <c:pt idx="52">
                  <c:v>75.599999999999994</c:v>
                </c:pt>
                <c:pt idx="53">
                  <c:v>75.599999999999994</c:v>
                </c:pt>
                <c:pt idx="54">
                  <c:v>75.599999999999994</c:v>
                </c:pt>
                <c:pt idx="55">
                  <c:v>75.599999999999994</c:v>
                </c:pt>
                <c:pt idx="56">
                  <c:v>75.599999999999994</c:v>
                </c:pt>
                <c:pt idx="57">
                  <c:v>75.599999999999994</c:v>
                </c:pt>
                <c:pt idx="58">
                  <c:v>75.599999999999994</c:v>
                </c:pt>
                <c:pt idx="59">
                  <c:v>75.599999999999994</c:v>
                </c:pt>
                <c:pt idx="60">
                  <c:v>75.599999999999994</c:v>
                </c:pt>
                <c:pt idx="61">
                  <c:v>75.599999999999994</c:v>
                </c:pt>
                <c:pt idx="62">
                  <c:v>75.599999999999994</c:v>
                </c:pt>
                <c:pt idx="63">
                  <c:v>75.599999999999994</c:v>
                </c:pt>
                <c:pt idx="64">
                  <c:v>75.599999999999994</c:v>
                </c:pt>
                <c:pt idx="65">
                  <c:v>75.599999999999994</c:v>
                </c:pt>
                <c:pt idx="66">
                  <c:v>75.599999999999994</c:v>
                </c:pt>
                <c:pt idx="67">
                  <c:v>75.599999999999994</c:v>
                </c:pt>
                <c:pt idx="68">
                  <c:v>75.599999999999994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25-474A-B4B8-8183DCD9A4ED}"/>
            </c:ext>
          </c:extLst>
        </c:ser>
        <c:ser>
          <c:idx val="2"/>
          <c:order val="2"/>
          <c:spPr>
            <a:ln w="28575" algn="ctr">
              <a:solidFill>
                <a:schemeClr val="tx2"/>
              </a:solidFill>
              <a:prstDash val="lgDash"/>
            </a:ln>
          </c:spPr>
          <c:marker>
            <c:symbol val="none"/>
          </c:marker>
          <c:val>
            <c:numRef>
              <c:f>Sheet1!$A$3:$BQ$3</c:f>
              <c:numCache>
                <c:formatCode>General</c:formatCode>
                <c:ptCount val="69"/>
                <c:pt idx="0">
                  <c:v>37.799999999999997</c:v>
                </c:pt>
                <c:pt idx="1">
                  <c:v>37.799999999999997</c:v>
                </c:pt>
                <c:pt idx="2">
                  <c:v>37.799999999999997</c:v>
                </c:pt>
                <c:pt idx="3">
                  <c:v>37.799999999999997</c:v>
                </c:pt>
                <c:pt idx="4">
                  <c:v>37.799999999999997</c:v>
                </c:pt>
                <c:pt idx="5">
                  <c:v>37.799999999999997</c:v>
                </c:pt>
                <c:pt idx="6">
                  <c:v>37.799999999999997</c:v>
                </c:pt>
                <c:pt idx="7">
                  <c:v>37.799999999999997</c:v>
                </c:pt>
                <c:pt idx="8">
                  <c:v>37.799999999999997</c:v>
                </c:pt>
                <c:pt idx="9">
                  <c:v>37.799999999999997</c:v>
                </c:pt>
                <c:pt idx="10">
                  <c:v>37.799999999999997</c:v>
                </c:pt>
                <c:pt idx="11">
                  <c:v>37.799999999999997</c:v>
                </c:pt>
                <c:pt idx="12">
                  <c:v>37.799999999999997</c:v>
                </c:pt>
                <c:pt idx="13">
                  <c:v>37.799999999999997</c:v>
                </c:pt>
                <c:pt idx="14">
                  <c:v>37.799999999999997</c:v>
                </c:pt>
                <c:pt idx="15">
                  <c:v>37.799999999999997</c:v>
                </c:pt>
                <c:pt idx="16">
                  <c:v>37.799999999999997</c:v>
                </c:pt>
                <c:pt idx="17">
                  <c:v>37.799999999999997</c:v>
                </c:pt>
                <c:pt idx="18">
                  <c:v>37.799999999999997</c:v>
                </c:pt>
                <c:pt idx="19">
                  <c:v>37.799999999999997</c:v>
                </c:pt>
                <c:pt idx="20">
                  <c:v>37.799999999999997</c:v>
                </c:pt>
                <c:pt idx="21">
                  <c:v>37.799999999999997</c:v>
                </c:pt>
                <c:pt idx="22">
                  <c:v>37.799999999999997</c:v>
                </c:pt>
                <c:pt idx="23">
                  <c:v>37.799999999999997</c:v>
                </c:pt>
                <c:pt idx="24">
                  <c:v>37.799999999999997</c:v>
                </c:pt>
                <c:pt idx="25">
                  <c:v>37.799999999999997</c:v>
                </c:pt>
                <c:pt idx="26">
                  <c:v>37.799999999999997</c:v>
                </c:pt>
                <c:pt idx="27">
                  <c:v>37.799999999999997</c:v>
                </c:pt>
                <c:pt idx="28">
                  <c:v>37.799999999999997</c:v>
                </c:pt>
                <c:pt idx="29">
                  <c:v>37.799999999999997</c:v>
                </c:pt>
                <c:pt idx="30">
                  <c:v>37.799999999999997</c:v>
                </c:pt>
                <c:pt idx="31">
                  <c:v>37.799999999999997</c:v>
                </c:pt>
                <c:pt idx="32">
                  <c:v>37.799999999999997</c:v>
                </c:pt>
                <c:pt idx="33">
                  <c:v>37.799999999999997</c:v>
                </c:pt>
                <c:pt idx="34">
                  <c:v>37.799999999999997</c:v>
                </c:pt>
                <c:pt idx="35">
                  <c:v>37.799999999999997</c:v>
                </c:pt>
                <c:pt idx="36">
                  <c:v>37.799999999999997</c:v>
                </c:pt>
                <c:pt idx="37">
                  <c:v>37.799999999999997</c:v>
                </c:pt>
                <c:pt idx="38">
                  <c:v>37.799999999999997</c:v>
                </c:pt>
                <c:pt idx="39">
                  <c:v>37.799999999999997</c:v>
                </c:pt>
                <c:pt idx="40">
                  <c:v>37.799999999999997</c:v>
                </c:pt>
                <c:pt idx="41">
                  <c:v>37.799999999999997</c:v>
                </c:pt>
                <c:pt idx="42">
                  <c:v>37.799999999999997</c:v>
                </c:pt>
                <c:pt idx="43">
                  <c:v>37.799999999999997</c:v>
                </c:pt>
                <c:pt idx="44">
                  <c:v>37.799999999999997</c:v>
                </c:pt>
                <c:pt idx="45">
                  <c:v>37.799999999999997</c:v>
                </c:pt>
                <c:pt idx="46">
                  <c:v>37.799999999999997</c:v>
                </c:pt>
                <c:pt idx="47">
                  <c:v>37.799999999999997</c:v>
                </c:pt>
                <c:pt idx="48">
                  <c:v>37.799999999999997</c:v>
                </c:pt>
                <c:pt idx="49">
                  <c:v>37.799999999999997</c:v>
                </c:pt>
                <c:pt idx="50">
                  <c:v>37.799999999999997</c:v>
                </c:pt>
                <c:pt idx="51">
                  <c:v>37.799999999999997</c:v>
                </c:pt>
                <c:pt idx="52">
                  <c:v>37.799999999999997</c:v>
                </c:pt>
                <c:pt idx="53">
                  <c:v>37.799999999999997</c:v>
                </c:pt>
                <c:pt idx="54">
                  <c:v>37.799999999999997</c:v>
                </c:pt>
                <c:pt idx="55">
                  <c:v>37.799999999999997</c:v>
                </c:pt>
                <c:pt idx="56">
                  <c:v>37.799999999999997</c:v>
                </c:pt>
                <c:pt idx="57">
                  <c:v>37.799999999999997</c:v>
                </c:pt>
                <c:pt idx="58">
                  <c:v>37.799999999999997</c:v>
                </c:pt>
                <c:pt idx="59">
                  <c:v>37.799999999999997</c:v>
                </c:pt>
                <c:pt idx="60">
                  <c:v>37.799999999999997</c:v>
                </c:pt>
                <c:pt idx="61">
                  <c:v>37.799999999999997</c:v>
                </c:pt>
                <c:pt idx="62">
                  <c:v>37.799999999999997</c:v>
                </c:pt>
                <c:pt idx="63">
                  <c:v>37.799999999999997</c:v>
                </c:pt>
                <c:pt idx="64">
                  <c:v>37.799999999999997</c:v>
                </c:pt>
                <c:pt idx="65">
                  <c:v>37.799999999999997</c:v>
                </c:pt>
                <c:pt idx="66">
                  <c:v>37.799999999999997</c:v>
                </c:pt>
                <c:pt idx="67">
                  <c:v>37.799999999999997</c:v>
                </c:pt>
                <c:pt idx="68">
                  <c:v>37.799999999999997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825-474A-B4B8-8183DCD9A4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1502063"/>
        <c:axId val="1"/>
      </c:lineChart>
      <c:catAx>
        <c:axId val="62150206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621502063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5094339622641508E-2"/>
          <c:y val="9.5238095238095233E-2"/>
          <c:w val="0.96981132075471688"/>
          <c:h val="0.80952380952380953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D0D0D0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val>
            <c:numRef>
              <c:f>Sheet1!$A$1:$BQ$1</c:f>
              <c:numCache>
                <c:formatCode>General</c:formatCode>
                <c:ptCount val="69"/>
                <c:pt idx="0">
                  <c:v>18.666666666666668</c:v>
                </c:pt>
                <c:pt idx="1">
                  <c:v>17.7</c:v>
                </c:pt>
                <c:pt idx="2">
                  <c:v>26.083333333333336</c:v>
                </c:pt>
                <c:pt idx="3">
                  <c:v>23.883333333333333</c:v>
                </c:pt>
                <c:pt idx="4">
                  <c:v>24.583333333333336</c:v>
                </c:pt>
                <c:pt idx="5">
                  <c:v>24.65</c:v>
                </c:pt>
                <c:pt idx="6">
                  <c:v>27.566666666666663</c:v>
                </c:pt>
                <c:pt idx="7">
                  <c:v>16.783333333333335</c:v>
                </c:pt>
                <c:pt idx="8">
                  <c:v>21.783333333333335</c:v>
                </c:pt>
                <c:pt idx="9">
                  <c:v>22.866666666666667</c:v>
                </c:pt>
                <c:pt idx="10">
                  <c:v>22.366666666666667</c:v>
                </c:pt>
                <c:pt idx="11">
                  <c:v>24.283333333333335</c:v>
                </c:pt>
                <c:pt idx="12">
                  <c:v>25.016666666666666</c:v>
                </c:pt>
                <c:pt idx="13">
                  <c:v>26.8</c:v>
                </c:pt>
                <c:pt idx="14">
                  <c:v>26.083333333333336</c:v>
                </c:pt>
                <c:pt idx="15">
                  <c:v>25.283333333333339</c:v>
                </c:pt>
                <c:pt idx="16">
                  <c:v>28.166666666666668</c:v>
                </c:pt>
                <c:pt idx="17">
                  <c:v>24.516666666666666</c:v>
                </c:pt>
                <c:pt idx="18">
                  <c:v>26.633333333333333</c:v>
                </c:pt>
                <c:pt idx="19">
                  <c:v>29.983333333333334</c:v>
                </c:pt>
                <c:pt idx="20">
                  <c:v>25.35</c:v>
                </c:pt>
                <c:pt idx="21">
                  <c:v>29.383333333333333</c:v>
                </c:pt>
                <c:pt idx="22">
                  <c:v>26.083333333333336</c:v>
                </c:pt>
                <c:pt idx="23">
                  <c:v>22.733333333333334</c:v>
                </c:pt>
                <c:pt idx="24">
                  <c:v>23.316666666666666</c:v>
                </c:pt>
                <c:pt idx="25">
                  <c:v>30.43333333333333</c:v>
                </c:pt>
                <c:pt idx="26">
                  <c:v>28.35</c:v>
                </c:pt>
                <c:pt idx="27">
                  <c:v>25.416666666666671</c:v>
                </c:pt>
                <c:pt idx="28">
                  <c:v>26.833333333333336</c:v>
                </c:pt>
                <c:pt idx="29">
                  <c:v>24.9</c:v>
                </c:pt>
                <c:pt idx="30">
                  <c:v>34.299999999999997</c:v>
                </c:pt>
                <c:pt idx="31">
                  <c:v>24.583333333333336</c:v>
                </c:pt>
                <c:pt idx="32">
                  <c:v>25.266666666666666</c:v>
                </c:pt>
                <c:pt idx="33">
                  <c:v>26.833333333333336</c:v>
                </c:pt>
                <c:pt idx="34">
                  <c:v>26.466666666666661</c:v>
                </c:pt>
                <c:pt idx="35">
                  <c:v>26.933333333333334</c:v>
                </c:pt>
                <c:pt idx="36">
                  <c:v>24.2</c:v>
                </c:pt>
                <c:pt idx="37">
                  <c:v>27.666666666666671</c:v>
                </c:pt>
                <c:pt idx="38">
                  <c:v>24.6</c:v>
                </c:pt>
                <c:pt idx="39">
                  <c:v>27.083333333333329</c:v>
                </c:pt>
                <c:pt idx="40">
                  <c:v>25.85</c:v>
                </c:pt>
                <c:pt idx="41">
                  <c:v>26.966666666666669</c:v>
                </c:pt>
                <c:pt idx="42">
                  <c:v>29.183333333333334</c:v>
                </c:pt>
                <c:pt idx="43">
                  <c:v>25.633333333333333</c:v>
                </c:pt>
                <c:pt idx="44">
                  <c:v>27.35</c:v>
                </c:pt>
                <c:pt idx="45">
                  <c:v>24.183333333333337</c:v>
                </c:pt>
                <c:pt idx="46">
                  <c:v>30.583333333333336</c:v>
                </c:pt>
                <c:pt idx="47">
                  <c:v>27.083333333333329</c:v>
                </c:pt>
                <c:pt idx="48">
                  <c:v>30.9</c:v>
                </c:pt>
                <c:pt idx="49">
                  <c:v>30.15</c:v>
                </c:pt>
                <c:pt idx="50">
                  <c:v>26.05</c:v>
                </c:pt>
                <c:pt idx="51">
                  <c:v>23.1</c:v>
                </c:pt>
                <c:pt idx="52">
                  <c:v>12.883333333333338</c:v>
                </c:pt>
                <c:pt idx="53">
                  <c:v>21.266666666666659</c:v>
                </c:pt>
                <c:pt idx="54">
                  <c:v>2.2999999999999998</c:v>
                </c:pt>
                <c:pt idx="55">
                  <c:v>1.2</c:v>
                </c:pt>
                <c:pt idx="56">
                  <c:v>22.916666666666664</c:v>
                </c:pt>
                <c:pt idx="57">
                  <c:v>0.85</c:v>
                </c:pt>
                <c:pt idx="58">
                  <c:v>23.733333333333338</c:v>
                </c:pt>
                <c:pt idx="59">
                  <c:v>23.666666666666661</c:v>
                </c:pt>
                <c:pt idx="60">
                  <c:v>5.7666666666666666</c:v>
                </c:pt>
                <c:pt idx="61">
                  <c:v>6.2000000000000011</c:v>
                </c:pt>
                <c:pt idx="62">
                  <c:v>5.3666666666666663</c:v>
                </c:pt>
                <c:pt idx="63">
                  <c:v>1.8333333333333335</c:v>
                </c:pt>
                <c:pt idx="64">
                  <c:v>5.2666666666666666</c:v>
                </c:pt>
                <c:pt idx="65">
                  <c:v>21.650000000000006</c:v>
                </c:pt>
                <c:pt idx="66">
                  <c:v>11.466666666666663</c:v>
                </c:pt>
                <c:pt idx="67">
                  <c:v>0.46666666666666667</c:v>
                </c:pt>
                <c:pt idx="68">
                  <c:v>15.366666666666667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6C-4B5D-8D0E-F97703AED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2061108895"/>
        <c:axId val="1"/>
      </c:barChart>
      <c:lineChart>
        <c:grouping val="standard"/>
        <c:varyColors val="0"/>
        <c:ser>
          <c:idx val="1"/>
          <c:order val="1"/>
          <c:spPr>
            <a:ln w="25400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Sheet1!$A$2:$BQ$2</c:f>
              <c:numCache>
                <c:formatCode>General</c:formatCode>
                <c:ptCount val="69"/>
                <c:pt idx="0">
                  <c:v>37.799999999999997</c:v>
                </c:pt>
                <c:pt idx="1">
                  <c:v>37.799999999999997</c:v>
                </c:pt>
                <c:pt idx="2">
                  <c:v>37.799999999999997</c:v>
                </c:pt>
                <c:pt idx="3">
                  <c:v>37.799999999999997</c:v>
                </c:pt>
                <c:pt idx="4">
                  <c:v>37.799999999999997</c:v>
                </c:pt>
                <c:pt idx="5">
                  <c:v>37.799999999999997</c:v>
                </c:pt>
                <c:pt idx="6">
                  <c:v>37.799999999999997</c:v>
                </c:pt>
                <c:pt idx="7">
                  <c:v>37.799999999999997</c:v>
                </c:pt>
                <c:pt idx="8">
                  <c:v>37.799999999999997</c:v>
                </c:pt>
                <c:pt idx="9">
                  <c:v>37.799999999999997</c:v>
                </c:pt>
                <c:pt idx="10">
                  <c:v>37.799999999999997</c:v>
                </c:pt>
                <c:pt idx="11">
                  <c:v>37.799999999999997</c:v>
                </c:pt>
                <c:pt idx="12">
                  <c:v>37.799999999999997</c:v>
                </c:pt>
                <c:pt idx="13">
                  <c:v>37.799999999999997</c:v>
                </c:pt>
                <c:pt idx="14">
                  <c:v>37.799999999999997</c:v>
                </c:pt>
                <c:pt idx="15">
                  <c:v>37.799999999999997</c:v>
                </c:pt>
                <c:pt idx="16">
                  <c:v>37.799999999999997</c:v>
                </c:pt>
                <c:pt idx="17">
                  <c:v>37.799999999999997</c:v>
                </c:pt>
                <c:pt idx="18">
                  <c:v>37.799999999999997</c:v>
                </c:pt>
                <c:pt idx="19">
                  <c:v>37.799999999999997</c:v>
                </c:pt>
                <c:pt idx="20">
                  <c:v>37.799999999999997</c:v>
                </c:pt>
                <c:pt idx="21">
                  <c:v>37.799999999999997</c:v>
                </c:pt>
                <c:pt idx="22">
                  <c:v>37.799999999999997</c:v>
                </c:pt>
                <c:pt idx="23">
                  <c:v>37.799999999999997</c:v>
                </c:pt>
                <c:pt idx="24">
                  <c:v>37.799999999999997</c:v>
                </c:pt>
                <c:pt idx="25">
                  <c:v>37.799999999999997</c:v>
                </c:pt>
                <c:pt idx="26">
                  <c:v>37.799999999999997</c:v>
                </c:pt>
                <c:pt idx="27">
                  <c:v>37.799999999999997</c:v>
                </c:pt>
                <c:pt idx="28">
                  <c:v>37.799999999999997</c:v>
                </c:pt>
                <c:pt idx="29">
                  <c:v>37.799999999999997</c:v>
                </c:pt>
                <c:pt idx="30">
                  <c:v>37.799999999999997</c:v>
                </c:pt>
                <c:pt idx="31">
                  <c:v>37.799999999999997</c:v>
                </c:pt>
                <c:pt idx="32">
                  <c:v>37.799999999999997</c:v>
                </c:pt>
                <c:pt idx="33">
                  <c:v>37.799999999999997</c:v>
                </c:pt>
                <c:pt idx="34">
                  <c:v>37.799999999999997</c:v>
                </c:pt>
                <c:pt idx="35">
                  <c:v>37.799999999999997</c:v>
                </c:pt>
                <c:pt idx="36">
                  <c:v>37.799999999999997</c:v>
                </c:pt>
                <c:pt idx="37">
                  <c:v>37.799999999999997</c:v>
                </c:pt>
                <c:pt idx="38">
                  <c:v>37.799999999999997</c:v>
                </c:pt>
                <c:pt idx="39">
                  <c:v>37.799999999999997</c:v>
                </c:pt>
                <c:pt idx="40">
                  <c:v>37.799999999999997</c:v>
                </c:pt>
                <c:pt idx="41">
                  <c:v>37.799999999999997</c:v>
                </c:pt>
                <c:pt idx="42">
                  <c:v>37.799999999999997</c:v>
                </c:pt>
                <c:pt idx="43">
                  <c:v>37.799999999999997</c:v>
                </c:pt>
                <c:pt idx="44">
                  <c:v>37.799999999999997</c:v>
                </c:pt>
                <c:pt idx="45">
                  <c:v>37.799999999999997</c:v>
                </c:pt>
                <c:pt idx="46">
                  <c:v>37.799999999999997</c:v>
                </c:pt>
                <c:pt idx="47">
                  <c:v>37.799999999999997</c:v>
                </c:pt>
                <c:pt idx="48">
                  <c:v>37.799999999999997</c:v>
                </c:pt>
                <c:pt idx="49">
                  <c:v>37.799999999999997</c:v>
                </c:pt>
                <c:pt idx="50">
                  <c:v>37.799999999999997</c:v>
                </c:pt>
                <c:pt idx="51">
                  <c:v>37.799999999999997</c:v>
                </c:pt>
                <c:pt idx="52">
                  <c:v>37.799999999999997</c:v>
                </c:pt>
                <c:pt idx="53">
                  <c:v>37.799999999999997</c:v>
                </c:pt>
                <c:pt idx="54">
                  <c:v>37.799999999999997</c:v>
                </c:pt>
                <c:pt idx="55">
                  <c:v>37.799999999999997</c:v>
                </c:pt>
                <c:pt idx="56">
                  <c:v>37.799999999999997</c:v>
                </c:pt>
                <c:pt idx="57">
                  <c:v>37.799999999999997</c:v>
                </c:pt>
                <c:pt idx="58">
                  <c:v>37.799999999999997</c:v>
                </c:pt>
                <c:pt idx="59">
                  <c:v>37.799999999999997</c:v>
                </c:pt>
                <c:pt idx="60">
                  <c:v>37.799999999999997</c:v>
                </c:pt>
                <c:pt idx="61">
                  <c:v>37.799999999999997</c:v>
                </c:pt>
                <c:pt idx="62">
                  <c:v>37.799999999999997</c:v>
                </c:pt>
                <c:pt idx="63">
                  <c:v>37.799999999999997</c:v>
                </c:pt>
                <c:pt idx="64">
                  <c:v>37.799999999999997</c:v>
                </c:pt>
                <c:pt idx="65">
                  <c:v>37.799999999999997</c:v>
                </c:pt>
                <c:pt idx="66">
                  <c:v>37.799999999999997</c:v>
                </c:pt>
                <c:pt idx="67">
                  <c:v>37.799999999999997</c:v>
                </c:pt>
                <c:pt idx="68">
                  <c:v>37.799999999999997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6C-4B5D-8D0E-F97703AED4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61108895"/>
        <c:axId val="1"/>
      </c:lineChart>
      <c:catAx>
        <c:axId val="206110889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in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txPr>
          <a:bodyPr wrap="none"/>
          <a:lstStyle/>
          <a:p>
            <a:pPr>
              <a:defRPr sz="1200">
                <a:latin typeface="+mn-lt"/>
                <a:ea typeface="+mn-ea"/>
                <a:cs typeface="+mn-cs"/>
                <a:sym typeface="+mn-lt"/>
              </a:defRPr>
            </a:pPr>
            <a:endParaRPr lang="en-US"/>
          </a:p>
        </c:txPr>
        <c:crossAx val="2061108895"/>
        <c:crosses val="min"/>
        <c:crossBetween val="between"/>
        <c:majorUnit val="20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454904779015459E-2"/>
          <c:y val="1.8200910045502276E-2"/>
          <c:w val="0.72799137621272014"/>
          <c:h val="0.96359817990899543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BA9F-4738-BE7C-92DF8A15A1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9525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BA9F-4738-BE7C-92DF8A15A1B3}"/>
              </c:ext>
            </c:extLst>
          </c:dPt>
          <c:dLbls>
            <c:dLbl>
              <c:idx val="0"/>
              <c:layout>
                <c:manualLayout>
                  <c:x val="0.3201581027667984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Arial Unicode MS"/>
                      <a:cs typeface="Arial Unicode M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BA9F-4738-BE7C-92DF8A15A1B3}"/>
                </c:ext>
              </c:extLst>
            </c:dLbl>
            <c:dLbl>
              <c:idx val="3"/>
              <c:layout>
                <c:manualLayout>
                  <c:x val="0.45131153431548687"/>
                  <c:y val="0"/>
                </c:manualLayout>
              </c:layout>
              <c:numFmt formatCode="#,##0;&quot;-&quot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Arial Unicode MS"/>
                      <a:cs typeface="Arial Unicode M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BA9F-4738-BE7C-92DF8A15A1B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Sheet1!$A$1:$D$1</c:f>
              <c:numCache>
                <c:formatCode>General</c:formatCode>
                <c:ptCount val="4"/>
                <c:pt idx="0">
                  <c:v>222172</c:v>
                </c:pt>
                <c:pt idx="1">
                  <c:v>222172</c:v>
                </c:pt>
                <c:pt idx="2">
                  <c:v>347658.24655555555</c:v>
                </c:pt>
                <c:pt idx="3">
                  <c:v>347658.24655555555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9F-4738-BE7C-92DF8A15A1B3}"/>
            </c:ext>
          </c:extLst>
        </c:ser>
        <c:ser>
          <c:idx val="1"/>
          <c:order val="1"/>
          <c:spPr>
            <a:solidFill>
              <a:schemeClr val="accent1"/>
            </a:solidFill>
            <a:ln w="9525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;#,##0;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>
                      <a:solidFill>
                        <a:schemeClr val="tx1"/>
                      </a:solidFill>
                      <a:latin typeface="+mn-lt"/>
                      <a:ea typeface="Arial Unicode MS"/>
                      <a:cs typeface="Arial Unicode MS"/>
                      <a:sym typeface="+mn-lt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BA9F-4738-BE7C-92DF8A15A1B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Sheet1!$A$2:$D$2</c:f>
              <c:numCache>
                <c:formatCode>General</c:formatCode>
                <c:ptCount val="4"/>
                <c:pt idx="1">
                  <c:v>125486.24655555555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9F-4738-BE7C-92DF8A15A1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937268831"/>
        <c:axId val="1"/>
      </c:barChart>
      <c:catAx>
        <c:axId val="937268831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chemeClr val="accent6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47658.24655555555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93726883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DEEB1-F83D-45D7-9ED8-1AC5A32FB6E2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2BA92-625A-4260-9CE8-C3F709E1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7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g num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505553" y="9407650"/>
            <a:ext cx="158827" cy="369332"/>
          </a:xfrm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328F3-BF94-4B98-A5D6-6221A58CA9F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doc id"/>
          <p:cNvSpPr>
            <a:spLocks noGrp="1" noChangeArrowheads="1"/>
          </p:cNvSpPr>
          <p:nvPr>
            <p:ph type="ftr" sz="quarter" idx="4"/>
          </p:nvPr>
        </p:nvSpPr>
        <p:spPr>
          <a:xfrm>
            <a:off x="2946949" y="111850"/>
            <a:ext cx="2720296" cy="123111"/>
          </a:xfrm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BVA-041302-364-20080625-GE1-v6(DTM_13_2008-06-11)</a:t>
            </a:r>
          </a:p>
        </p:txBody>
      </p:sp>
      <p:sp>
        <p:nvSpPr>
          <p:cNvPr id="174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80988" y="747713"/>
            <a:ext cx="6646863" cy="3740150"/>
          </a:xfrm>
          <a:ln/>
        </p:spPr>
      </p:sp>
      <p:sp>
        <p:nvSpPr>
          <p:cNvPr id="174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0962" y="4735581"/>
            <a:ext cx="4864937" cy="25506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45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56570826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6503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260191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35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7799391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20900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477826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86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heme" Target="../theme/theme2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vmlDrawing" Target="../drawings/vmlDrawing4.v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425507285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8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57064230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51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oleObject" Target="../embeddings/oleObject7.bin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40.xml"/><Relationship Id="rId1" Type="http://schemas.openxmlformats.org/officeDocument/2006/relationships/vmlDrawing" Target="../drawings/vmlDrawing7.v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73.xml"/><Relationship Id="rId21" Type="http://schemas.openxmlformats.org/officeDocument/2006/relationships/tags" Target="../tags/tag68.xml"/><Relationship Id="rId42" Type="http://schemas.openxmlformats.org/officeDocument/2006/relationships/tags" Target="../tags/tag89.xml"/><Relationship Id="rId47" Type="http://schemas.openxmlformats.org/officeDocument/2006/relationships/tags" Target="../tags/tag94.xml"/><Relationship Id="rId63" Type="http://schemas.openxmlformats.org/officeDocument/2006/relationships/tags" Target="../tags/tag110.xml"/><Relationship Id="rId68" Type="http://schemas.openxmlformats.org/officeDocument/2006/relationships/tags" Target="../tags/tag115.xml"/><Relationship Id="rId84" Type="http://schemas.openxmlformats.org/officeDocument/2006/relationships/tags" Target="../tags/tag131.xml"/><Relationship Id="rId89" Type="http://schemas.openxmlformats.org/officeDocument/2006/relationships/tags" Target="../tags/tag136.xml"/><Relationship Id="rId16" Type="http://schemas.openxmlformats.org/officeDocument/2006/relationships/tags" Target="../tags/tag63.xml"/><Relationship Id="rId107" Type="http://schemas.openxmlformats.org/officeDocument/2006/relationships/chart" Target="../charts/chart1.xml"/><Relationship Id="rId11" Type="http://schemas.openxmlformats.org/officeDocument/2006/relationships/tags" Target="../tags/tag58.xml"/><Relationship Id="rId32" Type="http://schemas.openxmlformats.org/officeDocument/2006/relationships/tags" Target="../tags/tag79.xml"/><Relationship Id="rId37" Type="http://schemas.openxmlformats.org/officeDocument/2006/relationships/tags" Target="../tags/tag84.xml"/><Relationship Id="rId53" Type="http://schemas.openxmlformats.org/officeDocument/2006/relationships/tags" Target="../tags/tag100.xml"/><Relationship Id="rId58" Type="http://schemas.openxmlformats.org/officeDocument/2006/relationships/tags" Target="../tags/tag105.xml"/><Relationship Id="rId74" Type="http://schemas.openxmlformats.org/officeDocument/2006/relationships/tags" Target="../tags/tag121.xml"/><Relationship Id="rId79" Type="http://schemas.openxmlformats.org/officeDocument/2006/relationships/tags" Target="../tags/tag126.xml"/><Relationship Id="rId102" Type="http://schemas.openxmlformats.org/officeDocument/2006/relationships/tags" Target="../tags/tag149.xml"/><Relationship Id="rId5" Type="http://schemas.openxmlformats.org/officeDocument/2006/relationships/tags" Target="../tags/tag52.xml"/><Relationship Id="rId90" Type="http://schemas.openxmlformats.org/officeDocument/2006/relationships/tags" Target="../tags/tag137.xml"/><Relationship Id="rId95" Type="http://schemas.openxmlformats.org/officeDocument/2006/relationships/tags" Target="../tags/tag142.xml"/><Relationship Id="rId22" Type="http://schemas.openxmlformats.org/officeDocument/2006/relationships/tags" Target="../tags/tag69.xml"/><Relationship Id="rId27" Type="http://schemas.openxmlformats.org/officeDocument/2006/relationships/tags" Target="../tags/tag74.xml"/><Relationship Id="rId43" Type="http://schemas.openxmlformats.org/officeDocument/2006/relationships/tags" Target="../tags/tag90.xml"/><Relationship Id="rId48" Type="http://schemas.openxmlformats.org/officeDocument/2006/relationships/tags" Target="../tags/tag95.xml"/><Relationship Id="rId64" Type="http://schemas.openxmlformats.org/officeDocument/2006/relationships/tags" Target="../tags/tag111.xml"/><Relationship Id="rId69" Type="http://schemas.openxmlformats.org/officeDocument/2006/relationships/tags" Target="../tags/tag116.xml"/><Relationship Id="rId80" Type="http://schemas.openxmlformats.org/officeDocument/2006/relationships/tags" Target="../tags/tag127.xml"/><Relationship Id="rId85" Type="http://schemas.openxmlformats.org/officeDocument/2006/relationships/tags" Target="../tags/tag132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33" Type="http://schemas.openxmlformats.org/officeDocument/2006/relationships/tags" Target="../tags/tag80.xml"/><Relationship Id="rId38" Type="http://schemas.openxmlformats.org/officeDocument/2006/relationships/tags" Target="../tags/tag85.xml"/><Relationship Id="rId59" Type="http://schemas.openxmlformats.org/officeDocument/2006/relationships/tags" Target="../tags/tag106.xml"/><Relationship Id="rId103" Type="http://schemas.openxmlformats.org/officeDocument/2006/relationships/tags" Target="../tags/tag150.xml"/><Relationship Id="rId108" Type="http://schemas.openxmlformats.org/officeDocument/2006/relationships/chart" Target="../charts/chart2.xml"/><Relationship Id="rId54" Type="http://schemas.openxmlformats.org/officeDocument/2006/relationships/tags" Target="../tags/tag101.xml"/><Relationship Id="rId70" Type="http://schemas.openxmlformats.org/officeDocument/2006/relationships/tags" Target="../tags/tag117.xml"/><Relationship Id="rId75" Type="http://schemas.openxmlformats.org/officeDocument/2006/relationships/tags" Target="../tags/tag122.xml"/><Relationship Id="rId91" Type="http://schemas.openxmlformats.org/officeDocument/2006/relationships/tags" Target="../tags/tag138.xml"/><Relationship Id="rId96" Type="http://schemas.openxmlformats.org/officeDocument/2006/relationships/tags" Target="../tags/tag143.xml"/><Relationship Id="rId1" Type="http://schemas.openxmlformats.org/officeDocument/2006/relationships/vmlDrawing" Target="../drawings/vmlDrawing8.vml"/><Relationship Id="rId6" Type="http://schemas.openxmlformats.org/officeDocument/2006/relationships/tags" Target="../tags/tag53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tags" Target="../tags/tag75.xml"/><Relationship Id="rId36" Type="http://schemas.openxmlformats.org/officeDocument/2006/relationships/tags" Target="../tags/tag83.xml"/><Relationship Id="rId49" Type="http://schemas.openxmlformats.org/officeDocument/2006/relationships/tags" Target="../tags/tag96.xml"/><Relationship Id="rId57" Type="http://schemas.openxmlformats.org/officeDocument/2006/relationships/tags" Target="../tags/tag104.xml"/><Relationship Id="rId106" Type="http://schemas.openxmlformats.org/officeDocument/2006/relationships/image" Target="../media/image5.emf"/><Relationship Id="rId10" Type="http://schemas.openxmlformats.org/officeDocument/2006/relationships/tags" Target="../tags/tag57.xml"/><Relationship Id="rId31" Type="http://schemas.openxmlformats.org/officeDocument/2006/relationships/tags" Target="../tags/tag78.xml"/><Relationship Id="rId44" Type="http://schemas.openxmlformats.org/officeDocument/2006/relationships/tags" Target="../tags/tag91.xml"/><Relationship Id="rId52" Type="http://schemas.openxmlformats.org/officeDocument/2006/relationships/tags" Target="../tags/tag99.xml"/><Relationship Id="rId60" Type="http://schemas.openxmlformats.org/officeDocument/2006/relationships/tags" Target="../tags/tag107.xml"/><Relationship Id="rId65" Type="http://schemas.openxmlformats.org/officeDocument/2006/relationships/tags" Target="../tags/tag112.xml"/><Relationship Id="rId73" Type="http://schemas.openxmlformats.org/officeDocument/2006/relationships/tags" Target="../tags/tag120.xml"/><Relationship Id="rId78" Type="http://schemas.openxmlformats.org/officeDocument/2006/relationships/tags" Target="../tags/tag125.xml"/><Relationship Id="rId81" Type="http://schemas.openxmlformats.org/officeDocument/2006/relationships/tags" Target="../tags/tag128.xml"/><Relationship Id="rId86" Type="http://schemas.openxmlformats.org/officeDocument/2006/relationships/tags" Target="../tags/tag133.xml"/><Relationship Id="rId94" Type="http://schemas.openxmlformats.org/officeDocument/2006/relationships/tags" Target="../tags/tag141.xml"/><Relationship Id="rId99" Type="http://schemas.openxmlformats.org/officeDocument/2006/relationships/tags" Target="../tags/tag146.xml"/><Relationship Id="rId101" Type="http://schemas.openxmlformats.org/officeDocument/2006/relationships/tags" Target="../tags/tag148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39" Type="http://schemas.openxmlformats.org/officeDocument/2006/relationships/tags" Target="../tags/tag86.xml"/><Relationship Id="rId109" Type="http://schemas.openxmlformats.org/officeDocument/2006/relationships/chart" Target="../charts/chart3.xml"/><Relationship Id="rId34" Type="http://schemas.openxmlformats.org/officeDocument/2006/relationships/tags" Target="../tags/tag81.xml"/><Relationship Id="rId50" Type="http://schemas.openxmlformats.org/officeDocument/2006/relationships/tags" Target="../tags/tag97.xml"/><Relationship Id="rId55" Type="http://schemas.openxmlformats.org/officeDocument/2006/relationships/tags" Target="../tags/tag102.xml"/><Relationship Id="rId76" Type="http://schemas.openxmlformats.org/officeDocument/2006/relationships/tags" Target="../tags/tag123.xml"/><Relationship Id="rId97" Type="http://schemas.openxmlformats.org/officeDocument/2006/relationships/tags" Target="../tags/tag144.xml"/><Relationship Id="rId104" Type="http://schemas.openxmlformats.org/officeDocument/2006/relationships/slideLayout" Target="../slideLayouts/slideLayout2.xml"/><Relationship Id="rId7" Type="http://schemas.openxmlformats.org/officeDocument/2006/relationships/tags" Target="../tags/tag54.xml"/><Relationship Id="rId71" Type="http://schemas.openxmlformats.org/officeDocument/2006/relationships/tags" Target="../tags/tag118.xml"/><Relationship Id="rId92" Type="http://schemas.openxmlformats.org/officeDocument/2006/relationships/tags" Target="../tags/tag139.xml"/><Relationship Id="rId2" Type="http://schemas.openxmlformats.org/officeDocument/2006/relationships/tags" Target="../tags/tag49.xml"/><Relationship Id="rId29" Type="http://schemas.openxmlformats.org/officeDocument/2006/relationships/tags" Target="../tags/tag76.xml"/><Relationship Id="rId24" Type="http://schemas.openxmlformats.org/officeDocument/2006/relationships/tags" Target="../tags/tag71.xml"/><Relationship Id="rId40" Type="http://schemas.openxmlformats.org/officeDocument/2006/relationships/tags" Target="../tags/tag87.xml"/><Relationship Id="rId45" Type="http://schemas.openxmlformats.org/officeDocument/2006/relationships/tags" Target="../tags/tag92.xml"/><Relationship Id="rId66" Type="http://schemas.openxmlformats.org/officeDocument/2006/relationships/tags" Target="../tags/tag113.xml"/><Relationship Id="rId87" Type="http://schemas.openxmlformats.org/officeDocument/2006/relationships/tags" Target="../tags/tag134.xml"/><Relationship Id="rId110" Type="http://schemas.openxmlformats.org/officeDocument/2006/relationships/chart" Target="../charts/chart4.xml"/><Relationship Id="rId61" Type="http://schemas.openxmlformats.org/officeDocument/2006/relationships/tags" Target="../tags/tag108.xml"/><Relationship Id="rId82" Type="http://schemas.openxmlformats.org/officeDocument/2006/relationships/tags" Target="../tags/tag129.xml"/><Relationship Id="rId19" Type="http://schemas.openxmlformats.org/officeDocument/2006/relationships/tags" Target="../tags/tag66.xml"/><Relationship Id="rId14" Type="http://schemas.openxmlformats.org/officeDocument/2006/relationships/tags" Target="../tags/tag61.xml"/><Relationship Id="rId30" Type="http://schemas.openxmlformats.org/officeDocument/2006/relationships/tags" Target="../tags/tag77.xml"/><Relationship Id="rId35" Type="http://schemas.openxmlformats.org/officeDocument/2006/relationships/tags" Target="../tags/tag82.xml"/><Relationship Id="rId56" Type="http://schemas.openxmlformats.org/officeDocument/2006/relationships/tags" Target="../tags/tag103.xml"/><Relationship Id="rId77" Type="http://schemas.openxmlformats.org/officeDocument/2006/relationships/tags" Target="../tags/tag124.xml"/><Relationship Id="rId100" Type="http://schemas.openxmlformats.org/officeDocument/2006/relationships/tags" Target="../tags/tag147.xml"/><Relationship Id="rId105" Type="http://schemas.openxmlformats.org/officeDocument/2006/relationships/oleObject" Target="../embeddings/oleObject8.bin"/><Relationship Id="rId8" Type="http://schemas.openxmlformats.org/officeDocument/2006/relationships/tags" Target="../tags/tag55.xml"/><Relationship Id="rId51" Type="http://schemas.openxmlformats.org/officeDocument/2006/relationships/tags" Target="../tags/tag98.xml"/><Relationship Id="rId72" Type="http://schemas.openxmlformats.org/officeDocument/2006/relationships/tags" Target="../tags/tag119.xml"/><Relationship Id="rId93" Type="http://schemas.openxmlformats.org/officeDocument/2006/relationships/tags" Target="../tags/tag140.xml"/><Relationship Id="rId98" Type="http://schemas.openxmlformats.org/officeDocument/2006/relationships/tags" Target="../tags/tag145.xml"/><Relationship Id="rId3" Type="http://schemas.openxmlformats.org/officeDocument/2006/relationships/tags" Target="../tags/tag50.xml"/><Relationship Id="rId25" Type="http://schemas.openxmlformats.org/officeDocument/2006/relationships/tags" Target="../tags/tag72.xml"/><Relationship Id="rId46" Type="http://schemas.openxmlformats.org/officeDocument/2006/relationships/tags" Target="../tags/tag93.xml"/><Relationship Id="rId67" Type="http://schemas.openxmlformats.org/officeDocument/2006/relationships/tags" Target="../tags/tag114.xml"/><Relationship Id="rId20" Type="http://schemas.openxmlformats.org/officeDocument/2006/relationships/tags" Target="../tags/tag67.xml"/><Relationship Id="rId41" Type="http://schemas.openxmlformats.org/officeDocument/2006/relationships/tags" Target="../tags/tag88.xml"/><Relationship Id="rId62" Type="http://schemas.openxmlformats.org/officeDocument/2006/relationships/tags" Target="../tags/tag109.xml"/><Relationship Id="rId83" Type="http://schemas.openxmlformats.org/officeDocument/2006/relationships/tags" Target="../tags/tag130.xml"/><Relationship Id="rId88" Type="http://schemas.openxmlformats.org/officeDocument/2006/relationships/tags" Target="../tags/tag1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52.xml"/><Relationship Id="rId7" Type="http://schemas.openxmlformats.org/officeDocument/2006/relationships/oleObject" Target="../embeddings/oleObject9.bin"/><Relationship Id="rId2" Type="http://schemas.openxmlformats.org/officeDocument/2006/relationships/tags" Target="../tags/tag151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18" Type="http://schemas.openxmlformats.org/officeDocument/2006/relationships/chart" Target="../charts/chart5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17" Type="http://schemas.openxmlformats.org/officeDocument/2006/relationships/image" Target="../media/image5.emf"/><Relationship Id="rId2" Type="http://schemas.openxmlformats.org/officeDocument/2006/relationships/tags" Target="../tags/tag155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10.v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tags" Target="../tags/tag16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6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68.xml"/><Relationship Id="rId1" Type="http://schemas.openxmlformats.org/officeDocument/2006/relationships/vmlDrawing" Target="../drawings/vmlDrawing11.v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74.xml"/><Relationship Id="rId7" Type="http://schemas.openxmlformats.org/officeDocument/2006/relationships/image" Target="../media/image7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3.bin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4.bin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3875" name="Rectangle 3" hidden="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88836885"/>
              </p:ext>
            </p:extLst>
          </p:nvPr>
        </p:nvGraphicFramePr>
        <p:xfrm>
          <a:off x="1524271" y="203"/>
          <a:ext cx="158735" cy="15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5" name="think-cell Slide" r:id="rId13" imgW="0" imgH="0" progId="TCLayout.ActiveDocument.1">
                  <p:embed/>
                </p:oleObj>
              </mc:Choice>
              <mc:Fallback>
                <p:oleObj name="think-cell Slide" r:id="rId13" imgW="0" imgH="0" progId="TCLayout.ActiveDocument.1">
                  <p:embed/>
                  <p:pic>
                    <p:nvPicPr>
                      <p:cNvPr id="1743875" name="Rectangle 3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1524271" y="203"/>
                        <a:ext cx="158735" cy="1587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/>
          <p:cNvSpPr/>
          <p:nvPr>
            <p:custDataLst>
              <p:tags r:id="rId4"/>
            </p:custDataLst>
          </p:nvPr>
        </p:nvSpPr>
        <p:spPr bwMode="auto">
          <a:xfrm>
            <a:off x="1524270" y="1"/>
            <a:ext cx="161974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2200" b="1" u="none" strike="noStrike" kern="1200" cap="none" spc="0" normalizeH="0" noProof="0" dirty="0" err="1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Bold" panose="00000900000000000000" pitchFamily="2" charset="0"/>
              <a:ea typeface="Arial Unicode MS" panose="020B0604020202020204"/>
              <a:cs typeface="Arial Unicode MS" panose="020B0604020202020204" pitchFamily="34" charset="-128"/>
              <a:sym typeface="Futura Bold" panose="00000900000000000000" pitchFamily="2" charset="0"/>
            </a:endParaRPr>
          </a:p>
        </p:txBody>
      </p:sp>
      <p:sp>
        <p:nvSpPr>
          <p:cNvPr id="171" name="Title 3"/>
          <p:cNvSpPr>
            <a:spLocks noGrp="1"/>
          </p:cNvSpPr>
          <p:nvPr>
            <p:ph type="title"/>
          </p:nvPr>
        </p:nvSpPr>
        <p:spPr>
          <a:xfrm>
            <a:off x="508011" y="623130"/>
            <a:ext cx="11438824" cy="53178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/>
              <a:t>Optimise</a:t>
            </a:r>
            <a:r>
              <a:rPr lang="en-US" dirty="0"/>
              <a:t> Aircraft fleet from 5 to 4 to meet </a:t>
            </a:r>
            <a:r>
              <a:rPr lang="en-US" dirty="0" err="1"/>
              <a:t>SCiN</a:t>
            </a:r>
            <a:r>
              <a:rPr lang="en-US" dirty="0"/>
              <a:t> demand by November, 2020</a:t>
            </a:r>
          </a:p>
        </p:txBody>
      </p:sp>
      <p:sp>
        <p:nvSpPr>
          <p:cNvPr id="201" name="Rectangle 47"/>
          <p:cNvSpPr>
            <a:spLocks noChangeArrowheads="1"/>
          </p:cNvSpPr>
          <p:nvPr/>
        </p:nvSpPr>
        <p:spPr bwMode="gray">
          <a:xfrm>
            <a:off x="6084944" y="1317625"/>
            <a:ext cx="5604336" cy="642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202" name="Rectangle 99"/>
          <p:cNvSpPr>
            <a:spLocks noChangeArrowheads="1"/>
          </p:cNvSpPr>
          <p:nvPr/>
        </p:nvSpPr>
        <p:spPr bwMode="gray">
          <a:xfrm>
            <a:off x="6157770" y="1565275"/>
            <a:ext cx="73147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L4 date</a:t>
            </a:r>
          </a:p>
        </p:txBody>
      </p:sp>
      <p:sp>
        <p:nvSpPr>
          <p:cNvPr id="205" name="Rectangle 49"/>
          <p:cNvSpPr>
            <a:spLocks noChangeArrowheads="1"/>
          </p:cNvSpPr>
          <p:nvPr/>
        </p:nvSpPr>
        <p:spPr bwMode="gray">
          <a:xfrm>
            <a:off x="8733973" y="1363663"/>
            <a:ext cx="1060047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Initiative lead </a:t>
            </a:r>
          </a:p>
        </p:txBody>
      </p:sp>
      <p:sp>
        <p:nvSpPr>
          <p:cNvPr id="206" name="Rectangle 51"/>
          <p:cNvSpPr>
            <a:spLocks noChangeArrowheads="1"/>
          </p:cNvSpPr>
          <p:nvPr/>
        </p:nvSpPr>
        <p:spPr bwMode="gray">
          <a:xfrm>
            <a:off x="9842144" y="1363663"/>
            <a:ext cx="146098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Onyeka Ikechukwu</a:t>
            </a:r>
          </a:p>
        </p:txBody>
      </p:sp>
      <p:sp>
        <p:nvSpPr>
          <p:cNvPr id="207" name="Rectangle 99"/>
          <p:cNvSpPr>
            <a:spLocks noChangeArrowheads="1"/>
          </p:cNvSpPr>
          <p:nvPr/>
        </p:nvSpPr>
        <p:spPr bwMode="gray">
          <a:xfrm>
            <a:off x="6157770" y="1363663"/>
            <a:ext cx="731475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Current stage gate</a:t>
            </a:r>
          </a:p>
        </p:txBody>
      </p:sp>
      <p:sp>
        <p:nvSpPr>
          <p:cNvPr id="208" name="Rectangle 100"/>
          <p:cNvSpPr>
            <a:spLocks noChangeArrowheads="1"/>
          </p:cNvSpPr>
          <p:nvPr/>
        </p:nvSpPr>
        <p:spPr bwMode="gray">
          <a:xfrm>
            <a:off x="7369652" y="1363663"/>
            <a:ext cx="995963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L2</a:t>
            </a:r>
          </a:p>
        </p:txBody>
      </p:sp>
      <p:sp>
        <p:nvSpPr>
          <p:cNvPr id="209" name="Rectangle 40"/>
          <p:cNvSpPr>
            <a:spLocks noChangeArrowheads="1"/>
          </p:cNvSpPr>
          <p:nvPr/>
        </p:nvSpPr>
        <p:spPr bwMode="gray">
          <a:xfrm>
            <a:off x="8733973" y="1766888"/>
            <a:ext cx="1060047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Initiative sponsor </a:t>
            </a:r>
          </a:p>
        </p:txBody>
      </p:sp>
      <p:sp>
        <p:nvSpPr>
          <p:cNvPr id="210" name="Rectangle 51"/>
          <p:cNvSpPr>
            <a:spLocks noChangeArrowheads="1"/>
          </p:cNvSpPr>
          <p:nvPr/>
        </p:nvSpPr>
        <p:spPr bwMode="gray">
          <a:xfrm>
            <a:off x="9842144" y="1766888"/>
            <a:ext cx="1460982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Victor Ojabo/Paul Van Den Hemel</a:t>
            </a:r>
          </a:p>
        </p:txBody>
      </p:sp>
      <p:sp>
        <p:nvSpPr>
          <p:cNvPr id="211" name="Rectangle 99"/>
          <p:cNvSpPr>
            <a:spLocks noChangeArrowheads="1"/>
          </p:cNvSpPr>
          <p:nvPr/>
        </p:nvSpPr>
        <p:spPr bwMode="gray">
          <a:xfrm>
            <a:off x="6157770" y="1766888"/>
            <a:ext cx="731475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L5 date</a:t>
            </a:r>
          </a:p>
        </p:txBody>
      </p:sp>
      <p:sp>
        <p:nvSpPr>
          <p:cNvPr id="213" name="Rectangle 100"/>
          <p:cNvSpPr>
            <a:spLocks noChangeArrowheads="1"/>
          </p:cNvSpPr>
          <p:nvPr/>
        </p:nvSpPr>
        <p:spPr bwMode="gray">
          <a:xfrm>
            <a:off x="7369652" y="1766888"/>
            <a:ext cx="995963" cy="14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December 2020</a:t>
            </a:r>
          </a:p>
        </p:txBody>
      </p:sp>
      <p:sp>
        <p:nvSpPr>
          <p:cNvPr id="238" name="Rectangle 100"/>
          <p:cNvSpPr>
            <a:spLocks noChangeArrowheads="1"/>
          </p:cNvSpPr>
          <p:nvPr/>
        </p:nvSpPr>
        <p:spPr bwMode="gray">
          <a:xfrm>
            <a:off x="7369652" y="1562100"/>
            <a:ext cx="1170756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November 2020 </a:t>
            </a:r>
          </a:p>
        </p:txBody>
      </p:sp>
      <p:sp>
        <p:nvSpPr>
          <p:cNvPr id="1743911" name="Rectangle 39"/>
          <p:cNvSpPr>
            <a:spLocks noChangeArrowheads="1"/>
          </p:cNvSpPr>
          <p:nvPr/>
        </p:nvSpPr>
        <p:spPr bwMode="gray">
          <a:xfrm>
            <a:off x="534086" y="1317625"/>
            <a:ext cx="1711793" cy="642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200" name="Rectangle 42"/>
          <p:cNvSpPr>
            <a:spLocks noChangeArrowheads="1"/>
          </p:cNvSpPr>
          <p:nvPr/>
        </p:nvSpPr>
        <p:spPr bwMode="gray">
          <a:xfrm>
            <a:off x="2351830" y="1309688"/>
            <a:ext cx="3629346" cy="644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77" name="Rectangle 16">
            <a:extLst>
              <a:ext uri="{FF2B5EF4-FFF2-40B4-BE49-F238E27FC236}">
                <a16:creationId xmlns:a16="http://schemas.microsoft.com/office/drawing/2014/main" id="{D4DF9AFA-2668-4C80-B5F7-9652579F35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4086" y="2046289"/>
            <a:ext cx="5447090" cy="1382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743891" name="Rectangle 19"/>
          <p:cNvSpPr>
            <a:spLocks noChangeArrowheads="1"/>
          </p:cNvSpPr>
          <p:nvPr/>
        </p:nvSpPr>
        <p:spPr bwMode="gray">
          <a:xfrm>
            <a:off x="534086" y="2046289"/>
            <a:ext cx="544709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Problem statement  </a:t>
            </a:r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>
            <a:off x="601443" y="2258609"/>
            <a:ext cx="5240557" cy="10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266700" lvl="1" indent="-265113" defTabSz="913526" eaLnBrk="1" hangingPunct="1">
              <a:buClr>
                <a:schemeClr val="accent3"/>
              </a:buClr>
              <a:buSzPct val="90000"/>
              <a:buFont typeface="Wingdings 3" pitchFamily="18" charset="2"/>
              <a:buChar char=""/>
              <a:defRPr baseline="0">
                <a:latin typeface="+mn-lt"/>
              </a:defRPr>
            </a:lvl2pPr>
            <a:lvl3pPr marL="536575" lvl="2" indent="-274638" defTabSz="913526" eaLnBrk="1" hangingPunct="1">
              <a:buClr>
                <a:schemeClr val="accent6"/>
              </a:buClr>
              <a:buSzPct val="90000"/>
              <a:buFont typeface="Wingdings 3" pitchFamily="18" charset="2"/>
              <a:buChar char="u"/>
              <a:defRPr baseline="0">
                <a:latin typeface="+mn-lt"/>
              </a:defRPr>
            </a:lvl3pPr>
            <a:lvl4pPr marL="750888" lvl="3" indent="-212725" defTabSz="913526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baseline="0">
                <a:latin typeface="+mn-lt"/>
              </a:defRPr>
            </a:lvl4pPr>
            <a:lvl5pPr marL="985838" lvl="4" indent="-215900" defTabSz="913526" eaLnBrk="1" hangingPunct="1">
              <a:buClr>
                <a:schemeClr val="tx2"/>
              </a:buClr>
              <a:buSzPct val="100000"/>
              <a:buFont typeface="Arial" panose="020B0604020202020204" pitchFamily="34" charset="0"/>
              <a:buChar char="–"/>
              <a:defRPr baseline="0">
                <a:latin typeface="+mn-lt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  <a:cs typeface="+mn-cs"/>
              </a:rPr>
              <a:t>Context: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  <a:cs typeface="+mn-cs"/>
              </a:rPr>
              <a:t> current demand for air transportation is met with 5 aircrafts broadly assigned to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  <a:cs typeface="+mn-cs"/>
              </a:rPr>
              <a:t>helibases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  <a:cs typeface="+mn-cs"/>
              </a:rPr>
              <a:t> (1x Warri, 2x PHC, 2x Lagos). </a:t>
            </a:r>
            <a:r>
              <a:rPr lang="en-US" sz="1050" dirty="0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Historic utilization of the aircraft flying capacity is trending at ~67%, consistent across </a:t>
            </a:r>
            <a:r>
              <a:rPr lang="en-US" sz="1050" dirty="0" err="1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helibases</a:t>
            </a:r>
            <a:r>
              <a:rPr lang="en-US" sz="1050" dirty="0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. Seat utilization is trending around 85%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  <a:cs typeface="+mn-cs"/>
              </a:rPr>
              <a:t>Complications: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050" dirty="0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- Local supplier (</a:t>
            </a:r>
            <a:r>
              <a:rPr lang="en-US" sz="1050" dirty="0" err="1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Caverton</a:t>
            </a:r>
            <a:r>
              <a:rPr lang="en-US" sz="1050" dirty="0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 Helicopters) profitability of which might be significantly impacted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lang="en-US" sz="1050" dirty="0">
                <a:solidFill>
                  <a:srgbClr val="595959"/>
                </a:solidFill>
                <a:latin typeface="Futura Medium"/>
                <a:ea typeface="Arial Unicode MS" pitchFamily="34" charset="-128"/>
              </a:rPr>
              <a:t>Uncertainty of future demand outlook given COVID-19pand OPEC production cuts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Arial Unicode MS" pitchFamily="34" charset="-128"/>
              <a:cs typeface="+mn-cs"/>
            </a:endParaRPr>
          </a:p>
        </p:txBody>
      </p:sp>
      <p:sp>
        <p:nvSpPr>
          <p:cNvPr id="138" name="Rectangle 16"/>
          <p:cNvSpPr>
            <a:spLocks noChangeArrowheads="1"/>
          </p:cNvSpPr>
          <p:nvPr/>
        </p:nvSpPr>
        <p:spPr bwMode="gray">
          <a:xfrm>
            <a:off x="534086" y="3591705"/>
            <a:ext cx="5447090" cy="1382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743996" name="Rectangle 124"/>
          <p:cNvSpPr>
            <a:spLocks noChangeArrowheads="1"/>
          </p:cNvSpPr>
          <p:nvPr/>
        </p:nvSpPr>
        <p:spPr bwMode="gray">
          <a:xfrm>
            <a:off x="534086" y="3591705"/>
            <a:ext cx="544709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Initiative description </a:t>
            </a:r>
          </a:p>
        </p:txBody>
      </p:sp>
      <p:sp>
        <p:nvSpPr>
          <p:cNvPr id="8" name="TextBox 7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01442" y="3899782"/>
            <a:ext cx="5240557" cy="952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Reduce aircraft fleet from 5 to 4 while meeting </a:t>
            </a:r>
            <a:r>
              <a:rPr lang="en-GB" sz="1050" dirty="0" err="1">
                <a:solidFill>
                  <a:srgbClr val="595959"/>
                </a:solidFill>
              </a:rPr>
              <a:t>SCiN</a:t>
            </a:r>
            <a:r>
              <a:rPr lang="en-GB" sz="1050" dirty="0">
                <a:solidFill>
                  <a:srgbClr val="595959"/>
                </a:solidFill>
              </a:rPr>
              <a:t> demand and not compromising on safety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3532E-227F-48C0-B5BA-89D002510260}"/>
              </a:ext>
            </a:extLst>
          </p:cNvPr>
          <p:cNvSpPr txBox="1"/>
          <p:nvPr/>
        </p:nvSpPr>
        <p:spPr>
          <a:xfrm>
            <a:off x="535013" y="2046288"/>
            <a:ext cx="321559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Arial Unicode MS" pitchFamily="34" charset="-128"/>
            </a:endParaRPr>
          </a:p>
        </p:txBody>
      </p:sp>
      <p:sp>
        <p:nvSpPr>
          <p:cNvPr id="100" name="Rectangle 16">
            <a:extLst>
              <a:ext uri="{FF2B5EF4-FFF2-40B4-BE49-F238E27FC236}">
                <a16:creationId xmlns:a16="http://schemas.microsoft.com/office/drawing/2014/main" id="{CC2F663F-3651-49AD-9791-910ABD85C06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4086" y="5137121"/>
            <a:ext cx="5447090" cy="12106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01" name="Rectangle 124">
            <a:extLst>
              <a:ext uri="{FF2B5EF4-FFF2-40B4-BE49-F238E27FC236}">
                <a16:creationId xmlns:a16="http://schemas.microsoft.com/office/drawing/2014/main" id="{7E4EAE68-6360-44B4-9812-5638262F82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4086" y="5137121"/>
            <a:ext cx="544709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Estimate impact  </a:t>
            </a:r>
          </a:p>
        </p:txBody>
      </p:sp>
      <p:sp>
        <p:nvSpPr>
          <p:cNvPr id="1743936" name="Rectangle 64"/>
          <p:cNvSpPr>
            <a:spLocks noChangeArrowheads="1"/>
          </p:cNvSpPr>
          <p:nvPr/>
        </p:nvSpPr>
        <p:spPr bwMode="gray">
          <a:xfrm>
            <a:off x="1284370" y="1363663"/>
            <a:ext cx="969459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3207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de-DE" sz="1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24164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1743937" name="Rectangle 65"/>
          <p:cNvSpPr>
            <a:spLocks noChangeArrowheads="1"/>
          </p:cNvSpPr>
          <p:nvPr/>
        </p:nvSpPr>
        <p:spPr bwMode="gray">
          <a:xfrm>
            <a:off x="601442" y="1363663"/>
            <a:ext cx="543418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Wave ID</a:t>
            </a:r>
          </a:p>
        </p:txBody>
      </p:sp>
      <p:sp>
        <p:nvSpPr>
          <p:cNvPr id="217" name="Rectangle 49"/>
          <p:cNvSpPr>
            <a:spLocks noChangeArrowheads="1"/>
          </p:cNvSpPr>
          <p:nvPr/>
        </p:nvSpPr>
        <p:spPr bwMode="gray">
          <a:xfrm>
            <a:off x="2436536" y="1731432"/>
            <a:ext cx="567364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Location(s)</a:t>
            </a:r>
          </a:p>
        </p:txBody>
      </p:sp>
      <p:sp>
        <p:nvSpPr>
          <p:cNvPr id="218" name="Rectangle 49"/>
          <p:cNvSpPr>
            <a:spLocks noChangeArrowheads="1"/>
          </p:cNvSpPr>
          <p:nvPr/>
        </p:nvSpPr>
        <p:spPr bwMode="gray">
          <a:xfrm>
            <a:off x="3820581" y="1731432"/>
            <a:ext cx="1690014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SCiN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 </a:t>
            </a:r>
          </a:p>
        </p:txBody>
      </p:sp>
      <p:sp>
        <p:nvSpPr>
          <p:cNvPr id="225" name="Rectangle 43"/>
          <p:cNvSpPr>
            <a:spLocks noChangeArrowheads="1"/>
          </p:cNvSpPr>
          <p:nvPr/>
        </p:nvSpPr>
        <p:spPr bwMode="gray">
          <a:xfrm>
            <a:off x="2436536" y="1363663"/>
            <a:ext cx="812723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Workstream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 </a:t>
            </a:r>
          </a:p>
        </p:txBody>
      </p:sp>
      <p:sp>
        <p:nvSpPr>
          <p:cNvPr id="226" name="Rectangle 45"/>
          <p:cNvSpPr>
            <a:spLocks noChangeArrowheads="1"/>
          </p:cNvSpPr>
          <p:nvPr/>
        </p:nvSpPr>
        <p:spPr bwMode="gray">
          <a:xfrm>
            <a:off x="3820581" y="1363663"/>
            <a:ext cx="35747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Opex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 </a:t>
            </a: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83D60BBF-628E-4E7A-A052-C29BE8ACE1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2046289"/>
            <a:ext cx="5600700" cy="1382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1FABA5AD-8970-471A-9DD6-064A3CE9F0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2046289"/>
            <a:ext cx="56007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Key stakeholders </a:t>
            </a:r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A3747DDC-B846-4916-8564-E50B55B28C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3591705"/>
            <a:ext cx="5600700" cy="1382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48" name="Rectangle 124">
            <a:extLst>
              <a:ext uri="{FF2B5EF4-FFF2-40B4-BE49-F238E27FC236}">
                <a16:creationId xmlns:a16="http://schemas.microsoft.com/office/drawing/2014/main" id="{F21687E4-F931-4925-8F90-38CF8B9822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3591705"/>
            <a:ext cx="56007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Implementation plan: key actions required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148EB7-238B-492F-A468-6278FBB56D07}"/>
              </a:ext>
            </a:extLst>
          </p:cNvPr>
          <p:cNvSpPr txBox="1"/>
          <p:nvPr/>
        </p:nvSpPr>
        <p:spPr>
          <a:xfrm>
            <a:off x="6096953" y="2046288"/>
            <a:ext cx="33062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0" lvl="0" indent="0" defTabSz="913526" eaLnBrk="1" hangingPunct="1">
              <a:buClr>
                <a:schemeClr val="tx2"/>
              </a:buClr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0" marR="0" lvl="0" indent="0" algn="l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Arial Unicode MS" pitchFamily="34" charset="-128"/>
            </a:endParaRP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92926486-D9D1-4289-B0F8-155090D7D5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5137121"/>
            <a:ext cx="5600700" cy="121067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91822" tIns="47748" rIns="91822" bIns="47748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52" name="Rectangle 124">
            <a:extLst>
              <a:ext uri="{FF2B5EF4-FFF2-40B4-BE49-F238E27FC236}">
                <a16:creationId xmlns:a16="http://schemas.microsoft.com/office/drawing/2014/main" id="{3A99A07B-4BDE-4710-A0E3-F8E92099E4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96000" y="5137121"/>
            <a:ext cx="5600700" cy="2000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73472" tIns="73472" rIns="73472" bIns="73472" anchor="ctr" anchorCtr="0">
            <a:noAutofit/>
          </a:bodyPr>
          <a:lstStyle/>
          <a:p>
            <a:pPr marL="0" marR="0" lvl="0" indent="0" algn="l" defTabSz="9134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Risks: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E75627-BBA9-4BB7-9D35-A6FAFCCACA0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01442" y="5422907"/>
            <a:ext cx="5240557" cy="81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Assumption: 4 aircrafts by November 1</a:t>
            </a:r>
            <a:r>
              <a:rPr kumimoji="0" lang="en-US" sz="1050" b="0" i="0" u="none" strike="noStrike" kern="1200" cap="none" spc="0" normalizeH="0" baseline="3000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, 2020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Savings: 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$348k/month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saving on elimination of monthly aircraft rent element; total flying hours assumed to remain the same (redistributed between remaining 4 aircrafts resulting in higher capacity utilization)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Arial Unicode MS" pitchFamily="34" charset="-128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EC0375-843F-4703-B5BB-E61465E1861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189574" y="2301132"/>
            <a:ext cx="5432787" cy="1127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GM/DMD; MD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SNEPCo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; PS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Mgr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Arial Unicode MS" pitchFamily="34" charset="-128"/>
            </a:endParaRP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Asset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Mgrs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Arial Unicode MS" pitchFamily="34" charset="-128"/>
            </a:endParaRP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GM Wells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GM C&amp;P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SPDC FD/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SNEPCo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 FD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NAPIMS</a:t>
            </a:r>
          </a:p>
          <a:p>
            <a:pPr marL="193655" marR="0" lvl="1" indent="-192067" algn="l" defTabSz="8952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125000"/>
              <a:buFont typeface="Arial" charset="0"/>
              <a:buChar char="▪"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Caverton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Arial Unicode MS" pitchFamily="34" charset="-128"/>
              </a:rPr>
              <a:t> Helicopters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FD4CF6-A958-4A5C-BC14-3715F24CBDF2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6179956" y="3831658"/>
            <a:ext cx="2674715" cy="10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588" lvl="1" indent="0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None/>
              <a:defRPr/>
            </a:pPr>
            <a:r>
              <a:rPr lang="en-GB" sz="1050" b="1" dirty="0">
                <a:solidFill>
                  <a:srgbClr val="595959"/>
                </a:solidFill>
              </a:rPr>
              <a:t>Commercial: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Develop vendor engagement strategy (BATNA)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Engage the vendor to agree operating model with 4 aircrafts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Release the note to the vendor + 90 days notification period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A4B23-AF49-4DF3-8993-1EED12D635C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6170718" y="5394324"/>
            <a:ext cx="5432787" cy="953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Decreased service levels due to less spare capacity if demand surges (e.g., spike in the activities post-COVID, increased emergency response requirements, etc.)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Risk of vendor increasing rates for remaining services if they are unable to breakeven (mitigation: development of negotiation strategy as part of the implementation plan)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5950CF-3A7E-4969-8858-AF7401569A4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8980475" y="3831658"/>
            <a:ext cx="2674715" cy="1018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lvl="0" indent="0" defTabSz="895255" eaLnBrk="1" hangingPunct="1">
              <a:buClr>
                <a:schemeClr val="tx2"/>
              </a:buClr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3655" lvl="1" indent="-192067" defTabSz="895255" eaLnBrk="1" hangingPunct="1">
              <a:buClr>
                <a:schemeClr val="tx2"/>
              </a:buClr>
              <a:buSzPct val="125000"/>
              <a:buFont typeface="Arial" charset="0"/>
              <a:buChar char="▪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57151" lvl="2" indent="-261910" defTabSz="895255" eaLnBrk="1" hangingPunct="1">
              <a:buClr>
                <a:schemeClr val="tx2"/>
              </a:buClr>
              <a:buSzPct val="120000"/>
              <a:buFont typeface="Arial" charset="0"/>
              <a:buChar char="–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14298" lvl="3" indent="-155558" defTabSz="895255" eaLnBrk="1" hangingPunct="1">
              <a:buClr>
                <a:schemeClr val="tx2"/>
              </a:buClr>
              <a:buSzPct val="120000"/>
              <a:buFont typeface="Arial" charset="0"/>
              <a:buChar char="▫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49728" lvl="4" indent="-130162" defTabSz="895255" eaLnBrk="1" hangingPunct="1"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6pPr>
            <a:lvl7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7pPr>
            <a:lvl8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8pPr>
            <a:lvl9pPr marL="749728" indent="-130162" defTabSz="895255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568" baseline="0">
                <a:latin typeface="+mn-lt"/>
              </a:defRPr>
            </a:lvl9pPr>
          </a:lstStyle>
          <a:p>
            <a:pPr marL="1588" lvl="1" indent="0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None/>
              <a:defRPr/>
            </a:pPr>
            <a:r>
              <a:rPr lang="en-GB" sz="1050" b="1" dirty="0">
                <a:solidFill>
                  <a:srgbClr val="595959"/>
                </a:solidFill>
              </a:rPr>
              <a:t>Process: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“Demand on paper” exercise to identify required changes to demand management Incorporate changes to e2d LMS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Syndicate with key stakeholders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GB" sz="1050" dirty="0">
                <a:solidFill>
                  <a:srgbClr val="595959"/>
                </a:solidFill>
              </a:rPr>
              <a:t>Operate based on revised process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6180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id="{D5F84F00-930B-4F52-BC6F-1FDCF70513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5812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think-cell Slide" r:id="rId105" imgW="395" imgH="394" progId="TCLayout.ActiveDocument.1">
                  <p:embed/>
                </p:oleObj>
              </mc:Choice>
              <mc:Fallback>
                <p:oleObj name="think-cell Slide" r:id="rId10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7198F98D-8D78-449E-9467-A4DAD61C6E1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dirty="0" err="1">
              <a:solidFill>
                <a:schemeClr val="tx1"/>
              </a:solidFill>
              <a:sym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5BECB1-7FF1-4F21-A1B0-75618DD3418C}"/>
              </a:ext>
            </a:extLst>
          </p:cNvPr>
          <p:cNvSpPr txBox="1">
            <a:spLocks/>
          </p:cNvSpPr>
          <p:nvPr/>
        </p:nvSpPr>
        <p:spPr bwMode="auto">
          <a:xfrm>
            <a:off x="501655" y="741976"/>
            <a:ext cx="11188689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defTabSz="913526" rtl="0" eaLnBrk="1" fontAlgn="base" hangingPunct="1">
              <a:spcBef>
                <a:spcPct val="0"/>
              </a:spcBef>
              <a:spcAft>
                <a:spcPct val="0"/>
              </a:spcAft>
              <a:tabLst>
                <a:tab pos="275353" algn="l"/>
              </a:tabLst>
              <a:defRPr sz="22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2pPr>
            <a:lvl3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3pPr>
            <a:lvl4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4pPr>
            <a:lvl5pPr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5pPr>
            <a:lvl6pPr marL="466481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6pPr>
            <a:lvl7pPr marL="932962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7pPr>
            <a:lvl8pPr marL="1399443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8pPr>
            <a:lvl9pPr marL="1865925" algn="l" defTabSz="913526" rtl="0" eaLnBrk="1" fontAlgn="base" hangingPunct="1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Analyses of historical data indicated potential opportunity to operate with 4 airframes with active demand management</a:t>
            </a:r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147A64F0-CC0C-4A08-A56B-C7C6E8DFBCBF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831009526"/>
              </p:ext>
            </p:extLst>
          </p:nvPr>
        </p:nvGraphicFramePr>
        <p:xfrm>
          <a:off x="419100" y="2190750"/>
          <a:ext cx="5468938" cy="303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7"/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A2D5DE27-EE3D-4480-BFAD-141AD022D6B1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gray">
          <a:xfrm>
            <a:off x="312738" y="5067300"/>
            <a:ext cx="873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3D5B5733-82FC-4941-A6EC-6B118C330BCE}" type="datetime'0'''''''''''''''''''''''''''''''''''''''">
              <a:rPr lang="en-GB" altLang="en-US" sz="1200" smtClean="0"/>
              <a:pPr/>
              <a:t>0</a:t>
            </a:fld>
            <a:endParaRPr lang="en-US" sz="1200" dirty="0">
              <a:sym typeface="+mn-lt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16E5C4D-C055-43A0-ABF0-6E710E5A2423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gray">
          <a:xfrm>
            <a:off x="225425" y="4335463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B9CE8807-A185-4859-82D5-9A726E610206}" type="datetime'5''''''''''''''''''''''''''''''0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50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24074F1C-67D9-4CC4-B19C-4C777CF4858C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gray">
          <a:xfrm>
            <a:off x="138113" y="2182813"/>
            <a:ext cx="261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C2F7EB8F-C052-4D6F-ABBE-800D67147171}" type="datetime'''2''0''''''''''''''''''''''''''0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200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CD489CE3-C280-478A-BF88-9BEBFF725646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gray">
          <a:xfrm>
            <a:off x="138113" y="3617913"/>
            <a:ext cx="261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23087C79-796F-4BA1-95C4-3DF17BA0EA4A}" type="datetime'''''''''''1''''''''0''''''''''''''''0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100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4E82EC8-9F19-4D4D-8C8B-45BD1DD31187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gray">
          <a:xfrm>
            <a:off x="138113" y="2900363"/>
            <a:ext cx="2619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F691FD4F-0710-42DC-B238-B38C561A1759}" type="datetime'1''''''''''5''''''''''''''''0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150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49C558-C1ED-49F3-A01A-BD42EEA112FA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gray">
          <a:xfrm>
            <a:off x="2536825" y="2860675"/>
            <a:ext cx="0" cy="23177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Rectangle 408">
            <a:extLst>
              <a:ext uri="{FF2B5EF4-FFF2-40B4-BE49-F238E27FC236}">
                <a16:creationId xmlns:a16="http://schemas.microsoft.com/office/drawing/2014/main" id="{37BD54A7-885D-4A55-B466-046BF16C14E7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4419600" y="5195888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161FCA0-ED54-466D-8D16-78190C4ED6B5}" type="datetime'''''''J''''''''''''''''''a''n''''''''''''''''''''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9A09F9D-C9E7-46BD-AA33-0B8151F824D0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801688" y="5195888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2AA0ABE-E37A-4DB8-979D-14022BC43AE5}" type="datetime'''''''''''F''e''''''''''''''''''''''''''''b''''''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2E1BADA-E9EF-480D-8E99-60012AD5FAA7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422275" y="5195888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F69C42C-3977-4E85-89A6-7746A2664F28}" type="datetime'''''''''''''''''''''''''''''''''''J''a''''''n''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5BD667C-1B49-4C9F-B668-4B5B6BE78F46}"/>
              </a:ext>
            </a:extLst>
          </p:cNvPr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3779838" y="5195888"/>
            <a:ext cx="2825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0329D28E-8665-4CEB-8DAB-5B9F26F1F7B5}" type="datetime'''''''''''''''''''''''N''''''''''''''''''o''''''''''''''v'''">
              <a:rPr lang="en-GB" altLang="en-US" sz="1200" smtClean="0">
                <a:ea typeface="+mn-ea"/>
                <a:cs typeface="+mn-cs"/>
              </a:rPr>
              <a:pPr/>
              <a:t>Nov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2CAC524-F5D8-43E3-9C94-041F4D2A0928}"/>
              </a:ext>
            </a:extLst>
          </p:cNvPr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1090613" y="51958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594FEEC-14BC-4D90-B94F-994084B2E7A0}" type="datetime'''''''''''''''M''''ar''''''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98FD004-7AE5-464A-9D6B-00742256252B}"/>
              </a:ext>
            </a:extLst>
          </p:cNvPr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4797425" y="5195888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E16EA89-299E-49E3-9496-0AD9E3EEBE57}" type="datetime'''''F''''''''''''e''''''''b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8598833-E36A-450A-9917-4D18AEAE89CE}"/>
              </a:ext>
            </a:extLst>
          </p:cNvPr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1409700" y="5195888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A97D651-3EF5-4C9C-AF12-EA20052D442B}" type="datetime'''''''''''''''''''''''''''''''''''Ap''''''''''''r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00EE515-E124-4D69-8E75-B279ABF4DDC0}"/>
              </a:ext>
            </a:extLst>
          </p:cNvPr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1697038" y="5195888"/>
            <a:ext cx="3000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76EA731-CB4D-4B39-A9F5-DC11C200ED53}" type="datetime'''''''''M''''''a''''''''''''''''''''''''''''y'''''">
              <a:rPr lang="en-GB" altLang="en-US" sz="1200" smtClean="0">
                <a:ea typeface="+mn-ea"/>
                <a:cs typeface="+mn-cs"/>
              </a:rPr>
              <a:pPr/>
              <a:t>May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3F0B3CF-8FBE-4743-BF91-4251C004C3AF}"/>
              </a:ext>
            </a:extLst>
          </p:cNvPr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2117725" y="5195888"/>
            <a:ext cx="225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F4A3464-169F-4D0E-B6AC-B7991A8EC8CF}" type="datetime'''''''''''''''''''''''''J''''''''''''''''''''un'">
              <a:rPr lang="en-GB" altLang="en-US" sz="1200" smtClean="0">
                <a:ea typeface="+mn-ea"/>
                <a:cs typeface="+mn-cs"/>
              </a:rPr>
              <a:pPr/>
              <a:t>Jun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D3786B3A-32E8-4D04-91E9-D82EFD781367}"/>
              </a:ext>
            </a:extLst>
          </p:cNvPr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gray">
          <a:xfrm>
            <a:off x="2014538" y="2678113"/>
            <a:ext cx="10461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25" tIns="0" rIns="22225" bIns="0" numCol="1" spcCol="0" anchor="b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altLang="en-US" sz="1200" i="1" dirty="0">
                <a:solidFill>
                  <a:srgbClr val="0070C0"/>
                </a:solidFill>
                <a:ea typeface="+mn-ea"/>
                <a:cs typeface="+mn-cs"/>
                <a:sym typeface="+mn-lt"/>
              </a:rPr>
              <a:t>Simulated week</a:t>
            </a:r>
            <a:endParaRPr lang="en-GB" sz="1200" i="1" noProof="0" dirty="0">
              <a:solidFill>
                <a:srgbClr val="0070C0"/>
              </a:solidFill>
              <a:ea typeface="+mn-ea"/>
              <a:cs typeface="+mn-cs"/>
              <a:sym typeface="+mn-lt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D2229C-E9E5-48B4-B894-349AB5213038}"/>
              </a:ext>
            </a:extLst>
          </p:cNvPr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2447925" y="5195888"/>
            <a:ext cx="179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009F2FB-64D5-489A-ACC4-957601B81E7B}" type="datetime'''''''''''''''''''''J''''u''''''''''''''''''''''''''''l'''">
              <a:rPr lang="en-GB" altLang="en-US" sz="1200" smtClean="0">
                <a:ea typeface="+mn-ea"/>
                <a:cs typeface="+mn-cs"/>
              </a:rPr>
              <a:pPr/>
              <a:t>Jul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83D0CB6-4F50-4403-A40B-06A4A6C83371}"/>
              </a:ext>
            </a:extLst>
          </p:cNvPr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2781300" y="51958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82A8C3C-15E4-49B2-ACE1-02962AFE46AB}" type="datetime'''''Au''''''''''''''''''''''''''''''''''''''''''g'''''''''">
              <a:rPr lang="en-GB" altLang="en-US" sz="1200" smtClean="0">
                <a:ea typeface="+mn-ea"/>
                <a:cs typeface="+mn-cs"/>
              </a:rPr>
              <a:pPr/>
              <a:t>Aug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77D389-3DE9-4D6E-BC1F-6BCE4913EE36}"/>
              </a:ext>
            </a:extLst>
          </p:cNvPr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3101975" y="5195888"/>
            <a:ext cx="254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DCCCD7A1-D40E-49BC-9216-8E1278E7D6F4}" type="datetime'''''''''''''S''''''''''''''''''''''''''''''e''''p'''''''''''''">
              <a:rPr lang="en-GB" altLang="en-US" sz="1200" smtClean="0">
                <a:ea typeface="+mn-ea"/>
                <a:cs typeface="+mn-cs"/>
              </a:rPr>
              <a:pPr/>
              <a:t>Sep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05A1E46-726F-4CEC-A8B7-DCC4AA88D3EA}"/>
              </a:ext>
            </a:extLst>
          </p:cNvPr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3416300" y="5195888"/>
            <a:ext cx="241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3FA69EB-D419-4E02-8A05-F6844B3E26D4}" type="datetime'''''''''''''''O''''''''''''''''''''''''''''''''''''c''t'''''">
              <a:rPr lang="en-GB" altLang="en-US" sz="1200" smtClean="0">
                <a:ea typeface="+mn-ea"/>
                <a:cs typeface="+mn-cs"/>
              </a:rPr>
              <a:pPr/>
              <a:t>Oct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D738FA4-83FB-463B-BF11-F65B11C7F375}"/>
              </a:ext>
            </a:extLst>
          </p:cNvPr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4102100" y="5195888"/>
            <a:ext cx="255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1E7BA1C-0566-47FD-A698-B662184F5AB8}" type="datetime'''''''D''''''''''e''''''c'''''''''''''''''''''''''''''''''">
              <a:rPr lang="en-GB" altLang="en-US" sz="1200" smtClean="0">
                <a:ea typeface="+mn-ea"/>
                <a:cs typeface="+mn-cs"/>
              </a:rPr>
              <a:pPr/>
              <a:t>Dec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398C0B06-6F7A-40FB-AE2D-4E9B6A5285B4}"/>
              </a:ext>
            </a:extLst>
          </p:cNvPr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5087938" y="51958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6F3EB6A-FE5B-492E-A5D3-802040D0030B}" type="datetime'''M''''''''a''''''''r''''''''''''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8C24D312-D3EE-44FD-86EB-6A34FF8DE7C6}"/>
              </a:ext>
            </a:extLst>
          </p:cNvPr>
          <p:cNvSpPr>
            <a:spLocks noGrp="1" noChangeArrowheads="1"/>
          </p:cNvSpPr>
          <p:nvPr>
            <p:custDataLst>
              <p:tags r:id="rId27"/>
            </p:custDataLst>
          </p:nvPr>
        </p:nvSpPr>
        <p:spPr bwMode="auto">
          <a:xfrm>
            <a:off x="5407025" y="5195888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E8E048A-BC4C-41D7-9929-88CDCAF34A02}" type="datetime'''A''''p''''''''''''''''''''r''''''''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6F014F6-8913-426A-869F-2172C35CA474}"/>
              </a:ext>
            </a:extLst>
          </p:cNvPr>
          <p:cNvGrpSpPr/>
          <p:nvPr/>
        </p:nvGrpSpPr>
        <p:grpSpPr>
          <a:xfrm>
            <a:off x="138113" y="1527175"/>
            <a:ext cx="5749925" cy="421995"/>
            <a:chOff x="1930826" y="1162978"/>
            <a:chExt cx="4036404" cy="434091"/>
          </a:xfrm>
        </p:grpSpPr>
        <p:sp>
          <p:nvSpPr>
            <p:cNvPr id="76" name="Rectangle 9">
              <a:extLst>
                <a:ext uri="{FF2B5EF4-FFF2-40B4-BE49-F238E27FC236}">
                  <a16:creationId xmlns:a16="http://schemas.microsoft.com/office/drawing/2014/main" id="{23D57C04-25A1-4FE5-8368-6EC9FA8C1504}"/>
                </a:ext>
              </a:extLst>
            </p:cNvPr>
            <p:cNvSpPr>
              <a:spLocks noChangeArrowheads="1"/>
            </p:cNvSpPr>
            <p:nvPr>
              <p:custDataLst>
                <p:tags r:id="rId102"/>
              </p:custDataLst>
            </p:nvPr>
          </p:nvSpPr>
          <p:spPr bwMode="gray">
            <a:xfrm>
              <a:off x="1930826" y="1162978"/>
              <a:ext cx="4036404" cy="18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00" b="1" dirty="0">
                  <a:solidFill>
                    <a:schemeClr val="tx2"/>
                  </a:solidFill>
                  <a:latin typeface="+mn-lt"/>
                </a:rPr>
                <a:t>2019-2020 total monthly helicopters demand</a:t>
              </a:r>
            </a:p>
          </p:txBody>
        </p:sp>
        <p:sp>
          <p:nvSpPr>
            <p:cNvPr id="77" name="Rectangle 43">
              <a:extLst>
                <a:ext uri="{FF2B5EF4-FFF2-40B4-BE49-F238E27FC236}">
                  <a16:creationId xmlns:a16="http://schemas.microsoft.com/office/drawing/2014/main" id="{77C7A783-907D-4552-984D-E6E0F64D050D}"/>
                </a:ext>
              </a:extLst>
            </p:cNvPr>
            <p:cNvSpPr>
              <a:spLocks noChangeArrowheads="1"/>
            </p:cNvSpPr>
            <p:nvPr>
              <p:custDataLst>
                <p:tags r:id="rId103"/>
              </p:custDataLst>
            </p:nvPr>
          </p:nvSpPr>
          <p:spPr bwMode="gray">
            <a:xfrm>
              <a:off x="1930826" y="1381644"/>
              <a:ext cx="4036404" cy="18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Hours flown </a:t>
              </a:r>
              <a:endParaRPr lang="en-US" sz="1200" baseline="300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60CCA8C-BF1D-46FE-98F2-78FAD95F73E9}"/>
                </a:ext>
              </a:extLst>
            </p:cNvPr>
            <p:cNvCxnSpPr>
              <a:cxnSpLocks/>
            </p:cNvCxnSpPr>
            <p:nvPr/>
          </p:nvCxnSpPr>
          <p:spPr>
            <a:xfrm>
              <a:off x="1930826" y="1597069"/>
              <a:ext cx="40364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D39899E-AF6C-4469-A215-AC0BCCD9F714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1573213" y="2035175"/>
            <a:ext cx="138113" cy="138113"/>
          </a:xfrm>
          <a:prstGeom prst="rect">
            <a:avLst/>
          </a:prstGeom>
          <a:solidFill>
            <a:srgbClr val="7F7F7F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603B16-2E33-41A8-977F-E461BF45C730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533400" y="2035175"/>
            <a:ext cx="138113" cy="138113"/>
          </a:xfrm>
          <a:prstGeom prst="rect">
            <a:avLst/>
          </a:prstGeom>
          <a:solidFill>
            <a:srgbClr val="B3B3B3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C58F9A1-BD93-46A1-9F30-AFE2D12D911D}"/>
              </a:ext>
            </a:extLst>
          </p:cNvPr>
          <p:cNvCxnSpPr/>
          <p:nvPr>
            <p:custDataLst>
              <p:tags r:id="rId30"/>
            </p:custDataLst>
          </p:nvPr>
        </p:nvCxnSpPr>
        <p:spPr bwMode="gray">
          <a:xfrm>
            <a:off x="2354263" y="2103438"/>
            <a:ext cx="457200" cy="0"/>
          </a:xfrm>
          <a:prstGeom prst="line">
            <a:avLst/>
          </a:prstGeom>
          <a:ln w="25400" cap="rnd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6C441EFA-E59E-494C-A4CF-D45F6E573B9A}"/>
              </a:ext>
            </a:extLst>
          </p:cNvPr>
          <p:cNvCxnSpPr/>
          <p:nvPr>
            <p:custDataLst>
              <p:tags r:id="rId31"/>
            </p:custDataLst>
          </p:nvPr>
        </p:nvCxnSpPr>
        <p:spPr bwMode="gray">
          <a:xfrm>
            <a:off x="4102100" y="2103438"/>
            <a:ext cx="431800" cy="0"/>
          </a:xfrm>
          <a:prstGeom prst="line">
            <a:avLst/>
          </a:prstGeom>
          <a:ln w="25400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80D38E6-A23E-4047-9E62-DA8D90780397}"/>
              </a:ext>
            </a:extLst>
          </p:cNvPr>
          <p:cNvSpPr>
            <a:spLocks noGrp="1" noChangeArrowheads="1"/>
          </p:cNvSpPr>
          <p:nvPr>
            <p:custDataLst>
              <p:tags r:id="rId32"/>
            </p:custDataLst>
          </p:nvPr>
        </p:nvSpPr>
        <p:spPr bwMode="auto">
          <a:xfrm>
            <a:off x="722313" y="2032000"/>
            <a:ext cx="40481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51D12BB3-5E41-4514-B413-546F3688DF1B}" type="datetime'''P''''''''HC'''''''' ''x''''''''''''''''''''2'''''''''''''''">
              <a:rPr lang="en-GB" altLang="en-US" sz="1000" smtClean="0">
                <a:ea typeface="+mn-ea"/>
                <a:cs typeface="+mn-cs"/>
              </a:rPr>
              <a:pPr/>
              <a:t>PHC x2</a:t>
            </a:fld>
            <a:endParaRPr lang="en-GB" sz="10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3FD9E90C-5C6C-4DB5-A95A-1E039B076594}"/>
              </a:ext>
            </a:extLst>
          </p:cNvPr>
          <p:cNvSpPr>
            <a:spLocks noGrp="1" noChangeArrowheads="1"/>
          </p:cNvSpPr>
          <p:nvPr>
            <p:custDataLst>
              <p:tags r:id="rId33"/>
            </p:custDataLst>
          </p:nvPr>
        </p:nvSpPr>
        <p:spPr bwMode="auto">
          <a:xfrm>
            <a:off x="4610100" y="2032000"/>
            <a:ext cx="11001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57AA132-B9CA-48A8-9A81-71F629D5D252}" type="datetime'5'''' AC'''''''''' ''c''''''apaci''ty'''''''' ''''(tota''''l)'">
              <a:rPr lang="en-GB" altLang="en-US" sz="1000" smtClean="0">
                <a:ea typeface="+mn-ea"/>
                <a:cs typeface="+mn-cs"/>
              </a:rPr>
              <a:pPr/>
              <a:t>5 AC capacity (total)</a:t>
            </a:fld>
            <a:endParaRPr lang="en-GB" sz="10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2A1863E-0055-484C-96F6-DBF8774038B0}"/>
              </a:ext>
            </a:extLst>
          </p:cNvPr>
          <p:cNvSpPr>
            <a:spLocks noGrp="1" noChangeArrowheads="1"/>
          </p:cNvSpPr>
          <p:nvPr>
            <p:custDataLst>
              <p:tags r:id="rId34"/>
            </p:custDataLst>
          </p:nvPr>
        </p:nvSpPr>
        <p:spPr bwMode="auto">
          <a:xfrm>
            <a:off x="1762125" y="2032000"/>
            <a:ext cx="4778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F0129806-0C12-4BAE-A51F-F161D9727F68}" type="datetime'''''Lag''''o''''''s'' ''''''''''''''''''''''''''''x''''''''2'">
              <a:rPr lang="en-GB" altLang="en-US" sz="1000" smtClean="0">
                <a:ea typeface="+mn-ea"/>
                <a:cs typeface="+mn-cs"/>
              </a:rPr>
              <a:pPr/>
              <a:t>Lagos x2</a:t>
            </a:fld>
            <a:endParaRPr lang="en-GB" sz="10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C88B7CAA-7525-49E6-BD13-D072314ADB71}"/>
              </a:ext>
            </a:extLst>
          </p:cNvPr>
          <p:cNvSpPr>
            <a:spLocks noGrp="1" noChangeArrowheads="1"/>
          </p:cNvSpPr>
          <p:nvPr>
            <p:custDataLst>
              <p:tags r:id="rId35"/>
            </p:custDataLst>
          </p:nvPr>
        </p:nvSpPr>
        <p:spPr bwMode="auto">
          <a:xfrm>
            <a:off x="2874963" y="2032000"/>
            <a:ext cx="11001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9B6DFBE9-5486-48A6-9213-EE65340C1A8F}" type="datetime'''4 ''AC ''ca''pa''c''''ity'''''' (t''''ota''''l'''')'''">
              <a:rPr lang="en-GB" altLang="en-US" sz="1000" smtClean="0">
                <a:ea typeface="+mn-ea"/>
                <a:cs typeface="+mn-cs"/>
              </a:rPr>
              <a:pPr/>
              <a:t>4 AC capacity (total)</a:t>
            </a:fld>
            <a:endParaRPr lang="en-GB" sz="10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93B2A60-276B-4F5F-AB65-83F4B8771F25}"/>
              </a:ext>
            </a:extLst>
          </p:cNvPr>
          <p:cNvSpPr txBox="1">
            <a:spLocks/>
          </p:cNvSpPr>
          <p:nvPr/>
        </p:nvSpPr>
        <p:spPr>
          <a:xfrm>
            <a:off x="269082" y="5570102"/>
            <a:ext cx="5726522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200" dirty="0"/>
              <a:t>On total fleet level, clear </a:t>
            </a:r>
            <a:r>
              <a:rPr lang="en-GB" sz="1200" b="1" dirty="0">
                <a:solidFill>
                  <a:srgbClr val="C00000"/>
                </a:solidFill>
              </a:rPr>
              <a:t>opportunity to operate with 4 airframes capacity </a:t>
            </a:r>
          </a:p>
          <a:p>
            <a:pPr lvl="1"/>
            <a:r>
              <a:rPr lang="en-GB" sz="1200" dirty="0"/>
              <a:t>No individual base which would readily accommodate loss of an airframe – </a:t>
            </a:r>
            <a:r>
              <a:rPr lang="en-GB" sz="1200" b="1" dirty="0">
                <a:solidFill>
                  <a:srgbClr val="C00000"/>
                </a:solidFill>
              </a:rPr>
              <a:t>active demand management is required </a:t>
            </a:r>
            <a:r>
              <a:rPr lang="en-GB" sz="1200" dirty="0"/>
              <a:t>to maximize use of spare capacity (re-assigning the fleet based on pockets of demand vs dedication of aircrafts)</a:t>
            </a:r>
          </a:p>
          <a:p>
            <a:pPr lvl="1"/>
            <a:r>
              <a:rPr lang="en-GB" sz="1200" b="1" dirty="0">
                <a:solidFill>
                  <a:srgbClr val="C00000"/>
                </a:solidFill>
              </a:rPr>
              <a:t>Simulation on average week </a:t>
            </a:r>
            <a:r>
              <a:rPr lang="en-GB" sz="1200" dirty="0"/>
              <a:t>to validate the </a:t>
            </a:r>
            <a:r>
              <a:rPr lang="en-GB" sz="1200" dirty="0" err="1"/>
              <a:t>opportnity</a:t>
            </a:r>
            <a:endParaRPr lang="en-GB" sz="12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BC62945-2A4A-4EB3-B994-B10478F70DD4}"/>
              </a:ext>
            </a:extLst>
          </p:cNvPr>
          <p:cNvSpPr txBox="1"/>
          <p:nvPr/>
        </p:nvSpPr>
        <p:spPr>
          <a:xfrm>
            <a:off x="356394" y="6556653"/>
            <a:ext cx="468167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000" i="1" dirty="0"/>
              <a:t>1 Capacity is based on 60% assumption of10.5 hrs a day 6 days a week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A13B5A-280A-41A4-9BE3-246AF3DBC2C2}"/>
              </a:ext>
            </a:extLst>
          </p:cNvPr>
          <p:cNvGrpSpPr/>
          <p:nvPr/>
        </p:nvGrpSpPr>
        <p:grpSpPr>
          <a:xfrm>
            <a:off x="12498597" y="-84718"/>
            <a:ext cx="4305135" cy="227821"/>
            <a:chOff x="5311631" y="1603063"/>
            <a:chExt cx="4305135" cy="227821"/>
          </a:xfrm>
        </p:grpSpPr>
        <p:sp>
          <p:nvSpPr>
            <p:cNvPr id="415" name="Rectangle 414">
              <a:extLst>
                <a:ext uri="{FF2B5EF4-FFF2-40B4-BE49-F238E27FC236}">
                  <a16:creationId xmlns:a16="http://schemas.microsoft.com/office/drawing/2014/main" id="{CE180806-F500-4F08-AA2D-D3A5B2B5EEEA}"/>
                </a:ext>
              </a:extLst>
            </p:cNvPr>
            <p:cNvSpPr/>
            <p:nvPr/>
          </p:nvSpPr>
          <p:spPr>
            <a:xfrm>
              <a:off x="5311631" y="1603063"/>
              <a:ext cx="168897" cy="227821"/>
            </a:xfrm>
            <a:prstGeom prst="rect">
              <a:avLst/>
            </a:prstGeom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dirty="0" err="1">
                <a:solidFill>
                  <a:schemeClr val="tx1"/>
                </a:solidFill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9B73CF05-1FA3-414B-9D23-F4D38C624F88}"/>
                </a:ext>
              </a:extLst>
            </p:cNvPr>
            <p:cNvSpPr txBox="1"/>
            <p:nvPr/>
          </p:nvSpPr>
          <p:spPr>
            <a:xfrm>
              <a:off x="5552766" y="1670944"/>
              <a:ext cx="4064000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lvl="0" indent="0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defRPr sz="1600" baseline="0">
                  <a:ea typeface="Arial Unicode MS" pitchFamily="34" charset="-128"/>
                  <a:cs typeface="Arial Unicode MS" pitchFamily="34" charset="-128"/>
                </a:defRPr>
              </a:lvl1pPr>
              <a:lvl2pPr marL="197607" lvl="1" indent="-195987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5000"/>
                <a:buFont typeface="Arial" charset="0"/>
                <a:buChar char="▪"/>
                <a:defRPr sz="1600" baseline="0">
                  <a:ea typeface="Arial Unicode MS" pitchFamily="34" charset="-128"/>
                  <a:cs typeface="Arial Unicode MS" pitchFamily="34" charset="-128"/>
                </a:defRPr>
              </a:lvl2pPr>
              <a:lvl3pPr marL="466481" lvl="2" indent="-267255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–"/>
                <a:defRPr sz="1600" baseline="0">
                  <a:ea typeface="Arial Unicode MS" pitchFamily="34" charset="-128"/>
                  <a:cs typeface="Arial Unicode MS" pitchFamily="34" charset="-128"/>
                </a:defRPr>
              </a:lvl3pPr>
              <a:lvl4pPr marL="626835" lvl="3" indent="-158733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▫"/>
                <a:defRPr sz="1600" baseline="0">
                  <a:ea typeface="Arial Unicode MS" pitchFamily="34" charset="-128"/>
                  <a:cs typeface="Arial Unicode MS" pitchFamily="34" charset="-128"/>
                </a:defRPr>
              </a:lvl4pPr>
              <a:lvl5pPr marL="765029" lvl="4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>
                  <a:ea typeface="Arial Unicode MS" pitchFamily="34" charset="-128"/>
                  <a:cs typeface="Arial Unicode MS" pitchFamily="34" charset="-128"/>
                </a:defRPr>
              </a:lvl5pPr>
              <a:lvl6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6pPr>
              <a:lvl7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7pPr>
              <a:lvl8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8pPr>
              <a:lvl9pPr marL="765029" indent="-132818" defTabSz="913526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sz="1600" baseline="0"/>
              </a:lvl9pPr>
            </a:lstStyle>
            <a:p>
              <a:r>
                <a:rPr lang="en-GB" sz="1000" dirty="0"/>
                <a:t>Simulated week</a:t>
              </a:r>
            </a:p>
          </p:txBody>
        </p:sp>
      </p:grpSp>
      <p:sp>
        <p:nvSpPr>
          <p:cNvPr id="417" name="TextBox 416">
            <a:extLst>
              <a:ext uri="{FF2B5EF4-FFF2-40B4-BE49-F238E27FC236}">
                <a16:creationId xmlns:a16="http://schemas.microsoft.com/office/drawing/2014/main" id="{C5D66B7B-1B22-4B46-A737-B364BB2A1E3F}"/>
              </a:ext>
            </a:extLst>
          </p:cNvPr>
          <p:cNvSpPr txBox="1"/>
          <p:nvPr/>
        </p:nvSpPr>
        <p:spPr>
          <a:xfrm>
            <a:off x="4655929" y="3261798"/>
            <a:ext cx="1143658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200" dirty="0"/>
              <a:t>COVID-19 crisis</a:t>
            </a:r>
          </a:p>
        </p:txBody>
      </p: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42683C0-69BC-4274-8EAC-A6670C9B8318}"/>
              </a:ext>
            </a:extLst>
          </p:cNvPr>
          <p:cNvCxnSpPr>
            <a:cxnSpLocks/>
          </p:cNvCxnSpPr>
          <p:nvPr/>
        </p:nvCxnSpPr>
        <p:spPr>
          <a:xfrm flipV="1">
            <a:off x="4419600" y="2914136"/>
            <a:ext cx="0" cy="258445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4" name="Chart 533">
            <a:extLst>
              <a:ext uri="{FF2B5EF4-FFF2-40B4-BE49-F238E27FC236}">
                <a16:creationId xmlns:a16="http://schemas.microsoft.com/office/drawing/2014/main" id="{2A7A6D8D-2B7B-4EFE-93F4-9D29F9B1A598}"/>
              </a:ext>
            </a:extLst>
          </p:cNvPr>
          <p:cNvGraphicFramePr/>
          <p:nvPr>
            <p:custDataLst>
              <p:tags r:id="rId36"/>
            </p:custDataLst>
            <p:extLst>
              <p:ext uri="{D42A27DB-BD31-4B8C-83A1-F6EECF244321}">
                <p14:modId xmlns:p14="http://schemas.microsoft.com/office/powerpoint/2010/main" val="4119837056"/>
              </p:ext>
            </p:extLst>
          </p:nvPr>
        </p:nvGraphicFramePr>
        <p:xfrm>
          <a:off x="6384925" y="3556000"/>
          <a:ext cx="5468938" cy="1239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8"/>
          </a:graphicData>
        </a:graphic>
      </p:graphicFrame>
      <p:sp>
        <p:nvSpPr>
          <p:cNvPr id="527" name="Rectangle 526">
            <a:extLst>
              <a:ext uri="{FF2B5EF4-FFF2-40B4-BE49-F238E27FC236}">
                <a16:creationId xmlns:a16="http://schemas.microsoft.com/office/drawing/2014/main" id="{8B99323C-B1F3-487A-A0D3-46F82A69D198}"/>
              </a:ext>
            </a:extLst>
          </p:cNvPr>
          <p:cNvSpPr>
            <a:spLocks noGrp="1" noChangeArrowheads="1"/>
          </p:cNvSpPr>
          <p:nvPr>
            <p:custDataLst>
              <p:tags r:id="rId37"/>
            </p:custDataLst>
          </p:nvPr>
        </p:nvSpPr>
        <p:spPr bwMode="gray">
          <a:xfrm>
            <a:off x="6191251" y="3816350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060638DB-AF63-4130-8C09-33DB193F6836}" type="datetime'''''6''''''0''''''''''''''''''''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60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802C63-33F6-4072-9EF5-E8AC890F90CE}"/>
              </a:ext>
            </a:extLst>
          </p:cNvPr>
          <p:cNvSpPr>
            <a:spLocks noGrp="1" noChangeArrowheads="1"/>
          </p:cNvSpPr>
          <p:nvPr>
            <p:custDataLst>
              <p:tags r:id="rId38"/>
            </p:custDataLst>
          </p:nvPr>
        </p:nvSpPr>
        <p:spPr bwMode="gray">
          <a:xfrm>
            <a:off x="6278563" y="4635500"/>
            <a:ext cx="873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01845836-AED7-44FB-9D5C-C7245832FB4F}" type="datetime'''''''''''''0'''''''''''">
              <a:rPr lang="en-GB" altLang="en-US" sz="1200" smtClean="0"/>
              <a:pPr/>
              <a:t>0</a:t>
            </a:fld>
            <a:endParaRPr lang="en-US" sz="1200" dirty="0">
              <a:sym typeface="+mn-lt"/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FB19AC09-8499-4A26-8146-3EEE94847606}"/>
              </a:ext>
            </a:extLst>
          </p:cNvPr>
          <p:cNvSpPr>
            <a:spLocks noGrp="1" noChangeArrowheads="1"/>
          </p:cNvSpPr>
          <p:nvPr>
            <p:custDataLst>
              <p:tags r:id="rId39"/>
            </p:custDataLst>
          </p:nvPr>
        </p:nvSpPr>
        <p:spPr bwMode="gray">
          <a:xfrm>
            <a:off x="6191251" y="4084638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4257BAF3-F520-4A34-B8CD-3A9229B8EE83}" type="datetime'''''4''''''0''''''''''''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40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B7C0D52F-6FBC-458D-B09C-E84A2D9252A3}"/>
              </a:ext>
            </a:extLst>
          </p:cNvPr>
          <p:cNvSpPr>
            <a:spLocks noGrp="1" noChangeArrowheads="1"/>
          </p:cNvSpPr>
          <p:nvPr>
            <p:custDataLst>
              <p:tags r:id="rId40"/>
            </p:custDataLst>
          </p:nvPr>
        </p:nvSpPr>
        <p:spPr bwMode="gray">
          <a:xfrm>
            <a:off x="6191251" y="4352925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DB3E146E-DF1D-427F-946E-B54244FCDF68}" type="datetime'''''''''2''''''''''''''''''''''''''''''''''''''0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20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A9D4A40-698F-4517-9307-73EC98892B22}"/>
              </a:ext>
            </a:extLst>
          </p:cNvPr>
          <p:cNvSpPr>
            <a:spLocks noGrp="1" noChangeArrowheads="1"/>
          </p:cNvSpPr>
          <p:nvPr>
            <p:custDataLst>
              <p:tags r:id="rId41"/>
            </p:custDataLst>
          </p:nvPr>
        </p:nvSpPr>
        <p:spPr bwMode="gray">
          <a:xfrm>
            <a:off x="6191251" y="3548063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CA2C6A47-E026-4711-933C-289750F5ADAA}" type="datetime'''8''''''''''''''''''''''''''''''0''''''''''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80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4FD6B1-0EFF-4C03-9449-04A786DCE5E5}"/>
              </a:ext>
            </a:extLst>
          </p:cNvPr>
          <p:cNvSpPr>
            <a:spLocks noGrp="1" noChangeArrowheads="1"/>
          </p:cNvSpPr>
          <p:nvPr>
            <p:custDataLst>
              <p:tags r:id="rId42"/>
            </p:custDataLst>
          </p:nvPr>
        </p:nvSpPr>
        <p:spPr bwMode="auto">
          <a:xfrm>
            <a:off x="6388100" y="4764088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392B301-9BF0-4BC3-A4B1-41ED750FF708}" type="datetime'''J''''''a''''''''''''''''''''''''''n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FFC9B12-7CC2-4DE8-8352-AE3AE066AEAD}"/>
              </a:ext>
            </a:extLst>
          </p:cNvPr>
          <p:cNvSpPr>
            <a:spLocks noGrp="1" noChangeArrowheads="1"/>
          </p:cNvSpPr>
          <p:nvPr>
            <p:custDataLst>
              <p:tags r:id="rId43"/>
            </p:custDataLst>
          </p:nvPr>
        </p:nvSpPr>
        <p:spPr bwMode="auto">
          <a:xfrm>
            <a:off x="9067800" y="4764088"/>
            <a:ext cx="254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08AD0F9-9A3E-48D2-AA12-23F3CF78E55A}" type="datetime'''''S''''''''e''''''''''''p'''''">
              <a:rPr lang="en-GB" altLang="en-US" sz="1200" smtClean="0">
                <a:ea typeface="+mn-ea"/>
                <a:cs typeface="+mn-cs"/>
              </a:rPr>
              <a:pPr/>
              <a:t>Sep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06F02D4-A69C-49DE-B0C8-F3D6F4E1C579}"/>
              </a:ext>
            </a:extLst>
          </p:cNvPr>
          <p:cNvSpPr>
            <a:spLocks noGrp="1" noChangeArrowheads="1"/>
          </p:cNvSpPr>
          <p:nvPr>
            <p:custDataLst>
              <p:tags r:id="rId44"/>
            </p:custDataLst>
          </p:nvPr>
        </p:nvSpPr>
        <p:spPr bwMode="auto">
          <a:xfrm>
            <a:off x="6767513" y="4764088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1779377-C901-4069-B8C8-74A1E89F1814}" type="datetime'''''''''F''''e''''''''''''''''''b''''''''''''''''''''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03C4B15-33B7-4708-B536-9DCDD694C4D4}"/>
              </a:ext>
            </a:extLst>
          </p:cNvPr>
          <p:cNvSpPr>
            <a:spLocks noGrp="1" noChangeArrowheads="1"/>
          </p:cNvSpPr>
          <p:nvPr>
            <p:custDataLst>
              <p:tags r:id="rId45"/>
            </p:custDataLst>
          </p:nvPr>
        </p:nvSpPr>
        <p:spPr bwMode="auto">
          <a:xfrm>
            <a:off x="7056438" y="47640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632EE0E-3ABC-4BAF-B4C3-22419B19CAE2}" type="datetime'''''''''''''''''''M''''''''''''''''''ar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2E4D83-E231-47E6-BF98-E314E59A7F7B}"/>
              </a:ext>
            </a:extLst>
          </p:cNvPr>
          <p:cNvSpPr>
            <a:spLocks noGrp="1" noChangeArrowheads="1"/>
          </p:cNvSpPr>
          <p:nvPr>
            <p:custDataLst>
              <p:tags r:id="rId46"/>
            </p:custDataLst>
          </p:nvPr>
        </p:nvSpPr>
        <p:spPr bwMode="auto">
          <a:xfrm>
            <a:off x="7375525" y="4764088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AC26538-A504-4394-98E8-01F7040ECEC1}" type="datetime'''''''''''''''Ap''r''''''''''''''''''''''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CCA2C8-C820-45C4-BB75-1EA11ADE2DD5}"/>
              </a:ext>
            </a:extLst>
          </p:cNvPr>
          <p:cNvSpPr>
            <a:spLocks noGrp="1" noChangeArrowheads="1"/>
          </p:cNvSpPr>
          <p:nvPr>
            <p:custDataLst>
              <p:tags r:id="rId47"/>
            </p:custDataLst>
          </p:nvPr>
        </p:nvSpPr>
        <p:spPr bwMode="auto">
          <a:xfrm>
            <a:off x="7662863" y="4764088"/>
            <a:ext cx="3000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47971DB-7807-49B1-BFD2-495E711DDAF2}" type="datetime'''''''''M''''''''''a''''''''''y'''''''''''''''">
              <a:rPr lang="en-GB" altLang="en-US" sz="1200" smtClean="0">
                <a:ea typeface="+mn-ea"/>
                <a:cs typeface="+mn-cs"/>
              </a:rPr>
              <a:pPr/>
              <a:t>May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C67AD34-AC68-4563-97A2-75A38C002466}"/>
              </a:ext>
            </a:extLst>
          </p:cNvPr>
          <p:cNvSpPr>
            <a:spLocks noGrp="1" noChangeArrowheads="1"/>
          </p:cNvSpPr>
          <p:nvPr>
            <p:custDataLst>
              <p:tags r:id="rId48"/>
            </p:custDataLst>
          </p:nvPr>
        </p:nvSpPr>
        <p:spPr bwMode="auto">
          <a:xfrm>
            <a:off x="11372850" y="4764088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6550665-591F-4521-B40A-6F1B41B9644F}" type="datetime'''''''''''''''''''''''''''''''A''p''''''''r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771A37-20E3-4422-8CC9-66830204835E}"/>
              </a:ext>
            </a:extLst>
          </p:cNvPr>
          <p:cNvSpPr>
            <a:spLocks noGrp="1" noChangeArrowheads="1"/>
          </p:cNvSpPr>
          <p:nvPr>
            <p:custDataLst>
              <p:tags r:id="rId49"/>
            </p:custDataLst>
          </p:nvPr>
        </p:nvSpPr>
        <p:spPr bwMode="auto">
          <a:xfrm>
            <a:off x="8083550" y="4764088"/>
            <a:ext cx="225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8AB45F1-9977-48C2-8D3B-92C5D4DF1B0E}" type="datetime'''''''''''''''J''''''''''''u''''''''''n'''''''''''''''''">
              <a:rPr lang="en-GB" altLang="en-US" sz="1200" smtClean="0">
                <a:ea typeface="+mn-ea"/>
                <a:cs typeface="+mn-cs"/>
              </a:rPr>
              <a:pPr/>
              <a:t>Jun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97C4BE-0EE9-4DC2-9BAB-7B4CB463452D}"/>
              </a:ext>
            </a:extLst>
          </p:cNvPr>
          <p:cNvSpPr>
            <a:spLocks noGrp="1" noChangeArrowheads="1"/>
          </p:cNvSpPr>
          <p:nvPr>
            <p:custDataLst>
              <p:tags r:id="rId50"/>
            </p:custDataLst>
          </p:nvPr>
        </p:nvSpPr>
        <p:spPr bwMode="auto">
          <a:xfrm>
            <a:off x="9745663" y="4764088"/>
            <a:ext cx="2825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42848EC-0553-4953-87BC-77B8F0EB660F}" type="datetime'''''''''''''''N''''''''''''''''o''''''''''''v'''''''''''''">
              <a:rPr lang="en-GB" altLang="en-US" sz="1200" smtClean="0">
                <a:ea typeface="+mn-ea"/>
                <a:cs typeface="+mn-cs"/>
              </a:rPr>
              <a:pPr/>
              <a:t>Nov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B99F549-ACB3-45A7-8D1E-E47D78F6A58F}"/>
              </a:ext>
            </a:extLst>
          </p:cNvPr>
          <p:cNvSpPr>
            <a:spLocks noGrp="1" noChangeArrowheads="1"/>
          </p:cNvSpPr>
          <p:nvPr>
            <p:custDataLst>
              <p:tags r:id="rId51"/>
            </p:custDataLst>
          </p:nvPr>
        </p:nvSpPr>
        <p:spPr bwMode="auto">
          <a:xfrm>
            <a:off x="8413750" y="4764088"/>
            <a:ext cx="179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DFE1C16-C500-44D4-BE7A-25C6414AAD94}" type="datetime'''''''''''''''''''''''''''''''''''''''''''J''u''''''l'''''''">
              <a:rPr lang="en-GB" altLang="en-US" sz="1200" smtClean="0">
                <a:ea typeface="+mn-ea"/>
                <a:cs typeface="+mn-cs"/>
              </a:rPr>
              <a:pPr/>
              <a:t>Jul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613D56B-52B1-4AEA-ADD4-3E512F856BA8}"/>
              </a:ext>
            </a:extLst>
          </p:cNvPr>
          <p:cNvSpPr>
            <a:spLocks noGrp="1" noChangeArrowheads="1"/>
          </p:cNvSpPr>
          <p:nvPr>
            <p:custDataLst>
              <p:tags r:id="rId52"/>
            </p:custDataLst>
          </p:nvPr>
        </p:nvSpPr>
        <p:spPr bwMode="auto">
          <a:xfrm>
            <a:off x="8747125" y="47640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D7B8D5B-351A-4481-86A9-B5A4D4ACE8B0}" type="datetime'''''''''''''''''''''''''''''''''''A''''''''''ug'''''''">
              <a:rPr lang="en-GB" altLang="en-US" sz="1200" smtClean="0">
                <a:ea typeface="+mn-ea"/>
                <a:cs typeface="+mn-cs"/>
              </a:rPr>
              <a:pPr/>
              <a:t>Aug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575C96B-EAD1-46A0-8EF8-FD2082C11158}"/>
              </a:ext>
            </a:extLst>
          </p:cNvPr>
          <p:cNvSpPr>
            <a:spLocks noGrp="1" noChangeArrowheads="1"/>
          </p:cNvSpPr>
          <p:nvPr>
            <p:custDataLst>
              <p:tags r:id="rId53"/>
            </p:custDataLst>
          </p:nvPr>
        </p:nvSpPr>
        <p:spPr bwMode="auto">
          <a:xfrm>
            <a:off x="9382125" y="4764088"/>
            <a:ext cx="241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5167F92-BED7-421E-A4B9-0C0882C0A365}" type="datetime'''''''O''''''''''''''''''''''''''c''t'''''''''''">
              <a:rPr lang="en-GB" altLang="en-US" sz="1200" smtClean="0">
                <a:ea typeface="+mn-ea"/>
                <a:cs typeface="+mn-cs"/>
              </a:rPr>
              <a:pPr/>
              <a:t>Oct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C1F129C-5C79-4D38-B6F9-7F0FBFDB8D6F}"/>
              </a:ext>
            </a:extLst>
          </p:cNvPr>
          <p:cNvSpPr>
            <a:spLocks noGrp="1" noChangeArrowheads="1"/>
          </p:cNvSpPr>
          <p:nvPr>
            <p:custDataLst>
              <p:tags r:id="rId54"/>
            </p:custDataLst>
          </p:nvPr>
        </p:nvSpPr>
        <p:spPr bwMode="auto">
          <a:xfrm>
            <a:off x="10067925" y="4764088"/>
            <a:ext cx="255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B799DD8-0530-4C9B-B40B-EE80D67BA178}" type="datetime'''''''''''''''''''''''De''c'''''">
              <a:rPr lang="en-GB" altLang="en-US" sz="1200" smtClean="0">
                <a:ea typeface="+mn-ea"/>
                <a:cs typeface="+mn-cs"/>
              </a:rPr>
              <a:pPr/>
              <a:t>Dec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C1785B-8F6A-4DB0-8244-A43D214B19BD}"/>
              </a:ext>
            </a:extLst>
          </p:cNvPr>
          <p:cNvSpPr>
            <a:spLocks noGrp="1" noChangeArrowheads="1"/>
          </p:cNvSpPr>
          <p:nvPr>
            <p:custDataLst>
              <p:tags r:id="rId55"/>
            </p:custDataLst>
          </p:nvPr>
        </p:nvSpPr>
        <p:spPr bwMode="auto">
          <a:xfrm>
            <a:off x="10385425" y="4764088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4586449-208A-46A4-89E7-D9F3115AE79C}" type="datetime'''''J''''''''a''''''''''''''''''''''''n''''''''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A284D78-2F18-4C27-A613-F49CF77B575E}"/>
              </a:ext>
            </a:extLst>
          </p:cNvPr>
          <p:cNvSpPr>
            <a:spLocks noGrp="1" noChangeArrowheads="1"/>
          </p:cNvSpPr>
          <p:nvPr>
            <p:custDataLst>
              <p:tags r:id="rId56"/>
            </p:custDataLst>
          </p:nvPr>
        </p:nvSpPr>
        <p:spPr bwMode="auto">
          <a:xfrm>
            <a:off x="10763250" y="4764088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5B7F951-6920-4C62-A892-A1CF548D3DE1}" type="datetime'''F''''''''''''''''''''''e''b''''''''''''''''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CD6EA63-A7E2-44BC-9438-5BE4E888C234}"/>
              </a:ext>
            </a:extLst>
          </p:cNvPr>
          <p:cNvSpPr>
            <a:spLocks noGrp="1" noChangeArrowheads="1"/>
          </p:cNvSpPr>
          <p:nvPr>
            <p:custDataLst>
              <p:tags r:id="rId57"/>
            </p:custDataLst>
          </p:nvPr>
        </p:nvSpPr>
        <p:spPr bwMode="auto">
          <a:xfrm>
            <a:off x="11053763" y="4764088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6259CFE-C2FE-4507-8E52-7CF187D95D0A}" type="datetime'''''''M''''''''''''''''''a''''''''''''''r''''''''''''''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graphicFrame>
        <p:nvGraphicFramePr>
          <p:cNvPr id="550" name="Chart 549">
            <a:extLst>
              <a:ext uri="{FF2B5EF4-FFF2-40B4-BE49-F238E27FC236}">
                <a16:creationId xmlns:a16="http://schemas.microsoft.com/office/drawing/2014/main" id="{6D0A3A9B-F114-4D6B-B772-067B7E83AEC4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256509515"/>
              </p:ext>
            </p:extLst>
          </p:nvPr>
        </p:nvGraphicFramePr>
        <p:xfrm>
          <a:off x="6384925" y="5237163"/>
          <a:ext cx="5468938" cy="1239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9"/>
          </a:graphicData>
        </a:graphic>
      </p:graphicFrame>
      <p:sp>
        <p:nvSpPr>
          <p:cNvPr id="137" name="Rectangle 136">
            <a:extLst>
              <a:ext uri="{FF2B5EF4-FFF2-40B4-BE49-F238E27FC236}">
                <a16:creationId xmlns:a16="http://schemas.microsoft.com/office/drawing/2014/main" id="{49159908-C094-4C4D-9210-12E40430191C}"/>
              </a:ext>
            </a:extLst>
          </p:cNvPr>
          <p:cNvSpPr>
            <a:spLocks noGrp="1" noChangeArrowheads="1"/>
          </p:cNvSpPr>
          <p:nvPr>
            <p:custDataLst>
              <p:tags r:id="rId59"/>
            </p:custDataLst>
          </p:nvPr>
        </p:nvSpPr>
        <p:spPr bwMode="gray">
          <a:xfrm>
            <a:off x="6278563" y="6316663"/>
            <a:ext cx="873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C1E796B1-143F-4A91-BBB1-C5F07D8ED0AF}" type="datetime'''''''''''''''''''''''''''0'''''''''''''''''''''''''">
              <a:rPr lang="en-GB" altLang="en-US" sz="1200" smtClean="0"/>
              <a:pPr/>
              <a:t>0</a:t>
            </a:fld>
            <a:endParaRPr lang="en-US" sz="1200" dirty="0">
              <a:sym typeface="+mn-lt"/>
            </a:endParaRPr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C96741B1-92AC-4197-B101-707779CEE5B5}"/>
              </a:ext>
            </a:extLst>
          </p:cNvPr>
          <p:cNvSpPr>
            <a:spLocks noGrp="1" noChangeArrowheads="1"/>
          </p:cNvSpPr>
          <p:nvPr>
            <p:custDataLst>
              <p:tags r:id="rId60"/>
            </p:custDataLst>
          </p:nvPr>
        </p:nvSpPr>
        <p:spPr bwMode="gray">
          <a:xfrm>
            <a:off x="6191251" y="6034088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FA08935C-647E-454A-97A6-B498BBDBD011}" type="datetime'''''''''''''''''''''''2''''''''''0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20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3034A439-D280-4446-8683-7F955191A8A3}"/>
              </a:ext>
            </a:extLst>
          </p:cNvPr>
          <p:cNvSpPr>
            <a:spLocks noGrp="1" noChangeArrowheads="1"/>
          </p:cNvSpPr>
          <p:nvPr>
            <p:custDataLst>
              <p:tags r:id="rId61"/>
            </p:custDataLst>
          </p:nvPr>
        </p:nvSpPr>
        <p:spPr bwMode="gray">
          <a:xfrm>
            <a:off x="6191251" y="5497513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C0F5E82E-8DA3-4596-B80B-EFBDFE65B78F}" type="datetime'''''''''''''''6''''''''''0'">
              <a:rPr lang="en-GB" altLang="en-US" sz="1200" smtClean="0">
                <a:ea typeface="+mn-ea"/>
                <a:cs typeface="+mn-cs"/>
                <a:sym typeface="+mn-lt"/>
              </a:rPr>
              <a:pPr algn="r"/>
              <a:t>60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88DF1440-E596-4113-B9A1-01BB14603234}"/>
              </a:ext>
            </a:extLst>
          </p:cNvPr>
          <p:cNvSpPr>
            <a:spLocks noGrp="1" noChangeArrowheads="1"/>
          </p:cNvSpPr>
          <p:nvPr>
            <p:custDataLst>
              <p:tags r:id="rId62"/>
            </p:custDataLst>
          </p:nvPr>
        </p:nvSpPr>
        <p:spPr bwMode="gray">
          <a:xfrm>
            <a:off x="6191251" y="5229225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F5DF8ED1-15F0-4ADB-A8F3-B0D41BA4624E}" type="datetime'''''''''''''''''''''''''''''''''''''''''''8''''''0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80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0831E0B4-DC55-40DE-99B0-2170F55AAE39}"/>
              </a:ext>
            </a:extLst>
          </p:cNvPr>
          <p:cNvSpPr>
            <a:spLocks noGrp="1" noChangeArrowheads="1"/>
          </p:cNvSpPr>
          <p:nvPr>
            <p:custDataLst>
              <p:tags r:id="rId63"/>
            </p:custDataLst>
          </p:nvPr>
        </p:nvSpPr>
        <p:spPr bwMode="gray">
          <a:xfrm>
            <a:off x="6191251" y="5765800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784A12CF-71E0-464D-A81F-7716DE73F893}" type="datetime'4''''''''''''''''''0''''''''''''''''''''''''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40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1386753-36AF-4AAE-8E48-D6B8C1A2F1A5}"/>
              </a:ext>
            </a:extLst>
          </p:cNvPr>
          <p:cNvSpPr>
            <a:spLocks noGrp="1" noChangeArrowheads="1"/>
          </p:cNvSpPr>
          <p:nvPr>
            <p:custDataLst>
              <p:tags r:id="rId64"/>
            </p:custDataLst>
          </p:nvPr>
        </p:nvSpPr>
        <p:spPr bwMode="auto">
          <a:xfrm>
            <a:off x="6388100" y="6445250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15859D0-DDA0-4470-8B14-44E1FCA54A39}" type="datetime'''''''''''''''''''''J''''''''''''''''''an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F24F184F-2559-4D53-B450-B1DF3AB7BFD8}"/>
              </a:ext>
            </a:extLst>
          </p:cNvPr>
          <p:cNvSpPr>
            <a:spLocks noGrp="1" noChangeArrowheads="1"/>
          </p:cNvSpPr>
          <p:nvPr>
            <p:custDataLst>
              <p:tags r:id="rId65"/>
            </p:custDataLst>
          </p:nvPr>
        </p:nvSpPr>
        <p:spPr bwMode="auto">
          <a:xfrm>
            <a:off x="7056438" y="6445250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694E39D3-A3B6-4DFD-8168-E385C593CAB1}" type="datetime'''''''''''''''''M''''''''''''''''''''ar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978A444-C5CC-4EED-B041-33D682DCDDE5}"/>
              </a:ext>
            </a:extLst>
          </p:cNvPr>
          <p:cNvSpPr>
            <a:spLocks noGrp="1" noChangeArrowheads="1"/>
          </p:cNvSpPr>
          <p:nvPr>
            <p:custDataLst>
              <p:tags r:id="rId66"/>
            </p:custDataLst>
          </p:nvPr>
        </p:nvSpPr>
        <p:spPr bwMode="auto">
          <a:xfrm>
            <a:off x="9067800" y="6445250"/>
            <a:ext cx="254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A345D00-6F7C-44CE-A33A-D58C46CB980C}" type="datetime'''''''''''''S''''''''''''''''ep'''''''''''">
              <a:rPr lang="en-GB" altLang="en-US" sz="1200" smtClean="0">
                <a:ea typeface="+mn-ea"/>
                <a:cs typeface="+mn-cs"/>
              </a:rPr>
              <a:pPr/>
              <a:t>Sep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B63B50E-D7D8-4830-B5F5-439CD28243CE}"/>
              </a:ext>
            </a:extLst>
          </p:cNvPr>
          <p:cNvSpPr>
            <a:spLocks noGrp="1" noChangeArrowheads="1"/>
          </p:cNvSpPr>
          <p:nvPr>
            <p:custDataLst>
              <p:tags r:id="rId67"/>
            </p:custDataLst>
          </p:nvPr>
        </p:nvSpPr>
        <p:spPr bwMode="auto">
          <a:xfrm>
            <a:off x="8413750" y="6445250"/>
            <a:ext cx="179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41D2C66-116E-4749-9A5D-B23CAE64AF4C}" type="datetime'''''''''''''''''J''''''''''''''''u''''''''l'''''''''''''''''">
              <a:rPr lang="en-GB" altLang="en-US" sz="1200" smtClean="0">
                <a:ea typeface="+mn-ea"/>
                <a:cs typeface="+mn-cs"/>
              </a:rPr>
              <a:pPr/>
              <a:t>Jul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7F9155B-0416-4A1A-BC27-FDD9EEC87EC7}"/>
              </a:ext>
            </a:extLst>
          </p:cNvPr>
          <p:cNvSpPr>
            <a:spLocks noGrp="1" noChangeArrowheads="1"/>
          </p:cNvSpPr>
          <p:nvPr>
            <p:custDataLst>
              <p:tags r:id="rId68"/>
            </p:custDataLst>
          </p:nvPr>
        </p:nvSpPr>
        <p:spPr bwMode="auto">
          <a:xfrm>
            <a:off x="6767513" y="6445250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4DFDA19-3938-43A7-875C-4D0D549CBD19}" type="datetime'''''''''F''''''''''e''''''''''''''''''''''''''''''''b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97D5805-FA83-45A6-ADCA-A0EB2B2C4482}"/>
              </a:ext>
            </a:extLst>
          </p:cNvPr>
          <p:cNvSpPr>
            <a:spLocks noGrp="1" noChangeArrowheads="1"/>
          </p:cNvSpPr>
          <p:nvPr>
            <p:custDataLst>
              <p:tags r:id="rId69"/>
            </p:custDataLst>
          </p:nvPr>
        </p:nvSpPr>
        <p:spPr bwMode="auto">
          <a:xfrm>
            <a:off x="7375525" y="6445250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668B5FB-AEF2-4708-822D-7A3CAD1C7D1C}" type="datetime'''''''''''''''A''''''''''p''r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4FAC9B-D09C-478F-8C2D-8BB34B3E71E8}"/>
              </a:ext>
            </a:extLst>
          </p:cNvPr>
          <p:cNvSpPr>
            <a:spLocks noGrp="1" noChangeArrowheads="1"/>
          </p:cNvSpPr>
          <p:nvPr>
            <p:custDataLst>
              <p:tags r:id="rId70"/>
            </p:custDataLst>
          </p:nvPr>
        </p:nvSpPr>
        <p:spPr bwMode="auto">
          <a:xfrm>
            <a:off x="7662863" y="6445250"/>
            <a:ext cx="3000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F548FC3D-495C-4996-A5E5-2EB3547B2A22}" type="datetime'''''M''''''''''''''a''''''''''''''''''''''y'">
              <a:rPr lang="en-GB" altLang="en-US" sz="1200" smtClean="0">
                <a:ea typeface="+mn-ea"/>
                <a:cs typeface="+mn-cs"/>
              </a:rPr>
              <a:pPr/>
              <a:t>May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3C86F36-6333-42A6-9D2C-14FFECA3EA87}"/>
              </a:ext>
            </a:extLst>
          </p:cNvPr>
          <p:cNvSpPr>
            <a:spLocks noGrp="1" noChangeArrowheads="1"/>
          </p:cNvSpPr>
          <p:nvPr>
            <p:custDataLst>
              <p:tags r:id="rId71"/>
            </p:custDataLst>
          </p:nvPr>
        </p:nvSpPr>
        <p:spPr bwMode="auto">
          <a:xfrm>
            <a:off x="8083550" y="6445250"/>
            <a:ext cx="225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744B0DD-404C-4FA7-A6BA-783721B0F954}" type="datetime'''''''J''''''''u''''''''''''n'''''''''''''''''">
              <a:rPr lang="en-GB" altLang="en-US" sz="1200" smtClean="0">
                <a:ea typeface="+mn-ea"/>
                <a:cs typeface="+mn-cs"/>
              </a:rPr>
              <a:pPr/>
              <a:t>Jun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9FF4B26-33E9-4D4F-95AD-2ADCA058882C}"/>
              </a:ext>
            </a:extLst>
          </p:cNvPr>
          <p:cNvSpPr>
            <a:spLocks noGrp="1" noChangeArrowheads="1"/>
          </p:cNvSpPr>
          <p:nvPr>
            <p:custDataLst>
              <p:tags r:id="rId72"/>
            </p:custDataLst>
          </p:nvPr>
        </p:nvSpPr>
        <p:spPr bwMode="auto">
          <a:xfrm>
            <a:off x="8747125" y="6445250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D549022-2E70-4D54-A767-903D027BE41C}" type="datetime'''''''''''''''''''''''''''''Au''''''''''''''''g'''''''">
              <a:rPr lang="en-GB" altLang="en-US" sz="1200" smtClean="0">
                <a:ea typeface="+mn-ea"/>
                <a:cs typeface="+mn-cs"/>
              </a:rPr>
              <a:pPr/>
              <a:t>Aug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0B4CCE5-70CB-433C-BA68-7D05AA4A5B58}"/>
              </a:ext>
            </a:extLst>
          </p:cNvPr>
          <p:cNvSpPr>
            <a:spLocks noGrp="1" noChangeArrowheads="1"/>
          </p:cNvSpPr>
          <p:nvPr>
            <p:custDataLst>
              <p:tags r:id="rId73"/>
            </p:custDataLst>
          </p:nvPr>
        </p:nvSpPr>
        <p:spPr bwMode="auto">
          <a:xfrm>
            <a:off x="9382125" y="6445250"/>
            <a:ext cx="241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9F7136BD-9427-4250-B7B0-7A46ECB2917C}" type="datetime'''''''''''''''''O''''c''''''''''''''''''t'''''''''''''''">
              <a:rPr lang="en-GB" altLang="en-US" sz="1200" smtClean="0">
                <a:ea typeface="+mn-ea"/>
                <a:cs typeface="+mn-cs"/>
              </a:rPr>
              <a:pPr/>
              <a:t>Oct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53F3B53-0E3D-46B0-B679-3A8EFB3C9A71}"/>
              </a:ext>
            </a:extLst>
          </p:cNvPr>
          <p:cNvSpPr>
            <a:spLocks noGrp="1" noChangeArrowheads="1"/>
          </p:cNvSpPr>
          <p:nvPr>
            <p:custDataLst>
              <p:tags r:id="rId74"/>
            </p:custDataLst>
          </p:nvPr>
        </p:nvSpPr>
        <p:spPr bwMode="auto">
          <a:xfrm>
            <a:off x="9745663" y="6445250"/>
            <a:ext cx="2825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1AD141E-8096-4F3F-8B8F-0CC43F937C05}" type="datetime'''N''''''''''''o''''''''''''''''''''''''''''v'''''''''''''''''">
              <a:rPr lang="en-GB" altLang="en-US" sz="1200" smtClean="0">
                <a:ea typeface="+mn-ea"/>
                <a:cs typeface="+mn-cs"/>
              </a:rPr>
              <a:pPr/>
              <a:t>Nov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8F6F0E3-CE26-4808-A62B-818CE652541B}"/>
              </a:ext>
            </a:extLst>
          </p:cNvPr>
          <p:cNvSpPr>
            <a:spLocks noGrp="1" noChangeArrowheads="1"/>
          </p:cNvSpPr>
          <p:nvPr>
            <p:custDataLst>
              <p:tags r:id="rId75"/>
            </p:custDataLst>
          </p:nvPr>
        </p:nvSpPr>
        <p:spPr bwMode="auto">
          <a:xfrm>
            <a:off x="10067925" y="6445250"/>
            <a:ext cx="255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5E5D834-2031-4E3F-9214-61A7A47C684A}" type="datetime'''''''''''''''''''''''''''D''''e''''''''c'''">
              <a:rPr lang="en-GB" altLang="en-US" sz="1200" smtClean="0">
                <a:ea typeface="+mn-ea"/>
                <a:cs typeface="+mn-cs"/>
              </a:rPr>
              <a:pPr/>
              <a:t>Dec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C75C78F-82A3-478C-B87E-E873595F5ABB}"/>
              </a:ext>
            </a:extLst>
          </p:cNvPr>
          <p:cNvSpPr>
            <a:spLocks noGrp="1" noChangeArrowheads="1"/>
          </p:cNvSpPr>
          <p:nvPr>
            <p:custDataLst>
              <p:tags r:id="rId76"/>
            </p:custDataLst>
          </p:nvPr>
        </p:nvSpPr>
        <p:spPr bwMode="auto">
          <a:xfrm>
            <a:off x="10385425" y="6445250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3574DE4-80F0-45DB-95C0-EDBBA6CBE6A1}" type="datetime'J''''''''''''''''''''''''''''''''''a''n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BF85252-D3A4-4610-AA7A-B8AED74A5CEF}"/>
              </a:ext>
            </a:extLst>
          </p:cNvPr>
          <p:cNvSpPr>
            <a:spLocks noGrp="1" noChangeArrowheads="1"/>
          </p:cNvSpPr>
          <p:nvPr>
            <p:custDataLst>
              <p:tags r:id="rId77"/>
            </p:custDataLst>
          </p:nvPr>
        </p:nvSpPr>
        <p:spPr bwMode="auto">
          <a:xfrm>
            <a:off x="10763250" y="6445250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CE0421FE-ECED-4288-9C3B-6C59F1483778}" type="datetime'''''''''''''''''''F''''''''''''''''''e''''''b''''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5D9190E-A4F2-4C06-9BF2-32C73176C92E}"/>
              </a:ext>
            </a:extLst>
          </p:cNvPr>
          <p:cNvSpPr>
            <a:spLocks noGrp="1" noChangeArrowheads="1"/>
          </p:cNvSpPr>
          <p:nvPr>
            <p:custDataLst>
              <p:tags r:id="rId78"/>
            </p:custDataLst>
          </p:nvPr>
        </p:nvSpPr>
        <p:spPr bwMode="auto">
          <a:xfrm>
            <a:off x="11053763" y="6445250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2BF633F-19D1-4564-9092-62CB8CA98860}" type="datetime'''''''''''''''''''''M''a''''''''''''''''''''r''''''''''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2B7A97-CE76-4091-AD14-21DC112D8D32}"/>
              </a:ext>
            </a:extLst>
          </p:cNvPr>
          <p:cNvSpPr>
            <a:spLocks noGrp="1" noChangeArrowheads="1"/>
          </p:cNvSpPr>
          <p:nvPr>
            <p:custDataLst>
              <p:tags r:id="rId79"/>
            </p:custDataLst>
          </p:nvPr>
        </p:nvSpPr>
        <p:spPr bwMode="auto">
          <a:xfrm>
            <a:off x="11372850" y="6445250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74A0CB8-7EB8-4210-A7F2-8C882512ACBF}" type="datetime'''''''''''''''''''A''p''''''''''''r''''''''''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graphicFrame>
        <p:nvGraphicFramePr>
          <p:cNvPr id="507" name="Chart 506">
            <a:extLst>
              <a:ext uri="{FF2B5EF4-FFF2-40B4-BE49-F238E27FC236}">
                <a16:creationId xmlns:a16="http://schemas.microsoft.com/office/drawing/2014/main" id="{E12247D7-23E1-40CF-9EFD-B0DBE6BF2181}"/>
              </a:ext>
            </a:extLst>
          </p:cNvPr>
          <p:cNvGraphicFramePr/>
          <p:nvPr>
            <p:custDataLst>
              <p:tags r:id="rId80"/>
            </p:custDataLst>
            <p:extLst>
              <p:ext uri="{D42A27DB-BD31-4B8C-83A1-F6EECF244321}">
                <p14:modId xmlns:p14="http://schemas.microsoft.com/office/powerpoint/2010/main" val="276994404"/>
              </p:ext>
            </p:extLst>
          </p:nvPr>
        </p:nvGraphicFramePr>
        <p:xfrm>
          <a:off x="6346825" y="2190750"/>
          <a:ext cx="5468938" cy="86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0"/>
          </a:graphicData>
        </a:graphic>
      </p:graphicFrame>
      <p:sp>
        <p:nvSpPr>
          <p:cNvPr id="216" name="Rectangle 215">
            <a:extLst>
              <a:ext uri="{FF2B5EF4-FFF2-40B4-BE49-F238E27FC236}">
                <a16:creationId xmlns:a16="http://schemas.microsoft.com/office/drawing/2014/main" id="{E8BBA9CE-16BB-46A7-9CA2-A1C33555198E}"/>
              </a:ext>
            </a:extLst>
          </p:cNvPr>
          <p:cNvSpPr>
            <a:spLocks noGrp="1" noChangeArrowheads="1"/>
          </p:cNvSpPr>
          <p:nvPr>
            <p:custDataLst>
              <p:tags r:id="rId81"/>
            </p:custDataLst>
          </p:nvPr>
        </p:nvSpPr>
        <p:spPr bwMode="gray">
          <a:xfrm>
            <a:off x="6240463" y="2897188"/>
            <a:ext cx="87313" cy="16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3675" indent="-19208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+mn-lt"/>
              </a:defRPr>
            </a:lvl2pPr>
            <a:lvl3pPr marL="457200" indent="-261938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+mn-lt"/>
              </a:defRPr>
            </a:lvl3pPr>
            <a:lvl4pPr marL="614363" indent="-1555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+mn-lt"/>
              </a:defRPr>
            </a:lvl4pPr>
            <a:lvl5pPr marL="7461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5pPr>
            <a:lvl6pPr marL="12033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6pPr>
            <a:lvl7pPr marL="16605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7pPr>
            <a:lvl8pPr marL="21177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8pPr>
            <a:lvl9pPr marL="2574925" indent="-130175" algn="l" defTabSz="895350" rtl="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algn="r">
              <a:lnSpc>
                <a:spcPct val="90000"/>
              </a:lnSpc>
            </a:pPr>
            <a:fld id="{1A4E2AEB-02F5-4F16-B1EA-6C273DBF3FE8}" type="datetime'''''''0'''''''''''''''''''''''''''''''''''''''">
              <a:rPr lang="en-GB" altLang="en-US" sz="1200" smtClean="0"/>
              <a:pPr/>
              <a:t>0</a:t>
            </a:fld>
            <a:endParaRPr lang="en-US" sz="1200" dirty="0">
              <a:sym typeface="+mn-lt"/>
            </a:endParaRP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7EBB1556-7FBD-4B0B-BF8B-1F1856E3EEDD}"/>
              </a:ext>
            </a:extLst>
          </p:cNvPr>
          <p:cNvSpPr>
            <a:spLocks noGrp="1" noChangeArrowheads="1"/>
          </p:cNvSpPr>
          <p:nvPr>
            <p:custDataLst>
              <p:tags r:id="rId82"/>
            </p:custDataLst>
          </p:nvPr>
        </p:nvSpPr>
        <p:spPr bwMode="gray">
          <a:xfrm>
            <a:off x="6153150" y="2182813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5370D632-AB41-4464-A691-78614B667C18}" type="datetime'''''''''''''''''4''''''''''''''''0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40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9DDCA41-0FDF-40B3-967A-CEB335644596}"/>
              </a:ext>
            </a:extLst>
          </p:cNvPr>
          <p:cNvSpPr>
            <a:spLocks noGrp="1" noChangeArrowheads="1"/>
          </p:cNvSpPr>
          <p:nvPr>
            <p:custDataLst>
              <p:tags r:id="rId83"/>
            </p:custDataLst>
          </p:nvPr>
        </p:nvSpPr>
        <p:spPr bwMode="gray">
          <a:xfrm>
            <a:off x="6153150" y="2533650"/>
            <a:ext cx="1746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r"/>
            <a:fld id="{0B0561F8-C09D-4957-8930-2FE5726A306B}" type="datetime'''2''0'''''''''''''''''''''''''''">
              <a:rPr lang="en-GB" altLang="en-US" sz="1200" smtClean="0">
                <a:ea typeface="+mn-ea"/>
                <a:cs typeface="+mn-cs"/>
                <a:sym typeface="+mn-lt"/>
              </a:rPr>
              <a:pPr algn="r"/>
              <a:t>20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6AB65D5-4CFB-460C-AFC4-A5304C5C2B2E}"/>
              </a:ext>
            </a:extLst>
          </p:cNvPr>
          <p:cNvSpPr>
            <a:spLocks noGrp="1" noChangeArrowheads="1"/>
          </p:cNvSpPr>
          <p:nvPr>
            <p:custDataLst>
              <p:tags r:id="rId84"/>
            </p:custDataLst>
          </p:nvPr>
        </p:nvSpPr>
        <p:spPr bwMode="auto">
          <a:xfrm>
            <a:off x="6729413" y="3025775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CCF0FBC-B177-442B-8768-BE2F65CDE1F4}" type="datetime'''''''''F''''''''e''''''''''''''''''''''''''b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CAEB84A8-6446-45BA-B8B9-6C3C55F74429}"/>
              </a:ext>
            </a:extLst>
          </p:cNvPr>
          <p:cNvSpPr>
            <a:spLocks noGrp="1" noChangeArrowheads="1"/>
          </p:cNvSpPr>
          <p:nvPr>
            <p:custDataLst>
              <p:tags r:id="rId85"/>
            </p:custDataLst>
          </p:nvPr>
        </p:nvSpPr>
        <p:spPr bwMode="auto">
          <a:xfrm>
            <a:off x="7624763" y="3025775"/>
            <a:ext cx="3000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A18BDF2C-1D34-4602-AF1F-CA545183168C}" type="datetime'''''M''a''''''''''''''''''''''''''''''''''''''''''''y'''''">
              <a:rPr lang="en-GB" altLang="en-US" sz="1200" smtClean="0">
                <a:ea typeface="+mn-ea"/>
                <a:cs typeface="+mn-cs"/>
              </a:rPr>
              <a:pPr/>
              <a:t>May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2F2743-B53C-4E01-A2ED-DC760867A28E}"/>
              </a:ext>
            </a:extLst>
          </p:cNvPr>
          <p:cNvSpPr>
            <a:spLocks noGrp="1" noChangeArrowheads="1"/>
          </p:cNvSpPr>
          <p:nvPr>
            <p:custDataLst>
              <p:tags r:id="rId86"/>
            </p:custDataLst>
          </p:nvPr>
        </p:nvSpPr>
        <p:spPr bwMode="auto">
          <a:xfrm>
            <a:off x="6350000" y="3025775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1638EB1-2B8E-4E7D-901C-AAD29F16B9A1}" type="datetime'''''''J''''''''''''''''''''''''''''''a''n''''''''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8D0A1B28-F05C-4429-8D28-C99EFF80B381}"/>
              </a:ext>
            </a:extLst>
          </p:cNvPr>
          <p:cNvSpPr>
            <a:spLocks noGrp="1" noChangeArrowheads="1"/>
          </p:cNvSpPr>
          <p:nvPr>
            <p:custDataLst>
              <p:tags r:id="rId87"/>
            </p:custDataLst>
          </p:nvPr>
        </p:nvSpPr>
        <p:spPr bwMode="auto">
          <a:xfrm>
            <a:off x="7337425" y="3025775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8040C67-0153-463A-90E4-2B8099E616B8}" type="datetime'''A''''''''''''''''''''''''p''''''''''''r''''''''''''''''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20DD62-C403-433B-81AA-40695F7EADE9}"/>
              </a:ext>
            </a:extLst>
          </p:cNvPr>
          <p:cNvSpPr>
            <a:spLocks noGrp="1" noChangeArrowheads="1"/>
          </p:cNvSpPr>
          <p:nvPr>
            <p:custDataLst>
              <p:tags r:id="rId88"/>
            </p:custDataLst>
          </p:nvPr>
        </p:nvSpPr>
        <p:spPr bwMode="auto">
          <a:xfrm>
            <a:off x="7018338" y="3025775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1DEF072-0100-4F9F-8F45-CF772C212B0C}" type="datetime'''''M''''''''''''''a''''''''''r''''''''''''''''''''''''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FA5CB6B-49B2-435F-8C7B-E1D781E27FC2}"/>
              </a:ext>
            </a:extLst>
          </p:cNvPr>
          <p:cNvSpPr>
            <a:spLocks noGrp="1" noChangeArrowheads="1"/>
          </p:cNvSpPr>
          <p:nvPr>
            <p:custDataLst>
              <p:tags r:id="rId89"/>
            </p:custDataLst>
          </p:nvPr>
        </p:nvSpPr>
        <p:spPr bwMode="auto">
          <a:xfrm>
            <a:off x="9707563" y="3025775"/>
            <a:ext cx="2825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0754365-D93F-4FE2-A3EE-F55BF8B29972}" type="datetime'''''N''''''''o''''''''''''''''''''''''v'''''''''''''">
              <a:rPr lang="en-GB" altLang="en-US" sz="1200" smtClean="0">
                <a:ea typeface="+mn-ea"/>
                <a:cs typeface="+mn-cs"/>
              </a:rPr>
              <a:pPr/>
              <a:t>Nov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70CFDF9-BA59-4EF6-AF06-70A84F0BA56B}"/>
              </a:ext>
            </a:extLst>
          </p:cNvPr>
          <p:cNvSpPr>
            <a:spLocks noGrp="1" noChangeArrowheads="1"/>
          </p:cNvSpPr>
          <p:nvPr>
            <p:custDataLst>
              <p:tags r:id="rId90"/>
            </p:custDataLst>
          </p:nvPr>
        </p:nvSpPr>
        <p:spPr bwMode="auto">
          <a:xfrm>
            <a:off x="8045450" y="3025775"/>
            <a:ext cx="2254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B5BF22C4-C0F7-4A52-95DC-8B66C035C142}" type="datetime'''''''''''''''''''''''''''''''''''J''''u''''''''''n'''''''''''">
              <a:rPr lang="en-GB" altLang="en-US" sz="1200" smtClean="0">
                <a:ea typeface="+mn-ea"/>
                <a:cs typeface="+mn-cs"/>
              </a:rPr>
              <a:pPr/>
              <a:t>Jun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B4CE316-F98C-44DE-B345-F9AE9E3551A4}"/>
              </a:ext>
            </a:extLst>
          </p:cNvPr>
          <p:cNvSpPr>
            <a:spLocks noGrp="1" noChangeArrowheads="1"/>
          </p:cNvSpPr>
          <p:nvPr>
            <p:custDataLst>
              <p:tags r:id="rId91"/>
            </p:custDataLst>
          </p:nvPr>
        </p:nvSpPr>
        <p:spPr bwMode="auto">
          <a:xfrm>
            <a:off x="8375650" y="3025775"/>
            <a:ext cx="1793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67AAEFE-F1D3-4A81-BD4B-13781E1AC37F}" type="datetime'''''''J''''''''''''''''u''''''''''''''''''''l'">
              <a:rPr lang="en-GB" altLang="en-US" sz="1200" smtClean="0">
                <a:ea typeface="+mn-ea"/>
                <a:cs typeface="+mn-cs"/>
              </a:rPr>
              <a:pPr/>
              <a:t>Jul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DBD0584-14C4-4CD4-98C6-3BAD968BD1F6}"/>
              </a:ext>
            </a:extLst>
          </p:cNvPr>
          <p:cNvSpPr>
            <a:spLocks noGrp="1" noChangeArrowheads="1"/>
          </p:cNvSpPr>
          <p:nvPr>
            <p:custDataLst>
              <p:tags r:id="rId92"/>
            </p:custDataLst>
          </p:nvPr>
        </p:nvSpPr>
        <p:spPr bwMode="auto">
          <a:xfrm>
            <a:off x="11015663" y="3025775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AF71F44-BF38-4777-8349-A07ABCEA537C}" type="datetime'''''''''''''''''''''''''''''M''''''a''''''''''''r'">
              <a:rPr lang="en-GB" altLang="en-US" sz="1200" smtClean="0">
                <a:ea typeface="+mn-ea"/>
                <a:cs typeface="+mn-cs"/>
              </a:rPr>
              <a:pPr/>
              <a:t>Mar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8CF8D3B6-EE36-4D0D-9270-D7AE94997843}"/>
              </a:ext>
            </a:extLst>
          </p:cNvPr>
          <p:cNvSpPr>
            <a:spLocks noGrp="1" noChangeArrowheads="1"/>
          </p:cNvSpPr>
          <p:nvPr>
            <p:custDataLst>
              <p:tags r:id="rId93"/>
            </p:custDataLst>
          </p:nvPr>
        </p:nvSpPr>
        <p:spPr bwMode="auto">
          <a:xfrm>
            <a:off x="8709025" y="3025775"/>
            <a:ext cx="2809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172960F4-3B02-4929-823C-4CC3CFBECD25}" type="datetime'''''A''''''''''''''''''''''''''''''''''''''''''''''''ug'''''">
              <a:rPr lang="en-GB" altLang="en-US" sz="1200" smtClean="0">
                <a:ea typeface="+mn-ea"/>
                <a:cs typeface="+mn-cs"/>
              </a:rPr>
              <a:pPr/>
              <a:t>Aug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0DE674B-EBB0-483D-BFEE-1172A9CDE882}"/>
              </a:ext>
            </a:extLst>
          </p:cNvPr>
          <p:cNvSpPr>
            <a:spLocks noGrp="1" noChangeArrowheads="1"/>
          </p:cNvSpPr>
          <p:nvPr>
            <p:custDataLst>
              <p:tags r:id="rId94"/>
            </p:custDataLst>
          </p:nvPr>
        </p:nvSpPr>
        <p:spPr bwMode="auto">
          <a:xfrm>
            <a:off x="9029700" y="3025775"/>
            <a:ext cx="2540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7B5BBCEB-8A71-45D9-873E-4C0AEB250BF5}" type="datetime'''''''''''''''''''''''''''S''''e''''''''''''''''''''''p'''''">
              <a:rPr lang="en-GB" altLang="en-US" sz="1200" smtClean="0">
                <a:ea typeface="+mn-ea"/>
                <a:cs typeface="+mn-cs"/>
              </a:rPr>
              <a:pPr/>
              <a:t>Sep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8DABE4C-DCD0-4A7D-AC48-E2B78E07289B}"/>
              </a:ext>
            </a:extLst>
          </p:cNvPr>
          <p:cNvSpPr>
            <a:spLocks noGrp="1" noChangeArrowheads="1"/>
          </p:cNvSpPr>
          <p:nvPr>
            <p:custDataLst>
              <p:tags r:id="rId95"/>
            </p:custDataLst>
          </p:nvPr>
        </p:nvSpPr>
        <p:spPr bwMode="auto">
          <a:xfrm>
            <a:off x="9344025" y="3025775"/>
            <a:ext cx="241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81D39759-7EFA-4AFC-9A3B-2E4044508F27}" type="datetime'''''''''''''''O''''''''''''''''c''''''''''''''''t'''''''''">
              <a:rPr lang="en-GB" altLang="en-US" sz="1200" smtClean="0">
                <a:ea typeface="+mn-ea"/>
                <a:cs typeface="+mn-cs"/>
              </a:rPr>
              <a:pPr/>
              <a:t>Oct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94BFC91-1439-4D23-B91A-F05D1552AE23}"/>
              </a:ext>
            </a:extLst>
          </p:cNvPr>
          <p:cNvSpPr>
            <a:spLocks noGrp="1" noChangeArrowheads="1"/>
          </p:cNvSpPr>
          <p:nvPr>
            <p:custDataLst>
              <p:tags r:id="rId96"/>
            </p:custDataLst>
          </p:nvPr>
        </p:nvSpPr>
        <p:spPr bwMode="auto">
          <a:xfrm>
            <a:off x="10029825" y="3025775"/>
            <a:ext cx="25558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F9C2A35-78DD-443F-B5EA-4BAC5B6A800E}" type="datetime'De''''''''''''''''''''''c'''''''''''''''''''''''''''''''">
              <a:rPr lang="en-GB" altLang="en-US" sz="1200" smtClean="0">
                <a:ea typeface="+mn-ea"/>
                <a:cs typeface="+mn-cs"/>
              </a:rPr>
              <a:pPr/>
              <a:t>Dec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BADCDB83-122E-4EC2-8ED8-C09C7D29C685}"/>
              </a:ext>
            </a:extLst>
          </p:cNvPr>
          <p:cNvSpPr>
            <a:spLocks noGrp="1" noChangeArrowheads="1"/>
          </p:cNvSpPr>
          <p:nvPr>
            <p:custDataLst>
              <p:tags r:id="rId97"/>
            </p:custDataLst>
          </p:nvPr>
        </p:nvSpPr>
        <p:spPr bwMode="auto">
          <a:xfrm>
            <a:off x="10347325" y="3025775"/>
            <a:ext cx="2317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2CDCD5C5-A179-41DC-9F61-16A9E529E395}" type="datetime'''''''J''''''a''''''''''''''''''''''''n'''''''''''''''''">
              <a:rPr lang="en-GB" altLang="en-US" sz="1200" smtClean="0">
                <a:ea typeface="+mn-ea"/>
                <a:cs typeface="+mn-cs"/>
              </a:rPr>
              <a:pPr/>
              <a:t>Jan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BC9CD00-C5AC-466B-AB31-9DAF70668F6E}"/>
              </a:ext>
            </a:extLst>
          </p:cNvPr>
          <p:cNvSpPr>
            <a:spLocks noGrp="1" noChangeArrowheads="1"/>
          </p:cNvSpPr>
          <p:nvPr>
            <p:custDataLst>
              <p:tags r:id="rId98"/>
            </p:custDataLst>
          </p:nvPr>
        </p:nvSpPr>
        <p:spPr bwMode="auto">
          <a:xfrm>
            <a:off x="10725150" y="3025775"/>
            <a:ext cx="2444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EC9EEBA9-6537-4CC7-BFD2-12CB05882667}" type="datetime'''''''''Fe''''''''''''''''''''''''''''''''''''''b'''''''''''''">
              <a:rPr lang="en-GB" altLang="en-US" sz="1200" smtClean="0">
                <a:ea typeface="+mn-ea"/>
                <a:cs typeface="+mn-cs"/>
              </a:rPr>
              <a:pPr/>
              <a:t>Feb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64FFEAC-AFA1-4D7B-8B1F-E85812003900}"/>
              </a:ext>
            </a:extLst>
          </p:cNvPr>
          <p:cNvSpPr>
            <a:spLocks noGrp="1" noChangeArrowheads="1"/>
          </p:cNvSpPr>
          <p:nvPr>
            <p:custDataLst>
              <p:tags r:id="rId99"/>
            </p:custDataLst>
          </p:nvPr>
        </p:nvSpPr>
        <p:spPr bwMode="auto">
          <a:xfrm>
            <a:off x="11334750" y="3025775"/>
            <a:ext cx="2571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3BB229B0-673D-4B6E-9C9B-2A78B2087F7F}" type="datetime'A''''''''''''''''p''''''''''''''''''''''''''''''''''r'">
              <a:rPr lang="en-GB" altLang="en-US" sz="1200" smtClean="0">
                <a:ea typeface="+mn-ea"/>
                <a:cs typeface="+mn-cs"/>
              </a:rPr>
              <a:pPr/>
              <a:t>Apr</a:t>
            </a:fld>
            <a:endParaRPr lang="en-GB" sz="1200" noProof="0" dirty="0">
              <a:ea typeface="+mn-ea"/>
              <a:cs typeface="+mn-cs"/>
              <a:sym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E182B-9618-4C9C-BC18-E989AA346FBA}"/>
              </a:ext>
            </a:extLst>
          </p:cNvPr>
          <p:cNvSpPr txBox="1"/>
          <p:nvPr/>
        </p:nvSpPr>
        <p:spPr>
          <a:xfrm>
            <a:off x="3355975" y="2502179"/>
            <a:ext cx="406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200" dirty="0"/>
              <a:t>2019 flight capacity</a:t>
            </a:r>
            <a:r>
              <a:rPr lang="en-GB" sz="1200" baseline="30000" dirty="0"/>
              <a:t>1</a:t>
            </a:r>
            <a:r>
              <a:rPr lang="en-GB" sz="1200" dirty="0"/>
              <a:t> utilisation: </a:t>
            </a:r>
            <a:r>
              <a:rPr lang="en-GB" sz="1200" b="1" dirty="0">
                <a:solidFill>
                  <a:srgbClr val="C00000"/>
                </a:solidFill>
              </a:rPr>
              <a:t>67%</a:t>
            </a:r>
          </a:p>
          <a:p>
            <a:r>
              <a:rPr lang="en-GB" sz="1200" dirty="0"/>
              <a:t>2019 seat utilisation: </a:t>
            </a:r>
            <a:r>
              <a:rPr lang="en-GB" sz="1200" b="1" dirty="0">
                <a:solidFill>
                  <a:srgbClr val="C00000"/>
                </a:solidFill>
              </a:rPr>
              <a:t>85%</a:t>
            </a:r>
          </a:p>
        </p:txBody>
      </p: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554A20EF-ACEA-4915-885B-F2B7E8DB7C81}"/>
              </a:ext>
            </a:extLst>
          </p:cNvPr>
          <p:cNvGrpSpPr/>
          <p:nvPr/>
        </p:nvGrpSpPr>
        <p:grpSpPr>
          <a:xfrm>
            <a:off x="6136483" y="1527175"/>
            <a:ext cx="5749925" cy="421995"/>
            <a:chOff x="1930826" y="1162978"/>
            <a:chExt cx="4036404" cy="434091"/>
          </a:xfrm>
        </p:grpSpPr>
        <p:sp>
          <p:nvSpPr>
            <p:cNvPr id="463" name="Rectangle 9">
              <a:extLst>
                <a:ext uri="{FF2B5EF4-FFF2-40B4-BE49-F238E27FC236}">
                  <a16:creationId xmlns:a16="http://schemas.microsoft.com/office/drawing/2014/main" id="{D07BBBE9-96CB-4360-9477-99818B6F93E1}"/>
                </a:ext>
              </a:extLst>
            </p:cNvPr>
            <p:cNvSpPr>
              <a:spLocks noChangeArrowheads="1"/>
            </p:cNvSpPr>
            <p:nvPr>
              <p:custDataLst>
                <p:tags r:id="rId100"/>
              </p:custDataLst>
            </p:nvPr>
          </p:nvSpPr>
          <p:spPr bwMode="gray">
            <a:xfrm>
              <a:off x="1930826" y="1162978"/>
              <a:ext cx="4036404" cy="18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00" b="1" dirty="0">
                  <a:solidFill>
                    <a:schemeClr val="tx2"/>
                  </a:solidFill>
                  <a:latin typeface="+mn-lt"/>
                </a:rPr>
                <a:t>2019-2020 total monthly helicopters demand by </a:t>
              </a:r>
              <a:r>
                <a:rPr lang="en-US" sz="1200" b="1" dirty="0" err="1">
                  <a:solidFill>
                    <a:schemeClr val="tx2"/>
                  </a:solidFill>
                  <a:latin typeface="+mn-lt"/>
                </a:rPr>
                <a:t>helibase</a:t>
              </a:r>
              <a:endParaRPr lang="en-US" sz="12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64" name="Rectangle 43">
              <a:extLst>
                <a:ext uri="{FF2B5EF4-FFF2-40B4-BE49-F238E27FC236}">
                  <a16:creationId xmlns:a16="http://schemas.microsoft.com/office/drawing/2014/main" id="{50353F87-4638-4F82-AB19-3B95A61D8D1A}"/>
                </a:ext>
              </a:extLst>
            </p:cNvPr>
            <p:cNvSpPr>
              <a:spLocks noChangeArrowheads="1"/>
            </p:cNvSpPr>
            <p:nvPr>
              <p:custDataLst>
                <p:tags r:id="rId101"/>
              </p:custDataLst>
            </p:nvPr>
          </p:nvSpPr>
          <p:spPr bwMode="gray">
            <a:xfrm>
              <a:off x="1930826" y="1381644"/>
              <a:ext cx="4036404" cy="186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00" dirty="0">
                  <a:solidFill>
                    <a:srgbClr val="808080"/>
                  </a:solidFill>
                  <a:latin typeface="+mn-lt"/>
                </a:rPr>
                <a:t>Hours flown </a:t>
              </a:r>
              <a:endParaRPr lang="en-US" sz="1200" baseline="30000" dirty="0">
                <a:solidFill>
                  <a:srgbClr val="808080"/>
                </a:solidFill>
                <a:latin typeface="+mn-lt"/>
              </a:endParaRPr>
            </a:p>
          </p:txBody>
        </p: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BCC8E52F-C457-4AB5-A1D5-7396DA02943B}"/>
                </a:ext>
              </a:extLst>
            </p:cNvPr>
            <p:cNvCxnSpPr>
              <a:cxnSpLocks/>
            </p:cNvCxnSpPr>
            <p:nvPr/>
          </p:nvCxnSpPr>
          <p:spPr>
            <a:xfrm>
              <a:off x="1930826" y="1597069"/>
              <a:ext cx="40364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AB0B1C-62FC-4B30-9D04-48291E4BEE99}"/>
              </a:ext>
            </a:extLst>
          </p:cNvPr>
          <p:cNvSpPr txBox="1"/>
          <p:nvPr/>
        </p:nvSpPr>
        <p:spPr>
          <a:xfrm>
            <a:off x="6153150" y="1982788"/>
            <a:ext cx="406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200" b="1" dirty="0">
                <a:solidFill>
                  <a:srgbClr val="C00000"/>
                </a:solidFill>
              </a:rPr>
              <a:t>WARRI x1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68660B8D-1237-4799-87A8-A51F9A5BB37E}"/>
              </a:ext>
            </a:extLst>
          </p:cNvPr>
          <p:cNvSpPr txBox="1"/>
          <p:nvPr/>
        </p:nvSpPr>
        <p:spPr>
          <a:xfrm>
            <a:off x="6141246" y="3333750"/>
            <a:ext cx="406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200" b="1" dirty="0">
                <a:solidFill>
                  <a:srgbClr val="C00000"/>
                </a:solidFill>
              </a:rPr>
              <a:t>PHC x2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6539D6BE-9D3B-4D66-BF87-C3E0D8F4100A}"/>
              </a:ext>
            </a:extLst>
          </p:cNvPr>
          <p:cNvSpPr txBox="1"/>
          <p:nvPr/>
        </p:nvSpPr>
        <p:spPr>
          <a:xfrm>
            <a:off x="6131719" y="5069682"/>
            <a:ext cx="40640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sz="1200" b="1" dirty="0">
                <a:solidFill>
                  <a:srgbClr val="C00000"/>
                </a:solidFill>
              </a:rPr>
              <a:t>LAGOS x2</a:t>
            </a:r>
          </a:p>
        </p:txBody>
      </p:sp>
    </p:spTree>
    <p:extLst>
      <p:ext uri="{BB962C8B-B14F-4D97-AF65-F5344CB8AC3E}">
        <p14:creationId xmlns:p14="http://schemas.microsoft.com/office/powerpoint/2010/main" val="317174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BD010020-F4AE-4641-8C21-2A0745C032E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02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think-cell Slide" r:id="rId7" imgW="395" imgH="394" progId="TCLayout.ActiveDocument.1">
                  <p:embed/>
                </p:oleObj>
              </mc:Choice>
              <mc:Fallback>
                <p:oleObj name="think-cell Slide" r:id="rId7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234C93D9-F358-4D15-B070-8D8D9F66AFE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pic>
        <p:nvPicPr>
          <p:cNvPr id="20" name="Picture 3" descr="image001">
            <a:extLst>
              <a:ext uri="{FF2B5EF4-FFF2-40B4-BE49-F238E27FC236}">
                <a16:creationId xmlns:a16="http://schemas.microsoft.com/office/drawing/2014/main" id="{9F121071-246D-4798-9BBA-AD932D63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98" y="1811872"/>
            <a:ext cx="8950776" cy="3115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7E884B6-4069-4B94-B73C-9C75E2C162C4}"/>
              </a:ext>
            </a:extLst>
          </p:cNvPr>
          <p:cNvSpPr/>
          <p:nvPr/>
        </p:nvSpPr>
        <p:spPr>
          <a:xfrm>
            <a:off x="574298" y="5270984"/>
            <a:ext cx="895077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7363-62AB-4FD4-A5FE-C57E3791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11" y="623131"/>
            <a:ext cx="11188689" cy="677108"/>
          </a:xfrm>
        </p:spPr>
        <p:txBody>
          <a:bodyPr/>
          <a:lstStyle/>
          <a:p>
            <a:r>
              <a:rPr lang="en-US" dirty="0"/>
              <a:t>Initial simulation suggests 97% service level achievable with 4 Airframes with active demand management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A478C4-1CA1-4668-9E2F-E52BBCAA47D6}"/>
              </a:ext>
            </a:extLst>
          </p:cNvPr>
          <p:cNvGrpSpPr>
            <a:grpSpLocks/>
          </p:cNvGrpSpPr>
          <p:nvPr/>
        </p:nvGrpSpPr>
        <p:grpSpPr>
          <a:xfrm>
            <a:off x="9855190" y="1306373"/>
            <a:ext cx="2146310" cy="226913"/>
            <a:chOff x="1930826" y="1369789"/>
            <a:chExt cx="4036404" cy="227280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6A051BD-C3C8-4DB7-A9BD-06A99A12AE54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1930826" y="1369789"/>
              <a:ext cx="4036404" cy="18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US" sz="1200" b="1" dirty="0">
                  <a:solidFill>
                    <a:schemeClr val="tx2"/>
                  </a:solidFill>
                  <a:latin typeface="+mn-lt"/>
                </a:rPr>
                <a:t>Insights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3CC9F-AEDA-4029-827C-8606098FE38A}"/>
                </a:ext>
              </a:extLst>
            </p:cNvPr>
            <p:cNvCxnSpPr>
              <a:cxnSpLocks/>
            </p:cNvCxnSpPr>
            <p:nvPr/>
          </p:nvCxnSpPr>
          <p:spPr>
            <a:xfrm>
              <a:off x="1930826" y="1597069"/>
              <a:ext cx="40364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AD0A344-8F14-4128-A949-13AD6E12B39E}"/>
              </a:ext>
            </a:extLst>
          </p:cNvPr>
          <p:cNvSpPr txBox="1">
            <a:spLocks/>
          </p:cNvSpPr>
          <p:nvPr/>
        </p:nvSpPr>
        <p:spPr>
          <a:xfrm>
            <a:off x="9855190" y="1798339"/>
            <a:ext cx="214631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marL="1620" lvl="1" indent="0">
              <a:buNone/>
            </a:pPr>
            <a:r>
              <a:rPr lang="en-GB" sz="1000" b="1" dirty="0">
                <a:solidFill>
                  <a:srgbClr val="C00000"/>
                </a:solidFill>
              </a:rPr>
              <a:t>Approach:</a:t>
            </a:r>
          </a:p>
          <a:p>
            <a:pPr lvl="1"/>
            <a:r>
              <a:rPr lang="en-GB" sz="1000" dirty="0"/>
              <a:t>Utilising simulation developed for </a:t>
            </a:r>
            <a:r>
              <a:rPr lang="az-Latn-AZ" sz="1000" dirty="0" err="1"/>
              <a:t>helibases</a:t>
            </a:r>
            <a:r>
              <a:rPr lang="az-Latn-AZ" sz="1000" dirty="0"/>
              <a:t> </a:t>
            </a:r>
            <a:r>
              <a:rPr lang="az-Latn-AZ" sz="1000" dirty="0" err="1"/>
              <a:t>optimisation</a:t>
            </a:r>
            <a:endParaRPr lang="en-GB" sz="1000" dirty="0"/>
          </a:p>
          <a:p>
            <a:pPr lvl="1"/>
            <a:r>
              <a:rPr lang="en-GB" sz="1000" dirty="0"/>
              <a:t>Simplified assumptions:</a:t>
            </a:r>
          </a:p>
          <a:p>
            <a:pPr lvl="2"/>
            <a:r>
              <a:rPr lang="en-GB" sz="1000" dirty="0"/>
              <a:t>Actual Demand Week 27 2019 </a:t>
            </a:r>
            <a:r>
              <a:rPr lang="en-GB" sz="1000" i="1" dirty="0"/>
              <a:t>(vs full year modelling)</a:t>
            </a:r>
          </a:p>
          <a:p>
            <a:pPr lvl="2"/>
            <a:r>
              <a:rPr lang="en-GB" sz="1000" dirty="0"/>
              <a:t>Fixed demand </a:t>
            </a:r>
            <a:r>
              <a:rPr lang="en-GB" sz="1000" i="1" dirty="0"/>
              <a:t>(vs optimisation/r</a:t>
            </a:r>
            <a:r>
              <a:rPr lang="az-Latn-AZ" sz="1000" i="1" dirty="0"/>
              <a:t>e-</a:t>
            </a:r>
            <a:r>
              <a:rPr lang="az-Latn-AZ" sz="1000" i="1" dirty="0" err="1"/>
              <a:t>routing</a:t>
            </a:r>
            <a:r>
              <a:rPr lang="en-GB" sz="1000" i="1" dirty="0"/>
              <a:t>)</a:t>
            </a:r>
          </a:p>
          <a:p>
            <a:pPr lvl="2"/>
            <a:r>
              <a:rPr lang="en-GB" sz="1000" dirty="0"/>
              <a:t>66 hours per week per airframe fixed availability assumed </a:t>
            </a:r>
            <a:r>
              <a:rPr lang="en-GB" sz="1000" i="1" dirty="0"/>
              <a:t>(no buffer capacity for disruptions, demand peaks and safety flights modelled)</a:t>
            </a:r>
          </a:p>
          <a:p>
            <a:pPr lvl="2"/>
            <a:endParaRPr lang="en-GB" sz="1000" dirty="0"/>
          </a:p>
          <a:p>
            <a:pPr marL="1620" lvl="1" indent="0">
              <a:buNone/>
            </a:pPr>
            <a:r>
              <a:rPr lang="en-GB" sz="1000" b="1" dirty="0">
                <a:solidFill>
                  <a:srgbClr val="C00000"/>
                </a:solidFill>
              </a:rPr>
              <a:t>Outcomes:</a:t>
            </a:r>
          </a:p>
          <a:p>
            <a:pPr lvl="1"/>
            <a:r>
              <a:rPr lang="az-Latn-AZ" sz="1000" dirty="0"/>
              <a:t>The </a:t>
            </a:r>
            <a:r>
              <a:rPr lang="az-Latn-AZ" sz="1000" dirty="0" err="1"/>
              <a:t>best</a:t>
            </a:r>
            <a:r>
              <a:rPr lang="az-Latn-AZ" sz="1000" dirty="0"/>
              <a:t> </a:t>
            </a:r>
            <a:r>
              <a:rPr lang="az-Latn-AZ" sz="1000" dirty="0" err="1"/>
              <a:t>case</a:t>
            </a:r>
            <a:r>
              <a:rPr lang="az-Latn-AZ" sz="1000" dirty="0"/>
              <a:t> </a:t>
            </a:r>
            <a:r>
              <a:rPr lang="az-Latn-AZ" sz="1000" dirty="0" err="1"/>
              <a:t>scenario</a:t>
            </a:r>
            <a:r>
              <a:rPr lang="az-Latn-AZ" sz="1000" dirty="0"/>
              <a:t> </a:t>
            </a:r>
            <a:r>
              <a:rPr lang="en-GB" sz="1000" dirty="0"/>
              <a:t>(removing 1 airframe in PH) allows for 97% service level before demand optimisation</a:t>
            </a:r>
            <a:r>
              <a:rPr lang="az-Latn-AZ" sz="1000" dirty="0"/>
              <a:t> </a:t>
            </a:r>
            <a:endParaRPr lang="en-GB" sz="1000" dirty="0"/>
          </a:p>
          <a:p>
            <a:pPr lvl="1"/>
            <a:r>
              <a:rPr lang="en-GB" sz="1000" dirty="0"/>
              <a:t>Time utilisation to be increased from 50% to 61%</a:t>
            </a:r>
          </a:p>
          <a:p>
            <a:pPr lvl="1"/>
            <a:r>
              <a:rPr lang="en-GB" sz="1000" dirty="0"/>
              <a:t>Seat utilisation to be increased from ~83% to ~84%</a:t>
            </a:r>
          </a:p>
          <a:p>
            <a:pPr lvl="1"/>
            <a:endParaRPr lang="en-GB" sz="1000" dirty="0"/>
          </a:p>
          <a:p>
            <a:pPr marL="1620" lvl="1" indent="0">
              <a:buNone/>
            </a:pPr>
            <a:r>
              <a:rPr lang="en-GB" sz="1000" b="1" dirty="0">
                <a:solidFill>
                  <a:srgbClr val="C00000"/>
                </a:solidFill>
              </a:rPr>
              <a:t>Further potential improvements:</a:t>
            </a:r>
          </a:p>
          <a:p>
            <a:pPr lvl="1"/>
            <a:r>
              <a:rPr lang="en-GB" sz="1000" dirty="0"/>
              <a:t>Better planning and/or changing PAX origin base location per customer location/destination could allow meeting same service levels as with 5 airframes</a:t>
            </a:r>
          </a:p>
          <a:p>
            <a:pPr lvl="1"/>
            <a:endParaRPr lang="en-GB" sz="1000" dirty="0"/>
          </a:p>
          <a:p>
            <a:pPr lvl="1"/>
            <a:endParaRPr lang="en-GB" sz="1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512E32D-86CD-4488-BB4F-DF74E2F2E964}"/>
              </a:ext>
            </a:extLst>
          </p:cNvPr>
          <p:cNvGrpSpPr/>
          <p:nvPr/>
        </p:nvGrpSpPr>
        <p:grpSpPr>
          <a:xfrm>
            <a:off x="574298" y="1345699"/>
            <a:ext cx="8950776" cy="187587"/>
            <a:chOff x="1930826" y="1369789"/>
            <a:chExt cx="4036404" cy="227280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E90A3E1A-6F3F-49F9-B4B8-CCF48364563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930826" y="1369789"/>
              <a:ext cx="4036404" cy="18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GB" sz="1200" b="1" dirty="0">
                  <a:solidFill>
                    <a:schemeClr val="tx2"/>
                  </a:solidFill>
                </a:rPr>
                <a:t>Overview of Simulated Performance for 4 scenarios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A3D0F1-2198-405F-89DF-5A7EEC99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930826" y="1597069"/>
              <a:ext cx="40364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8208127-9E49-4FD4-BF21-C548BD1CFA64}"/>
              </a:ext>
            </a:extLst>
          </p:cNvPr>
          <p:cNvSpPr txBox="1"/>
          <p:nvPr/>
        </p:nvSpPr>
        <p:spPr>
          <a:xfrm>
            <a:off x="1084239" y="5328134"/>
            <a:ext cx="406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marL="1620" lvl="1" indent="0">
              <a:buNone/>
            </a:pPr>
            <a:r>
              <a:rPr lang="en-GB" sz="1000" b="1" dirty="0">
                <a:solidFill>
                  <a:srgbClr val="C00000"/>
                </a:solidFill>
              </a:rPr>
              <a:t>Current state</a:t>
            </a:r>
          </a:p>
          <a:p>
            <a:pPr marL="1620" lvl="1" indent="0">
              <a:buNone/>
            </a:pPr>
            <a:r>
              <a:rPr lang="en-GB" sz="1000" dirty="0"/>
              <a:t>5 helicopters:</a:t>
            </a:r>
          </a:p>
          <a:p>
            <a:pPr lvl="1"/>
            <a:r>
              <a:rPr lang="en-GB" sz="1000" dirty="0"/>
              <a:t>1x in Warri</a:t>
            </a:r>
          </a:p>
          <a:p>
            <a:pPr lvl="1"/>
            <a:r>
              <a:rPr lang="en-GB" sz="1000" dirty="0"/>
              <a:t>2x in Lagos</a:t>
            </a:r>
          </a:p>
          <a:p>
            <a:pPr lvl="1"/>
            <a:r>
              <a:rPr lang="en-GB" sz="1000" dirty="0"/>
              <a:t>2x in Port Harcourt</a:t>
            </a:r>
          </a:p>
          <a:p>
            <a:pPr lvl="1"/>
            <a:endParaRPr lang="en-GB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25ABF3-C7A7-4849-9793-EAD2C8D687C9}"/>
              </a:ext>
            </a:extLst>
          </p:cNvPr>
          <p:cNvSpPr txBox="1"/>
          <p:nvPr/>
        </p:nvSpPr>
        <p:spPr>
          <a:xfrm>
            <a:off x="5684814" y="5328134"/>
            <a:ext cx="406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marL="1620" lvl="1" indent="0">
              <a:buNone/>
            </a:pPr>
            <a:r>
              <a:rPr lang="en-GB" sz="1000" b="1" dirty="0">
                <a:solidFill>
                  <a:srgbClr val="C00000"/>
                </a:solidFill>
              </a:rPr>
              <a:t>Scenarios:</a:t>
            </a:r>
          </a:p>
          <a:p>
            <a:pPr lvl="1"/>
            <a:r>
              <a:rPr lang="en-GB" sz="1000" dirty="0"/>
              <a:t>Scenario 1: As-Is </a:t>
            </a:r>
          </a:p>
          <a:p>
            <a:pPr lvl="1"/>
            <a:r>
              <a:rPr lang="en-GB" sz="1000" dirty="0"/>
              <a:t>Scenario 2: Heli less in PH</a:t>
            </a:r>
          </a:p>
          <a:p>
            <a:pPr lvl="1"/>
            <a:r>
              <a:rPr lang="en-GB" sz="1000" dirty="0"/>
              <a:t>Scenario 3: Heli less in Lagos</a:t>
            </a:r>
          </a:p>
          <a:p>
            <a:pPr lvl="1"/>
            <a:r>
              <a:rPr lang="en-GB" sz="1000" dirty="0"/>
              <a:t>Scenario 4: Heli less in both PH and Lagos</a:t>
            </a:r>
          </a:p>
          <a:p>
            <a:pPr marL="1620" lvl="1" indent="0">
              <a:buNone/>
            </a:pPr>
            <a:endParaRPr lang="en-GB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0660D-45E9-4076-B4CB-163EC4BD3472}"/>
              </a:ext>
            </a:extLst>
          </p:cNvPr>
          <p:cNvSpPr/>
          <p:nvPr/>
        </p:nvSpPr>
        <p:spPr>
          <a:xfrm>
            <a:off x="1909915" y="2094271"/>
            <a:ext cx="478965" cy="188041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B4EFAD-3E5E-4A35-B7FB-556678C6BDC4}"/>
              </a:ext>
            </a:extLst>
          </p:cNvPr>
          <p:cNvSpPr/>
          <p:nvPr/>
        </p:nvSpPr>
        <p:spPr>
          <a:xfrm>
            <a:off x="4835014" y="2094271"/>
            <a:ext cx="478965" cy="188041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165F229-E70C-4E04-A918-0E61C338ED6E}"/>
              </a:ext>
            </a:extLst>
          </p:cNvPr>
          <p:cNvSpPr/>
          <p:nvPr/>
        </p:nvSpPr>
        <p:spPr>
          <a:xfrm>
            <a:off x="7841226" y="2094271"/>
            <a:ext cx="478965" cy="1880419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7F83D4-4AAC-437E-A128-D78C90C05312}"/>
              </a:ext>
            </a:extLst>
          </p:cNvPr>
          <p:cNvSpPr/>
          <p:nvPr/>
        </p:nvSpPr>
        <p:spPr>
          <a:xfrm>
            <a:off x="6597446" y="1260685"/>
            <a:ext cx="238431" cy="193408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C7557C-95DC-4154-8092-38F6A4CF5734}"/>
              </a:ext>
            </a:extLst>
          </p:cNvPr>
          <p:cNvSpPr txBox="1"/>
          <p:nvPr/>
        </p:nvSpPr>
        <p:spPr>
          <a:xfrm>
            <a:off x="6945299" y="1271147"/>
            <a:ext cx="242730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US" sz="1000" dirty="0"/>
              <a:t>B</a:t>
            </a:r>
            <a:r>
              <a:rPr lang="en-GB" sz="1000" dirty="0" err="1"/>
              <a:t>est</a:t>
            </a:r>
            <a:r>
              <a:rPr lang="en-GB" sz="1000" dirty="0"/>
              <a:t> case scenario in terms of service levels</a:t>
            </a:r>
          </a:p>
        </p:txBody>
      </p:sp>
    </p:spTree>
    <p:extLst>
      <p:ext uri="{BB962C8B-B14F-4D97-AF65-F5344CB8AC3E}">
        <p14:creationId xmlns:p14="http://schemas.microsoft.com/office/powerpoint/2010/main" val="146701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50DE5BA6-012B-402F-B7DB-409EF2D0FE1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7086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think-cell Slide" r:id="rId16" imgW="395" imgH="394" progId="TCLayout.ActiveDocument.1">
                  <p:embed/>
                </p:oleObj>
              </mc:Choice>
              <mc:Fallback>
                <p:oleObj name="think-cell Slide" r:id="rId16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BF029CE-DEF7-4816-A83B-FB1A2599767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8CDBF-0456-4189-8AC5-7BB7A6C3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11" y="623131"/>
            <a:ext cx="11188689" cy="1015663"/>
          </a:xfrm>
        </p:spPr>
        <p:txBody>
          <a:bodyPr/>
          <a:lstStyle/>
          <a:p>
            <a:r>
              <a:rPr lang="en-US" dirty="0"/>
              <a:t>$350k monthly savings can be achieved from October 2020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12D7860-B533-432F-A283-0303968963EE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4532313" y="3038475"/>
            <a:ext cx="0" cy="311150"/>
          </a:xfrm>
          <a:prstGeom prst="line">
            <a:avLst/>
          </a:prstGeom>
          <a:ln w="9525" cap="flat" cmpd="sng" algn="ctr">
            <a:solidFill>
              <a:srgbClr val="D0D0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F71300-85DB-4D68-B42C-21E905F9BDDD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5692775" y="5224463"/>
            <a:ext cx="0" cy="311150"/>
          </a:xfrm>
          <a:prstGeom prst="line">
            <a:avLst/>
          </a:prstGeom>
          <a:ln w="9525" cap="flat" cmpd="sng" algn="ctr">
            <a:solidFill>
              <a:srgbClr val="D0D0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DA0DD5F-24A2-4C11-A0D2-C86FED380E7D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5692775" y="4132263"/>
            <a:ext cx="0" cy="311150"/>
          </a:xfrm>
          <a:prstGeom prst="line">
            <a:avLst/>
          </a:prstGeom>
          <a:ln w="9525" cap="flat" cmpd="sng" algn="ctr">
            <a:solidFill>
              <a:srgbClr val="D0D0D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E7E76C60-2211-4E7B-86BB-2870FAB061C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5689600" y="4443413"/>
            <a:ext cx="6350" cy="7810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C37C4D34-240A-489C-8E6A-97C8B82E71C9}"/>
              </a:ext>
            </a:extLst>
          </p:cNvPr>
          <p:cNvGraphicFramePr/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52712324"/>
              </p:ext>
            </p:extLst>
          </p:nvPr>
        </p:nvGraphicFramePr>
        <p:xfrm>
          <a:off x="2041525" y="2019300"/>
          <a:ext cx="4418013" cy="4535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C05C4A-6807-40A0-A611-4B0A6765C559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622300" y="2435225"/>
            <a:ext cx="152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85DAE2A5-4FEE-47B1-9B8E-93E74996AC60}" type="datetime'''''''M''on''''t''hly'' ''airc''raft ren''t&#10;''USD element'">
              <a:rPr lang="en-GB" altLang="en-US" sz="1400" smtClean="0"/>
              <a:pPr/>
              <a:t>Monthly aircraft rent
USD element</a:t>
            </a:fld>
            <a:endParaRPr lang="en-GB" sz="1400" noProof="0" dirty="0">
              <a:ea typeface="Arial Unicode MS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30D8E1-9EC6-4003-A83C-FA61FEDD955D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622300" y="4727575"/>
            <a:ext cx="17367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2AB907D5-606D-4FA8-9201-13795781C44D}" type="datetime'''''''Charg''e ''''f''o''r'' fly''i''''''ng ''ho''''ur''s'''''">
              <a:rPr lang="en-GB" altLang="en-US" sz="1400" smtClean="0"/>
              <a:pPr/>
              <a:t>Charge for flying hours</a:t>
            </a:fld>
            <a:endParaRPr lang="en-GB" sz="1400" noProof="0" dirty="0">
              <a:ea typeface="Arial Unicode MS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5F2AE4-39FF-4FAC-A49E-F8FCFC18707C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622300" y="5819775"/>
            <a:ext cx="1579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7FC0A6D3-4C04-425F-B50F-81DD67E10DA7}" type="datetime'T''''o''ta''l ''monthl''''''''''''y ''sav''''in''g''s'''''''">
              <a:rPr lang="en-GB" altLang="en-US" sz="1400" smtClean="0"/>
              <a:pPr/>
              <a:t>Total monthly savings</a:t>
            </a:fld>
            <a:endParaRPr lang="en-GB" sz="1400" noProof="0" dirty="0">
              <a:ea typeface="Arial Unicode MS"/>
              <a:sym typeface="+mn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6DBB9B9-A4AA-4B92-97C8-7466E763EE11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622300" y="3527425"/>
            <a:ext cx="15240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fld id="{C7AC5BE3-C906-42E5-8D47-214FAB38C91B}" type="datetime'Mo''nthl''y aircr''a''ft rent''&#10;N''''G''N ''ele''men''''t'''''">
              <a:rPr lang="en-GB" altLang="en-US" sz="1400" smtClean="0"/>
              <a:pPr/>
              <a:t>Monthly aircraft rent
NGN element</a:t>
            </a:fld>
            <a:endParaRPr lang="en-GB" sz="1400" noProof="0" dirty="0">
              <a:ea typeface="Arial Unicode MS"/>
              <a:sym typeface="+mn-l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6BF25B5-ABE7-4D49-AE85-A7B4B0269503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gray">
          <a:xfrm>
            <a:off x="5616575" y="4727575"/>
            <a:ext cx="153988" cy="212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400" tIns="0" rIns="25400" bIns="0" numCol="1" spc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fld id="{449A29FF-31AF-4987-A6A9-053A4D1EB1D9}" type="datetime'''''''''''''''''''''''''''''''0'">
              <a:rPr lang="en-GB" altLang="en-US" sz="1400" smtClean="0">
                <a:ea typeface="Arial Unicode MS"/>
                <a:sym typeface="+mn-lt"/>
              </a:rPr>
              <a:pPr algn="ctr"/>
              <a:t>0</a:t>
            </a:fld>
            <a:endParaRPr lang="en-GB" sz="1400" noProof="0" dirty="0">
              <a:ea typeface="Arial Unicode MS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3FCCAF-9AE9-464A-BA29-F67230BDF774}"/>
              </a:ext>
            </a:extLst>
          </p:cNvPr>
          <p:cNvSpPr txBox="1"/>
          <p:nvPr/>
        </p:nvSpPr>
        <p:spPr>
          <a:xfrm>
            <a:off x="6095999" y="2657643"/>
            <a:ext cx="49652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dirty="0"/>
              <a:t>RW AW139 MSC rate per aircraft per month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06B0B8-188B-400B-A674-07CB5832FF94}"/>
              </a:ext>
            </a:extLst>
          </p:cNvPr>
          <p:cNvSpPr txBox="1"/>
          <p:nvPr/>
        </p:nvSpPr>
        <p:spPr>
          <a:xfrm>
            <a:off x="6102355" y="4604522"/>
            <a:ext cx="496528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dirty="0"/>
              <a:t>Assumed 0 charge for the flying hours as the flying hours assumed to be rebalanced between 4 airframes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D7C38F-2761-4272-8D6E-55740775F545}"/>
              </a:ext>
            </a:extLst>
          </p:cNvPr>
          <p:cNvGrpSpPr/>
          <p:nvPr/>
        </p:nvGrpSpPr>
        <p:grpSpPr>
          <a:xfrm>
            <a:off x="622300" y="1638794"/>
            <a:ext cx="10490610" cy="226181"/>
            <a:chOff x="1930826" y="1369789"/>
            <a:chExt cx="4036404" cy="227280"/>
          </a:xfrm>
        </p:grpSpPr>
        <p:sp>
          <p:nvSpPr>
            <p:cNvPr id="40" name="Rectangle 9">
              <a:extLst>
                <a:ext uri="{FF2B5EF4-FFF2-40B4-BE49-F238E27FC236}">
                  <a16:creationId xmlns:a16="http://schemas.microsoft.com/office/drawing/2014/main" id="{E161E263-E1BD-47C7-9DD5-E8AA1E5122DA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gray">
            <a:xfrm>
              <a:off x="1930826" y="1369789"/>
              <a:ext cx="4036404" cy="187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noAutofit/>
            </a:bodyPr>
            <a:lstStyle/>
            <a:p>
              <a:pPr defTabSz="913526">
                <a:buClr>
                  <a:schemeClr val="tx2"/>
                </a:buClr>
              </a:pPr>
              <a:r>
                <a:rPr lang="en-GB" sz="1200" b="1" dirty="0">
                  <a:solidFill>
                    <a:schemeClr val="tx2"/>
                  </a:solidFill>
                </a:rPr>
                <a:t>Expected savings, $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1FF048-1120-414D-84ED-B4C144454509}"/>
                </a:ext>
              </a:extLst>
            </p:cNvPr>
            <p:cNvCxnSpPr>
              <a:cxnSpLocks/>
            </p:cNvCxnSpPr>
            <p:nvPr/>
          </p:nvCxnSpPr>
          <p:spPr>
            <a:xfrm>
              <a:off x="1930826" y="1597069"/>
              <a:ext cx="4036404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0D42DF-312E-4289-BA61-7884E5ED67D7}"/>
              </a:ext>
            </a:extLst>
          </p:cNvPr>
          <p:cNvCxnSpPr/>
          <p:nvPr/>
        </p:nvCxnSpPr>
        <p:spPr>
          <a:xfrm>
            <a:off x="622300" y="3197388"/>
            <a:ext cx="104906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C88BFA-4043-476E-AC04-D7B042BFB514}"/>
              </a:ext>
            </a:extLst>
          </p:cNvPr>
          <p:cNvCxnSpPr/>
          <p:nvPr/>
        </p:nvCxnSpPr>
        <p:spPr>
          <a:xfrm>
            <a:off x="622300" y="4285050"/>
            <a:ext cx="104906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1597E47-7C2A-4903-AB1B-351E1A7BECD2}"/>
              </a:ext>
            </a:extLst>
          </p:cNvPr>
          <p:cNvSpPr txBox="1"/>
          <p:nvPr/>
        </p:nvSpPr>
        <p:spPr>
          <a:xfrm>
            <a:off x="6095998" y="3508478"/>
            <a:ext cx="4965289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dirty="0"/>
              <a:t>RW AW139 MSC rate per aircraft per month at 360 NGN/USD FX rate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731FDD-504C-44D0-9E63-59D1DDF5DC1C}"/>
              </a:ext>
            </a:extLst>
          </p:cNvPr>
          <p:cNvCxnSpPr/>
          <p:nvPr/>
        </p:nvCxnSpPr>
        <p:spPr>
          <a:xfrm>
            <a:off x="622300" y="5353091"/>
            <a:ext cx="104906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88C8BFC-7BF5-4A95-A9EA-7EEB483AF63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88911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think-cell Slide" r:id="rId8" imgW="395" imgH="394" progId="TCLayout.ActiveDocument.1">
                  <p:embed/>
                </p:oleObj>
              </mc:Choice>
              <mc:Fallback>
                <p:oleObj name="think-cell Slide" r:id="rId8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 hidden="1">
            <a:extLst>
              <a:ext uri="{FF2B5EF4-FFF2-40B4-BE49-F238E27FC236}">
                <a16:creationId xmlns:a16="http://schemas.microsoft.com/office/drawing/2014/main" id="{E41F6B83-BA56-4107-9A24-D92A26DBA00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6E4B3-43D1-4B5D-9055-EB8693D9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risks have been identified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4C248-D657-4473-9B98-F1F2DF3B9DDF}"/>
              </a:ext>
            </a:extLst>
          </p:cNvPr>
          <p:cNvSpPr txBox="1"/>
          <p:nvPr/>
        </p:nvSpPr>
        <p:spPr>
          <a:xfrm>
            <a:off x="1787051" y="1505026"/>
            <a:ext cx="3910796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marL="342900" indent="-342900">
              <a:buAutoNum type="arabicParenR"/>
            </a:pPr>
            <a:r>
              <a:rPr lang="en-GB" sz="1300" dirty="0"/>
              <a:t>Future demand above historic averages (e.g., spike in the activities post-COVID)</a:t>
            </a:r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r>
              <a:rPr lang="en-GB" sz="1300" dirty="0"/>
              <a:t>Emergency response requirements above base assumptions</a:t>
            </a:r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r>
              <a:rPr lang="en-GB" sz="1300" dirty="0"/>
              <a:t>Insufficient dedicated capacity to meet the demand with 1 airframe less for any </a:t>
            </a:r>
            <a:r>
              <a:rPr lang="en-GB" sz="1300" dirty="0" err="1"/>
              <a:t>helibase</a:t>
            </a: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r>
              <a:rPr lang="en-GB" sz="1300" dirty="0"/>
              <a:t>Increased rates on remaining aircrafts if vendor is unable to breakeven with reduced scope of services</a:t>
            </a:r>
          </a:p>
          <a:p>
            <a:pPr marL="342900" indent="-342900">
              <a:buAutoNum type="arabicParenR"/>
            </a:pPr>
            <a:endParaRPr lang="en-GB" sz="1300" dirty="0"/>
          </a:p>
          <a:p>
            <a:pPr marL="342900" indent="-342900">
              <a:buAutoNum type="arabicParenR"/>
            </a:pPr>
            <a:r>
              <a:rPr lang="en-GB" sz="1300" dirty="0"/>
              <a:t>Contractual limitations for “capacity pooling” due to structure (2 contracts currently for 2+3 helicopters potentially assigned to certain bases)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98C7A-BC43-450A-8F7E-8F1E1D9C172C}"/>
              </a:ext>
            </a:extLst>
          </p:cNvPr>
          <p:cNvSpPr/>
          <p:nvPr/>
        </p:nvSpPr>
        <p:spPr>
          <a:xfrm>
            <a:off x="508011" y="1407380"/>
            <a:ext cx="1177666" cy="3590589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Decreased service levels (inability to meet demand)</a:t>
            </a:r>
            <a:endParaRPr lang="en-GB" sz="13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6BCE04-44D4-4C04-BB9E-6A712F0EF0D0}"/>
              </a:ext>
            </a:extLst>
          </p:cNvPr>
          <p:cNvSpPr/>
          <p:nvPr/>
        </p:nvSpPr>
        <p:spPr>
          <a:xfrm>
            <a:off x="508011" y="5312243"/>
            <a:ext cx="1177666" cy="1288582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</a:rPr>
              <a:t>Value erosion</a:t>
            </a:r>
            <a:endParaRPr lang="en-GB" sz="1300" b="1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3ED695-FC53-404B-BF8E-4FA17305509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508011" y="1072879"/>
            <a:ext cx="10490610" cy="18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defTabSz="913526">
              <a:buClr>
                <a:schemeClr val="tx2"/>
              </a:buClr>
            </a:pPr>
            <a:r>
              <a:rPr lang="en-GB" sz="1300" b="1" dirty="0">
                <a:solidFill>
                  <a:schemeClr val="tx2"/>
                </a:solidFill>
              </a:rPr>
              <a:t>Theme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AD1CD9-2485-4108-AB63-F2328D585C12}"/>
              </a:ext>
            </a:extLst>
          </p:cNvPr>
          <p:cNvCxnSpPr>
            <a:cxnSpLocks/>
          </p:cNvCxnSpPr>
          <p:nvPr/>
        </p:nvCxnSpPr>
        <p:spPr>
          <a:xfrm>
            <a:off x="508011" y="1299060"/>
            <a:ext cx="1092891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2402A0B-7BDC-45C8-96C2-A6D5CD0A54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787051" y="1082371"/>
            <a:ext cx="4206241" cy="18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defTabSz="913526">
              <a:buClr>
                <a:schemeClr val="tx2"/>
              </a:buClr>
            </a:pPr>
            <a:r>
              <a:rPr lang="en-GB" sz="1300" b="1" dirty="0">
                <a:solidFill>
                  <a:schemeClr val="tx2"/>
                </a:solidFill>
              </a:rPr>
              <a:t>Risk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443EC7-0ED8-4E52-BFEE-4336633EC2B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5977148" y="1090451"/>
            <a:ext cx="4990784" cy="186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noAutofit/>
          </a:bodyPr>
          <a:lstStyle/>
          <a:p>
            <a:pPr defTabSz="913526">
              <a:buClr>
                <a:schemeClr val="tx2"/>
              </a:buClr>
            </a:pPr>
            <a:r>
              <a:rPr lang="en-GB" sz="1300" b="1" dirty="0">
                <a:solidFill>
                  <a:schemeClr val="tx2"/>
                </a:solidFill>
              </a:rPr>
              <a:t>Mitigation measure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15035-050B-4547-8CCE-52033EFE4BF8}"/>
              </a:ext>
            </a:extLst>
          </p:cNvPr>
          <p:cNvSpPr txBox="1"/>
          <p:nvPr/>
        </p:nvSpPr>
        <p:spPr>
          <a:xfrm>
            <a:off x="5993292" y="1505026"/>
            <a:ext cx="5443632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300" dirty="0"/>
              <a:t>Incorporate activity based long-term demand planning (vs operational 2 weeks outlook) into e2e LMS to improve demand visibility in the scheduling horizon, stabilize integrated work schedule and agree improved control of demand changes</a:t>
            </a:r>
          </a:p>
          <a:p>
            <a:pPr lvl="1"/>
            <a:endParaRPr lang="en-GB" sz="13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EAE535-2294-4016-A22D-0F444F63079F}"/>
              </a:ext>
            </a:extLst>
          </p:cNvPr>
          <p:cNvSpPr txBox="1"/>
          <p:nvPr/>
        </p:nvSpPr>
        <p:spPr>
          <a:xfrm>
            <a:off x="5993292" y="2569033"/>
            <a:ext cx="544363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300" dirty="0"/>
              <a:t>Buffer capacity to meet emergency requirements to be tested and clearly documented during “Demand on paper” exercise; active demand management to have clear action plan in case if demand cannot be met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0C110-46F7-4399-8A94-7F403A22395F}"/>
              </a:ext>
            </a:extLst>
          </p:cNvPr>
          <p:cNvSpPr txBox="1"/>
          <p:nvPr/>
        </p:nvSpPr>
        <p:spPr>
          <a:xfrm>
            <a:off x="5993292" y="3397534"/>
            <a:ext cx="5443632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300" dirty="0"/>
              <a:t>Adopt “capacity pooling” approach to demand planning (vs currently dedicated airframes approach)</a:t>
            </a:r>
          </a:p>
          <a:p>
            <a:pPr lvl="1"/>
            <a:r>
              <a:rPr lang="en-GB" sz="1300" dirty="0"/>
              <a:t>Leverage planned work off-shore (Work Orders) to smoothen peaks and troughs in demand for passenger movement</a:t>
            </a:r>
          </a:p>
          <a:p>
            <a:pPr lvl="1"/>
            <a:r>
              <a:rPr lang="en-GB" sz="1300" dirty="0"/>
              <a:t>Agree integrated logistics scheduling process with the business during stakeholder engagement sessions to ensure buy-in and collaboration</a:t>
            </a:r>
          </a:p>
          <a:p>
            <a:pPr lvl="1"/>
            <a:r>
              <a:rPr lang="en-GB" sz="1300" dirty="0"/>
              <a:t>Optimise demand further (routing optimisation, surveillance flights optimisation etc.) as part of business as usual activities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5BF373-5D0E-44EC-8DF4-1185AC4AC80B}"/>
              </a:ext>
            </a:extLst>
          </p:cNvPr>
          <p:cNvSpPr txBox="1"/>
          <p:nvPr/>
        </p:nvSpPr>
        <p:spPr>
          <a:xfrm>
            <a:off x="5993292" y="5312242"/>
            <a:ext cx="544363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300" dirty="0"/>
              <a:t>Develop clear negotiation strategy incl. BATNA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B8FEC-7E2B-4EB0-A9F5-33F75C0603F0}"/>
              </a:ext>
            </a:extLst>
          </p:cNvPr>
          <p:cNvSpPr txBox="1"/>
          <p:nvPr/>
        </p:nvSpPr>
        <p:spPr>
          <a:xfrm>
            <a:off x="5993292" y="6113845"/>
            <a:ext cx="544363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/>
            <a:r>
              <a:rPr lang="en-GB" sz="1300" i="1" dirty="0"/>
              <a:t>To be validated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8B894F-815C-4192-9E28-7E26AC4DD741}"/>
              </a:ext>
            </a:extLst>
          </p:cNvPr>
          <p:cNvCxnSpPr>
            <a:cxnSpLocks/>
          </p:cNvCxnSpPr>
          <p:nvPr/>
        </p:nvCxnSpPr>
        <p:spPr>
          <a:xfrm flipH="1">
            <a:off x="436245" y="5155250"/>
            <a:ext cx="10928914" cy="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5AF188-679A-410B-8976-6947A28FB76F}"/>
              </a:ext>
            </a:extLst>
          </p:cNvPr>
          <p:cNvCxnSpPr>
            <a:cxnSpLocks/>
          </p:cNvCxnSpPr>
          <p:nvPr/>
        </p:nvCxnSpPr>
        <p:spPr>
          <a:xfrm flipH="1">
            <a:off x="1787051" y="2398474"/>
            <a:ext cx="964987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D002A3-C0AE-4254-8A88-C6628E6C56EB}"/>
              </a:ext>
            </a:extLst>
          </p:cNvPr>
          <p:cNvCxnSpPr>
            <a:cxnSpLocks/>
          </p:cNvCxnSpPr>
          <p:nvPr/>
        </p:nvCxnSpPr>
        <p:spPr>
          <a:xfrm flipH="1">
            <a:off x="1865318" y="3317609"/>
            <a:ext cx="9499841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A94C67-CFC2-4780-B4DA-2AA7B9C8AF04}"/>
              </a:ext>
            </a:extLst>
          </p:cNvPr>
          <p:cNvCxnSpPr>
            <a:cxnSpLocks/>
          </p:cNvCxnSpPr>
          <p:nvPr/>
        </p:nvCxnSpPr>
        <p:spPr>
          <a:xfrm flipH="1">
            <a:off x="1865318" y="5965432"/>
            <a:ext cx="9649874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07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92C9071-78E9-423F-BD9D-B26FE88ACC7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53193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48769440-6125-4EDC-B9B2-83DB59CE3CF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6E030F-329D-4063-B3E7-1FEEAF0B3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547" y="1112625"/>
            <a:ext cx="11814906" cy="463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C8A2F5-C305-4506-B7E5-1E01ED9E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L3 implementation plan has been developed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29BDA1-6536-49EE-A43F-CF6F2D6D525D}"/>
              </a:ext>
            </a:extLst>
          </p:cNvPr>
          <p:cNvCxnSpPr>
            <a:cxnSpLocks/>
          </p:cNvCxnSpPr>
          <p:nvPr/>
        </p:nvCxnSpPr>
        <p:spPr>
          <a:xfrm>
            <a:off x="8611263" y="1463041"/>
            <a:ext cx="0" cy="4579950"/>
          </a:xfrm>
          <a:prstGeom prst="straightConnector1">
            <a:avLst/>
          </a:prstGeom>
          <a:ln w="28575">
            <a:solidFill>
              <a:schemeClr val="tx2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B1F66A-7D6C-46A3-8DFD-8A04257B5CF7}"/>
              </a:ext>
            </a:extLst>
          </p:cNvPr>
          <p:cNvSpPr txBox="1"/>
          <p:nvPr/>
        </p:nvSpPr>
        <p:spPr>
          <a:xfrm>
            <a:off x="8409399" y="6111758"/>
            <a:ext cx="40640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r>
              <a:rPr lang="en-GB" b="1" dirty="0">
                <a:solidFill>
                  <a:schemeClr val="tx2"/>
                </a:solidFill>
              </a:rPr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30216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3034FAD-42F5-4128-8158-C0F72091BB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48425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390928D-504C-474B-8428-54FB834861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7DEDB-2CA7-4B5C-B57B-1B65568A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from the cadence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A2C9E-B940-4F65-87C6-E9D0B6C000B9}"/>
              </a:ext>
            </a:extLst>
          </p:cNvPr>
          <p:cNvSpPr txBox="1"/>
          <p:nvPr/>
        </p:nvSpPr>
        <p:spPr>
          <a:xfrm>
            <a:off x="508011" y="1873736"/>
            <a:ext cx="9453717" cy="473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lvl="0" indent="0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ea typeface="Arial Unicode MS" pitchFamily="34" charset="-128"/>
                <a:cs typeface="Arial Unicode MS" pitchFamily="34" charset="-128"/>
              </a:defRPr>
            </a:lvl1pPr>
            <a:lvl2pPr marL="197607" lvl="1" indent="-195987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ea typeface="Arial Unicode MS" pitchFamily="34" charset="-128"/>
                <a:cs typeface="Arial Unicode MS" pitchFamily="34" charset="-128"/>
              </a:defRPr>
            </a:lvl2pPr>
            <a:lvl3pPr marL="466481" lvl="2" indent="-267255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ea typeface="Arial Unicode MS" pitchFamily="34" charset="-128"/>
                <a:cs typeface="Arial Unicode MS" pitchFamily="34" charset="-128"/>
              </a:defRPr>
            </a:lvl3pPr>
            <a:lvl4pPr marL="626835" lvl="3" indent="-158733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ea typeface="Arial Unicode MS" pitchFamily="34" charset="-128"/>
                <a:cs typeface="Arial Unicode MS" pitchFamily="34" charset="-128"/>
              </a:defRPr>
            </a:lvl4pPr>
            <a:lvl5pPr marL="765029" lvl="4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ea typeface="Arial Unicode MS" pitchFamily="34" charset="-128"/>
                <a:cs typeface="Arial Unicode MS" pitchFamily="34" charset="-128"/>
              </a:defRPr>
            </a:lvl5pPr>
            <a:lvl6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6pPr>
            <a:lvl7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7pPr>
            <a:lvl8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8pPr>
            <a:lvl9pPr marL="765029" indent="-132818" defTabSz="913526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/>
            </a:lvl9pPr>
          </a:lstStyle>
          <a:p>
            <a:pPr lvl="1">
              <a:lnSpc>
                <a:spcPct val="200000"/>
              </a:lnSpc>
            </a:pPr>
            <a:r>
              <a:rPr lang="en-GB" sz="1800" b="1" dirty="0"/>
              <a:t>Approval to start vendor engagement</a:t>
            </a:r>
          </a:p>
        </p:txBody>
      </p:sp>
    </p:spTree>
    <p:extLst>
      <p:ext uri="{BB962C8B-B14F-4D97-AF65-F5344CB8AC3E}">
        <p14:creationId xmlns:p14="http://schemas.microsoft.com/office/powerpoint/2010/main" val="29916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DAC1679-9C65-4F11-9659-D986A69549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5658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EF3A6E6-E157-4269-84FB-0B29594FEC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200" b="1" dirty="0" err="1">
              <a:solidFill>
                <a:schemeClr val="tx1"/>
              </a:solidFill>
              <a:latin typeface="Futura Bold" panose="00000900000000000000" pitchFamily="2" charset="0"/>
              <a:ea typeface="Arial Unicode MS"/>
              <a:sym typeface="Futura Bold" panose="000009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D31C1-7A84-42B1-A359-DAF682CE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Back-up &gt;&gt;&gt;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904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E680F-6A3E-4245-95BE-A74139C8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 descr="image001">
            <a:extLst>
              <a:ext uri="{FF2B5EF4-FFF2-40B4-BE49-F238E27FC236}">
                <a16:creationId xmlns:a16="http://schemas.microsoft.com/office/drawing/2014/main" id="{520E9CCF-6E03-4D2D-990E-714EE2AFA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18" y="262859"/>
            <a:ext cx="11301228" cy="616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61840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4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-%1-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9V7IMWvr_b._timhp.ei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MqrAVS2RI6cP2GkPVYUG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DvyVJ3Y51thFsSILZxR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0Pjf8NMWe4GS831s_5y0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dkQpBxJE8QDbjOASwfK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WMoZc92kZYDlRHEkfB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wDYgX3hkplL_11ShFO7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T6bg95jh1n2ba7CccdE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BMOQdYUtIHj3IVyM5yX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SREjcGiUOPl4WQ4z3LB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SIwPK.tkFJZO01dyuI9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pMvf3l7yx60.cZINwQd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si6l3lLpE6nMch2J2mxa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UWv1FFbgZGdMlnK7j5F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.awZ.FfutiOkhT9YiWF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.oOXHLScKV_PECOE_3WP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yxAybcs4Hcqn6lR5RIa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_hSUTvNqwmcsPKt2bMaa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HM9Mq1Yo9iiN02bXyuU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0xUSn9LZ2IWGabZif.3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2.EQQfO2G_MEZx3od9TE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NjHDe5mvvHJKVzTFwTR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C7496AJNcruRJ6XrIi4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nfKprF7CzujIR77IH3i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OJF2asWxF1NM6hZapdJ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kiVWVrmyS0o9mpgdqyZ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6X2Svweg9U9SG3jmSXd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laqAyZbxMO3XAiWUB7C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8nNyxbJ4_AFxEyvb68t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vMMpCpAv._Luvxc9kev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8IH6hgWQUC6YA1z5JQTG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AdnronqW4oADi_ua7Gr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2vU2NbohXz3z8mtjx1_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YtxRlIKvuhgERJaSPyl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MJykkjMdNlRjcPYW7mW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3YiSPOugu0SHRuVvD5L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CqL9qLcXsEX2lDL9r6s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P01ZR3oXOIUV_axY__Ey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2xRcn5U5XNXagAETX91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rnLDDjUCdRAnclKjbu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oDpDg8l0Ol3q1eNCxVI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sb7QIucxYu38RktaItr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.Z0OqYnLxMYVR2I.hwJM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7fTFZh.FGtSjaQrPB7e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FoMSedSyy_CPY2Xrw42E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Ae92vXUpwab6gmUVpjYN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xgB.vaB1AabiutYI11A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klxrpyzk2BPXc6qAGV0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_klxrpyzk2BPXc6qAGV0g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E22joieLVsQxi6Gm5gf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kvgwtGOowHXOw4HLirdM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1inuBnFRLCNOTZs_zzv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symVtdP6bCwQG8NL3XX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59eSdrFU6zxrmOltJXHY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LbWDlSwKPlTs4WXRYhg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IMx5WqcViF3X1p_dbcB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7fm8qaYOMlrAPCgFRmu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YOq3egdjJYQjRSfrDlE2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cKxWwhHR7ivoIdCejcEw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NyvTo9fiygf4k4zPQ7T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6DWePGlljH81MhcGOYa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It6HIJw71jU6jkdWiz3s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Q4msfouWESOP_rO5dvMb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MGtSzqw6307XbrW6Aucd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2a7Ch3LGzaBYCf2Tg5jg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VLpoCU6zpDFg3bDZDW0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mwp5yST9C_d8lf_YJUc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1LEVEL" val="0.2"/>
  <p:tag name="2LEVEL" val="0.1"/>
  <p:tag name="3LEVEL" val="0.05"/>
  <p:tag name="4LEVEL" val="0.03"/>
  <p:tag name="5LEVEL" val="0.0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cUK5uThqGaKvotnzmCd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ml7v.eBV_cUutH8lwEd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iZWlG_Gn0qCN.vVcU_P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JCQOD3hDPSnzTIX9fHu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684j4UDurcUrSBJrLHi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4zdkFMGQ_ltakcDgHZ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YYKABbHg0ytzxaWYX.73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LH_amfcxSh94b65N7e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WdAhQHCPoypvrLGaoTO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5BLR.vjY4FgogahxdGx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RFUX5jnfGpn5u1wosNZ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tPWg1IZ8dsxMHSN4f08D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x1gNgO4JPtBj7q4w9eF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kM7JZk.dxQeUSI9lQQh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5qhz_Qzitj2Sw0zBuSk4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dipbpcgcBYCnqp6tyvj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cdNCarXCe_ld9djCGPT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0zuNuH7yZF0GZFZgLa9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oc7Goen6cQ0ELE1OdTz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AvVznZiQzILZCbm8xs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xYPbJMEQN8Wp9jqOISc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lS6fAOpgG9brUG0MdDn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7lVMSaUIM11tipv0i4G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4lkPSNMnseajLrJTbnXA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kXMwqLAD11qszaVd2wK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N_2E.ASxU8XMnTqFoNv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0hqJtaAsBv3FTPKgBTDG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gxOkWERQZ2cAjyV_t.g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o94T9GDW9xutyJ4kCmG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cuMdKqMii7v4t7sL43X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mO9u0g6eyIR17RPKg6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qy34E0mhNOqSbsDZ33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p5QfEisfXVMbNos8ib.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5CoAeJMf1ceGC0zH2ES4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.G6Rsu6zx9CfpXb6WfcQ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6.nHTPrUyGjF1FuTjNXR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YtkHoq8fmsILbTbSM5.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1f2EyzqTjoneiKM2hqd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t5VZ2TEm8nbBnOuHyC7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ddUWVaWIFliysQwuweCw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2ACowGOEygyXJV...as2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bFOtR9DvtCbf5FKtXYr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hN7x5RMPorjYyg9IN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TGtRhboM01oicRA7lw5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spObNYxSdaMJPPa8hPqW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Tp7HPEIWC9j8FhA5zUs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.HaSt.9SSizlZSHlNet9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abiUQo72CWh557sJZ7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KUYSH45cHV97ZYPFbJf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hy36OBCf2bFp4Mg0MibhQ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10158</TotalTime>
  <Words>1101</Words>
  <Application>Microsoft Office PowerPoint</Application>
  <PresentationFormat>Widescreen</PresentationFormat>
  <Paragraphs>231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Futura Bold</vt:lpstr>
      <vt:lpstr>Futura Medium</vt:lpstr>
      <vt:lpstr>Shell_CF_RDS598</vt:lpstr>
      <vt:lpstr>1_Shell_CF_RDS598</vt:lpstr>
      <vt:lpstr>think-cell Slide</vt:lpstr>
      <vt:lpstr>Optimise Aircraft fleet from 5 to 4 to meet SCiN demand by November, 2020</vt:lpstr>
      <vt:lpstr>PowerPoint Presentation</vt:lpstr>
      <vt:lpstr>Initial simulation suggests 97% service level achievable with 4 Airframes with active demand management</vt:lpstr>
      <vt:lpstr>$350k monthly savings can be achieved from October 2020  </vt:lpstr>
      <vt:lpstr>5 key risks have been identified</vt:lpstr>
      <vt:lpstr>L3 implementation plan has been developed</vt:lpstr>
      <vt:lpstr>Ask from the cadence</vt:lpstr>
      <vt:lpstr>Back-up &gt;&gt;&gt;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Optimise Aircraft fleet from 5 to 4 to meet SCiN demand by October, 2020</dc:title>
  <dc:creator>Onyeka, Ikechukwu JN SPDC-UPC/G/USL</dc:creator>
  <cp:lastModifiedBy>Laman Valizada</cp:lastModifiedBy>
  <cp:revision>82</cp:revision>
  <dcterms:created xsi:type="dcterms:W3CDTF">2020-06-11T10:49:28Z</dcterms:created>
  <dcterms:modified xsi:type="dcterms:W3CDTF">2020-06-23T19:28:42Z</dcterms:modified>
</cp:coreProperties>
</file>