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8724" r:id="rId1"/>
    <p:sldMasterId id="2147488730" r:id="rId2"/>
  </p:sldMasterIdLst>
  <p:notesMasterIdLst>
    <p:notesMasterId r:id="rId7"/>
  </p:notesMasterIdLst>
  <p:handoutMasterIdLst>
    <p:handoutMasterId r:id="rId8"/>
  </p:handoutMasterIdLst>
  <p:sldIdLst>
    <p:sldId id="2770" r:id="rId3"/>
    <p:sldId id="2758" r:id="rId4"/>
    <p:sldId id="2766" r:id="rId5"/>
    <p:sldId id="2769" r:id="rId6"/>
  </p:sldIdLst>
  <p:sldSz cx="9906000" cy="6858000" type="A4"/>
  <p:notesSz cx="7010400" cy="9296400"/>
  <p:custDataLst>
    <p:tags r:id="rId9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2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mogu .G. Isaac" initials="D.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CC"/>
    <a:srgbClr val="336699"/>
    <a:srgbClr val="740000"/>
    <a:srgbClr val="00CC00"/>
    <a:srgbClr val="6600FF"/>
    <a:srgbClr val="996600"/>
    <a:srgbClr val="3366CC"/>
    <a:srgbClr val="3366FF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1" autoAdjust="0"/>
    <p:restoredTop sz="94524" autoAdjust="0"/>
  </p:normalViewPr>
  <p:slideViewPr>
    <p:cSldViewPr snapToGrid="0">
      <p:cViewPr varScale="1">
        <p:scale>
          <a:sx n="104" d="100"/>
          <a:sy n="104" d="100"/>
        </p:scale>
        <p:origin x="1242" y="108"/>
      </p:cViewPr>
      <p:guideLst>
        <p:guide orient="horz" pos="2155"/>
        <p:guide pos="311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474"/>
    </p:cViewPr>
  </p:sorterViewPr>
  <p:notesViewPr>
    <p:cSldViewPr snapToGrid="0">
      <p:cViewPr varScale="1">
        <p:scale>
          <a:sx n="54" d="100"/>
          <a:sy n="54" d="100"/>
        </p:scale>
        <p:origin x="-1824" y="-78"/>
      </p:cViewPr>
      <p:guideLst>
        <p:guide orient="horz" pos="2923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840" cy="46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l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3"/>
            <a:ext cx="3037840" cy="46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r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5"/>
            <a:ext cx="3037840" cy="46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b" anchorCtr="0" compatLnSpc="1">
            <a:prstTxWarp prst="textNoShape">
              <a:avLst/>
            </a:prstTxWarp>
          </a:bodyPr>
          <a:lstStyle>
            <a:lvl1pPr algn="l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0215"/>
            <a:ext cx="3037840" cy="46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b" anchorCtr="0" compatLnSpc="1">
            <a:prstTxWarp prst="textNoShape">
              <a:avLst/>
            </a:prstTxWarp>
          </a:bodyPr>
          <a:lstStyle>
            <a:lvl1pPr algn="r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94FD70E-2E36-4217-97C7-07A08B7C724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59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3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l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3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>
            <a:lvl1pPr algn="r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25488"/>
            <a:ext cx="5026025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347" y="4422340"/>
            <a:ext cx="5137714" cy="420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075"/>
            <a:ext cx="3037840" cy="43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b" anchorCtr="0" compatLnSpc="1">
            <a:prstTxWarp prst="textNoShape">
              <a:avLst/>
            </a:prstTxWarp>
          </a:bodyPr>
          <a:lstStyle>
            <a:lvl1pPr algn="l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43075"/>
            <a:ext cx="3037840" cy="43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256" tIns="45128" rIns="90256" bIns="45128" numCol="1" anchor="b" anchorCtr="0" compatLnSpc="1">
            <a:prstTxWarp prst="textNoShape">
              <a:avLst/>
            </a:prstTxWarp>
          </a:bodyPr>
          <a:lstStyle>
            <a:lvl1pPr algn="r" defTabSz="90241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F4DFFD4-61C6-4A13-9C71-142C299E761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758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DFFD4-61C6-4A13-9C71-142C299E7615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83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1231" y="6021388"/>
            <a:ext cx="1169458" cy="2603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it-IT" sz="1100">
                <a:solidFill>
                  <a:srgbClr val="000000"/>
                </a:solidFill>
                <a:latin typeface="Verdana" pitchFamily="34" charset="0"/>
              </a:rPr>
              <a:t>www.eni.it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77392" y="9525"/>
            <a:ext cx="9751219" cy="6838950"/>
            <a:chOff x="45" y="6"/>
            <a:chExt cx="5670" cy="4308"/>
          </a:xfrm>
        </p:grpSpPr>
        <p:pic>
          <p:nvPicPr>
            <p:cNvPr id="6" name="Picture 6" descr="E&amp;P_grafica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" y="6"/>
              <a:ext cx="5670" cy="4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15" y="391"/>
              <a:ext cx="862" cy="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8" name="Picture 11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04" y="5969001"/>
            <a:ext cx="4609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2"/>
          <p:cNvGrpSpPr>
            <a:grpSpLocks noChangeAspect="1"/>
          </p:cNvGrpSpPr>
          <p:nvPr userDrawn="1"/>
        </p:nvGrpSpPr>
        <p:grpSpPr bwMode="auto">
          <a:xfrm>
            <a:off x="952765" y="5991226"/>
            <a:ext cx="426508" cy="434975"/>
            <a:chOff x="49" y="17"/>
            <a:chExt cx="541" cy="491"/>
          </a:xfrm>
        </p:grpSpPr>
        <p:sp>
          <p:nvSpPr>
            <p:cNvPr id="10" name="Freeform 13"/>
            <p:cNvSpPr>
              <a:spLocks noChangeAspect="1"/>
            </p:cNvSpPr>
            <p:nvPr/>
          </p:nvSpPr>
          <p:spPr bwMode="auto">
            <a:xfrm>
              <a:off x="97" y="65"/>
              <a:ext cx="445" cy="403"/>
            </a:xfrm>
            <a:custGeom>
              <a:avLst/>
              <a:gdLst>
                <a:gd name="T0" fmla="*/ 518 w 443"/>
                <a:gd name="T1" fmla="*/ 211 h 404"/>
                <a:gd name="T2" fmla="*/ 518 w 443"/>
                <a:gd name="T3" fmla="*/ 202 h 404"/>
                <a:gd name="T4" fmla="*/ 517 w 443"/>
                <a:gd name="T5" fmla="*/ 202 h 404"/>
                <a:gd name="T6" fmla="*/ 516 w 443"/>
                <a:gd name="T7" fmla="*/ 202 h 404"/>
                <a:gd name="T8" fmla="*/ 512 w 443"/>
                <a:gd name="T9" fmla="*/ 193 h 404"/>
                <a:gd name="T10" fmla="*/ 514 w 443"/>
                <a:gd name="T11" fmla="*/ 160 h 404"/>
                <a:gd name="T12" fmla="*/ 511 w 443"/>
                <a:gd name="T13" fmla="*/ 146 h 404"/>
                <a:gd name="T14" fmla="*/ 503 w 443"/>
                <a:gd name="T15" fmla="*/ 133 h 404"/>
                <a:gd name="T16" fmla="*/ 498 w 443"/>
                <a:gd name="T17" fmla="*/ 120 h 404"/>
                <a:gd name="T18" fmla="*/ 490 w 443"/>
                <a:gd name="T19" fmla="*/ 110 h 404"/>
                <a:gd name="T20" fmla="*/ 313 w 443"/>
                <a:gd name="T21" fmla="*/ 267 h 404"/>
                <a:gd name="T22" fmla="*/ 465 w 443"/>
                <a:gd name="T23" fmla="*/ 71 h 404"/>
                <a:gd name="T24" fmla="*/ 454 w 443"/>
                <a:gd name="T25" fmla="*/ 60 h 404"/>
                <a:gd name="T26" fmla="*/ 445 w 443"/>
                <a:gd name="T27" fmla="*/ 52 h 404"/>
                <a:gd name="T28" fmla="*/ 432 w 443"/>
                <a:gd name="T29" fmla="*/ 44 h 404"/>
                <a:gd name="T30" fmla="*/ 420 w 443"/>
                <a:gd name="T31" fmla="*/ 35 h 404"/>
                <a:gd name="T32" fmla="*/ 373 w 443"/>
                <a:gd name="T33" fmla="*/ 18 h 404"/>
                <a:gd name="T34" fmla="*/ 351 w 443"/>
                <a:gd name="T35" fmla="*/ 13 h 404"/>
                <a:gd name="T36" fmla="*/ 328 w 443"/>
                <a:gd name="T37" fmla="*/ 6 h 404"/>
                <a:gd name="T38" fmla="*/ 315 w 443"/>
                <a:gd name="T39" fmla="*/ 4 h 404"/>
                <a:gd name="T40" fmla="*/ 300 w 443"/>
                <a:gd name="T41" fmla="*/ 1 h 404"/>
                <a:gd name="T42" fmla="*/ 285 w 443"/>
                <a:gd name="T43" fmla="*/ 0 h 404"/>
                <a:gd name="T44" fmla="*/ 260 w 443"/>
                <a:gd name="T45" fmla="*/ 248 h 404"/>
                <a:gd name="T46" fmla="*/ 241 w 443"/>
                <a:gd name="T47" fmla="*/ 0 h 404"/>
                <a:gd name="T48" fmla="*/ 227 w 443"/>
                <a:gd name="T49" fmla="*/ 0 h 404"/>
                <a:gd name="T50" fmla="*/ 213 w 443"/>
                <a:gd name="T51" fmla="*/ 1 h 404"/>
                <a:gd name="T52" fmla="*/ 200 w 443"/>
                <a:gd name="T53" fmla="*/ 6 h 404"/>
                <a:gd name="T54" fmla="*/ 185 w 443"/>
                <a:gd name="T55" fmla="*/ 8 h 404"/>
                <a:gd name="T56" fmla="*/ 171 w 443"/>
                <a:gd name="T57" fmla="*/ 16 h 404"/>
                <a:gd name="T58" fmla="*/ 231 w 443"/>
                <a:gd name="T59" fmla="*/ 255 h 404"/>
                <a:gd name="T60" fmla="*/ 94 w 443"/>
                <a:gd name="T61" fmla="*/ 39 h 404"/>
                <a:gd name="T62" fmla="*/ 82 w 443"/>
                <a:gd name="T63" fmla="*/ 48 h 404"/>
                <a:gd name="T64" fmla="*/ 69 w 443"/>
                <a:gd name="T65" fmla="*/ 54 h 404"/>
                <a:gd name="T66" fmla="*/ 60 w 443"/>
                <a:gd name="T67" fmla="*/ 66 h 404"/>
                <a:gd name="T68" fmla="*/ 51 w 443"/>
                <a:gd name="T69" fmla="*/ 76 h 404"/>
                <a:gd name="T70" fmla="*/ 34 w 443"/>
                <a:gd name="T71" fmla="*/ 106 h 404"/>
                <a:gd name="T72" fmla="*/ 28 w 443"/>
                <a:gd name="T73" fmla="*/ 117 h 404"/>
                <a:gd name="T74" fmla="*/ 19 w 443"/>
                <a:gd name="T75" fmla="*/ 128 h 404"/>
                <a:gd name="T76" fmla="*/ 12 w 443"/>
                <a:gd name="T77" fmla="*/ 139 h 404"/>
                <a:gd name="T78" fmla="*/ 7 w 443"/>
                <a:gd name="T79" fmla="*/ 154 h 404"/>
                <a:gd name="T80" fmla="*/ 188 w 443"/>
                <a:gd name="T81" fmla="*/ 287 h 404"/>
                <a:gd name="T82" fmla="*/ 4 w 443"/>
                <a:gd name="T83" fmla="*/ 199 h 404"/>
                <a:gd name="T84" fmla="*/ 2 w 443"/>
                <a:gd name="T85" fmla="*/ 202 h 404"/>
                <a:gd name="T86" fmla="*/ 0 w 443"/>
                <a:gd name="T87" fmla="*/ 202 h 404"/>
                <a:gd name="T88" fmla="*/ 0 w 443"/>
                <a:gd name="T89" fmla="*/ 202 h 404"/>
                <a:gd name="T90" fmla="*/ 1 w 443"/>
                <a:gd name="T91" fmla="*/ 214 h 404"/>
                <a:gd name="T92" fmla="*/ 93 w 443"/>
                <a:gd name="T93" fmla="*/ 351 h 404"/>
                <a:gd name="T94" fmla="*/ 231 w 443"/>
                <a:gd name="T95" fmla="*/ 354 h 404"/>
                <a:gd name="T96" fmla="*/ 239 w 443"/>
                <a:gd name="T97" fmla="*/ 358 h 404"/>
                <a:gd name="T98" fmla="*/ 246 w 443"/>
                <a:gd name="T99" fmla="*/ 363 h 404"/>
                <a:gd name="T100" fmla="*/ 253 w 443"/>
                <a:gd name="T101" fmla="*/ 365 h 404"/>
                <a:gd name="T102" fmla="*/ 260 w 443"/>
                <a:gd name="T103" fmla="*/ 365 h 404"/>
                <a:gd name="T104" fmla="*/ 268 w 443"/>
                <a:gd name="T105" fmla="*/ 365 h 404"/>
                <a:gd name="T106" fmla="*/ 274 w 443"/>
                <a:gd name="T107" fmla="*/ 361 h 404"/>
                <a:gd name="T108" fmla="*/ 281 w 443"/>
                <a:gd name="T109" fmla="*/ 358 h 404"/>
                <a:gd name="T110" fmla="*/ 286 w 443"/>
                <a:gd name="T111" fmla="*/ 354 h 404"/>
                <a:gd name="T112" fmla="*/ 426 w 443"/>
                <a:gd name="T113" fmla="*/ 351 h 404"/>
                <a:gd name="T114" fmla="*/ 517 w 443"/>
                <a:gd name="T115" fmla="*/ 214 h 4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43" h="404">
                  <a:moveTo>
                    <a:pt x="441" y="252"/>
                  </a:moveTo>
                  <a:lnTo>
                    <a:pt x="442" y="249"/>
                  </a:lnTo>
                  <a:lnTo>
                    <a:pt x="442" y="240"/>
                  </a:lnTo>
                  <a:lnTo>
                    <a:pt x="442" y="233"/>
                  </a:lnTo>
                  <a:lnTo>
                    <a:pt x="442" y="226"/>
                  </a:lnTo>
                  <a:lnTo>
                    <a:pt x="441" y="219"/>
                  </a:lnTo>
                  <a:lnTo>
                    <a:pt x="441" y="214"/>
                  </a:lnTo>
                  <a:lnTo>
                    <a:pt x="440" y="206"/>
                  </a:lnTo>
                  <a:lnTo>
                    <a:pt x="438" y="199"/>
                  </a:lnTo>
                  <a:lnTo>
                    <a:pt x="436" y="193"/>
                  </a:lnTo>
                  <a:lnTo>
                    <a:pt x="295" y="325"/>
                  </a:lnTo>
                  <a:lnTo>
                    <a:pt x="438" y="160"/>
                  </a:lnTo>
                  <a:lnTo>
                    <a:pt x="436" y="154"/>
                  </a:lnTo>
                  <a:lnTo>
                    <a:pt x="435" y="146"/>
                  </a:lnTo>
                  <a:lnTo>
                    <a:pt x="431" y="139"/>
                  </a:lnTo>
                  <a:lnTo>
                    <a:pt x="427" y="133"/>
                  </a:lnTo>
                  <a:lnTo>
                    <a:pt x="424" y="128"/>
                  </a:lnTo>
                  <a:lnTo>
                    <a:pt x="422" y="120"/>
                  </a:lnTo>
                  <a:lnTo>
                    <a:pt x="416" y="117"/>
                  </a:lnTo>
                  <a:lnTo>
                    <a:pt x="414" y="110"/>
                  </a:lnTo>
                  <a:lnTo>
                    <a:pt x="407" y="106"/>
                  </a:lnTo>
                  <a:lnTo>
                    <a:pt x="275" y="305"/>
                  </a:lnTo>
                  <a:lnTo>
                    <a:pt x="393" y="76"/>
                  </a:lnTo>
                  <a:lnTo>
                    <a:pt x="389" y="71"/>
                  </a:lnTo>
                  <a:lnTo>
                    <a:pt x="383" y="66"/>
                  </a:lnTo>
                  <a:lnTo>
                    <a:pt x="378" y="60"/>
                  </a:lnTo>
                  <a:lnTo>
                    <a:pt x="373" y="54"/>
                  </a:lnTo>
                  <a:lnTo>
                    <a:pt x="369" y="52"/>
                  </a:lnTo>
                  <a:lnTo>
                    <a:pt x="362" y="48"/>
                  </a:lnTo>
                  <a:lnTo>
                    <a:pt x="356" y="44"/>
                  </a:lnTo>
                  <a:lnTo>
                    <a:pt x="348" y="39"/>
                  </a:lnTo>
                  <a:lnTo>
                    <a:pt x="344" y="35"/>
                  </a:lnTo>
                  <a:lnTo>
                    <a:pt x="249" y="293"/>
                  </a:lnTo>
                  <a:lnTo>
                    <a:pt x="315" y="18"/>
                  </a:lnTo>
                  <a:lnTo>
                    <a:pt x="309" y="16"/>
                  </a:lnTo>
                  <a:lnTo>
                    <a:pt x="304" y="13"/>
                  </a:lnTo>
                  <a:lnTo>
                    <a:pt x="298" y="8"/>
                  </a:lnTo>
                  <a:lnTo>
                    <a:pt x="290" y="6"/>
                  </a:lnTo>
                  <a:lnTo>
                    <a:pt x="282" y="6"/>
                  </a:lnTo>
                  <a:lnTo>
                    <a:pt x="277" y="4"/>
                  </a:lnTo>
                  <a:lnTo>
                    <a:pt x="269" y="1"/>
                  </a:lnTo>
                  <a:lnTo>
                    <a:pt x="262" y="1"/>
                  </a:lnTo>
                  <a:lnTo>
                    <a:pt x="253" y="0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22" y="286"/>
                  </a:lnTo>
                  <a:lnTo>
                    <a:pt x="208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89" y="0"/>
                  </a:lnTo>
                  <a:lnTo>
                    <a:pt x="183" y="1"/>
                  </a:lnTo>
                  <a:lnTo>
                    <a:pt x="175" y="1"/>
                  </a:lnTo>
                  <a:lnTo>
                    <a:pt x="167" y="4"/>
                  </a:lnTo>
                  <a:lnTo>
                    <a:pt x="162" y="6"/>
                  </a:lnTo>
                  <a:lnTo>
                    <a:pt x="153" y="6"/>
                  </a:lnTo>
                  <a:lnTo>
                    <a:pt x="147" y="8"/>
                  </a:lnTo>
                  <a:lnTo>
                    <a:pt x="138" y="13"/>
                  </a:lnTo>
                  <a:lnTo>
                    <a:pt x="133" y="16"/>
                  </a:lnTo>
                  <a:lnTo>
                    <a:pt x="128" y="18"/>
                  </a:lnTo>
                  <a:lnTo>
                    <a:pt x="193" y="293"/>
                  </a:lnTo>
                  <a:lnTo>
                    <a:pt x="99" y="35"/>
                  </a:lnTo>
                  <a:lnTo>
                    <a:pt x="94" y="39"/>
                  </a:lnTo>
                  <a:lnTo>
                    <a:pt x="85" y="44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69" y="54"/>
                  </a:lnTo>
                  <a:lnTo>
                    <a:pt x="65" y="60"/>
                  </a:lnTo>
                  <a:lnTo>
                    <a:pt x="60" y="66"/>
                  </a:lnTo>
                  <a:lnTo>
                    <a:pt x="54" y="71"/>
                  </a:lnTo>
                  <a:lnTo>
                    <a:pt x="51" y="76"/>
                  </a:lnTo>
                  <a:lnTo>
                    <a:pt x="169" y="305"/>
                  </a:lnTo>
                  <a:lnTo>
                    <a:pt x="34" y="106"/>
                  </a:lnTo>
                  <a:lnTo>
                    <a:pt x="32" y="110"/>
                  </a:lnTo>
                  <a:lnTo>
                    <a:pt x="28" y="117"/>
                  </a:lnTo>
                  <a:lnTo>
                    <a:pt x="21" y="120"/>
                  </a:lnTo>
                  <a:lnTo>
                    <a:pt x="19" y="128"/>
                  </a:lnTo>
                  <a:lnTo>
                    <a:pt x="14" y="133"/>
                  </a:lnTo>
                  <a:lnTo>
                    <a:pt x="12" y="139"/>
                  </a:lnTo>
                  <a:lnTo>
                    <a:pt x="9" y="146"/>
                  </a:lnTo>
                  <a:lnTo>
                    <a:pt x="7" y="154"/>
                  </a:lnTo>
                  <a:lnTo>
                    <a:pt x="5" y="160"/>
                  </a:lnTo>
                  <a:lnTo>
                    <a:pt x="150" y="325"/>
                  </a:lnTo>
                  <a:lnTo>
                    <a:pt x="7" y="193"/>
                  </a:lnTo>
                  <a:lnTo>
                    <a:pt x="4" y="199"/>
                  </a:lnTo>
                  <a:lnTo>
                    <a:pt x="3" y="206"/>
                  </a:lnTo>
                  <a:lnTo>
                    <a:pt x="2" y="214"/>
                  </a:lnTo>
                  <a:lnTo>
                    <a:pt x="1" y="219"/>
                  </a:lnTo>
                  <a:lnTo>
                    <a:pt x="0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1" y="249"/>
                  </a:lnTo>
                  <a:lnTo>
                    <a:pt x="1" y="252"/>
                  </a:lnTo>
                  <a:lnTo>
                    <a:pt x="83" y="311"/>
                  </a:lnTo>
                  <a:lnTo>
                    <a:pt x="93" y="389"/>
                  </a:lnTo>
                  <a:lnTo>
                    <a:pt x="191" y="389"/>
                  </a:lnTo>
                  <a:lnTo>
                    <a:pt x="193" y="392"/>
                  </a:lnTo>
                  <a:lnTo>
                    <a:pt x="197" y="393"/>
                  </a:lnTo>
                  <a:lnTo>
                    <a:pt x="201" y="396"/>
                  </a:lnTo>
                  <a:lnTo>
                    <a:pt x="203" y="398"/>
                  </a:lnTo>
                  <a:lnTo>
                    <a:pt x="208" y="401"/>
                  </a:lnTo>
                  <a:lnTo>
                    <a:pt x="212" y="403"/>
                  </a:lnTo>
                  <a:lnTo>
                    <a:pt x="215" y="403"/>
                  </a:lnTo>
                  <a:lnTo>
                    <a:pt x="218" y="403"/>
                  </a:lnTo>
                  <a:lnTo>
                    <a:pt x="222" y="403"/>
                  </a:lnTo>
                  <a:lnTo>
                    <a:pt x="224" y="403"/>
                  </a:lnTo>
                  <a:lnTo>
                    <a:pt x="230" y="403"/>
                  </a:lnTo>
                  <a:lnTo>
                    <a:pt x="232" y="401"/>
                  </a:lnTo>
                  <a:lnTo>
                    <a:pt x="236" y="399"/>
                  </a:lnTo>
                  <a:lnTo>
                    <a:pt x="241" y="398"/>
                  </a:lnTo>
                  <a:lnTo>
                    <a:pt x="243" y="396"/>
                  </a:lnTo>
                  <a:lnTo>
                    <a:pt x="246" y="393"/>
                  </a:lnTo>
                  <a:lnTo>
                    <a:pt x="248" y="392"/>
                  </a:lnTo>
                  <a:lnTo>
                    <a:pt x="249" y="389"/>
                  </a:lnTo>
                  <a:lnTo>
                    <a:pt x="350" y="389"/>
                  </a:lnTo>
                  <a:lnTo>
                    <a:pt x="361" y="311"/>
                  </a:lnTo>
                  <a:lnTo>
                    <a:pt x="441" y="252"/>
                  </a:lnTo>
                </a:path>
              </a:pathLst>
            </a:custGeom>
            <a:solidFill>
              <a:srgbClr val="FA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Freeform 14"/>
            <p:cNvSpPr>
              <a:spLocks noChangeAspect="1"/>
            </p:cNvSpPr>
            <p:nvPr/>
          </p:nvSpPr>
          <p:spPr bwMode="auto">
            <a:xfrm>
              <a:off x="49" y="17"/>
              <a:ext cx="541" cy="491"/>
            </a:xfrm>
            <a:custGeom>
              <a:avLst/>
              <a:gdLst>
                <a:gd name="T0" fmla="*/ 491 w 541"/>
                <a:gd name="T1" fmla="*/ 273 h 491"/>
                <a:gd name="T2" fmla="*/ 487 w 541"/>
                <a:gd name="T3" fmla="*/ 247 h 491"/>
                <a:gd name="T4" fmla="*/ 485 w 541"/>
                <a:gd name="T5" fmla="*/ 202 h 491"/>
                <a:gd name="T6" fmla="*/ 473 w 541"/>
                <a:gd name="T7" fmla="*/ 176 h 491"/>
                <a:gd name="T8" fmla="*/ 456 w 541"/>
                <a:gd name="T9" fmla="*/ 154 h 491"/>
                <a:gd name="T10" fmla="*/ 432 w 541"/>
                <a:gd name="T11" fmla="*/ 114 h 491"/>
                <a:gd name="T12" fmla="*/ 411 w 541"/>
                <a:gd name="T13" fmla="*/ 96 h 491"/>
                <a:gd name="T14" fmla="*/ 298 w 541"/>
                <a:gd name="T15" fmla="*/ 342 h 491"/>
                <a:gd name="T16" fmla="*/ 347 w 541"/>
                <a:gd name="T17" fmla="*/ 56 h 491"/>
                <a:gd name="T18" fmla="*/ 318 w 541"/>
                <a:gd name="T19" fmla="*/ 49 h 491"/>
                <a:gd name="T20" fmla="*/ 290 w 541"/>
                <a:gd name="T21" fmla="*/ 48 h 491"/>
                <a:gd name="T22" fmla="*/ 246 w 541"/>
                <a:gd name="T23" fmla="*/ 48 h 491"/>
                <a:gd name="T24" fmla="*/ 216 w 541"/>
                <a:gd name="T25" fmla="*/ 51 h 491"/>
                <a:gd name="T26" fmla="*/ 187 w 541"/>
                <a:gd name="T27" fmla="*/ 59 h 491"/>
                <a:gd name="T28" fmla="*/ 148 w 541"/>
                <a:gd name="T29" fmla="*/ 83 h 491"/>
                <a:gd name="T30" fmla="*/ 125 w 541"/>
                <a:gd name="T31" fmla="*/ 100 h 491"/>
                <a:gd name="T32" fmla="*/ 103 w 541"/>
                <a:gd name="T33" fmla="*/ 119 h 491"/>
                <a:gd name="T34" fmla="*/ 81 w 541"/>
                <a:gd name="T35" fmla="*/ 158 h 491"/>
                <a:gd name="T36" fmla="*/ 63 w 541"/>
                <a:gd name="T37" fmla="*/ 181 h 491"/>
                <a:gd name="T38" fmla="*/ 54 w 541"/>
                <a:gd name="T39" fmla="*/ 209 h 491"/>
                <a:gd name="T40" fmla="*/ 52 w 541"/>
                <a:gd name="T41" fmla="*/ 255 h 491"/>
                <a:gd name="T42" fmla="*/ 49 w 541"/>
                <a:gd name="T43" fmla="*/ 280 h 491"/>
                <a:gd name="T44" fmla="*/ 132 w 541"/>
                <a:gd name="T45" fmla="*/ 360 h 491"/>
                <a:gd name="T46" fmla="*/ 246 w 541"/>
                <a:gd name="T47" fmla="*/ 442 h 491"/>
                <a:gd name="T48" fmla="*/ 261 w 541"/>
                <a:gd name="T49" fmla="*/ 450 h 491"/>
                <a:gd name="T50" fmla="*/ 273 w 541"/>
                <a:gd name="T51" fmla="*/ 452 h 491"/>
                <a:gd name="T52" fmla="*/ 290 w 541"/>
                <a:gd name="T53" fmla="*/ 447 h 491"/>
                <a:gd name="T54" fmla="*/ 298 w 541"/>
                <a:gd name="T55" fmla="*/ 437 h 491"/>
                <a:gd name="T56" fmla="*/ 453 w 541"/>
                <a:gd name="T57" fmla="*/ 380 h 491"/>
                <a:gd name="T58" fmla="*/ 535 w 541"/>
                <a:gd name="T59" fmla="*/ 309 h 491"/>
                <a:gd name="T60" fmla="*/ 538 w 541"/>
                <a:gd name="T61" fmla="*/ 255 h 491"/>
                <a:gd name="T62" fmla="*/ 529 w 541"/>
                <a:gd name="T63" fmla="*/ 198 h 491"/>
                <a:gd name="T64" fmla="*/ 509 w 541"/>
                <a:gd name="T65" fmla="*/ 147 h 491"/>
                <a:gd name="T66" fmla="*/ 481 w 541"/>
                <a:gd name="T67" fmla="*/ 101 h 491"/>
                <a:gd name="T68" fmla="*/ 441 w 541"/>
                <a:gd name="T69" fmla="*/ 61 h 491"/>
                <a:gd name="T70" fmla="*/ 394 w 541"/>
                <a:gd name="T71" fmla="*/ 32 h 491"/>
                <a:gd name="T72" fmla="*/ 344 w 541"/>
                <a:gd name="T73" fmla="*/ 10 h 491"/>
                <a:gd name="T74" fmla="*/ 287 w 541"/>
                <a:gd name="T75" fmla="*/ 3 h 491"/>
                <a:gd name="T76" fmla="*/ 232 w 541"/>
                <a:gd name="T77" fmla="*/ 4 h 491"/>
                <a:gd name="T78" fmla="*/ 177 w 541"/>
                <a:gd name="T79" fmla="*/ 17 h 491"/>
                <a:gd name="T80" fmla="*/ 125 w 541"/>
                <a:gd name="T81" fmla="*/ 41 h 491"/>
                <a:gd name="T82" fmla="*/ 82 w 541"/>
                <a:gd name="T83" fmla="*/ 77 h 491"/>
                <a:gd name="T84" fmla="*/ 44 w 541"/>
                <a:gd name="T85" fmla="*/ 118 h 491"/>
                <a:gd name="T86" fmla="*/ 19 w 541"/>
                <a:gd name="T87" fmla="*/ 167 h 491"/>
                <a:gd name="T88" fmla="*/ 3 w 541"/>
                <a:gd name="T89" fmla="*/ 219 h 491"/>
                <a:gd name="T90" fmla="*/ 0 w 541"/>
                <a:gd name="T91" fmla="*/ 275 h 491"/>
                <a:gd name="T92" fmla="*/ 7 w 541"/>
                <a:gd name="T93" fmla="*/ 321 h 491"/>
                <a:gd name="T94" fmla="*/ 240 w 541"/>
                <a:gd name="T95" fmla="*/ 478 h 491"/>
                <a:gd name="T96" fmla="*/ 248 w 541"/>
                <a:gd name="T97" fmla="*/ 483 h 491"/>
                <a:gd name="T98" fmla="*/ 257 w 541"/>
                <a:gd name="T99" fmla="*/ 490 h 491"/>
                <a:gd name="T100" fmla="*/ 266 w 541"/>
                <a:gd name="T101" fmla="*/ 490 h 491"/>
                <a:gd name="T102" fmla="*/ 278 w 541"/>
                <a:gd name="T103" fmla="*/ 490 h 491"/>
                <a:gd name="T104" fmla="*/ 285 w 541"/>
                <a:gd name="T105" fmla="*/ 488 h 491"/>
                <a:gd name="T106" fmla="*/ 293 w 541"/>
                <a:gd name="T107" fmla="*/ 482 h 491"/>
                <a:gd name="T108" fmla="*/ 448 w 541"/>
                <a:gd name="T109" fmla="*/ 383 h 4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1" h="491">
                  <a:moveTo>
                    <a:pt x="448" y="383"/>
                  </a:moveTo>
                  <a:lnTo>
                    <a:pt x="491" y="288"/>
                  </a:lnTo>
                  <a:lnTo>
                    <a:pt x="491" y="280"/>
                  </a:lnTo>
                  <a:lnTo>
                    <a:pt x="491" y="273"/>
                  </a:lnTo>
                  <a:lnTo>
                    <a:pt x="490" y="267"/>
                  </a:lnTo>
                  <a:lnTo>
                    <a:pt x="490" y="262"/>
                  </a:lnTo>
                  <a:lnTo>
                    <a:pt x="489" y="255"/>
                  </a:lnTo>
                  <a:lnTo>
                    <a:pt x="487" y="247"/>
                  </a:lnTo>
                  <a:lnTo>
                    <a:pt x="485" y="240"/>
                  </a:lnTo>
                  <a:lnTo>
                    <a:pt x="344" y="372"/>
                  </a:lnTo>
                  <a:lnTo>
                    <a:pt x="487" y="209"/>
                  </a:lnTo>
                  <a:lnTo>
                    <a:pt x="485" y="202"/>
                  </a:lnTo>
                  <a:lnTo>
                    <a:pt x="484" y="194"/>
                  </a:lnTo>
                  <a:lnTo>
                    <a:pt x="480" y="187"/>
                  </a:lnTo>
                  <a:lnTo>
                    <a:pt x="476" y="181"/>
                  </a:lnTo>
                  <a:lnTo>
                    <a:pt x="473" y="176"/>
                  </a:lnTo>
                  <a:lnTo>
                    <a:pt x="471" y="168"/>
                  </a:lnTo>
                  <a:lnTo>
                    <a:pt x="465" y="165"/>
                  </a:lnTo>
                  <a:lnTo>
                    <a:pt x="463" y="158"/>
                  </a:lnTo>
                  <a:lnTo>
                    <a:pt x="456" y="154"/>
                  </a:lnTo>
                  <a:lnTo>
                    <a:pt x="326" y="353"/>
                  </a:lnTo>
                  <a:lnTo>
                    <a:pt x="442" y="124"/>
                  </a:lnTo>
                  <a:lnTo>
                    <a:pt x="438" y="119"/>
                  </a:lnTo>
                  <a:lnTo>
                    <a:pt x="432" y="114"/>
                  </a:lnTo>
                  <a:lnTo>
                    <a:pt x="428" y="107"/>
                  </a:lnTo>
                  <a:lnTo>
                    <a:pt x="422" y="102"/>
                  </a:lnTo>
                  <a:lnTo>
                    <a:pt x="418" y="100"/>
                  </a:lnTo>
                  <a:lnTo>
                    <a:pt x="411" y="96"/>
                  </a:lnTo>
                  <a:lnTo>
                    <a:pt x="405" y="91"/>
                  </a:lnTo>
                  <a:lnTo>
                    <a:pt x="397" y="87"/>
                  </a:lnTo>
                  <a:lnTo>
                    <a:pt x="393" y="83"/>
                  </a:lnTo>
                  <a:lnTo>
                    <a:pt x="298" y="342"/>
                  </a:lnTo>
                  <a:lnTo>
                    <a:pt x="365" y="66"/>
                  </a:lnTo>
                  <a:lnTo>
                    <a:pt x="358" y="63"/>
                  </a:lnTo>
                  <a:lnTo>
                    <a:pt x="353" y="59"/>
                  </a:lnTo>
                  <a:lnTo>
                    <a:pt x="347" y="56"/>
                  </a:lnTo>
                  <a:lnTo>
                    <a:pt x="339" y="54"/>
                  </a:lnTo>
                  <a:lnTo>
                    <a:pt x="331" y="54"/>
                  </a:lnTo>
                  <a:lnTo>
                    <a:pt x="326" y="51"/>
                  </a:lnTo>
                  <a:lnTo>
                    <a:pt x="318" y="49"/>
                  </a:lnTo>
                  <a:lnTo>
                    <a:pt x="311" y="49"/>
                  </a:lnTo>
                  <a:lnTo>
                    <a:pt x="302" y="48"/>
                  </a:lnTo>
                  <a:lnTo>
                    <a:pt x="296" y="48"/>
                  </a:lnTo>
                  <a:lnTo>
                    <a:pt x="290" y="48"/>
                  </a:lnTo>
                  <a:lnTo>
                    <a:pt x="271" y="335"/>
                  </a:lnTo>
                  <a:lnTo>
                    <a:pt x="257" y="48"/>
                  </a:lnTo>
                  <a:lnTo>
                    <a:pt x="252" y="48"/>
                  </a:lnTo>
                  <a:lnTo>
                    <a:pt x="246" y="48"/>
                  </a:lnTo>
                  <a:lnTo>
                    <a:pt x="238" y="48"/>
                  </a:lnTo>
                  <a:lnTo>
                    <a:pt x="232" y="49"/>
                  </a:lnTo>
                  <a:lnTo>
                    <a:pt x="224" y="49"/>
                  </a:lnTo>
                  <a:lnTo>
                    <a:pt x="216" y="51"/>
                  </a:lnTo>
                  <a:lnTo>
                    <a:pt x="211" y="54"/>
                  </a:lnTo>
                  <a:lnTo>
                    <a:pt x="202" y="54"/>
                  </a:lnTo>
                  <a:lnTo>
                    <a:pt x="196" y="56"/>
                  </a:lnTo>
                  <a:lnTo>
                    <a:pt x="187" y="59"/>
                  </a:lnTo>
                  <a:lnTo>
                    <a:pt x="182" y="63"/>
                  </a:lnTo>
                  <a:lnTo>
                    <a:pt x="177" y="66"/>
                  </a:lnTo>
                  <a:lnTo>
                    <a:pt x="242" y="342"/>
                  </a:lnTo>
                  <a:lnTo>
                    <a:pt x="148" y="83"/>
                  </a:lnTo>
                  <a:lnTo>
                    <a:pt x="143" y="87"/>
                  </a:lnTo>
                  <a:lnTo>
                    <a:pt x="134" y="91"/>
                  </a:lnTo>
                  <a:lnTo>
                    <a:pt x="131" y="96"/>
                  </a:lnTo>
                  <a:lnTo>
                    <a:pt x="125" y="100"/>
                  </a:lnTo>
                  <a:lnTo>
                    <a:pt x="118" y="102"/>
                  </a:lnTo>
                  <a:lnTo>
                    <a:pt x="114" y="107"/>
                  </a:lnTo>
                  <a:lnTo>
                    <a:pt x="109" y="114"/>
                  </a:lnTo>
                  <a:lnTo>
                    <a:pt x="103" y="119"/>
                  </a:lnTo>
                  <a:lnTo>
                    <a:pt x="100" y="124"/>
                  </a:lnTo>
                  <a:lnTo>
                    <a:pt x="218" y="353"/>
                  </a:lnTo>
                  <a:lnTo>
                    <a:pt x="83" y="154"/>
                  </a:lnTo>
                  <a:lnTo>
                    <a:pt x="81" y="158"/>
                  </a:lnTo>
                  <a:lnTo>
                    <a:pt x="77" y="165"/>
                  </a:lnTo>
                  <a:lnTo>
                    <a:pt x="70" y="168"/>
                  </a:lnTo>
                  <a:lnTo>
                    <a:pt x="68" y="176"/>
                  </a:lnTo>
                  <a:lnTo>
                    <a:pt x="63" y="181"/>
                  </a:lnTo>
                  <a:lnTo>
                    <a:pt x="61" y="187"/>
                  </a:lnTo>
                  <a:lnTo>
                    <a:pt x="58" y="194"/>
                  </a:lnTo>
                  <a:lnTo>
                    <a:pt x="56" y="202"/>
                  </a:lnTo>
                  <a:lnTo>
                    <a:pt x="54" y="209"/>
                  </a:lnTo>
                  <a:lnTo>
                    <a:pt x="199" y="372"/>
                  </a:lnTo>
                  <a:lnTo>
                    <a:pt x="56" y="240"/>
                  </a:lnTo>
                  <a:lnTo>
                    <a:pt x="53" y="247"/>
                  </a:lnTo>
                  <a:lnTo>
                    <a:pt x="52" y="255"/>
                  </a:lnTo>
                  <a:lnTo>
                    <a:pt x="51" y="262"/>
                  </a:lnTo>
                  <a:lnTo>
                    <a:pt x="50" y="267"/>
                  </a:lnTo>
                  <a:lnTo>
                    <a:pt x="50" y="273"/>
                  </a:lnTo>
                  <a:lnTo>
                    <a:pt x="49" y="280"/>
                  </a:lnTo>
                  <a:lnTo>
                    <a:pt x="49" y="288"/>
                  </a:lnTo>
                  <a:lnTo>
                    <a:pt x="50" y="293"/>
                  </a:lnTo>
                  <a:lnTo>
                    <a:pt x="50" y="301"/>
                  </a:lnTo>
                  <a:lnTo>
                    <a:pt x="132" y="360"/>
                  </a:lnTo>
                  <a:lnTo>
                    <a:pt x="142" y="437"/>
                  </a:lnTo>
                  <a:lnTo>
                    <a:pt x="240" y="437"/>
                  </a:lnTo>
                  <a:lnTo>
                    <a:pt x="242" y="441"/>
                  </a:lnTo>
                  <a:lnTo>
                    <a:pt x="246" y="442"/>
                  </a:lnTo>
                  <a:lnTo>
                    <a:pt x="250" y="445"/>
                  </a:lnTo>
                  <a:lnTo>
                    <a:pt x="252" y="447"/>
                  </a:lnTo>
                  <a:lnTo>
                    <a:pt x="257" y="449"/>
                  </a:lnTo>
                  <a:lnTo>
                    <a:pt x="261" y="450"/>
                  </a:lnTo>
                  <a:lnTo>
                    <a:pt x="264" y="452"/>
                  </a:lnTo>
                  <a:lnTo>
                    <a:pt x="267" y="452"/>
                  </a:lnTo>
                  <a:lnTo>
                    <a:pt x="271" y="452"/>
                  </a:lnTo>
                  <a:lnTo>
                    <a:pt x="273" y="452"/>
                  </a:lnTo>
                  <a:lnTo>
                    <a:pt x="279" y="452"/>
                  </a:lnTo>
                  <a:lnTo>
                    <a:pt x="283" y="450"/>
                  </a:lnTo>
                  <a:lnTo>
                    <a:pt x="285" y="448"/>
                  </a:lnTo>
                  <a:lnTo>
                    <a:pt x="290" y="447"/>
                  </a:lnTo>
                  <a:lnTo>
                    <a:pt x="292" y="445"/>
                  </a:lnTo>
                  <a:lnTo>
                    <a:pt x="295" y="442"/>
                  </a:lnTo>
                  <a:lnTo>
                    <a:pt x="298" y="441"/>
                  </a:lnTo>
                  <a:lnTo>
                    <a:pt x="298" y="437"/>
                  </a:lnTo>
                  <a:lnTo>
                    <a:pt x="399" y="437"/>
                  </a:lnTo>
                  <a:lnTo>
                    <a:pt x="410" y="360"/>
                  </a:lnTo>
                  <a:lnTo>
                    <a:pt x="490" y="301"/>
                  </a:lnTo>
                  <a:lnTo>
                    <a:pt x="453" y="380"/>
                  </a:lnTo>
                  <a:lnTo>
                    <a:pt x="441" y="478"/>
                  </a:lnTo>
                  <a:lnTo>
                    <a:pt x="453" y="380"/>
                  </a:lnTo>
                  <a:lnTo>
                    <a:pt x="533" y="321"/>
                  </a:lnTo>
                  <a:lnTo>
                    <a:pt x="535" y="309"/>
                  </a:lnTo>
                  <a:lnTo>
                    <a:pt x="536" y="293"/>
                  </a:lnTo>
                  <a:lnTo>
                    <a:pt x="538" y="280"/>
                  </a:lnTo>
                  <a:lnTo>
                    <a:pt x="540" y="267"/>
                  </a:lnTo>
                  <a:lnTo>
                    <a:pt x="538" y="255"/>
                  </a:lnTo>
                  <a:lnTo>
                    <a:pt x="537" y="238"/>
                  </a:lnTo>
                  <a:lnTo>
                    <a:pt x="535" y="225"/>
                  </a:lnTo>
                  <a:lnTo>
                    <a:pt x="533" y="212"/>
                  </a:lnTo>
                  <a:lnTo>
                    <a:pt x="529" y="198"/>
                  </a:lnTo>
                  <a:lnTo>
                    <a:pt x="528" y="184"/>
                  </a:lnTo>
                  <a:lnTo>
                    <a:pt x="522" y="171"/>
                  </a:lnTo>
                  <a:lnTo>
                    <a:pt x="517" y="161"/>
                  </a:lnTo>
                  <a:lnTo>
                    <a:pt x="509" y="147"/>
                  </a:lnTo>
                  <a:lnTo>
                    <a:pt x="504" y="134"/>
                  </a:lnTo>
                  <a:lnTo>
                    <a:pt x="498" y="122"/>
                  </a:lnTo>
                  <a:lnTo>
                    <a:pt x="489" y="110"/>
                  </a:lnTo>
                  <a:lnTo>
                    <a:pt x="481" y="101"/>
                  </a:lnTo>
                  <a:lnTo>
                    <a:pt x="473" y="90"/>
                  </a:lnTo>
                  <a:lnTo>
                    <a:pt x="463" y="80"/>
                  </a:lnTo>
                  <a:lnTo>
                    <a:pt x="453" y="70"/>
                  </a:lnTo>
                  <a:lnTo>
                    <a:pt x="441" y="61"/>
                  </a:lnTo>
                  <a:lnTo>
                    <a:pt x="429" y="54"/>
                  </a:lnTo>
                  <a:lnTo>
                    <a:pt x="419" y="44"/>
                  </a:lnTo>
                  <a:lnTo>
                    <a:pt x="406" y="36"/>
                  </a:lnTo>
                  <a:lnTo>
                    <a:pt x="394" y="32"/>
                  </a:lnTo>
                  <a:lnTo>
                    <a:pt x="383" y="25"/>
                  </a:lnTo>
                  <a:lnTo>
                    <a:pt x="370" y="19"/>
                  </a:lnTo>
                  <a:lnTo>
                    <a:pt x="354" y="15"/>
                  </a:lnTo>
                  <a:lnTo>
                    <a:pt x="344" y="10"/>
                  </a:lnTo>
                  <a:lnTo>
                    <a:pt x="329" y="7"/>
                  </a:lnTo>
                  <a:lnTo>
                    <a:pt x="314" y="5"/>
                  </a:lnTo>
                  <a:lnTo>
                    <a:pt x="300" y="3"/>
                  </a:lnTo>
                  <a:lnTo>
                    <a:pt x="287" y="3"/>
                  </a:lnTo>
                  <a:lnTo>
                    <a:pt x="273" y="0"/>
                  </a:lnTo>
                  <a:lnTo>
                    <a:pt x="261" y="0"/>
                  </a:lnTo>
                  <a:lnTo>
                    <a:pt x="242" y="3"/>
                  </a:lnTo>
                  <a:lnTo>
                    <a:pt x="232" y="4"/>
                  </a:lnTo>
                  <a:lnTo>
                    <a:pt x="216" y="7"/>
                  </a:lnTo>
                  <a:lnTo>
                    <a:pt x="202" y="8"/>
                  </a:lnTo>
                  <a:lnTo>
                    <a:pt x="187" y="12"/>
                  </a:lnTo>
                  <a:lnTo>
                    <a:pt x="177" y="17"/>
                  </a:lnTo>
                  <a:lnTo>
                    <a:pt x="162" y="22"/>
                  </a:lnTo>
                  <a:lnTo>
                    <a:pt x="151" y="29"/>
                  </a:lnTo>
                  <a:lnTo>
                    <a:pt x="137" y="33"/>
                  </a:lnTo>
                  <a:lnTo>
                    <a:pt x="125" y="41"/>
                  </a:lnTo>
                  <a:lnTo>
                    <a:pt x="114" y="49"/>
                  </a:lnTo>
                  <a:lnTo>
                    <a:pt x="101" y="56"/>
                  </a:lnTo>
                  <a:lnTo>
                    <a:pt x="88" y="66"/>
                  </a:lnTo>
                  <a:lnTo>
                    <a:pt x="82" y="77"/>
                  </a:lnTo>
                  <a:lnTo>
                    <a:pt x="70" y="86"/>
                  </a:lnTo>
                  <a:lnTo>
                    <a:pt x="62" y="96"/>
                  </a:lnTo>
                  <a:lnTo>
                    <a:pt x="52" y="106"/>
                  </a:lnTo>
                  <a:lnTo>
                    <a:pt x="44" y="118"/>
                  </a:lnTo>
                  <a:lnTo>
                    <a:pt x="38" y="129"/>
                  </a:lnTo>
                  <a:lnTo>
                    <a:pt x="30" y="142"/>
                  </a:lnTo>
                  <a:lnTo>
                    <a:pt x="26" y="154"/>
                  </a:lnTo>
                  <a:lnTo>
                    <a:pt x="19" y="167"/>
                  </a:lnTo>
                  <a:lnTo>
                    <a:pt x="15" y="180"/>
                  </a:lnTo>
                  <a:lnTo>
                    <a:pt x="10" y="193"/>
                  </a:lnTo>
                  <a:lnTo>
                    <a:pt x="7" y="207"/>
                  </a:lnTo>
                  <a:lnTo>
                    <a:pt x="3" y="219"/>
                  </a:lnTo>
                  <a:lnTo>
                    <a:pt x="1" y="234"/>
                  </a:lnTo>
                  <a:lnTo>
                    <a:pt x="0" y="248"/>
                  </a:lnTo>
                  <a:lnTo>
                    <a:pt x="0" y="262"/>
                  </a:lnTo>
                  <a:lnTo>
                    <a:pt x="0" y="275"/>
                  </a:lnTo>
                  <a:lnTo>
                    <a:pt x="0" y="288"/>
                  </a:lnTo>
                  <a:lnTo>
                    <a:pt x="3" y="301"/>
                  </a:lnTo>
                  <a:lnTo>
                    <a:pt x="6" y="316"/>
                  </a:lnTo>
                  <a:lnTo>
                    <a:pt x="7" y="321"/>
                  </a:lnTo>
                  <a:lnTo>
                    <a:pt x="87" y="380"/>
                  </a:lnTo>
                  <a:lnTo>
                    <a:pt x="100" y="478"/>
                  </a:lnTo>
                  <a:lnTo>
                    <a:pt x="235" y="478"/>
                  </a:lnTo>
                  <a:lnTo>
                    <a:pt x="240" y="478"/>
                  </a:lnTo>
                  <a:lnTo>
                    <a:pt x="242" y="480"/>
                  </a:lnTo>
                  <a:lnTo>
                    <a:pt x="242" y="481"/>
                  </a:lnTo>
                  <a:lnTo>
                    <a:pt x="246" y="482"/>
                  </a:lnTo>
                  <a:lnTo>
                    <a:pt x="248" y="483"/>
                  </a:lnTo>
                  <a:lnTo>
                    <a:pt x="250" y="486"/>
                  </a:lnTo>
                  <a:lnTo>
                    <a:pt x="252" y="487"/>
                  </a:lnTo>
                  <a:lnTo>
                    <a:pt x="255" y="488"/>
                  </a:lnTo>
                  <a:lnTo>
                    <a:pt x="257" y="490"/>
                  </a:lnTo>
                  <a:lnTo>
                    <a:pt x="261" y="490"/>
                  </a:lnTo>
                  <a:lnTo>
                    <a:pt x="263" y="490"/>
                  </a:lnTo>
                  <a:lnTo>
                    <a:pt x="264" y="490"/>
                  </a:lnTo>
                  <a:lnTo>
                    <a:pt x="266" y="490"/>
                  </a:lnTo>
                  <a:lnTo>
                    <a:pt x="268" y="490"/>
                  </a:lnTo>
                  <a:lnTo>
                    <a:pt x="271" y="490"/>
                  </a:lnTo>
                  <a:lnTo>
                    <a:pt x="273" y="490"/>
                  </a:lnTo>
                  <a:lnTo>
                    <a:pt x="278" y="490"/>
                  </a:lnTo>
                  <a:lnTo>
                    <a:pt x="279" y="490"/>
                  </a:lnTo>
                  <a:lnTo>
                    <a:pt x="281" y="490"/>
                  </a:lnTo>
                  <a:lnTo>
                    <a:pt x="284" y="488"/>
                  </a:lnTo>
                  <a:lnTo>
                    <a:pt x="285" y="488"/>
                  </a:lnTo>
                  <a:lnTo>
                    <a:pt x="290" y="487"/>
                  </a:lnTo>
                  <a:lnTo>
                    <a:pt x="291" y="486"/>
                  </a:lnTo>
                  <a:lnTo>
                    <a:pt x="292" y="482"/>
                  </a:lnTo>
                  <a:lnTo>
                    <a:pt x="293" y="482"/>
                  </a:lnTo>
                  <a:lnTo>
                    <a:pt x="296" y="480"/>
                  </a:lnTo>
                  <a:lnTo>
                    <a:pt x="298" y="478"/>
                  </a:lnTo>
                  <a:lnTo>
                    <a:pt x="441" y="478"/>
                  </a:lnTo>
                  <a:lnTo>
                    <a:pt x="448" y="383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2" name="Object 36"/>
          <p:cNvGraphicFramePr>
            <a:graphicFrameLocks noChangeAspect="1"/>
          </p:cNvGraphicFramePr>
          <p:nvPr/>
        </p:nvGraphicFramePr>
        <p:xfrm>
          <a:off x="1475582" y="5970589"/>
          <a:ext cx="45918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Fotografia di Photo Editor" r:id="rId5" imgW="971686" imgH="905001" progId="">
                  <p:embed/>
                </p:oleObj>
              </mc:Choice>
              <mc:Fallback>
                <p:oleObj name="Fotografia di Photo Editor" r:id="rId5" imgW="971686" imgH="9050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82" y="5970589"/>
                        <a:ext cx="45918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9" descr="D:\Users\naco40148\Documents\Oando 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33" y="5959476"/>
            <a:ext cx="466063" cy="479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4111637"/>
            <a:ext cx="8420100" cy="765175"/>
          </a:xfrm>
          <a:ln w="9525"/>
        </p:spPr>
        <p:txBody>
          <a:bodyPr lIns="91440" tIns="45720" anchor="ctr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it-IT"/>
              <a:t>Titolo copertina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4876800"/>
            <a:ext cx="6934200" cy="609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Sottotitolo copertina</a:t>
            </a:r>
          </a:p>
        </p:txBody>
      </p:sp>
    </p:spTree>
    <p:extLst>
      <p:ext uri="{BB962C8B-B14F-4D97-AF65-F5344CB8AC3E}">
        <p14:creationId xmlns:p14="http://schemas.microsoft.com/office/powerpoint/2010/main" val="41149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24D51-80B0-4DBF-B046-5CB006712AD9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7906" y="-26987"/>
            <a:ext cx="2387071" cy="564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" y="-26987"/>
            <a:ext cx="6996113" cy="564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F462B-4FEE-4CB0-98F3-0F1258C215EF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66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6988"/>
            <a:ext cx="899795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694" y="893763"/>
            <a:ext cx="4691592" cy="4722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385" y="893763"/>
            <a:ext cx="4691592" cy="4722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9C7EA-864B-48AB-AB4B-D67C66770966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28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-26988"/>
            <a:ext cx="899795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694" y="893763"/>
            <a:ext cx="4691592" cy="4722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73385" y="893763"/>
            <a:ext cx="4691592" cy="2284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73385" y="3330575"/>
            <a:ext cx="4691592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8EE65-EE5E-4E8D-8F58-B7A0D3421B19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766" y="6286501"/>
            <a:ext cx="460904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 noChangeAspect="1"/>
          </p:cNvGrpSpPr>
          <p:nvPr userDrawn="1"/>
        </p:nvGrpSpPr>
        <p:grpSpPr bwMode="auto">
          <a:xfrm>
            <a:off x="7371027" y="6308726"/>
            <a:ext cx="426508" cy="434975"/>
            <a:chOff x="49" y="17"/>
            <a:chExt cx="541" cy="491"/>
          </a:xfrm>
        </p:grpSpPr>
        <p:sp>
          <p:nvSpPr>
            <p:cNvPr id="6" name="Freeform 13"/>
            <p:cNvSpPr>
              <a:spLocks noChangeAspect="1"/>
            </p:cNvSpPr>
            <p:nvPr/>
          </p:nvSpPr>
          <p:spPr bwMode="auto">
            <a:xfrm>
              <a:off x="97" y="65"/>
              <a:ext cx="445" cy="403"/>
            </a:xfrm>
            <a:custGeom>
              <a:avLst/>
              <a:gdLst>
                <a:gd name="T0" fmla="*/ 518 w 443"/>
                <a:gd name="T1" fmla="*/ 211 h 404"/>
                <a:gd name="T2" fmla="*/ 518 w 443"/>
                <a:gd name="T3" fmla="*/ 202 h 404"/>
                <a:gd name="T4" fmla="*/ 517 w 443"/>
                <a:gd name="T5" fmla="*/ 202 h 404"/>
                <a:gd name="T6" fmla="*/ 516 w 443"/>
                <a:gd name="T7" fmla="*/ 202 h 404"/>
                <a:gd name="T8" fmla="*/ 512 w 443"/>
                <a:gd name="T9" fmla="*/ 193 h 404"/>
                <a:gd name="T10" fmla="*/ 514 w 443"/>
                <a:gd name="T11" fmla="*/ 160 h 404"/>
                <a:gd name="T12" fmla="*/ 511 w 443"/>
                <a:gd name="T13" fmla="*/ 146 h 404"/>
                <a:gd name="T14" fmla="*/ 503 w 443"/>
                <a:gd name="T15" fmla="*/ 133 h 404"/>
                <a:gd name="T16" fmla="*/ 498 w 443"/>
                <a:gd name="T17" fmla="*/ 120 h 404"/>
                <a:gd name="T18" fmla="*/ 490 w 443"/>
                <a:gd name="T19" fmla="*/ 110 h 404"/>
                <a:gd name="T20" fmla="*/ 313 w 443"/>
                <a:gd name="T21" fmla="*/ 267 h 404"/>
                <a:gd name="T22" fmla="*/ 465 w 443"/>
                <a:gd name="T23" fmla="*/ 71 h 404"/>
                <a:gd name="T24" fmla="*/ 454 w 443"/>
                <a:gd name="T25" fmla="*/ 60 h 404"/>
                <a:gd name="T26" fmla="*/ 445 w 443"/>
                <a:gd name="T27" fmla="*/ 52 h 404"/>
                <a:gd name="T28" fmla="*/ 432 w 443"/>
                <a:gd name="T29" fmla="*/ 44 h 404"/>
                <a:gd name="T30" fmla="*/ 420 w 443"/>
                <a:gd name="T31" fmla="*/ 35 h 404"/>
                <a:gd name="T32" fmla="*/ 373 w 443"/>
                <a:gd name="T33" fmla="*/ 18 h 404"/>
                <a:gd name="T34" fmla="*/ 351 w 443"/>
                <a:gd name="T35" fmla="*/ 13 h 404"/>
                <a:gd name="T36" fmla="*/ 328 w 443"/>
                <a:gd name="T37" fmla="*/ 6 h 404"/>
                <a:gd name="T38" fmla="*/ 315 w 443"/>
                <a:gd name="T39" fmla="*/ 4 h 404"/>
                <a:gd name="T40" fmla="*/ 300 w 443"/>
                <a:gd name="T41" fmla="*/ 1 h 404"/>
                <a:gd name="T42" fmla="*/ 285 w 443"/>
                <a:gd name="T43" fmla="*/ 0 h 404"/>
                <a:gd name="T44" fmla="*/ 260 w 443"/>
                <a:gd name="T45" fmla="*/ 248 h 404"/>
                <a:gd name="T46" fmla="*/ 241 w 443"/>
                <a:gd name="T47" fmla="*/ 0 h 404"/>
                <a:gd name="T48" fmla="*/ 227 w 443"/>
                <a:gd name="T49" fmla="*/ 0 h 404"/>
                <a:gd name="T50" fmla="*/ 213 w 443"/>
                <a:gd name="T51" fmla="*/ 1 h 404"/>
                <a:gd name="T52" fmla="*/ 200 w 443"/>
                <a:gd name="T53" fmla="*/ 6 h 404"/>
                <a:gd name="T54" fmla="*/ 185 w 443"/>
                <a:gd name="T55" fmla="*/ 8 h 404"/>
                <a:gd name="T56" fmla="*/ 171 w 443"/>
                <a:gd name="T57" fmla="*/ 16 h 404"/>
                <a:gd name="T58" fmla="*/ 231 w 443"/>
                <a:gd name="T59" fmla="*/ 255 h 404"/>
                <a:gd name="T60" fmla="*/ 94 w 443"/>
                <a:gd name="T61" fmla="*/ 39 h 404"/>
                <a:gd name="T62" fmla="*/ 82 w 443"/>
                <a:gd name="T63" fmla="*/ 48 h 404"/>
                <a:gd name="T64" fmla="*/ 69 w 443"/>
                <a:gd name="T65" fmla="*/ 54 h 404"/>
                <a:gd name="T66" fmla="*/ 60 w 443"/>
                <a:gd name="T67" fmla="*/ 66 h 404"/>
                <a:gd name="T68" fmla="*/ 51 w 443"/>
                <a:gd name="T69" fmla="*/ 76 h 404"/>
                <a:gd name="T70" fmla="*/ 34 w 443"/>
                <a:gd name="T71" fmla="*/ 106 h 404"/>
                <a:gd name="T72" fmla="*/ 28 w 443"/>
                <a:gd name="T73" fmla="*/ 117 h 404"/>
                <a:gd name="T74" fmla="*/ 19 w 443"/>
                <a:gd name="T75" fmla="*/ 128 h 404"/>
                <a:gd name="T76" fmla="*/ 12 w 443"/>
                <a:gd name="T77" fmla="*/ 139 h 404"/>
                <a:gd name="T78" fmla="*/ 7 w 443"/>
                <a:gd name="T79" fmla="*/ 154 h 404"/>
                <a:gd name="T80" fmla="*/ 188 w 443"/>
                <a:gd name="T81" fmla="*/ 287 h 404"/>
                <a:gd name="T82" fmla="*/ 4 w 443"/>
                <a:gd name="T83" fmla="*/ 199 h 404"/>
                <a:gd name="T84" fmla="*/ 2 w 443"/>
                <a:gd name="T85" fmla="*/ 202 h 404"/>
                <a:gd name="T86" fmla="*/ 0 w 443"/>
                <a:gd name="T87" fmla="*/ 202 h 404"/>
                <a:gd name="T88" fmla="*/ 0 w 443"/>
                <a:gd name="T89" fmla="*/ 202 h 404"/>
                <a:gd name="T90" fmla="*/ 1 w 443"/>
                <a:gd name="T91" fmla="*/ 214 h 404"/>
                <a:gd name="T92" fmla="*/ 93 w 443"/>
                <a:gd name="T93" fmla="*/ 351 h 404"/>
                <a:gd name="T94" fmla="*/ 231 w 443"/>
                <a:gd name="T95" fmla="*/ 354 h 404"/>
                <a:gd name="T96" fmla="*/ 239 w 443"/>
                <a:gd name="T97" fmla="*/ 358 h 404"/>
                <a:gd name="T98" fmla="*/ 246 w 443"/>
                <a:gd name="T99" fmla="*/ 363 h 404"/>
                <a:gd name="T100" fmla="*/ 253 w 443"/>
                <a:gd name="T101" fmla="*/ 365 h 404"/>
                <a:gd name="T102" fmla="*/ 260 w 443"/>
                <a:gd name="T103" fmla="*/ 365 h 404"/>
                <a:gd name="T104" fmla="*/ 268 w 443"/>
                <a:gd name="T105" fmla="*/ 365 h 404"/>
                <a:gd name="T106" fmla="*/ 274 w 443"/>
                <a:gd name="T107" fmla="*/ 361 h 404"/>
                <a:gd name="T108" fmla="*/ 281 w 443"/>
                <a:gd name="T109" fmla="*/ 358 h 404"/>
                <a:gd name="T110" fmla="*/ 286 w 443"/>
                <a:gd name="T111" fmla="*/ 354 h 404"/>
                <a:gd name="T112" fmla="*/ 426 w 443"/>
                <a:gd name="T113" fmla="*/ 351 h 404"/>
                <a:gd name="T114" fmla="*/ 517 w 443"/>
                <a:gd name="T115" fmla="*/ 214 h 40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43" h="404">
                  <a:moveTo>
                    <a:pt x="441" y="252"/>
                  </a:moveTo>
                  <a:lnTo>
                    <a:pt x="442" y="249"/>
                  </a:lnTo>
                  <a:lnTo>
                    <a:pt x="442" y="240"/>
                  </a:lnTo>
                  <a:lnTo>
                    <a:pt x="442" y="233"/>
                  </a:lnTo>
                  <a:lnTo>
                    <a:pt x="442" y="226"/>
                  </a:lnTo>
                  <a:lnTo>
                    <a:pt x="441" y="219"/>
                  </a:lnTo>
                  <a:lnTo>
                    <a:pt x="441" y="214"/>
                  </a:lnTo>
                  <a:lnTo>
                    <a:pt x="440" y="206"/>
                  </a:lnTo>
                  <a:lnTo>
                    <a:pt x="438" y="199"/>
                  </a:lnTo>
                  <a:lnTo>
                    <a:pt x="436" y="193"/>
                  </a:lnTo>
                  <a:lnTo>
                    <a:pt x="295" y="325"/>
                  </a:lnTo>
                  <a:lnTo>
                    <a:pt x="438" y="160"/>
                  </a:lnTo>
                  <a:lnTo>
                    <a:pt x="436" y="154"/>
                  </a:lnTo>
                  <a:lnTo>
                    <a:pt x="435" y="146"/>
                  </a:lnTo>
                  <a:lnTo>
                    <a:pt x="431" y="139"/>
                  </a:lnTo>
                  <a:lnTo>
                    <a:pt x="427" y="133"/>
                  </a:lnTo>
                  <a:lnTo>
                    <a:pt x="424" y="128"/>
                  </a:lnTo>
                  <a:lnTo>
                    <a:pt x="422" y="120"/>
                  </a:lnTo>
                  <a:lnTo>
                    <a:pt x="416" y="117"/>
                  </a:lnTo>
                  <a:lnTo>
                    <a:pt x="414" y="110"/>
                  </a:lnTo>
                  <a:lnTo>
                    <a:pt x="407" y="106"/>
                  </a:lnTo>
                  <a:lnTo>
                    <a:pt x="275" y="305"/>
                  </a:lnTo>
                  <a:lnTo>
                    <a:pt x="393" y="76"/>
                  </a:lnTo>
                  <a:lnTo>
                    <a:pt x="389" y="71"/>
                  </a:lnTo>
                  <a:lnTo>
                    <a:pt x="383" y="66"/>
                  </a:lnTo>
                  <a:lnTo>
                    <a:pt x="378" y="60"/>
                  </a:lnTo>
                  <a:lnTo>
                    <a:pt x="373" y="54"/>
                  </a:lnTo>
                  <a:lnTo>
                    <a:pt x="369" y="52"/>
                  </a:lnTo>
                  <a:lnTo>
                    <a:pt x="362" y="48"/>
                  </a:lnTo>
                  <a:lnTo>
                    <a:pt x="356" y="44"/>
                  </a:lnTo>
                  <a:lnTo>
                    <a:pt x="348" y="39"/>
                  </a:lnTo>
                  <a:lnTo>
                    <a:pt x="344" y="35"/>
                  </a:lnTo>
                  <a:lnTo>
                    <a:pt x="249" y="293"/>
                  </a:lnTo>
                  <a:lnTo>
                    <a:pt x="315" y="18"/>
                  </a:lnTo>
                  <a:lnTo>
                    <a:pt x="309" y="16"/>
                  </a:lnTo>
                  <a:lnTo>
                    <a:pt x="304" y="13"/>
                  </a:lnTo>
                  <a:lnTo>
                    <a:pt x="298" y="8"/>
                  </a:lnTo>
                  <a:lnTo>
                    <a:pt x="290" y="6"/>
                  </a:lnTo>
                  <a:lnTo>
                    <a:pt x="282" y="6"/>
                  </a:lnTo>
                  <a:lnTo>
                    <a:pt x="277" y="4"/>
                  </a:lnTo>
                  <a:lnTo>
                    <a:pt x="269" y="1"/>
                  </a:lnTo>
                  <a:lnTo>
                    <a:pt x="262" y="1"/>
                  </a:lnTo>
                  <a:lnTo>
                    <a:pt x="253" y="0"/>
                  </a:lnTo>
                  <a:lnTo>
                    <a:pt x="247" y="0"/>
                  </a:lnTo>
                  <a:lnTo>
                    <a:pt x="241" y="0"/>
                  </a:lnTo>
                  <a:lnTo>
                    <a:pt x="222" y="286"/>
                  </a:lnTo>
                  <a:lnTo>
                    <a:pt x="208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89" y="0"/>
                  </a:lnTo>
                  <a:lnTo>
                    <a:pt x="183" y="1"/>
                  </a:lnTo>
                  <a:lnTo>
                    <a:pt x="175" y="1"/>
                  </a:lnTo>
                  <a:lnTo>
                    <a:pt x="167" y="4"/>
                  </a:lnTo>
                  <a:lnTo>
                    <a:pt x="162" y="6"/>
                  </a:lnTo>
                  <a:lnTo>
                    <a:pt x="153" y="6"/>
                  </a:lnTo>
                  <a:lnTo>
                    <a:pt x="147" y="8"/>
                  </a:lnTo>
                  <a:lnTo>
                    <a:pt x="138" y="13"/>
                  </a:lnTo>
                  <a:lnTo>
                    <a:pt x="133" y="16"/>
                  </a:lnTo>
                  <a:lnTo>
                    <a:pt x="128" y="18"/>
                  </a:lnTo>
                  <a:lnTo>
                    <a:pt x="193" y="293"/>
                  </a:lnTo>
                  <a:lnTo>
                    <a:pt x="99" y="35"/>
                  </a:lnTo>
                  <a:lnTo>
                    <a:pt x="94" y="39"/>
                  </a:lnTo>
                  <a:lnTo>
                    <a:pt x="85" y="44"/>
                  </a:lnTo>
                  <a:lnTo>
                    <a:pt x="82" y="48"/>
                  </a:lnTo>
                  <a:lnTo>
                    <a:pt x="76" y="52"/>
                  </a:lnTo>
                  <a:lnTo>
                    <a:pt x="69" y="54"/>
                  </a:lnTo>
                  <a:lnTo>
                    <a:pt x="65" y="60"/>
                  </a:lnTo>
                  <a:lnTo>
                    <a:pt x="60" y="66"/>
                  </a:lnTo>
                  <a:lnTo>
                    <a:pt x="54" y="71"/>
                  </a:lnTo>
                  <a:lnTo>
                    <a:pt x="51" y="76"/>
                  </a:lnTo>
                  <a:lnTo>
                    <a:pt x="169" y="305"/>
                  </a:lnTo>
                  <a:lnTo>
                    <a:pt x="34" y="106"/>
                  </a:lnTo>
                  <a:lnTo>
                    <a:pt x="32" y="110"/>
                  </a:lnTo>
                  <a:lnTo>
                    <a:pt x="28" y="117"/>
                  </a:lnTo>
                  <a:lnTo>
                    <a:pt x="21" y="120"/>
                  </a:lnTo>
                  <a:lnTo>
                    <a:pt x="19" y="128"/>
                  </a:lnTo>
                  <a:lnTo>
                    <a:pt x="14" y="133"/>
                  </a:lnTo>
                  <a:lnTo>
                    <a:pt x="12" y="139"/>
                  </a:lnTo>
                  <a:lnTo>
                    <a:pt x="9" y="146"/>
                  </a:lnTo>
                  <a:lnTo>
                    <a:pt x="7" y="154"/>
                  </a:lnTo>
                  <a:lnTo>
                    <a:pt x="5" y="160"/>
                  </a:lnTo>
                  <a:lnTo>
                    <a:pt x="150" y="325"/>
                  </a:lnTo>
                  <a:lnTo>
                    <a:pt x="7" y="193"/>
                  </a:lnTo>
                  <a:lnTo>
                    <a:pt x="4" y="199"/>
                  </a:lnTo>
                  <a:lnTo>
                    <a:pt x="3" y="206"/>
                  </a:lnTo>
                  <a:lnTo>
                    <a:pt x="2" y="214"/>
                  </a:lnTo>
                  <a:lnTo>
                    <a:pt x="1" y="219"/>
                  </a:lnTo>
                  <a:lnTo>
                    <a:pt x="0" y="226"/>
                  </a:lnTo>
                  <a:lnTo>
                    <a:pt x="0" y="233"/>
                  </a:lnTo>
                  <a:lnTo>
                    <a:pt x="0" y="240"/>
                  </a:lnTo>
                  <a:lnTo>
                    <a:pt x="1" y="249"/>
                  </a:lnTo>
                  <a:lnTo>
                    <a:pt x="1" y="252"/>
                  </a:lnTo>
                  <a:lnTo>
                    <a:pt x="83" y="311"/>
                  </a:lnTo>
                  <a:lnTo>
                    <a:pt x="93" y="389"/>
                  </a:lnTo>
                  <a:lnTo>
                    <a:pt x="191" y="389"/>
                  </a:lnTo>
                  <a:lnTo>
                    <a:pt x="193" y="392"/>
                  </a:lnTo>
                  <a:lnTo>
                    <a:pt x="197" y="393"/>
                  </a:lnTo>
                  <a:lnTo>
                    <a:pt x="201" y="396"/>
                  </a:lnTo>
                  <a:lnTo>
                    <a:pt x="203" y="398"/>
                  </a:lnTo>
                  <a:lnTo>
                    <a:pt x="208" y="401"/>
                  </a:lnTo>
                  <a:lnTo>
                    <a:pt x="212" y="403"/>
                  </a:lnTo>
                  <a:lnTo>
                    <a:pt x="215" y="403"/>
                  </a:lnTo>
                  <a:lnTo>
                    <a:pt x="218" y="403"/>
                  </a:lnTo>
                  <a:lnTo>
                    <a:pt x="222" y="403"/>
                  </a:lnTo>
                  <a:lnTo>
                    <a:pt x="224" y="403"/>
                  </a:lnTo>
                  <a:lnTo>
                    <a:pt x="230" y="403"/>
                  </a:lnTo>
                  <a:lnTo>
                    <a:pt x="232" y="401"/>
                  </a:lnTo>
                  <a:lnTo>
                    <a:pt x="236" y="399"/>
                  </a:lnTo>
                  <a:lnTo>
                    <a:pt x="241" y="398"/>
                  </a:lnTo>
                  <a:lnTo>
                    <a:pt x="243" y="396"/>
                  </a:lnTo>
                  <a:lnTo>
                    <a:pt x="246" y="393"/>
                  </a:lnTo>
                  <a:lnTo>
                    <a:pt x="248" y="392"/>
                  </a:lnTo>
                  <a:lnTo>
                    <a:pt x="249" y="389"/>
                  </a:lnTo>
                  <a:lnTo>
                    <a:pt x="350" y="389"/>
                  </a:lnTo>
                  <a:lnTo>
                    <a:pt x="361" y="311"/>
                  </a:lnTo>
                  <a:lnTo>
                    <a:pt x="441" y="252"/>
                  </a:lnTo>
                </a:path>
              </a:pathLst>
            </a:custGeom>
            <a:solidFill>
              <a:srgbClr val="FAF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Freeform 14"/>
            <p:cNvSpPr>
              <a:spLocks noChangeAspect="1"/>
            </p:cNvSpPr>
            <p:nvPr/>
          </p:nvSpPr>
          <p:spPr bwMode="auto">
            <a:xfrm>
              <a:off x="49" y="17"/>
              <a:ext cx="541" cy="491"/>
            </a:xfrm>
            <a:custGeom>
              <a:avLst/>
              <a:gdLst>
                <a:gd name="T0" fmla="*/ 491 w 541"/>
                <a:gd name="T1" fmla="*/ 273 h 491"/>
                <a:gd name="T2" fmla="*/ 487 w 541"/>
                <a:gd name="T3" fmla="*/ 247 h 491"/>
                <a:gd name="T4" fmla="*/ 485 w 541"/>
                <a:gd name="T5" fmla="*/ 202 h 491"/>
                <a:gd name="T6" fmla="*/ 473 w 541"/>
                <a:gd name="T7" fmla="*/ 176 h 491"/>
                <a:gd name="T8" fmla="*/ 456 w 541"/>
                <a:gd name="T9" fmla="*/ 154 h 491"/>
                <a:gd name="T10" fmla="*/ 432 w 541"/>
                <a:gd name="T11" fmla="*/ 114 h 491"/>
                <a:gd name="T12" fmla="*/ 411 w 541"/>
                <a:gd name="T13" fmla="*/ 96 h 491"/>
                <a:gd name="T14" fmla="*/ 298 w 541"/>
                <a:gd name="T15" fmla="*/ 342 h 491"/>
                <a:gd name="T16" fmla="*/ 347 w 541"/>
                <a:gd name="T17" fmla="*/ 56 h 491"/>
                <a:gd name="T18" fmla="*/ 318 w 541"/>
                <a:gd name="T19" fmla="*/ 49 h 491"/>
                <a:gd name="T20" fmla="*/ 290 w 541"/>
                <a:gd name="T21" fmla="*/ 48 h 491"/>
                <a:gd name="T22" fmla="*/ 246 w 541"/>
                <a:gd name="T23" fmla="*/ 48 h 491"/>
                <a:gd name="T24" fmla="*/ 216 w 541"/>
                <a:gd name="T25" fmla="*/ 51 h 491"/>
                <a:gd name="T26" fmla="*/ 187 w 541"/>
                <a:gd name="T27" fmla="*/ 59 h 491"/>
                <a:gd name="T28" fmla="*/ 148 w 541"/>
                <a:gd name="T29" fmla="*/ 83 h 491"/>
                <a:gd name="T30" fmla="*/ 125 w 541"/>
                <a:gd name="T31" fmla="*/ 100 h 491"/>
                <a:gd name="T32" fmla="*/ 103 w 541"/>
                <a:gd name="T33" fmla="*/ 119 h 491"/>
                <a:gd name="T34" fmla="*/ 81 w 541"/>
                <a:gd name="T35" fmla="*/ 158 h 491"/>
                <a:gd name="T36" fmla="*/ 63 w 541"/>
                <a:gd name="T37" fmla="*/ 181 h 491"/>
                <a:gd name="T38" fmla="*/ 54 w 541"/>
                <a:gd name="T39" fmla="*/ 209 h 491"/>
                <a:gd name="T40" fmla="*/ 52 w 541"/>
                <a:gd name="T41" fmla="*/ 255 h 491"/>
                <a:gd name="T42" fmla="*/ 49 w 541"/>
                <a:gd name="T43" fmla="*/ 280 h 491"/>
                <a:gd name="T44" fmla="*/ 132 w 541"/>
                <a:gd name="T45" fmla="*/ 360 h 491"/>
                <a:gd name="T46" fmla="*/ 246 w 541"/>
                <a:gd name="T47" fmla="*/ 442 h 491"/>
                <a:gd name="T48" fmla="*/ 261 w 541"/>
                <a:gd name="T49" fmla="*/ 450 h 491"/>
                <a:gd name="T50" fmla="*/ 273 w 541"/>
                <a:gd name="T51" fmla="*/ 452 h 491"/>
                <a:gd name="T52" fmla="*/ 290 w 541"/>
                <a:gd name="T53" fmla="*/ 447 h 491"/>
                <a:gd name="T54" fmla="*/ 298 w 541"/>
                <a:gd name="T55" fmla="*/ 437 h 491"/>
                <a:gd name="T56" fmla="*/ 453 w 541"/>
                <a:gd name="T57" fmla="*/ 380 h 491"/>
                <a:gd name="T58" fmla="*/ 535 w 541"/>
                <a:gd name="T59" fmla="*/ 309 h 491"/>
                <a:gd name="T60" fmla="*/ 538 w 541"/>
                <a:gd name="T61" fmla="*/ 255 h 491"/>
                <a:gd name="T62" fmla="*/ 529 w 541"/>
                <a:gd name="T63" fmla="*/ 198 h 491"/>
                <a:gd name="T64" fmla="*/ 509 w 541"/>
                <a:gd name="T65" fmla="*/ 147 h 491"/>
                <a:gd name="T66" fmla="*/ 481 w 541"/>
                <a:gd name="T67" fmla="*/ 101 h 491"/>
                <a:gd name="T68" fmla="*/ 441 w 541"/>
                <a:gd name="T69" fmla="*/ 61 h 491"/>
                <a:gd name="T70" fmla="*/ 394 w 541"/>
                <a:gd name="T71" fmla="*/ 32 h 491"/>
                <a:gd name="T72" fmla="*/ 344 w 541"/>
                <a:gd name="T73" fmla="*/ 10 h 491"/>
                <a:gd name="T74" fmla="*/ 287 w 541"/>
                <a:gd name="T75" fmla="*/ 3 h 491"/>
                <a:gd name="T76" fmla="*/ 232 w 541"/>
                <a:gd name="T77" fmla="*/ 4 h 491"/>
                <a:gd name="T78" fmla="*/ 177 w 541"/>
                <a:gd name="T79" fmla="*/ 17 h 491"/>
                <a:gd name="T80" fmla="*/ 125 w 541"/>
                <a:gd name="T81" fmla="*/ 41 h 491"/>
                <a:gd name="T82" fmla="*/ 82 w 541"/>
                <a:gd name="T83" fmla="*/ 77 h 491"/>
                <a:gd name="T84" fmla="*/ 44 w 541"/>
                <a:gd name="T85" fmla="*/ 118 h 491"/>
                <a:gd name="T86" fmla="*/ 19 w 541"/>
                <a:gd name="T87" fmla="*/ 167 h 491"/>
                <a:gd name="T88" fmla="*/ 3 w 541"/>
                <a:gd name="T89" fmla="*/ 219 h 491"/>
                <a:gd name="T90" fmla="*/ 0 w 541"/>
                <a:gd name="T91" fmla="*/ 275 h 491"/>
                <a:gd name="T92" fmla="*/ 7 w 541"/>
                <a:gd name="T93" fmla="*/ 321 h 491"/>
                <a:gd name="T94" fmla="*/ 240 w 541"/>
                <a:gd name="T95" fmla="*/ 478 h 491"/>
                <a:gd name="T96" fmla="*/ 248 w 541"/>
                <a:gd name="T97" fmla="*/ 483 h 491"/>
                <a:gd name="T98" fmla="*/ 257 w 541"/>
                <a:gd name="T99" fmla="*/ 490 h 491"/>
                <a:gd name="T100" fmla="*/ 266 w 541"/>
                <a:gd name="T101" fmla="*/ 490 h 491"/>
                <a:gd name="T102" fmla="*/ 278 w 541"/>
                <a:gd name="T103" fmla="*/ 490 h 491"/>
                <a:gd name="T104" fmla="*/ 285 w 541"/>
                <a:gd name="T105" fmla="*/ 488 h 491"/>
                <a:gd name="T106" fmla="*/ 293 w 541"/>
                <a:gd name="T107" fmla="*/ 482 h 491"/>
                <a:gd name="T108" fmla="*/ 448 w 541"/>
                <a:gd name="T109" fmla="*/ 383 h 4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541" h="491">
                  <a:moveTo>
                    <a:pt x="448" y="383"/>
                  </a:moveTo>
                  <a:lnTo>
                    <a:pt x="491" y="288"/>
                  </a:lnTo>
                  <a:lnTo>
                    <a:pt x="491" y="280"/>
                  </a:lnTo>
                  <a:lnTo>
                    <a:pt x="491" y="273"/>
                  </a:lnTo>
                  <a:lnTo>
                    <a:pt x="490" y="267"/>
                  </a:lnTo>
                  <a:lnTo>
                    <a:pt x="490" y="262"/>
                  </a:lnTo>
                  <a:lnTo>
                    <a:pt x="489" y="255"/>
                  </a:lnTo>
                  <a:lnTo>
                    <a:pt x="487" y="247"/>
                  </a:lnTo>
                  <a:lnTo>
                    <a:pt x="485" y="240"/>
                  </a:lnTo>
                  <a:lnTo>
                    <a:pt x="344" y="372"/>
                  </a:lnTo>
                  <a:lnTo>
                    <a:pt x="487" y="209"/>
                  </a:lnTo>
                  <a:lnTo>
                    <a:pt x="485" y="202"/>
                  </a:lnTo>
                  <a:lnTo>
                    <a:pt x="484" y="194"/>
                  </a:lnTo>
                  <a:lnTo>
                    <a:pt x="480" y="187"/>
                  </a:lnTo>
                  <a:lnTo>
                    <a:pt x="476" y="181"/>
                  </a:lnTo>
                  <a:lnTo>
                    <a:pt x="473" y="176"/>
                  </a:lnTo>
                  <a:lnTo>
                    <a:pt x="471" y="168"/>
                  </a:lnTo>
                  <a:lnTo>
                    <a:pt x="465" y="165"/>
                  </a:lnTo>
                  <a:lnTo>
                    <a:pt x="463" y="158"/>
                  </a:lnTo>
                  <a:lnTo>
                    <a:pt x="456" y="154"/>
                  </a:lnTo>
                  <a:lnTo>
                    <a:pt x="326" y="353"/>
                  </a:lnTo>
                  <a:lnTo>
                    <a:pt x="442" y="124"/>
                  </a:lnTo>
                  <a:lnTo>
                    <a:pt x="438" y="119"/>
                  </a:lnTo>
                  <a:lnTo>
                    <a:pt x="432" y="114"/>
                  </a:lnTo>
                  <a:lnTo>
                    <a:pt x="428" y="107"/>
                  </a:lnTo>
                  <a:lnTo>
                    <a:pt x="422" y="102"/>
                  </a:lnTo>
                  <a:lnTo>
                    <a:pt x="418" y="100"/>
                  </a:lnTo>
                  <a:lnTo>
                    <a:pt x="411" y="96"/>
                  </a:lnTo>
                  <a:lnTo>
                    <a:pt x="405" y="91"/>
                  </a:lnTo>
                  <a:lnTo>
                    <a:pt x="397" y="87"/>
                  </a:lnTo>
                  <a:lnTo>
                    <a:pt x="393" y="83"/>
                  </a:lnTo>
                  <a:lnTo>
                    <a:pt x="298" y="342"/>
                  </a:lnTo>
                  <a:lnTo>
                    <a:pt x="365" y="66"/>
                  </a:lnTo>
                  <a:lnTo>
                    <a:pt x="358" y="63"/>
                  </a:lnTo>
                  <a:lnTo>
                    <a:pt x="353" y="59"/>
                  </a:lnTo>
                  <a:lnTo>
                    <a:pt x="347" y="56"/>
                  </a:lnTo>
                  <a:lnTo>
                    <a:pt x="339" y="54"/>
                  </a:lnTo>
                  <a:lnTo>
                    <a:pt x="331" y="54"/>
                  </a:lnTo>
                  <a:lnTo>
                    <a:pt x="326" y="51"/>
                  </a:lnTo>
                  <a:lnTo>
                    <a:pt x="318" y="49"/>
                  </a:lnTo>
                  <a:lnTo>
                    <a:pt x="311" y="49"/>
                  </a:lnTo>
                  <a:lnTo>
                    <a:pt x="302" y="48"/>
                  </a:lnTo>
                  <a:lnTo>
                    <a:pt x="296" y="48"/>
                  </a:lnTo>
                  <a:lnTo>
                    <a:pt x="290" y="48"/>
                  </a:lnTo>
                  <a:lnTo>
                    <a:pt x="271" y="335"/>
                  </a:lnTo>
                  <a:lnTo>
                    <a:pt x="257" y="48"/>
                  </a:lnTo>
                  <a:lnTo>
                    <a:pt x="252" y="48"/>
                  </a:lnTo>
                  <a:lnTo>
                    <a:pt x="246" y="48"/>
                  </a:lnTo>
                  <a:lnTo>
                    <a:pt x="238" y="48"/>
                  </a:lnTo>
                  <a:lnTo>
                    <a:pt x="232" y="49"/>
                  </a:lnTo>
                  <a:lnTo>
                    <a:pt x="224" y="49"/>
                  </a:lnTo>
                  <a:lnTo>
                    <a:pt x="216" y="51"/>
                  </a:lnTo>
                  <a:lnTo>
                    <a:pt x="211" y="54"/>
                  </a:lnTo>
                  <a:lnTo>
                    <a:pt x="202" y="54"/>
                  </a:lnTo>
                  <a:lnTo>
                    <a:pt x="196" y="56"/>
                  </a:lnTo>
                  <a:lnTo>
                    <a:pt x="187" y="59"/>
                  </a:lnTo>
                  <a:lnTo>
                    <a:pt x="182" y="63"/>
                  </a:lnTo>
                  <a:lnTo>
                    <a:pt x="177" y="66"/>
                  </a:lnTo>
                  <a:lnTo>
                    <a:pt x="242" y="342"/>
                  </a:lnTo>
                  <a:lnTo>
                    <a:pt x="148" y="83"/>
                  </a:lnTo>
                  <a:lnTo>
                    <a:pt x="143" y="87"/>
                  </a:lnTo>
                  <a:lnTo>
                    <a:pt x="134" y="91"/>
                  </a:lnTo>
                  <a:lnTo>
                    <a:pt x="131" y="96"/>
                  </a:lnTo>
                  <a:lnTo>
                    <a:pt x="125" y="100"/>
                  </a:lnTo>
                  <a:lnTo>
                    <a:pt x="118" y="102"/>
                  </a:lnTo>
                  <a:lnTo>
                    <a:pt x="114" y="107"/>
                  </a:lnTo>
                  <a:lnTo>
                    <a:pt x="109" y="114"/>
                  </a:lnTo>
                  <a:lnTo>
                    <a:pt x="103" y="119"/>
                  </a:lnTo>
                  <a:lnTo>
                    <a:pt x="100" y="124"/>
                  </a:lnTo>
                  <a:lnTo>
                    <a:pt x="218" y="353"/>
                  </a:lnTo>
                  <a:lnTo>
                    <a:pt x="83" y="154"/>
                  </a:lnTo>
                  <a:lnTo>
                    <a:pt x="81" y="158"/>
                  </a:lnTo>
                  <a:lnTo>
                    <a:pt x="77" y="165"/>
                  </a:lnTo>
                  <a:lnTo>
                    <a:pt x="70" y="168"/>
                  </a:lnTo>
                  <a:lnTo>
                    <a:pt x="68" y="176"/>
                  </a:lnTo>
                  <a:lnTo>
                    <a:pt x="63" y="181"/>
                  </a:lnTo>
                  <a:lnTo>
                    <a:pt x="61" y="187"/>
                  </a:lnTo>
                  <a:lnTo>
                    <a:pt x="58" y="194"/>
                  </a:lnTo>
                  <a:lnTo>
                    <a:pt x="56" y="202"/>
                  </a:lnTo>
                  <a:lnTo>
                    <a:pt x="54" y="209"/>
                  </a:lnTo>
                  <a:lnTo>
                    <a:pt x="199" y="372"/>
                  </a:lnTo>
                  <a:lnTo>
                    <a:pt x="56" y="240"/>
                  </a:lnTo>
                  <a:lnTo>
                    <a:pt x="53" y="247"/>
                  </a:lnTo>
                  <a:lnTo>
                    <a:pt x="52" y="255"/>
                  </a:lnTo>
                  <a:lnTo>
                    <a:pt x="51" y="262"/>
                  </a:lnTo>
                  <a:lnTo>
                    <a:pt x="50" y="267"/>
                  </a:lnTo>
                  <a:lnTo>
                    <a:pt x="50" y="273"/>
                  </a:lnTo>
                  <a:lnTo>
                    <a:pt x="49" y="280"/>
                  </a:lnTo>
                  <a:lnTo>
                    <a:pt x="49" y="288"/>
                  </a:lnTo>
                  <a:lnTo>
                    <a:pt x="50" y="293"/>
                  </a:lnTo>
                  <a:lnTo>
                    <a:pt x="50" y="301"/>
                  </a:lnTo>
                  <a:lnTo>
                    <a:pt x="132" y="360"/>
                  </a:lnTo>
                  <a:lnTo>
                    <a:pt x="142" y="437"/>
                  </a:lnTo>
                  <a:lnTo>
                    <a:pt x="240" y="437"/>
                  </a:lnTo>
                  <a:lnTo>
                    <a:pt x="242" y="441"/>
                  </a:lnTo>
                  <a:lnTo>
                    <a:pt x="246" y="442"/>
                  </a:lnTo>
                  <a:lnTo>
                    <a:pt x="250" y="445"/>
                  </a:lnTo>
                  <a:lnTo>
                    <a:pt x="252" y="447"/>
                  </a:lnTo>
                  <a:lnTo>
                    <a:pt x="257" y="449"/>
                  </a:lnTo>
                  <a:lnTo>
                    <a:pt x="261" y="450"/>
                  </a:lnTo>
                  <a:lnTo>
                    <a:pt x="264" y="452"/>
                  </a:lnTo>
                  <a:lnTo>
                    <a:pt x="267" y="452"/>
                  </a:lnTo>
                  <a:lnTo>
                    <a:pt x="271" y="452"/>
                  </a:lnTo>
                  <a:lnTo>
                    <a:pt x="273" y="452"/>
                  </a:lnTo>
                  <a:lnTo>
                    <a:pt x="279" y="452"/>
                  </a:lnTo>
                  <a:lnTo>
                    <a:pt x="283" y="450"/>
                  </a:lnTo>
                  <a:lnTo>
                    <a:pt x="285" y="448"/>
                  </a:lnTo>
                  <a:lnTo>
                    <a:pt x="290" y="447"/>
                  </a:lnTo>
                  <a:lnTo>
                    <a:pt x="292" y="445"/>
                  </a:lnTo>
                  <a:lnTo>
                    <a:pt x="295" y="442"/>
                  </a:lnTo>
                  <a:lnTo>
                    <a:pt x="298" y="441"/>
                  </a:lnTo>
                  <a:lnTo>
                    <a:pt x="298" y="437"/>
                  </a:lnTo>
                  <a:lnTo>
                    <a:pt x="399" y="437"/>
                  </a:lnTo>
                  <a:lnTo>
                    <a:pt x="410" y="360"/>
                  </a:lnTo>
                  <a:lnTo>
                    <a:pt x="490" y="301"/>
                  </a:lnTo>
                  <a:lnTo>
                    <a:pt x="453" y="380"/>
                  </a:lnTo>
                  <a:lnTo>
                    <a:pt x="441" y="478"/>
                  </a:lnTo>
                  <a:lnTo>
                    <a:pt x="453" y="380"/>
                  </a:lnTo>
                  <a:lnTo>
                    <a:pt x="533" y="321"/>
                  </a:lnTo>
                  <a:lnTo>
                    <a:pt x="535" y="309"/>
                  </a:lnTo>
                  <a:lnTo>
                    <a:pt x="536" y="293"/>
                  </a:lnTo>
                  <a:lnTo>
                    <a:pt x="538" y="280"/>
                  </a:lnTo>
                  <a:lnTo>
                    <a:pt x="540" y="267"/>
                  </a:lnTo>
                  <a:lnTo>
                    <a:pt x="538" y="255"/>
                  </a:lnTo>
                  <a:lnTo>
                    <a:pt x="537" y="238"/>
                  </a:lnTo>
                  <a:lnTo>
                    <a:pt x="535" y="225"/>
                  </a:lnTo>
                  <a:lnTo>
                    <a:pt x="533" y="212"/>
                  </a:lnTo>
                  <a:lnTo>
                    <a:pt x="529" y="198"/>
                  </a:lnTo>
                  <a:lnTo>
                    <a:pt x="528" y="184"/>
                  </a:lnTo>
                  <a:lnTo>
                    <a:pt x="522" y="171"/>
                  </a:lnTo>
                  <a:lnTo>
                    <a:pt x="517" y="161"/>
                  </a:lnTo>
                  <a:lnTo>
                    <a:pt x="509" y="147"/>
                  </a:lnTo>
                  <a:lnTo>
                    <a:pt x="504" y="134"/>
                  </a:lnTo>
                  <a:lnTo>
                    <a:pt x="498" y="122"/>
                  </a:lnTo>
                  <a:lnTo>
                    <a:pt x="489" y="110"/>
                  </a:lnTo>
                  <a:lnTo>
                    <a:pt x="481" y="101"/>
                  </a:lnTo>
                  <a:lnTo>
                    <a:pt x="473" y="90"/>
                  </a:lnTo>
                  <a:lnTo>
                    <a:pt x="463" y="80"/>
                  </a:lnTo>
                  <a:lnTo>
                    <a:pt x="453" y="70"/>
                  </a:lnTo>
                  <a:lnTo>
                    <a:pt x="441" y="61"/>
                  </a:lnTo>
                  <a:lnTo>
                    <a:pt x="429" y="54"/>
                  </a:lnTo>
                  <a:lnTo>
                    <a:pt x="419" y="44"/>
                  </a:lnTo>
                  <a:lnTo>
                    <a:pt x="406" y="36"/>
                  </a:lnTo>
                  <a:lnTo>
                    <a:pt x="394" y="32"/>
                  </a:lnTo>
                  <a:lnTo>
                    <a:pt x="383" y="25"/>
                  </a:lnTo>
                  <a:lnTo>
                    <a:pt x="370" y="19"/>
                  </a:lnTo>
                  <a:lnTo>
                    <a:pt x="354" y="15"/>
                  </a:lnTo>
                  <a:lnTo>
                    <a:pt x="344" y="10"/>
                  </a:lnTo>
                  <a:lnTo>
                    <a:pt x="329" y="7"/>
                  </a:lnTo>
                  <a:lnTo>
                    <a:pt x="314" y="5"/>
                  </a:lnTo>
                  <a:lnTo>
                    <a:pt x="300" y="3"/>
                  </a:lnTo>
                  <a:lnTo>
                    <a:pt x="287" y="3"/>
                  </a:lnTo>
                  <a:lnTo>
                    <a:pt x="273" y="0"/>
                  </a:lnTo>
                  <a:lnTo>
                    <a:pt x="261" y="0"/>
                  </a:lnTo>
                  <a:lnTo>
                    <a:pt x="242" y="3"/>
                  </a:lnTo>
                  <a:lnTo>
                    <a:pt x="232" y="4"/>
                  </a:lnTo>
                  <a:lnTo>
                    <a:pt x="216" y="7"/>
                  </a:lnTo>
                  <a:lnTo>
                    <a:pt x="202" y="8"/>
                  </a:lnTo>
                  <a:lnTo>
                    <a:pt x="187" y="12"/>
                  </a:lnTo>
                  <a:lnTo>
                    <a:pt x="177" y="17"/>
                  </a:lnTo>
                  <a:lnTo>
                    <a:pt x="162" y="22"/>
                  </a:lnTo>
                  <a:lnTo>
                    <a:pt x="151" y="29"/>
                  </a:lnTo>
                  <a:lnTo>
                    <a:pt x="137" y="33"/>
                  </a:lnTo>
                  <a:lnTo>
                    <a:pt x="125" y="41"/>
                  </a:lnTo>
                  <a:lnTo>
                    <a:pt x="114" y="49"/>
                  </a:lnTo>
                  <a:lnTo>
                    <a:pt x="101" y="56"/>
                  </a:lnTo>
                  <a:lnTo>
                    <a:pt x="88" y="66"/>
                  </a:lnTo>
                  <a:lnTo>
                    <a:pt x="82" y="77"/>
                  </a:lnTo>
                  <a:lnTo>
                    <a:pt x="70" y="86"/>
                  </a:lnTo>
                  <a:lnTo>
                    <a:pt x="62" y="96"/>
                  </a:lnTo>
                  <a:lnTo>
                    <a:pt x="52" y="106"/>
                  </a:lnTo>
                  <a:lnTo>
                    <a:pt x="44" y="118"/>
                  </a:lnTo>
                  <a:lnTo>
                    <a:pt x="38" y="129"/>
                  </a:lnTo>
                  <a:lnTo>
                    <a:pt x="30" y="142"/>
                  </a:lnTo>
                  <a:lnTo>
                    <a:pt x="26" y="154"/>
                  </a:lnTo>
                  <a:lnTo>
                    <a:pt x="19" y="167"/>
                  </a:lnTo>
                  <a:lnTo>
                    <a:pt x="15" y="180"/>
                  </a:lnTo>
                  <a:lnTo>
                    <a:pt x="10" y="193"/>
                  </a:lnTo>
                  <a:lnTo>
                    <a:pt x="7" y="207"/>
                  </a:lnTo>
                  <a:lnTo>
                    <a:pt x="3" y="219"/>
                  </a:lnTo>
                  <a:lnTo>
                    <a:pt x="1" y="234"/>
                  </a:lnTo>
                  <a:lnTo>
                    <a:pt x="0" y="248"/>
                  </a:lnTo>
                  <a:lnTo>
                    <a:pt x="0" y="262"/>
                  </a:lnTo>
                  <a:lnTo>
                    <a:pt x="0" y="275"/>
                  </a:lnTo>
                  <a:lnTo>
                    <a:pt x="0" y="288"/>
                  </a:lnTo>
                  <a:lnTo>
                    <a:pt x="3" y="301"/>
                  </a:lnTo>
                  <a:lnTo>
                    <a:pt x="6" y="316"/>
                  </a:lnTo>
                  <a:lnTo>
                    <a:pt x="7" y="321"/>
                  </a:lnTo>
                  <a:lnTo>
                    <a:pt x="87" y="380"/>
                  </a:lnTo>
                  <a:lnTo>
                    <a:pt x="100" y="478"/>
                  </a:lnTo>
                  <a:lnTo>
                    <a:pt x="235" y="478"/>
                  </a:lnTo>
                  <a:lnTo>
                    <a:pt x="240" y="478"/>
                  </a:lnTo>
                  <a:lnTo>
                    <a:pt x="242" y="480"/>
                  </a:lnTo>
                  <a:lnTo>
                    <a:pt x="242" y="481"/>
                  </a:lnTo>
                  <a:lnTo>
                    <a:pt x="246" y="482"/>
                  </a:lnTo>
                  <a:lnTo>
                    <a:pt x="248" y="483"/>
                  </a:lnTo>
                  <a:lnTo>
                    <a:pt x="250" y="486"/>
                  </a:lnTo>
                  <a:lnTo>
                    <a:pt x="252" y="487"/>
                  </a:lnTo>
                  <a:lnTo>
                    <a:pt x="255" y="488"/>
                  </a:lnTo>
                  <a:lnTo>
                    <a:pt x="257" y="490"/>
                  </a:lnTo>
                  <a:lnTo>
                    <a:pt x="261" y="490"/>
                  </a:lnTo>
                  <a:lnTo>
                    <a:pt x="263" y="490"/>
                  </a:lnTo>
                  <a:lnTo>
                    <a:pt x="264" y="490"/>
                  </a:lnTo>
                  <a:lnTo>
                    <a:pt x="266" y="490"/>
                  </a:lnTo>
                  <a:lnTo>
                    <a:pt x="268" y="490"/>
                  </a:lnTo>
                  <a:lnTo>
                    <a:pt x="271" y="490"/>
                  </a:lnTo>
                  <a:lnTo>
                    <a:pt x="273" y="490"/>
                  </a:lnTo>
                  <a:lnTo>
                    <a:pt x="278" y="490"/>
                  </a:lnTo>
                  <a:lnTo>
                    <a:pt x="279" y="490"/>
                  </a:lnTo>
                  <a:lnTo>
                    <a:pt x="281" y="490"/>
                  </a:lnTo>
                  <a:lnTo>
                    <a:pt x="284" y="488"/>
                  </a:lnTo>
                  <a:lnTo>
                    <a:pt x="285" y="488"/>
                  </a:lnTo>
                  <a:lnTo>
                    <a:pt x="290" y="487"/>
                  </a:lnTo>
                  <a:lnTo>
                    <a:pt x="291" y="486"/>
                  </a:lnTo>
                  <a:lnTo>
                    <a:pt x="292" y="482"/>
                  </a:lnTo>
                  <a:lnTo>
                    <a:pt x="293" y="482"/>
                  </a:lnTo>
                  <a:lnTo>
                    <a:pt x="296" y="480"/>
                  </a:lnTo>
                  <a:lnTo>
                    <a:pt x="298" y="478"/>
                  </a:lnTo>
                  <a:lnTo>
                    <a:pt x="441" y="478"/>
                  </a:lnTo>
                  <a:lnTo>
                    <a:pt x="448" y="383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0" hangingPunct="0"/>
              <a:endParaRPr lang="en-US" sz="1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8" name="Picture 9" descr="D:\Users\naco40148\Documents\Oando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32" y="6257925"/>
            <a:ext cx="466064" cy="4397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C:\Users\L0344030\AppData\Local\Microsoft\Windows\Temporary Internet Files\Content.Word\TOTAL_LOGO NEW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6" y="6278563"/>
            <a:ext cx="443706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181046" cy="38351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DC2DD9-0D87-443A-BDF3-25D4E29C7B12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BF38A-B393-49DD-A657-328A1F7FB8B0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694" y="893763"/>
            <a:ext cx="4691592" cy="4722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3385" y="893763"/>
            <a:ext cx="4691592" cy="4722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8760-5B93-41E6-89F4-52237A7DBA75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38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11DC35-27EB-40F0-AF47-D2CAC55D703A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2E57C-EE6A-493F-8E65-263333F908BA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7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C0347-7B72-4942-85A8-E812A065ADD1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1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E2BC3-F19D-4452-8CB2-F9313C226810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9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8FF5C-1111-499D-9C42-8CB8519300C6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0A97-1B34-4E3B-A977-C4ED0D999947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F31B-FD56-45FC-84A8-08EE934813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454025" y="-26988"/>
            <a:ext cx="89979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lo stile del titolo</a:t>
            </a:r>
          </a:p>
        </p:txBody>
      </p:sp>
      <p:sp>
        <p:nvSpPr>
          <p:cNvPr id="1027" name="Line 14"/>
          <p:cNvSpPr>
            <a:spLocks noChangeShapeType="1"/>
          </p:cNvSpPr>
          <p:nvPr/>
        </p:nvSpPr>
        <p:spPr bwMode="auto">
          <a:xfrm>
            <a:off x="447146" y="765175"/>
            <a:ext cx="89979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694" y="893763"/>
            <a:ext cx="954828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Terzo livello</a:t>
            </a:r>
          </a:p>
          <a:p>
            <a:pPr lvl="2"/>
            <a:r>
              <a:rPr lang="it-IT" altLang="en-US"/>
              <a:t>Quarto livello</a:t>
            </a: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454025" y="5949950"/>
            <a:ext cx="8997950" cy="717550"/>
            <a:chOff x="264" y="3748"/>
            <a:chExt cx="5232" cy="452"/>
          </a:xfrm>
        </p:grpSpPr>
        <p:pic>
          <p:nvPicPr>
            <p:cNvPr id="1031" name="Picture 6" descr="e&amp;palto copy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38"/>
            <a:stretch>
              <a:fillRect/>
            </a:stretch>
          </p:blipFill>
          <p:spPr bwMode="auto">
            <a:xfrm>
              <a:off x="264" y="3792"/>
              <a:ext cx="523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Rectangle 7"/>
            <p:cNvSpPr>
              <a:spLocks noChangeArrowheads="1"/>
            </p:cNvSpPr>
            <p:nvPr/>
          </p:nvSpPr>
          <p:spPr bwMode="auto">
            <a:xfrm>
              <a:off x="3732" y="3748"/>
              <a:ext cx="544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594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8440" y="6381750"/>
            <a:ext cx="168711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 b="0">
                <a:latin typeface="Verdana" panose="020B0604030504040204" pitchFamily="34" charset="0"/>
              </a:defRPr>
            </a:lvl1pPr>
          </a:lstStyle>
          <a:p>
            <a:fld id="{25949721-1FFB-44E2-98BE-3875CCB4DF45}" type="slidenum">
              <a:rPr lang="it-IT" altLang="en-US">
                <a:solidFill>
                  <a:srgbClr val="000000"/>
                </a:solidFill>
              </a:rPr>
              <a:pPr/>
              <a:t>‹#›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731" r:id="rId1"/>
    <p:sldLayoutId id="2147488732" r:id="rId2"/>
    <p:sldLayoutId id="2147488733" r:id="rId3"/>
    <p:sldLayoutId id="2147488734" r:id="rId4"/>
    <p:sldLayoutId id="2147488735" r:id="rId5"/>
    <p:sldLayoutId id="2147488736" r:id="rId6"/>
    <p:sldLayoutId id="2147488737" r:id="rId7"/>
    <p:sldLayoutId id="2147488738" r:id="rId8"/>
    <p:sldLayoutId id="2147488739" r:id="rId9"/>
    <p:sldLayoutId id="2147488740" r:id="rId10"/>
    <p:sldLayoutId id="2147488741" r:id="rId11"/>
    <p:sldLayoutId id="2147488742" r:id="rId12"/>
    <p:sldLayoutId id="21474887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Verdana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Font typeface="Wingdings" panose="05000000000000000000" pitchFamily="2" charset="2"/>
        <a:buChar char="§"/>
        <a:defRPr sz="1400">
          <a:solidFill>
            <a:srgbClr val="757575"/>
          </a:solidFill>
          <a:latin typeface="+mn-lt"/>
          <a:ea typeface="+mn-ea"/>
          <a:cs typeface="+mn-cs"/>
        </a:defRPr>
      </a:lvl1pPr>
      <a:lvl2pPr marL="530225" indent="-168275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Font typeface="Wingdings" panose="05000000000000000000" pitchFamily="2" charset="2"/>
        <a:buChar char="§"/>
        <a:defRPr sz="1200">
          <a:solidFill>
            <a:schemeClr val="tx1"/>
          </a:solidFill>
          <a:latin typeface="+mn-lt"/>
        </a:defRPr>
      </a:lvl2pPr>
      <a:lvl3pPr marL="898525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microsoft.com/office/2007/relationships/hdphoto" Target="../media/hdphoto3.wdp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NAOC JV/SPDC JV-Partners Meeting </a:t>
            </a:r>
            <a:br>
              <a:rPr lang="en-US" sz="2400" dirty="0"/>
            </a:br>
            <a:r>
              <a:rPr lang="en-US" sz="2000" dirty="0"/>
              <a:t>Samabri-Biseni Unit Gas Sales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	        Lagos. October 27, 2017. </a:t>
            </a:r>
          </a:p>
        </p:txBody>
      </p:sp>
    </p:spTree>
    <p:extLst>
      <p:ext uri="{BB962C8B-B14F-4D97-AF65-F5344CB8AC3E}">
        <p14:creationId xmlns:p14="http://schemas.microsoft.com/office/powerpoint/2010/main" val="279235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2DD9-0D87-443A-BDF3-25D4E29C7B12}" type="slidenum">
              <a:rPr lang="it-IT" altLang="en-US" smtClean="0">
                <a:solidFill>
                  <a:srgbClr val="000000"/>
                </a:solidFill>
              </a:rPr>
              <a:pPr/>
              <a:t>2</a:t>
            </a:fld>
            <a:endParaRPr lang="it-IT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8970" y="2078835"/>
            <a:ext cx="1934929" cy="49336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vert="horz" wrap="square" lIns="90488" tIns="44450" rIns="90488" bIns="44450" numCol="1" rtlCol="0" anchor="ctr" anchorCtr="0" compatLnSpc="1">
            <a:prstTxWarp prst="textNoShape">
              <a:avLst/>
            </a:prstTxWarp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sz="1000" u="sng" dirty="0">
                <a:solidFill>
                  <a:srgbClr val="000000"/>
                </a:solidFill>
              </a:rPr>
              <a:t>SAMABRI CLUSTER#2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733484" y="5394358"/>
            <a:ext cx="26200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900" dirty="0"/>
              <a:t>DOMESTIC GAS MARKET</a:t>
            </a:r>
          </a:p>
          <a:p>
            <a:pPr algn="ctr"/>
            <a:r>
              <a:rPr lang="en-GB" sz="900" dirty="0"/>
              <a:t>(Eleme FG, </a:t>
            </a:r>
            <a:r>
              <a:rPr lang="en-GB" sz="900" dirty="0" err="1"/>
              <a:t>Eleme</a:t>
            </a:r>
            <a:r>
              <a:rPr lang="en-GB" sz="900" dirty="0"/>
              <a:t> </a:t>
            </a:r>
            <a:r>
              <a:rPr lang="en-GB" sz="900" dirty="0" err="1"/>
              <a:t>Fertlizer</a:t>
            </a:r>
            <a:r>
              <a:rPr lang="en-GB" sz="900" dirty="0"/>
              <a:t>, &amp;  Rs IPP)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84724" y="858149"/>
            <a:ext cx="1620637" cy="24365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488" tIns="44450" rIns="90488" bIns="4445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2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sz="1000" dirty="0" err="1">
                <a:solidFill>
                  <a:srgbClr val="000000"/>
                </a:solidFill>
              </a:rPr>
              <a:t>Idu</a:t>
            </a:r>
            <a:r>
              <a:rPr lang="en-GB" sz="1000" dirty="0">
                <a:solidFill>
                  <a:srgbClr val="000000"/>
                </a:solidFill>
              </a:rPr>
              <a:t> field Production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472" y="355628"/>
            <a:ext cx="82191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F7F7F"/>
                </a:solidFill>
                <a:latin typeface="Verdana (Headings)"/>
              </a:rPr>
              <a:t>   </a:t>
            </a:r>
            <a:r>
              <a:rPr lang="en-US" sz="2000" dirty="0" err="1">
                <a:solidFill>
                  <a:srgbClr val="7F7F7F"/>
                </a:solidFill>
                <a:latin typeface="Verdana (Headings)"/>
              </a:rPr>
              <a:t>Samabri-Biseni</a:t>
            </a:r>
            <a:r>
              <a:rPr lang="en-US" sz="2000" dirty="0">
                <a:solidFill>
                  <a:srgbClr val="7F7F7F"/>
                </a:solidFill>
                <a:latin typeface="Verdana (Headings)"/>
              </a:rPr>
              <a:t> Gas Utilization – FLOW CHART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6272" y="933450"/>
            <a:ext cx="616499" cy="2785804"/>
            <a:chOff x="226272" y="933450"/>
            <a:chExt cx="616499" cy="2785804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 bwMode="auto">
            <a:xfrm>
              <a:off x="723899" y="93345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723899" y="126712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 bwMode="auto">
            <a:xfrm>
              <a:off x="723899" y="160079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 bwMode="auto">
            <a:xfrm>
              <a:off x="723899" y="193446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723899" y="226813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723899" y="260180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723899" y="293547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723899" y="3269140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723899" y="3602809"/>
              <a:ext cx="118872" cy="116445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272" y="933811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SE-04ST2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6272" y="1269656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SE-05ST4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6272" y="1605501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6272" y="1941346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SE-07H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272" y="2277191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6272" y="2613036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SE-09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6272" y="2948881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SE-10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6272" y="3284726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SE-11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6272" y="3620571"/>
              <a:ext cx="46312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SE-12</a:t>
              </a:r>
            </a:p>
          </p:txBody>
        </p:sp>
      </p:grpSp>
      <p:cxnSp>
        <p:nvCxnSpPr>
          <p:cNvPr id="46" name="Straight Connector 45"/>
          <p:cNvCxnSpPr>
            <a:stCxn id="2" idx="5"/>
            <a:endCxn id="6" idx="1"/>
          </p:cNvCxnSpPr>
          <p:nvPr/>
        </p:nvCxnSpPr>
        <p:spPr bwMode="auto">
          <a:xfrm>
            <a:off x="825363" y="1032842"/>
            <a:ext cx="503607" cy="12926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5"/>
            <a:endCxn id="6" idx="1"/>
          </p:cNvCxnSpPr>
          <p:nvPr/>
        </p:nvCxnSpPr>
        <p:spPr bwMode="auto">
          <a:xfrm>
            <a:off x="825363" y="1366512"/>
            <a:ext cx="503607" cy="959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7" idx="5"/>
            <a:endCxn id="6" idx="1"/>
          </p:cNvCxnSpPr>
          <p:nvPr/>
        </p:nvCxnSpPr>
        <p:spPr bwMode="auto">
          <a:xfrm>
            <a:off x="825363" y="1700182"/>
            <a:ext cx="503607" cy="6253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8" idx="5"/>
            <a:endCxn id="6" idx="1"/>
          </p:cNvCxnSpPr>
          <p:nvPr/>
        </p:nvCxnSpPr>
        <p:spPr bwMode="auto">
          <a:xfrm>
            <a:off x="825363" y="2033852"/>
            <a:ext cx="503607" cy="2916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9" idx="6"/>
            <a:endCxn id="6" idx="1"/>
          </p:cNvCxnSpPr>
          <p:nvPr/>
        </p:nvCxnSpPr>
        <p:spPr bwMode="auto">
          <a:xfrm flipV="1">
            <a:off x="842771" y="2325518"/>
            <a:ext cx="486199" cy="8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0" idx="6"/>
            <a:endCxn id="6" idx="1"/>
          </p:cNvCxnSpPr>
          <p:nvPr/>
        </p:nvCxnSpPr>
        <p:spPr bwMode="auto">
          <a:xfrm flipV="1">
            <a:off x="842771" y="2325518"/>
            <a:ext cx="486199" cy="3345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1" idx="6"/>
            <a:endCxn id="6" idx="1"/>
          </p:cNvCxnSpPr>
          <p:nvPr/>
        </p:nvCxnSpPr>
        <p:spPr bwMode="auto">
          <a:xfrm flipV="1">
            <a:off x="842771" y="2325518"/>
            <a:ext cx="486199" cy="668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2" idx="6"/>
            <a:endCxn id="6" idx="1"/>
          </p:cNvCxnSpPr>
          <p:nvPr/>
        </p:nvCxnSpPr>
        <p:spPr bwMode="auto">
          <a:xfrm flipV="1">
            <a:off x="842771" y="2325518"/>
            <a:ext cx="486199" cy="10018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3" idx="6"/>
            <a:endCxn id="6" idx="1"/>
          </p:cNvCxnSpPr>
          <p:nvPr/>
        </p:nvCxnSpPr>
        <p:spPr bwMode="auto">
          <a:xfrm flipV="1">
            <a:off x="842771" y="2325518"/>
            <a:ext cx="486199" cy="13355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743" b="95248" l="6286" r="9409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55" t="3595" r="6283" b="4440"/>
          <a:stretch/>
        </p:blipFill>
        <p:spPr bwMode="auto">
          <a:xfrm>
            <a:off x="4587236" y="1707735"/>
            <a:ext cx="1235564" cy="123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Straight Arrow Connector 85"/>
          <p:cNvCxnSpPr>
            <a:stCxn id="6" idx="3"/>
            <a:endCxn id="2055" idx="1"/>
          </p:cNvCxnSpPr>
          <p:nvPr/>
        </p:nvCxnSpPr>
        <p:spPr bwMode="auto">
          <a:xfrm>
            <a:off x="3263899" y="2325518"/>
            <a:ext cx="1323337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885825" y="1786244"/>
            <a:ext cx="6526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IDU FLOWSTATION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67100" y="2067281"/>
            <a:ext cx="9756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14” Multi-phase to </a:t>
            </a:r>
            <a:r>
              <a:rPr lang="en-US" sz="800" dirty="0" err="1"/>
              <a:t>Idu</a:t>
            </a:r>
            <a:endParaRPr lang="en-US" sz="800" dirty="0"/>
          </a:p>
        </p:txBody>
      </p:sp>
      <p:cxnSp>
        <p:nvCxnSpPr>
          <p:cNvPr id="90" name="Elbow Connector 89"/>
          <p:cNvCxnSpPr>
            <a:stCxn id="22" idx="1"/>
            <a:endCxn id="2055" idx="0"/>
          </p:cNvCxnSpPr>
          <p:nvPr/>
        </p:nvCxnSpPr>
        <p:spPr bwMode="auto">
          <a:xfrm rot="10800000" flipV="1">
            <a:off x="5205018" y="979977"/>
            <a:ext cx="279706" cy="727758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361" y="1748195"/>
            <a:ext cx="1499962" cy="118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Straight Arrow Connector 98"/>
          <p:cNvCxnSpPr>
            <a:stCxn id="2055" idx="3"/>
            <a:endCxn id="2056" idx="1"/>
          </p:cNvCxnSpPr>
          <p:nvPr/>
        </p:nvCxnSpPr>
        <p:spPr bwMode="auto">
          <a:xfrm>
            <a:off x="5822800" y="2325518"/>
            <a:ext cx="1282561" cy="148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995271" y="2094185"/>
            <a:ext cx="10818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18” MP </a:t>
            </a:r>
          </a:p>
          <a:p>
            <a:pPr algn="ctr"/>
            <a:r>
              <a:rPr lang="en-US" sz="800" dirty="0"/>
              <a:t>Gas to OB/OB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7498" y="2188958"/>
            <a:ext cx="6526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OB/OB Gas Plant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16"/>
          <a:stretch/>
        </p:blipFill>
        <p:spPr bwMode="auto">
          <a:xfrm>
            <a:off x="7251885" y="4354717"/>
            <a:ext cx="1327265" cy="8689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053" name="Straight Arrow Connector 2052"/>
          <p:cNvCxnSpPr>
            <a:stCxn id="2056" idx="2"/>
            <a:endCxn id="2058" idx="0"/>
          </p:cNvCxnSpPr>
          <p:nvPr/>
        </p:nvCxnSpPr>
        <p:spPr bwMode="auto">
          <a:xfrm>
            <a:off x="7855342" y="2932616"/>
            <a:ext cx="60176" cy="14221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9" name="Picture 4" descr="Image result for flare gas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7" t="12059" r="29824" b="13557"/>
          <a:stretch/>
        </p:blipFill>
        <p:spPr bwMode="auto">
          <a:xfrm>
            <a:off x="5007651" y="3238559"/>
            <a:ext cx="394734" cy="67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/>
          <p:cNvSpPr txBox="1"/>
          <p:nvPr/>
        </p:nvSpPr>
        <p:spPr>
          <a:xfrm>
            <a:off x="5234223" y="3690285"/>
            <a:ext cx="46312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Flare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20143" y="3238559"/>
            <a:ext cx="6448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/>
              <a:t>Gas Domestic</a:t>
            </a:r>
          </a:p>
        </p:txBody>
      </p:sp>
      <p:cxnSp>
        <p:nvCxnSpPr>
          <p:cNvPr id="111" name="Straight Connector 110"/>
          <p:cNvCxnSpPr>
            <a:stCxn id="2055" idx="2"/>
            <a:endCxn id="109" idx="0"/>
          </p:cNvCxnSpPr>
          <p:nvPr/>
        </p:nvCxnSpPr>
        <p:spPr bwMode="auto">
          <a:xfrm>
            <a:off x="5205018" y="2943300"/>
            <a:ext cx="0" cy="29525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79" name="Group 2078"/>
          <p:cNvGrpSpPr/>
          <p:nvPr/>
        </p:nvGrpSpPr>
        <p:grpSpPr>
          <a:xfrm>
            <a:off x="1609834" y="855472"/>
            <a:ext cx="975660" cy="1042590"/>
            <a:chOff x="1850106" y="918421"/>
            <a:chExt cx="975660" cy="1042590"/>
          </a:xfrm>
        </p:grpSpPr>
        <p:sp>
          <p:nvSpPr>
            <p:cNvPr id="127" name="TextBox 126"/>
            <p:cNvSpPr txBox="1"/>
            <p:nvPr/>
          </p:nvSpPr>
          <p:spPr>
            <a:xfrm>
              <a:off x="1850106" y="918421"/>
              <a:ext cx="9756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/>
                <a:t>Future Clusters</a:t>
              </a:r>
            </a:p>
          </p:txBody>
        </p:sp>
        <p:sp>
          <p:nvSpPr>
            <p:cNvPr id="140" name="Rectangle 139"/>
            <p:cNvSpPr>
              <a:spLocks noChangeAspect="1"/>
            </p:cNvSpPr>
            <p:nvPr/>
          </p:nvSpPr>
          <p:spPr bwMode="auto">
            <a:xfrm>
              <a:off x="2170654" y="1049896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>
              <a:spLocks noChangeAspect="1"/>
            </p:cNvSpPr>
            <p:nvPr/>
          </p:nvSpPr>
          <p:spPr bwMode="auto">
            <a:xfrm>
              <a:off x="2170654" y="1189414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46" name="Rectangle 145"/>
            <p:cNvSpPr>
              <a:spLocks noChangeAspect="1"/>
            </p:cNvSpPr>
            <p:nvPr/>
          </p:nvSpPr>
          <p:spPr bwMode="auto">
            <a:xfrm>
              <a:off x="2170654" y="1328932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47" name="Rectangle 146"/>
            <p:cNvSpPr>
              <a:spLocks noChangeAspect="1"/>
            </p:cNvSpPr>
            <p:nvPr/>
          </p:nvSpPr>
          <p:spPr bwMode="auto">
            <a:xfrm>
              <a:off x="2170654" y="1468450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/>
            <p:cNvSpPr>
              <a:spLocks noChangeAspect="1"/>
            </p:cNvSpPr>
            <p:nvPr/>
          </p:nvSpPr>
          <p:spPr bwMode="auto">
            <a:xfrm>
              <a:off x="2170654" y="1607968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8"/>
            <p:cNvSpPr>
              <a:spLocks noChangeAspect="1"/>
            </p:cNvSpPr>
            <p:nvPr/>
          </p:nvSpPr>
          <p:spPr bwMode="auto">
            <a:xfrm>
              <a:off x="2170654" y="1747486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  <p:sp>
          <p:nvSpPr>
            <p:cNvPr id="150" name="Rectangle 149"/>
            <p:cNvSpPr>
              <a:spLocks noChangeAspect="1"/>
            </p:cNvSpPr>
            <p:nvPr/>
          </p:nvSpPr>
          <p:spPr bwMode="auto">
            <a:xfrm>
              <a:off x="2170654" y="1887006"/>
              <a:ext cx="290240" cy="740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txBody>
            <a:bodyPr vert="horz" wrap="square" lIns="90488" tIns="44450" rIns="90488" bIns="444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it-IT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2"/>
                  </a:solidFill>
                  <a:latin typeface="Verdana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GB" sz="1000" u="sng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317420" y="1007872"/>
            <a:ext cx="975660" cy="766883"/>
            <a:chOff x="2513368" y="1007872"/>
            <a:chExt cx="975660" cy="766883"/>
          </a:xfrm>
        </p:grpSpPr>
        <p:pic>
          <p:nvPicPr>
            <p:cNvPr id="152" name="Picture 7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5743" b="95248" l="6286" r="94095"/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5" t="3595" r="6283" b="4440"/>
            <a:stretch/>
          </p:blipFill>
          <p:spPr bwMode="auto">
            <a:xfrm>
              <a:off x="2709616" y="1156972"/>
              <a:ext cx="617782" cy="61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TextBox 152"/>
            <p:cNvSpPr txBox="1"/>
            <p:nvPr/>
          </p:nvSpPr>
          <p:spPr>
            <a:xfrm>
              <a:off x="2513368" y="1007872"/>
              <a:ext cx="9756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/>
                <a:t>Future F/S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522255" y="4635884"/>
            <a:ext cx="65264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/>
              <a:t>Domestic</a:t>
            </a:r>
          </a:p>
        </p:txBody>
      </p:sp>
      <p:pic>
        <p:nvPicPr>
          <p:cNvPr id="75" name="Picture 3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308" b="92308" l="15504" r="90698">
                        <a14:foregroundMark x1="31008" y1="35385" x2="85271" y2="53846"/>
                        <a14:foregroundMark x1="38760" y1="64615" x2="60465" y2="64615"/>
                        <a14:foregroundMark x1="89147" y1="35385" x2="89922" y2="67692"/>
                        <a14:foregroundMark x1="55039" y1="87692" x2="70543" y2="87692"/>
                        <a14:foregroundMark x1="17829" y1="41538" x2="18605" y2="72308"/>
                        <a14:foregroundMark x1="20155" y1="29231" x2="42636" y2="29231"/>
                        <a14:foregroundMark x1="75194" y1="12308" x2="81395" y2="16923"/>
                        <a14:foregroundMark x1="82946" y1="70769" x2="85271" y2="80000"/>
                        <a14:foregroundMark x1="81395" y1="92308" x2="22481" y2="90769"/>
                        <a14:foregroundMark x1="90698" y1="29231" x2="83721" y2="16923"/>
                        <a14:backgroundMark x1="8527" y1="16923" x2="7752" y2="80000"/>
                        <a14:backgroundMark x1="7752" y1="90769" x2="17054" y2="93846"/>
                        <a14:backgroundMark x1="96899" y1="16923" x2="96899" y2="83077"/>
                        <a14:backgroundMark x1="64341" y1="96923" x2="72093" y2="98462"/>
                        <a14:backgroundMark x1="76744" y1="95385" x2="86047" y2="9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42718" y="2520719"/>
            <a:ext cx="364933" cy="18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80093" y="2718245"/>
            <a:ext cx="46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" dirty="0" err="1"/>
              <a:t>Samab</a:t>
            </a:r>
            <a:r>
              <a:rPr lang="en-US" sz="600" dirty="0"/>
              <a:t> Sep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02209" y="2613036"/>
            <a:ext cx="1905442" cy="1266462"/>
            <a:chOff x="3102209" y="2613036"/>
            <a:chExt cx="1905442" cy="1266462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102209" y="2922686"/>
              <a:ext cx="1375636" cy="9568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Straight Connector 9"/>
            <p:cNvCxnSpPr>
              <a:stCxn id="75" idx="3"/>
            </p:cNvCxnSpPr>
            <p:nvPr/>
          </p:nvCxnSpPr>
          <p:spPr bwMode="auto">
            <a:xfrm flipH="1">
              <a:off x="4477845" y="2613036"/>
              <a:ext cx="529806" cy="1266462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5" idx="1"/>
            </p:cNvCxnSpPr>
            <p:nvPr/>
          </p:nvCxnSpPr>
          <p:spPr bwMode="auto">
            <a:xfrm flipH="1">
              <a:off x="3102209" y="2613036"/>
              <a:ext cx="1540509" cy="322434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4503645" y="3036886"/>
              <a:ext cx="216024" cy="14401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4F0D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Oval 86"/>
          <p:cNvSpPr/>
          <p:nvPr/>
        </p:nvSpPr>
        <p:spPr>
          <a:xfrm>
            <a:off x="2477482" y="6422343"/>
            <a:ext cx="216024" cy="144016"/>
          </a:xfrm>
          <a:prstGeom prst="ellipse">
            <a:avLst/>
          </a:prstGeom>
          <a:solidFill>
            <a:srgbClr val="FFFF00"/>
          </a:solidFill>
          <a:ln>
            <a:solidFill>
              <a:srgbClr val="4F0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43193" y="6389685"/>
            <a:ext cx="23621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Transfer Point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244589"/>
              </p:ext>
            </p:extLst>
          </p:nvPr>
        </p:nvGraphicFramePr>
        <p:xfrm>
          <a:off x="457836" y="4186264"/>
          <a:ext cx="5708142" cy="184046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2247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 Prod</a:t>
                      </a:r>
                      <a:b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Cluster</a:t>
                      </a:r>
                    </a:p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(A)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FG</a:t>
                      </a:r>
                      <a:b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(Cluster</a:t>
                      </a:r>
                      <a:r>
                        <a:rPr lang="en-GB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FS)</a:t>
                      </a:r>
                    </a:p>
                    <a:p>
                      <a:pPr algn="ctr" fontAlgn="ctr"/>
                      <a:r>
                        <a:rPr lang="en-GB" sz="11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(B)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</a:t>
                      </a:r>
                      <a:r>
                        <a:rPr lang="en-GB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  @</a:t>
                      </a:r>
                      <a:r>
                        <a:rPr lang="en-GB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Flared Gas @ </a:t>
                      </a:r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Idu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 Gas to OBOB</a:t>
                      </a:r>
                    </a:p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Volume @OBOB 100%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SPDC JV (64.08%)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Mscf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Mscf/d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Mscf/d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Mscf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Mscf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MMscf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MMscf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21,833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4,723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11,532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1,578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16,690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9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13,312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7,247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5515" y="373894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(A)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427487" y="1537924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19860" y="3327489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22613" y="23161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274252" y="3327489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93025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9430439" cy="710396"/>
          </a:xfrm>
        </p:spPr>
        <p:txBody>
          <a:bodyPr/>
          <a:lstStyle/>
          <a:p>
            <a:pPr lvl="0" eaLnBrk="1" hangingPunct="1"/>
            <a:r>
              <a:rPr lang="en-US" sz="2000" b="1" kern="1200" dirty="0">
                <a:solidFill>
                  <a:srgbClr val="7F7F7F"/>
                </a:solidFill>
                <a:latin typeface="Verdana (Headings)"/>
                <a:ea typeface="+mn-ea"/>
                <a:cs typeface="+mn-cs"/>
              </a:rPr>
              <a:t>      Gas Pricing Frame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it-IT" altLang="en-US">
              <a:solidFill>
                <a:srgbClr val="000000"/>
              </a:solidFill>
            </a:endParaRPr>
          </a:p>
          <a:p>
            <a:endParaRPr lang="it-IT" altLang="en-US">
              <a:solidFill>
                <a:srgbClr val="000000"/>
              </a:solidFill>
            </a:endParaRPr>
          </a:p>
          <a:p>
            <a:endParaRPr lang="it-IT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444" y="1087375"/>
            <a:ext cx="389462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808080">
                    <a:lumMod val="75000"/>
                  </a:srgbClr>
                </a:solidFill>
              </a:rPr>
              <a:t>GP</a:t>
            </a:r>
            <a:r>
              <a:rPr lang="en-US" sz="1200" baseline="-25000" dirty="0">
                <a:solidFill>
                  <a:srgbClr val="808080">
                    <a:lumMod val="75000"/>
                  </a:srgbClr>
                </a:solidFill>
              </a:rPr>
              <a:t>d</a:t>
            </a:r>
            <a:r>
              <a:rPr lang="en-US" sz="1200" dirty="0">
                <a:solidFill>
                  <a:srgbClr val="808080">
                    <a:lumMod val="75000"/>
                  </a:srgbClr>
                </a:solidFill>
              </a:rPr>
              <a:t> = (A – B – C)</a:t>
            </a:r>
          </a:p>
          <a:p>
            <a:pPr algn="just"/>
            <a:endParaRPr lang="en-US" sz="900" dirty="0">
              <a:solidFill>
                <a:srgbClr val="808080">
                  <a:lumMod val="75000"/>
                </a:srgbClr>
              </a:solidFill>
            </a:endParaRPr>
          </a:p>
          <a:p>
            <a:pPr algn="just"/>
            <a:r>
              <a:rPr lang="en-US" sz="900" dirty="0">
                <a:solidFill>
                  <a:srgbClr val="808080">
                    <a:lumMod val="75000"/>
                  </a:srgbClr>
                </a:solidFill>
              </a:rPr>
              <a:t>Where</a:t>
            </a:r>
          </a:p>
          <a:p>
            <a:pPr algn="just"/>
            <a:endParaRPr lang="en-US" sz="900" dirty="0">
              <a:solidFill>
                <a:srgbClr val="808080">
                  <a:lumMod val="75000"/>
                </a:srgbClr>
              </a:solidFill>
            </a:endParaRPr>
          </a:p>
          <a:p>
            <a:pPr algn="just"/>
            <a:r>
              <a:rPr lang="en-US" sz="800" i="1" dirty="0" err="1">
                <a:solidFill>
                  <a:srgbClr val="808080">
                    <a:lumMod val="75000"/>
                  </a:srgbClr>
                </a:solidFill>
              </a:rPr>
              <a:t>GP</a:t>
            </a:r>
            <a:r>
              <a:rPr lang="en-US" sz="800" i="1" baseline="-25000" dirty="0" err="1">
                <a:solidFill>
                  <a:srgbClr val="808080">
                    <a:lumMod val="75000"/>
                  </a:srgbClr>
                </a:solidFill>
              </a:rPr>
              <a:t>d</a:t>
            </a:r>
            <a:r>
              <a:rPr lang="en-US" sz="800" i="1" baseline="-25000" dirty="0">
                <a:solidFill>
                  <a:srgbClr val="808080">
                    <a:lumMod val="75000"/>
                  </a:srgbClr>
                </a:solidFill>
              </a:rPr>
              <a:t>  </a:t>
            </a:r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- Gas price.</a:t>
            </a:r>
          </a:p>
          <a:p>
            <a:pPr algn="just"/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A – Average NAOC JV </a:t>
            </a:r>
            <a:r>
              <a:rPr lang="en-US" sz="800" i="1" dirty="0" err="1">
                <a:solidFill>
                  <a:srgbClr val="808080">
                    <a:lumMod val="75000"/>
                  </a:srgbClr>
                </a:solidFill>
              </a:rPr>
              <a:t>Domgas</a:t>
            </a:r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 Price (all GSA or GSAA)</a:t>
            </a:r>
          </a:p>
          <a:p>
            <a:pPr algn="just"/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B – Gas </a:t>
            </a:r>
            <a:r>
              <a:rPr lang="en-US" sz="800" i="1" dirty="0" err="1">
                <a:solidFill>
                  <a:srgbClr val="808080">
                    <a:lumMod val="75000"/>
                  </a:srgbClr>
                </a:solidFill>
              </a:rPr>
              <a:t>Opex</a:t>
            </a:r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 @ OB/OB </a:t>
            </a:r>
          </a:p>
          <a:p>
            <a:pPr algn="just"/>
            <a:r>
              <a:rPr lang="en-US" sz="800" i="1" dirty="0">
                <a:solidFill>
                  <a:srgbClr val="808080">
                    <a:lumMod val="75000"/>
                  </a:srgbClr>
                </a:solidFill>
              </a:rPr>
              <a:t>C - NAOC JV gas Transportation Cost</a:t>
            </a:r>
          </a:p>
          <a:p>
            <a:pPr algn="just"/>
            <a:endParaRPr lang="en-US" sz="800" i="1" dirty="0">
              <a:solidFill>
                <a:srgbClr val="808080">
                  <a:lumMod val="75000"/>
                </a:srgb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15193"/>
              </p:ext>
            </p:extLst>
          </p:nvPr>
        </p:nvGraphicFramePr>
        <p:xfrm>
          <a:off x="1636314" y="2820318"/>
          <a:ext cx="6633373" cy="20932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4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1393"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Years </a:t>
                      </a:r>
                    </a:p>
                    <a:p>
                      <a:pPr algn="l" rtl="0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Av. 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Domgas</a:t>
                      </a: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Price</a:t>
                      </a:r>
                    </a:p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$/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Mscf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rtl="0" fontAlgn="ctr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OPEX OB/OB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$/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Mscf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rtl="0" fontAlgn="ctr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Transportation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$/</a:t>
                      </a:r>
                      <a:r>
                        <a:rPr lang="en-US" sz="12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Mscf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 rtl="0" fontAlgn="ctr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97">
                <a:tc vMerge="1">
                  <a:txBody>
                    <a:bodyPr/>
                    <a:lstStyle/>
                    <a:p>
                      <a:pPr algn="l" rtl="0" fontAlgn="ctr"/>
                      <a:endParaRPr lang="en-US" sz="800" b="1" i="0" u="none" strike="noStrike" kern="120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1.2574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0.5220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0.4400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1.2542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0.6118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0.4538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1.2180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0.3303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0.4541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9">
                <a:tc gridSpan="5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708" y="0"/>
            <a:ext cx="9077898" cy="760164"/>
          </a:xfrm>
        </p:spPr>
        <p:txBody>
          <a:bodyPr/>
          <a:lstStyle/>
          <a:p>
            <a:pPr eaLnBrk="1" fontAlgn="b" hangingPunct="1"/>
            <a:r>
              <a:rPr lang="en-US" b="1" dirty="0"/>
              <a:t>SAMABRI BISENI GAS PRODUCTION AND REVENUE ANALYSIS</a:t>
            </a:r>
            <a:br>
              <a:rPr lang="en-US" dirty="0"/>
            </a:br>
            <a:r>
              <a:rPr lang="en-US" b="1" dirty="0"/>
              <a:t>SUMMARY (JUNE 2013 to DECEMBER 2015) RSG AND IEPL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31240"/>
              </p:ext>
            </p:extLst>
          </p:nvPr>
        </p:nvGraphicFramePr>
        <p:xfrm>
          <a:off x="292100" y="1193071"/>
          <a:ext cx="9513751" cy="4497779"/>
        </p:xfrm>
        <a:graphic>
          <a:graphicData uri="http://schemas.openxmlformats.org/drawingml/2006/table">
            <a:tbl>
              <a:tblPr/>
              <a:tblGrid>
                <a:gridCol w="188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48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42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684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GAS PRODUCTION AND REVENUE ANALYSIS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7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(RSG AND IEPL)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VOLUME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2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ANNUAL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 RSG &amp; IEPL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TRANSPORTATION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NET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RSG &amp; IEPL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1.2574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3,096,502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1,083,563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1,285,377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727,562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1.2542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3,242,788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1,173,197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1,581,843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487,748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1,973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2,402,440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895,713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651,584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855,144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8,741,730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3,152,473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3,518,803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2,070,454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9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NAOC JV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</a:t>
                      </a:r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2,522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3,140,030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1,132,368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1,263,954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743,707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SPDC JV SHARE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4,499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5,601,700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2,020,105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2,254,849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1,326,747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REFUND TO SPDC AND TEPNG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-RSG &amp; IEPL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DOMGAS PRICE $ 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REVENUE- RSG &amp; IEPL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Transportation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Opex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NET $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NNPC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(225)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(280,085)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101,005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112,742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(66,337)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NAOC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(675)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(840,255)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303,016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338,227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(199,012)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OANDO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(900)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(1,120,340)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404,021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450,970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(265,349)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(1,800)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(2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,240,680)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808,042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901,939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(530,698)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SPDC SHARE (30%)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1,680,510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606,031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676,455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398,023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2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TEPNG SHARE (10%)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1.2451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560,170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202,011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225,484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132,675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C2DD9-0D87-443A-BDF3-25D4E29C7B12}" type="slidenum">
              <a:rPr lang="it-IT" altLang="en-US" smtClean="0">
                <a:solidFill>
                  <a:srgbClr val="000000"/>
                </a:solidFill>
              </a:rPr>
              <a:pPr/>
              <a:t>4</a:t>
            </a:fld>
            <a:endParaRPr lang="it-IT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365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13&quot;&gt;&lt;property id=&quot;20148&quot; value=&quot;5&quot;/&gt;&lt;property id=&quot;20300&quot; value=&quot;Slide 14&quot;/&gt;&lt;property id=&quot;20307&quot; value=&quot;492&quot;/&gt;&lt;/object&gt;&lt;object type=&quot;3&quot; unique_id=&quot;10067&quot;&gt;&lt;property id=&quot;20148&quot; value=&quot;5&quot;/&gt;&lt;property id=&quot;20300&quot; value=&quot;Slide 70 - &amp;quot;&amp;#x0D;&amp;#x0A; Community Development Activities&amp;quot;&quot;/&gt;&lt;property id=&quot;20307&quot; value=&quot;547&quot;/&gt;&lt;/object&gt;&lt;object type=&quot;3&quot; unique_id=&quot;10092&quot;&gt;&lt;property id=&quot;20148&quot; value=&quot;5&quot;/&gt;&lt;property id=&quot;20300&quot; value=&quot;Slide 93&quot;/&gt;&lt;property id=&quot;20307&quot; value=&quot;572&quot;/&gt;&lt;/object&gt;&lt;object type=&quot;3&quot; unique_id=&quot;15093&quot;&gt;&lt;property id=&quot;20148&quot; value=&quot;5&quot;/&gt;&lt;property id=&quot;20300&quot; value=&quot;Slide 13&quot;/&gt;&lt;property id=&quot;20307&quot; value=&quot;675&quot;/&gt;&lt;/object&gt;&lt;object type=&quot;3&quot; unique_id=&quot;30863&quot;&gt;&lt;property id=&quot;20148&quot; value=&quot;5&quot;/&gt;&lt;property id=&quot;20300&quot; value=&quot;Slide 62&quot;/&gt;&lt;property id=&quot;20307&quot; value=&quot;1019&quot;/&gt;&lt;/object&gt;&lt;object type=&quot;3&quot; unique_id=&quot;30892&quot;&gt;&lt;property id=&quot;20148&quot; value=&quot;5&quot;/&gt;&lt;property id=&quot;20300&quot; value=&quot;Slide 87 - &amp;quot;Human Resources Activities&amp;quot;&quot;/&gt;&lt;property id=&quot;20307&quot; value=&quot;1035&quot;/&gt;&lt;/object&gt;&lt;object type=&quot;3&quot; unique_id=&quot;30903&quot;&gt;&lt;property id=&quot;20148&quot; value=&quot;5&quot;/&gt;&lt;property id=&quot;20300&quot; value=&quot;Slide 106&quot;/&gt;&lt;property id=&quot;20307&quot; value=&quot;1074&quot;/&gt;&lt;/object&gt;&lt;object type=&quot;3&quot; unique_id=&quot;71830&quot;&gt;&lt;property id=&quot;20148&quot; value=&quot;5&quot;/&gt;&lt;property id=&quot;20300&quot; value=&quot;Slide 9&quot;/&gt;&lt;property id=&quot;20307&quot; value=&quot;1472&quot;/&gt;&lt;/object&gt;&lt;object type=&quot;3&quot; unique_id=&quot;71832&quot;&gt;&lt;property id=&quot;20148&quot; value=&quot;5&quot;/&gt;&lt;property id=&quot;20300&quot; value=&quot;Slide 12&quot;/&gt;&lt;property id=&quot;20307&quot; value=&quot;1474&quot;/&gt;&lt;/object&gt;&lt;object type=&quot;3&quot; unique_id=&quot;81871&quot;&gt;&lt;property id=&quot;20148&quot; value=&quot;5&quot;/&gt;&lt;property id=&quot;20300&quot; value=&quot;Slide 4&quot;/&gt;&lt;property id=&quot;20307&quot; value=&quot;1603&quot;/&gt;&lt;/object&gt;&lt;object type=&quot;3&quot; unique_id=&quot;81872&quot;&gt;&lt;property id=&quot;20148&quot; value=&quot;5&quot;/&gt;&lt;property id=&quot;20300&quot; value=&quot;Slide 7&quot;/&gt;&lt;property id=&quot;20307&quot; value=&quot;1606&quot;/&gt;&lt;/object&gt;&lt;object type=&quot;3&quot; unique_id=&quot;82420&quot;&gt;&lt;property id=&quot;20148&quot; value=&quot;5&quot;/&gt;&lt;property id=&quot;20300&quot; value=&quot;Slide 8&quot;/&gt;&lt;property id=&quot;20307&quot; value=&quot;1701&quot;/&gt;&lt;/object&gt;&lt;object type=&quot;3&quot; unique_id=&quot;82421&quot;&gt;&lt;property id=&quot;20148&quot; value=&quot;5&quot;/&gt;&lt;property id=&quot;20300&quot; value=&quot;Slide 15&quot;/&gt;&lt;property id=&quot;20307&quot; value=&quot;1654&quot;/&gt;&lt;/object&gt;&lt;object type=&quot;3&quot; unique_id=&quot;82422&quot;&gt;&lt;property id=&quot;20148&quot; value=&quot;5&quot;/&gt;&lt;property id=&quot;20300&quot; value=&quot;Slide 16&quot;/&gt;&lt;property id=&quot;20307&quot; value=&quot;1655&quot;/&gt;&lt;/object&gt;&lt;object type=&quot;3&quot; unique_id=&quot;82423&quot;&gt;&lt;property id=&quot;20148&quot; value=&quot;5&quot;/&gt;&lt;property id=&quot;20300&quot; value=&quot;Slide 17&quot;/&gt;&lt;property id=&quot;20307&quot; value=&quot;1656&quot;/&gt;&lt;/object&gt;&lt;object type=&quot;3&quot; unique_id=&quot;82425&quot;&gt;&lt;property id=&quot;20148&quot; value=&quot;5&quot;/&gt;&lt;property id=&quot;20300&quot; value=&quot;Slide 19&quot;/&gt;&lt;property id=&quot;20307&quot; value=&quot;1658&quot;/&gt;&lt;/object&gt;&lt;object type=&quot;3&quot; unique_id=&quot;82426&quot;&gt;&lt;property id=&quot;20148&quot; value=&quot;5&quot;/&gt;&lt;property id=&quot;20300&quot; value=&quot;Slide 20&quot;/&gt;&lt;property id=&quot;20307&quot; value=&quot;1659&quot;/&gt;&lt;/object&gt;&lt;object type=&quot;3&quot; unique_id=&quot;82427&quot;&gt;&lt;property id=&quot;20148&quot; value=&quot;5&quot;/&gt;&lt;property id=&quot;20300&quot; value=&quot;Slide 21&quot;/&gt;&lt;property id=&quot;20307&quot; value=&quot;1660&quot;/&gt;&lt;/object&gt;&lt;object type=&quot;3&quot; unique_id=&quot;82428&quot;&gt;&lt;property id=&quot;20148&quot; value=&quot;5&quot;/&gt;&lt;property id=&quot;20300&quot; value=&quot;Slide 22&quot;/&gt;&lt;property id=&quot;20307&quot; value=&quot;1661&quot;/&gt;&lt;/object&gt;&lt;object type=&quot;3&quot; unique_id=&quot;82429&quot;&gt;&lt;property id=&quot;20148&quot; value=&quot;5&quot;/&gt;&lt;property id=&quot;20300&quot; value=&quot;Slide 23&quot;/&gt;&lt;property id=&quot;20307&quot; value=&quot;1662&quot;/&gt;&lt;/object&gt;&lt;object type=&quot;3&quot; unique_id=&quot;82430&quot;&gt;&lt;property id=&quot;20148&quot; value=&quot;5&quot;/&gt;&lt;property id=&quot;20300&quot; value=&quot;Slide 24&quot;/&gt;&lt;property id=&quot;20307&quot; value=&quot;1663&quot;/&gt;&lt;/object&gt;&lt;object type=&quot;3&quot; unique_id=&quot;82431&quot;&gt;&lt;property id=&quot;20148&quot; value=&quot;5&quot;/&gt;&lt;property id=&quot;20300&quot; value=&quot;Slide 25&quot;/&gt;&lt;property id=&quot;20307&quot; value=&quot;1664&quot;/&gt;&lt;/object&gt;&lt;object type=&quot;3&quot; unique_id=&quot;82432&quot;&gt;&lt;property id=&quot;20148&quot; value=&quot;5&quot;/&gt;&lt;property id=&quot;20300&quot; value=&quot;Slide 26&quot;/&gt;&lt;property id=&quot;20307&quot; value=&quot;1665&quot;/&gt;&lt;/object&gt;&lt;object type=&quot;3&quot; unique_id=&quot;82433&quot;&gt;&lt;property id=&quot;20148&quot; value=&quot;5&quot;/&gt;&lt;property id=&quot;20300&quot; value=&quot;Slide 27&quot;/&gt;&lt;property id=&quot;20307&quot; value=&quot;1666&quot;/&gt;&lt;/object&gt;&lt;object type=&quot;3&quot; unique_id=&quot;82434&quot;&gt;&lt;property id=&quot;20148&quot; value=&quot;5&quot;/&gt;&lt;property id=&quot;20300&quot; value=&quot;Slide 28&quot;/&gt;&lt;property id=&quot;20307&quot; value=&quot;1667&quot;/&gt;&lt;/object&gt;&lt;object type=&quot;3&quot; unique_id=&quot;82435&quot;&gt;&lt;property id=&quot;20148&quot; value=&quot;5&quot;/&gt;&lt;property id=&quot;20300&quot; value=&quot;Slide 29&quot;/&gt;&lt;property id=&quot;20307&quot; value=&quot;1668&quot;/&gt;&lt;/object&gt;&lt;object type=&quot;3&quot; unique_id=&quot;82443&quot;&gt;&lt;property id=&quot;20148&quot; value=&quot;5&quot;/&gt;&lt;property id=&quot;20300&quot; value=&quot;Slide 71 - &amp;quot;&amp;#x0D;&amp;#x0A; Green River Project&amp;quot;&quot;/&gt;&lt;property id=&quot;20307&quot; value=&quot;1688&quot;/&gt;&lt;/object&gt;&lt;object type=&quot;3&quot; unique_id=&quot;82444&quot;&gt;&lt;property id=&quot;20148&quot; value=&quot;5&quot;/&gt;&lt;property id=&quot;20300&quot; value=&quot;Slide 72&quot;/&gt;&lt;property id=&quot;20307&quot; value=&quot;1689&quot;/&gt;&lt;/object&gt;&lt;object type=&quot;3&quot; unique_id=&quot;82445&quot;&gt;&lt;property id=&quot;20148&quot; value=&quot;5&quot;/&gt;&lt;property id=&quot;20300&quot; value=&quot;Slide 73&quot;/&gt;&lt;property id=&quot;20307&quot; value=&quot;1690&quot;/&gt;&lt;/object&gt;&lt;object type=&quot;3&quot; unique_id=&quot;82454&quot;&gt;&lt;property id=&quot;20148&quot; value=&quot;5&quot;/&gt;&lt;property id=&quot;20300&quot; value=&quot;Slide 86&quot;/&gt;&lt;property id=&quot;20307&quot; value=&quot;1684&quot;/&gt;&lt;/object&gt;&lt;object type=&quot;3&quot; unique_id=&quot;82455&quot;&gt;&lt;property id=&quot;20148&quot; value=&quot;5&quot;/&gt;&lt;property id=&quot;20300&quot; value=&quot;Slide 90 - &amp;quot;Employee  Relationship&amp;quot;&quot;/&gt;&lt;property id=&quot;20307&quot; value=&quot;1685&quot;/&gt;&lt;/object&gt;&lt;object type=&quot;3&quot; unique_id=&quot;82456&quot;&gt;&lt;property id=&quot;20148&quot; value=&quot;5&quot;/&gt;&lt;property id=&quot;20300&quot; value=&quot;Slide 91 - &amp;quot;2011 Training Summary&amp;#x0D;&amp;#x0A;&amp;#x0D;&amp;#x0A;&amp;quot;&quot;/&gt;&lt;property id=&quot;20307&quot; value=&quot;1686&quot;/&gt;&lt;/object&gt;&lt;object type=&quot;3&quot; unique_id=&quot;82457&quot;&gt;&lt;property id=&quot;20148&quot; value=&quot;5&quot;/&gt;&lt;property id=&quot;20300&quot; value=&quot;Slide 92 - &amp;quot;2012 Planned Training Summary&amp;#x0D;&amp;#x0A;&amp;quot;&quot;/&gt;&lt;property id=&quot;20307&quot; value=&quot;1687&quot;/&gt;&lt;/object&gt;&lt;object type=&quot;3&quot; unique_id=&quot;82459&quot;&gt;&lt;property id=&quot;20148&quot; value=&quot;5&quot;/&gt;&lt;property id=&quot;20300&quot; value=&quot;Slide 115&quot;/&gt;&lt;property id=&quot;20307&quot; value=&quot;1700&quot;/&gt;&lt;/object&gt;&lt;object type=&quot;3&quot; unique_id=&quot;82460&quot;&gt;&lt;property id=&quot;20148&quot; value=&quot;5&quot;/&gt;&lt;property id=&quot;20300&quot; value=&quot;Slide 5&quot;/&gt;&lt;property id=&quot;20307&quot; value=&quot;1734&quot;/&gt;&lt;/object&gt;&lt;object type=&quot;3&quot; unique_id=&quot;82461&quot;&gt;&lt;property id=&quot;20148&quot; value=&quot;5&quot;/&gt;&lt;property id=&quot;20300&quot; value=&quot;Slide 6&quot;/&gt;&lt;property id=&quot;20307&quot; value=&quot;1735&quot;/&gt;&lt;/object&gt;&lt;object type=&quot;3&quot; unique_id=&quot;82471&quot;&gt;&lt;property id=&quot;20148&quot; value=&quot;5&quot;/&gt;&lt;property id=&quot;20300&quot; value=&quot;Slide 39&quot;/&gt;&lt;property id=&quot;20307&quot; value=&quot;1766&quot;/&gt;&lt;/object&gt;&lt;object type=&quot;3&quot; unique_id=&quot;82472&quot;&gt;&lt;property id=&quot;20148&quot; value=&quot;5&quot;/&gt;&lt;property id=&quot;20300&quot; value=&quot;Slide 40 - &amp;quot;Construction and Revamping (2012 Planned Activities)&amp;quot;&quot;/&gt;&lt;property id=&quot;20307&quot; value=&quot;1767&quot;/&gt;&lt;/object&gt;&lt;object type=&quot;3&quot; unique_id=&quot;82473&quot;&gt;&lt;property id=&quot;20148&quot; value=&quot;5&quot;/&gt;&lt;property id=&quot;20300&quot; value=&quot;Slide 41 - &amp;quot;Location Preparation&amp;quot;&quot;/&gt;&lt;property id=&quot;20307&quot; value=&quot;1768&quot;/&gt;&lt;/object&gt;&lt;object type=&quot;3&quot; unique_id=&quot;82474&quot;&gt;&lt;property id=&quot;20148&quot; value=&quot;5&quot;/&gt;&lt;property id=&quot;20300&quot; value=&quot;Slide 42 - &amp;quot;Flowline Laying Activities&amp;quot;&quot;/&gt;&lt;property id=&quot;20307&quot; value=&quot;1769&quot;/&gt;&lt;/object&gt;&lt;object type=&quot;3&quot; unique_id=&quot;82475&quot;&gt;&lt;property id=&quot;20148&quot; value=&quot;5&quot;/&gt;&lt;property id=&quot;20300&quot; value=&quot;Slide 43 - &amp;quot;Facilities Enhancement&amp;quot;&quot;/&gt;&lt;property id=&quot;20307&quot; value=&quot;1770&quot;/&gt;&lt;/object&gt;&lt;object type=&quot;3&quot; unique_id=&quot;82476&quot;&gt;&lt;property id=&quot;20148&quot; value=&quot;5&quot;/&gt;&lt;property id=&quot;20300&quot; value=&quot;Slide 44 - &amp;quot;HSE Projects&amp;quot;&quot;/&gt;&lt;property id=&quot;20307&quot; value=&quot;1771&quot;/&gt;&lt;/object&gt;&lt;object type=&quot;3&quot; unique_id=&quot;82477&quot;&gt;&lt;property id=&quot;20148&quot; value=&quot;5&quot;/&gt;&lt;property id=&quot;20300&quot; value=&quot;Slide 45&quot;/&gt;&lt;property id=&quot;20307&quot; value=&quot;1772&quot;/&gt;&lt;/object&gt;&lt;object type=&quot;3&quot; unique_id=&quot;82512&quot;&gt;&lt;property id=&quot;20148&quot; value=&quot;5&quot;/&gt;&lt;property id=&quot;20300&quot; value=&quot;Slide 63&quot;/&gt;&lt;property id=&quot;20307&quot; value=&quot;1726&quot;/&gt;&lt;/object&gt;&lt;object type=&quot;3&quot; unique_id=&quot;82513&quot;&gt;&lt;property id=&quot;20148&quot; value=&quot;5&quot;/&gt;&lt;property id=&quot;20300&quot; value=&quot;Slide 64&quot;/&gt;&lt;property id=&quot;20307&quot; value=&quot;1727&quot;/&gt;&lt;/object&gt;&lt;object type=&quot;3&quot; unique_id=&quot;82514&quot;&gt;&lt;property id=&quot;20148&quot; value=&quot;5&quot;/&gt;&lt;property id=&quot;20300&quot; value=&quot;Slide 65&quot;/&gt;&lt;property id=&quot;20307&quot; value=&quot;1728&quot;/&gt;&lt;/object&gt;&lt;object type=&quot;3&quot; unique_id=&quot;82515&quot;&gt;&lt;property id=&quot;20148&quot; value=&quot;5&quot;/&gt;&lt;property id=&quot;20300&quot; value=&quot;Slide 66&quot;/&gt;&lt;property id=&quot;20307&quot; value=&quot;1729&quot;/&gt;&lt;/object&gt;&lt;object type=&quot;3&quot; unique_id=&quot;82516&quot;&gt;&lt;property id=&quot;20148&quot; value=&quot;5&quot;/&gt;&lt;property id=&quot;20300&quot; value=&quot;Slide 67&quot;/&gt;&lt;property id=&quot;20307&quot; value=&quot;1730&quot;/&gt;&lt;/object&gt;&lt;object type=&quot;3&quot; unique_id=&quot;82517&quot;&gt;&lt;property id=&quot;20148&quot; value=&quot;5&quot;/&gt;&lt;property id=&quot;20300&quot; value=&quot;Slide 68&quot;/&gt;&lt;property id=&quot;20307&quot; value=&quot;1731&quot;/&gt;&lt;/object&gt;&lt;object type=&quot;3&quot; unique_id=&quot;82518&quot;&gt;&lt;property id=&quot;20148&quot; value=&quot;5&quot;/&gt;&lt;property id=&quot;20300&quot; value=&quot;Slide 69&quot;/&gt;&lt;property id=&quot;20307&quot; value=&quot;1732&quot;/&gt;&lt;/object&gt;&lt;object type=&quot;3&quot; unique_id=&quot;82530&quot;&gt;&lt;property id=&quot;20148&quot; value=&quot;5&quot;/&gt;&lt;property id=&quot;20300&quot; value=&quot;Slide 107&quot;/&gt;&lt;property id=&quot;20307&quot; value=&quot;1736&quot;/&gt;&lt;/object&gt;&lt;object type=&quot;3&quot; unique_id=&quot;82532&quot;&gt;&lt;property id=&quot;20148&quot; value=&quot;5&quot;/&gt;&lt;property id=&quot;20300&quot; value=&quot;Slide 114&quot;/&gt;&lt;property id=&quot;20307&quot; value=&quot;1738&quot;/&gt;&lt;/object&gt;&lt;object type=&quot;3&quot; unique_id=&quot;82533&quot;&gt;&lt;property id=&quot;20148&quot; value=&quot;5&quot;/&gt;&lt;property id=&quot;20300&quot; value=&quot;Slide 1&quot;/&gt;&lt;property id=&quot;20307&quot; value=&quot;1863&quot;/&gt;&lt;/object&gt;&lt;object type=&quot;3&quot; unique_id=&quot;82534&quot;&gt;&lt;property id=&quot;20148&quot; value=&quot;5&quot;/&gt;&lt;property id=&quot;20300&quot; value=&quot;Slide 2&quot;/&gt;&lt;property id=&quot;20307&quot; value=&quot;1856&quot;/&gt;&lt;/object&gt;&lt;object type=&quot;3&quot; unique_id=&quot;82535&quot;&gt;&lt;property id=&quot;20148&quot; value=&quot;5&quot;/&gt;&lt;property id=&quot;20300&quot; value=&quot;Slide 3&quot;/&gt;&lt;property id=&quot;20307&quot; value=&quot;1809&quot;/&gt;&lt;/object&gt;&lt;object type=&quot;3&quot; unique_id=&quot;82536&quot;&gt;&lt;property id=&quot;20148&quot; value=&quot;5&quot;/&gt;&lt;property id=&quot;20300&quot; value=&quot;Slide 10&quot;/&gt;&lt;property id=&quot;20307&quot; value=&quot;1860&quot;/&gt;&lt;/object&gt;&lt;object type=&quot;3&quot; unique_id=&quot;82537&quot;&gt;&lt;property id=&quot;20148&quot; value=&quot;5&quot;/&gt;&lt;property id=&quot;20300&quot; value=&quot;Slide 11&quot;/&gt;&lt;property id=&quot;20307&quot; value=&quot;1859&quot;/&gt;&lt;/object&gt;&lt;object type=&quot;3&quot; unique_id=&quot;82538&quot;&gt;&lt;property id=&quot;20148&quot; value=&quot;5&quot;/&gt;&lt;property id=&quot;20300&quot; value=&quot;Slide 18&quot;/&gt;&lt;property id=&quot;20307&quot; value=&quot;1858&quot;/&gt;&lt;/object&gt;&lt;object type=&quot;3&quot; unique_id=&quot;82539&quot;&gt;&lt;property id=&quot;20148&quot; value=&quot;5&quot;/&gt;&lt;property id=&quot;20300&quot; value=&quot;Slide 30&quot;/&gt;&lt;property id=&quot;20307&quot; value=&quot;1866&quot;/&gt;&lt;/object&gt;&lt;object type=&quot;3&quot; unique_id=&quot;82540&quot;&gt;&lt;property id=&quot;20148&quot; value=&quot;5&quot;/&gt;&lt;property id=&quot;20300&quot; value=&quot;Slide 31&quot;/&gt;&lt;property id=&quot;20307&quot; value=&quot;1867&quot;/&gt;&lt;/object&gt;&lt;object type=&quot;3&quot; unique_id=&quot;82541&quot;&gt;&lt;property id=&quot;20148&quot; value=&quot;5&quot;/&gt;&lt;property id=&quot;20300&quot; value=&quot;Slide 32&quot;/&gt;&lt;property id=&quot;20307&quot; value=&quot;1868&quot;/&gt;&lt;/object&gt;&lt;object type=&quot;3&quot; unique_id=&quot;82542&quot;&gt;&lt;property id=&quot;20148&quot; value=&quot;5&quot;/&gt;&lt;property id=&quot;20300&quot; value=&quot;Slide 33&quot;/&gt;&lt;property id=&quot;20307&quot; value=&quot;1869&quot;/&gt;&lt;/object&gt;&lt;object type=&quot;3&quot; unique_id=&quot;82543&quot;&gt;&lt;property id=&quot;20148&quot; value=&quot;5&quot;/&gt;&lt;property id=&quot;20300&quot; value=&quot;Slide 34&quot;/&gt;&lt;property id=&quot;20307&quot; value=&quot;1870&quot;/&gt;&lt;/object&gt;&lt;object type=&quot;3&quot; unique_id=&quot;82544&quot;&gt;&lt;property id=&quot;20148&quot; value=&quot;5&quot;/&gt;&lt;property id=&quot;20300&quot; value=&quot;Slide 35&quot;/&gt;&lt;property id=&quot;20307&quot; value=&quot;1871&quot;/&gt;&lt;/object&gt;&lt;object type=&quot;3&quot; unique_id=&quot;82545&quot;&gt;&lt;property id=&quot;20148&quot; value=&quot;5&quot;/&gt;&lt;property id=&quot;20300&quot; value=&quot;Slide 36&quot;/&gt;&lt;property id=&quot;20307&quot; value=&quot;1872&quot;/&gt;&lt;/object&gt;&lt;object type=&quot;3&quot; unique_id=&quot;82546&quot;&gt;&lt;property id=&quot;20148&quot; value=&quot;5&quot;/&gt;&lt;property id=&quot;20300&quot; value=&quot;Slide 37&quot;/&gt;&lt;property id=&quot;20307&quot; value=&quot;1873&quot;/&gt;&lt;/object&gt;&lt;object type=&quot;3&quot; unique_id=&quot;82547&quot;&gt;&lt;property id=&quot;20148&quot; value=&quot;5&quot;/&gt;&lt;property id=&quot;20300&quot; value=&quot;Slide 38&quot;/&gt;&lt;property id=&quot;20307&quot; value=&quot;1874&quot;/&gt;&lt;/object&gt;&lt;object type=&quot;3&quot; unique_id=&quot;82548&quot;&gt;&lt;property id=&quot;20148&quot; value=&quot;5&quot;/&gt;&lt;property id=&quot;20300&quot; value=&quot;Slide 46&quot;/&gt;&lt;property id=&quot;20307&quot; value=&quot;1807&quot;/&gt;&lt;/object&gt;&lt;object type=&quot;3&quot; unique_id=&quot;82549&quot;&gt;&lt;property id=&quot;20148&quot; value=&quot;5&quot;/&gt;&lt;property id=&quot;20300&quot; value=&quot;Slide 47&quot;/&gt;&lt;property id=&quot;20307&quot; value=&quot;1819&quot;/&gt;&lt;/object&gt;&lt;object type=&quot;3&quot; unique_id=&quot;82550&quot;&gt;&lt;property id=&quot;20148&quot; value=&quot;5&quot;/&gt;&lt;property id=&quot;20300&quot; value=&quot;Slide 48 - &amp;quot;Brass Terminal Projects&amp;quot;&quot;/&gt;&lt;property id=&quot;20307&quot; value=&quot;1820&quot;/&gt;&lt;/object&gt;&lt;object type=&quot;3&quot; unique_id=&quot;82551&quot;&gt;&lt;property id=&quot;20148&quot; value=&quot;5&quot;/&gt;&lt;property id=&quot;20300&quot; value=&quot;Slide 49 - &amp;quot;&amp;amp;#x09;NAOC Field Roads&amp;#x0D;&amp;#x0A; &amp;quot;&quot;/&gt;&lt;property id=&quot;20307&quot; value=&quot;1821&quot;/&gt;&lt;/object&gt;&lt;object type=&quot;3&quot; unique_id=&quot;82552&quot;&gt;&lt;property id=&quot;20148&quot; value=&quot;5&quot;/&gt;&lt;property id=&quot;20300&quot; value=&quot;Slide 50&quot;/&gt;&lt;property id=&quot;20307&quot; value=&quot;1822&quot;/&gt;&lt;/object&gt;&lt;object type=&quot;3&quot; unique_id=&quot;82553&quot;&gt;&lt;property id=&quot;20148&quot; value=&quot;5&quot;/&gt;&lt;property id=&quot;20300&quot; value=&quot;Slide 51 - &amp;quot;Summary– 2012 Projects&amp;quot;&quot;/&gt;&lt;property id=&quot;20307&quot; value=&quot;1823&quot;/&gt;&lt;/object&gt;&lt;object type=&quot;3&quot; unique_id=&quot;82554&quot;&gt;&lt;property id=&quot;20148&quot; value=&quot;5&quot;/&gt;&lt;property id=&quot;20300&quot; value=&quot;Slide 52&quot;/&gt;&lt;property id=&quot;20307&quot; value=&quot;1824&quot;/&gt;&lt;/object&gt;&lt;object type=&quot;3&quot; unique_id=&quot;82555&quot;&gt;&lt;property id=&quot;20148&quot; value=&quot;5&quot;/&gt;&lt;property id=&quot;20300&quot; value=&quot;Slide 53 - &amp;quot;Project Activity Objectives &amp;amp; Challenges&amp;quot;&quot;/&gt;&lt;property id=&quot;20307&quot; value=&quot;1825&quot;/&gt;&lt;/object&gt;&lt;object type=&quot;3&quot; unique_id=&quot;82556&quot;&gt;&lt;property id=&quot;20148&quot; value=&quot;5&quot;/&gt;&lt;property id=&quot;20300&quot; value=&quot;Slide 54&quot;/&gt;&lt;property id=&quot;20307&quot; value=&quot;1826&quot;/&gt;&lt;/object&gt;&lt;object type=&quot;3&quot; unique_id=&quot;82557&quot;&gt;&lt;property id=&quot;20148&quot; value=&quot;5&quot;/&gt;&lt;property id=&quot;20300&quot; value=&quot;Slide 55&quot;/&gt;&lt;property id=&quot;20307&quot; value=&quot;1827&quot;/&gt;&lt;/object&gt;&lt;object type=&quot;3&quot; unique_id=&quot;82558&quot;&gt;&lt;property id=&quot;20148&quot; value=&quot;5&quot;/&gt;&lt;property id=&quot;20300&quot; value=&quot;Slide 56&quot;/&gt;&lt;property id=&quot;20307&quot; value=&quot;1828&quot;/&gt;&lt;/object&gt;&lt;object type=&quot;3&quot; unique_id=&quot;82559&quot;&gt;&lt;property id=&quot;20148&quot; value=&quot;5&quot;/&gt;&lt;property id=&quot;20300&quot; value=&quot;Slide 57&quot;/&gt;&lt;property id=&quot;20307&quot; value=&quot;1842&quot;/&gt;&lt;/object&gt;&lt;object type=&quot;3&quot; unique_id=&quot;82560&quot;&gt;&lt;property id=&quot;20148&quot; value=&quot;5&quot;/&gt;&lt;property id=&quot;20300&quot; value=&quot;Slide 58&quot;/&gt;&lt;property id=&quot;20307&quot; value=&quot;1845&quot;/&gt;&lt;/object&gt;&lt;object type=&quot;3&quot; unique_id=&quot;82561&quot;&gt;&lt;property id=&quot;20148&quot; value=&quot;5&quot;/&gt;&lt;property id=&quot;20300&quot; value=&quot;Slide 59 - &amp;quot;NAOC JV Okpai IPP Performance for 2011 and 2012&amp;quot;&quot;/&gt;&lt;property id=&quot;20307&quot; value=&quot;1847&quot;/&gt;&lt;/object&gt;&lt;object type=&quot;3&quot; unique_id=&quot;82562&quot;&gt;&lt;property id=&quot;20148&quot; value=&quot;5&quot;/&gt;&lt;property id=&quot;20300&quot; value=&quot;Slide 60 - &amp;quot;Plant Performance&amp;quot;&quot;/&gt;&lt;property id=&quot;20307&quot; value=&quot;1848&quot;/&gt;&lt;/object&gt;&lt;object type=&quot;3&quot; unique_id=&quot;82563&quot;&gt;&lt;property id=&quot;20148&quot; value=&quot;5&quot;/&gt;&lt;property id=&quot;20300&quot; value=&quot;Slide 61&quot;/&gt;&lt;property id=&quot;20307&quot; value=&quot;1849&quot;/&gt;&lt;/object&gt;&lt;object type=&quot;3&quot; unique_id=&quot;82564&quot;&gt;&lt;property id=&quot;20148&quot; value=&quot;5&quot;/&gt;&lt;property id=&quot;20300&quot; value=&quot;Slide 74&quot;/&gt;&lt;property id=&quot;20307&quot; value=&quot;1829&quot;/&gt;&lt;/object&gt;&lt;object type=&quot;3&quot; unique_id=&quot;82565&quot;&gt;&lt;property id=&quot;20148&quot; value=&quot;5&quot;/&gt;&lt;property id=&quot;20300&quot; value=&quot;Slide 75&quot;/&gt;&lt;property id=&quot;20307&quot; value=&quot;1830&quot;/&gt;&lt;/object&gt;&lt;object type=&quot;3&quot; unique_id=&quot;82566&quot;&gt;&lt;property id=&quot;20148&quot; value=&quot;5&quot;/&gt;&lt;property id=&quot;20300&quot; value=&quot;Slide 76&quot;/&gt;&lt;property id=&quot;20307&quot; value=&quot;1864&quot;/&gt;&lt;/object&gt;&lt;object type=&quot;3&quot; unique_id=&quot;82567&quot;&gt;&lt;property id=&quot;20148&quot; value=&quot;5&quot;/&gt;&lt;property id=&quot;20300&quot; value=&quot;Slide 77&quot;/&gt;&lt;property id=&quot;20307&quot; value=&quot;1832&quot;/&gt;&lt;/object&gt;&lt;object type=&quot;3&quot; unique_id=&quot;82568&quot;&gt;&lt;property id=&quot;20148&quot; value=&quot;5&quot;/&gt;&lt;property id=&quot;20300&quot; value=&quot;Slide 78&quot;/&gt;&lt;property id=&quot;20307&quot; value=&quot;1833&quot;/&gt;&lt;/object&gt;&lt;object type=&quot;3&quot; unique_id=&quot;82569&quot;&gt;&lt;property id=&quot;20148&quot; value=&quot;5&quot;/&gt;&lt;property id=&quot;20300&quot; value=&quot;Slide 79&quot;/&gt;&lt;property id=&quot;20307&quot; value=&quot;1834&quot;/&gt;&lt;/object&gt;&lt;object type=&quot;3&quot; unique_id=&quot;82570&quot;&gt;&lt;property id=&quot;20148&quot; value=&quot;5&quot;/&gt;&lt;property id=&quot;20300&quot; value=&quot;Slide 80&quot;/&gt;&lt;property id=&quot;20307&quot; value=&quot;1835&quot;/&gt;&lt;/object&gt;&lt;object type=&quot;3&quot; unique_id=&quot;82571&quot;&gt;&lt;property id=&quot;20148&quot; value=&quot;5&quot;/&gt;&lt;property id=&quot;20300&quot; value=&quot;Slide 81&quot;/&gt;&lt;property id=&quot;20307&quot; value=&quot;1836&quot;/&gt;&lt;/object&gt;&lt;object type=&quot;3&quot; unique_id=&quot;82572&quot;&gt;&lt;property id=&quot;20148&quot; value=&quot;5&quot;/&gt;&lt;property id=&quot;20300&quot; value=&quot;Slide 82&quot;/&gt;&lt;property id=&quot;20307&quot; value=&quot;1837&quot;/&gt;&lt;/object&gt;&lt;object type=&quot;3&quot; unique_id=&quot;82573&quot;&gt;&lt;property id=&quot;20148&quot; value=&quot;5&quot;/&gt;&lt;property id=&quot;20300&quot; value=&quot;Slide 83&quot;/&gt;&lt;property id=&quot;20307&quot; value=&quot;1838&quot;/&gt;&lt;/object&gt;&lt;object type=&quot;3&quot; unique_id=&quot;82574&quot;&gt;&lt;property id=&quot;20148&quot; value=&quot;5&quot;/&gt;&lt;property id=&quot;20300&quot; value=&quot;Slide 84&quot;/&gt;&lt;property id=&quot;20307&quot; value=&quot;1839&quot;/&gt;&lt;/object&gt;&lt;object type=&quot;3&quot; unique_id=&quot;82575&quot;&gt;&lt;property id=&quot;20148&quot; value=&quot;5&quot;/&gt;&lt;property id=&quot;20300&quot; value=&quot;Slide 85&quot;/&gt;&lt;property id=&quot;20307&quot; value=&quot;1841&quot;/&gt;&lt;/object&gt;&lt;object type=&quot;3&quot; unique_id=&quot;82576&quot;&gt;&lt;property id=&quot;20148&quot; value=&quot;5&quot;/&gt;&lt;property id=&quot;20300&quot; value=&quot;Slide 88 - &amp;quot;Company Macro Structure&amp;quot;&quot;/&gt;&lt;property id=&quot;20307&quot; value=&quot;1843&quot;/&gt;&lt;/object&gt;&lt;object type=&quot;3&quot; unique_id=&quot;82577&quot;&gt;&lt;property id=&quot;20148&quot; value=&quot;5&quot;/&gt;&lt;property id=&quot;20300&quot; value=&quot;Slide 89&quot;/&gt;&lt;property id=&quot;20307&quot; value=&quot;1844&quot;/&gt;&lt;/object&gt;&lt;object type=&quot;3&quot; unique_id=&quot;82578&quot;&gt;&lt;property id=&quot;20148&quot; value=&quot;5&quot;/&gt;&lt;property id=&quot;20300&quot; value=&quot;Slide 94&quot;/&gt;&lt;property id=&quot;20307&quot; value=&quot;1878&quot;/&gt;&lt;/object&gt;&lt;object type=&quot;3&quot; unique_id=&quot;82579&quot;&gt;&lt;property id=&quot;20148&quot; value=&quot;5&quot;/&gt;&lt;property id=&quot;20300&quot; value=&quot;Slide 95&quot;/&gt;&lt;property id=&quot;20307&quot; value=&quot;1879&quot;/&gt;&lt;/object&gt;&lt;object type=&quot;3&quot; unique_id=&quot;82580&quot;&gt;&lt;property id=&quot;20148&quot; value=&quot;5&quot;/&gt;&lt;property id=&quot;20300&quot; value=&quot;Slide 97 - &amp;quot;2011 NC Performance&amp;quot;&quot;/&gt;&lt;property id=&quot;20307&quot; value=&quot;1880&quot;/&gt;&lt;/object&gt;&lt;object type=&quot;3&quot; unique_id=&quot;82581&quot;&gt;&lt;property id=&quot;20148&quot; value=&quot;5&quot;/&gt;&lt;property id=&quot;20300&quot; value=&quot;Slide 98 - &amp;quot;2011 NC Performance&amp;quot;&quot;/&gt;&lt;property id=&quot;20307&quot; value=&quot;1881&quot;/&gt;&lt;/object&gt;&lt;object type=&quot;3&quot; unique_id=&quot;82582&quot;&gt;&lt;property id=&quot;20148&quot; value=&quot;5&quot;/&gt;&lt;property id=&quot;20300&quot; value=&quot;Slide 99 - &amp;quot;2012 Budget: NC Forecast&amp;quot;&quot;/&gt;&lt;property id=&quot;20307&quot; value=&quot;1882&quot;/&gt;&lt;/object&gt;&lt;object type=&quot;3&quot; unique_id=&quot;82583&quot;&gt;&lt;property id=&quot;20148&quot; value=&quot;5&quot;/&gt;&lt;property id=&quot;20300&quot; value=&quot;Slide 100 - &amp;quot;2012 NC Forecast distribution&amp;quot;&quot;/&gt;&lt;property id=&quot;20307&quot; value=&quot;1883&quot;/&gt;&lt;/object&gt;&lt;object type=&quot;3&quot; unique_id=&quot;82584&quot;&gt;&lt;property id=&quot;20148&quot; value=&quot;5&quot;/&gt;&lt;property id=&quot;20300&quot; value=&quot;Slide 101 - &amp;quot;Nigerian Content achievements and targets&amp;#x0D;&amp;#x0A;&amp;quot;&quot;/&gt;&lt;property id=&quot;20307&quot; value=&quot;1889&quot;/&gt;&lt;/object&gt;&lt;object type=&quot;3&quot; unique_id=&quot;82585&quot;&gt;&lt;property id=&quot;20148&quot; value=&quot;5&quot;/&gt;&lt;property id=&quot;20300&quot; value=&quot;Slide 102&quot;/&gt;&lt;property id=&quot;20307&quot; value=&quot;1885&quot;/&gt;&lt;/object&gt;&lt;object type=&quot;3&quot; unique_id=&quot;82586&quot;&gt;&lt;property id=&quot;20148&quot; value=&quot;5&quot;/&gt;&lt;property id=&quot;20300&quot; value=&quot;Slide 103 - &amp;quot;CAKASA Metering Systems Maintenance&amp;quot;&quot;/&gt;&lt;property id=&quot;20307&quot; value=&quot;1886&quot;/&gt;&lt;/object&gt;&lt;object type=&quot;3&quot; unique_id=&quot;82587&quot;&gt;&lt;property id=&quot;20148&quot; value=&quot;5&quot;/&gt;&lt;property id=&quot;20300&quot; value=&quot;Slide 104&quot;/&gt;&lt;property id=&quot;20307&quot; value=&quot;1887&quot;/&gt;&lt;/object&gt;&lt;object type=&quot;3&quot; unique_id=&quot;82588&quot;&gt;&lt;property id=&quot;20148&quot; value=&quot;5&quot;/&gt;&lt;property id=&quot;20300&quot; value=&quot;Slide 105&quot;/&gt;&lt;property id=&quot;20307&quot; value=&quot;1888&quot;/&gt;&lt;/object&gt;&lt;object type=&quot;3&quot; unique_id=&quot;82589&quot;&gt;&lt;property id=&quot;20148&quot; value=&quot;5&quot;/&gt;&lt;property id=&quot;20300&quot; value=&quot;Slide 108&quot;/&gt;&lt;property id=&quot;20307&quot; value=&quot;1854&quot;/&gt;&lt;/object&gt;&lt;object type=&quot;3&quot; unique_id=&quot;82591&quot;&gt;&lt;property id=&quot;20148&quot; value=&quot;5&quot;/&gt;&lt;property id=&quot;20300&quot; value=&quot;Slide 112&quot;/&gt;&lt;property id=&quot;20307&quot; value=&quot;1865&quot;/&gt;&lt;/object&gt;&lt;object type=&quot;3&quot; unique_id=&quot;82592&quot;&gt;&lt;property id=&quot;20148&quot; value=&quot;5&quot;/&gt;&lt;property id=&quot;20300&quot; value=&quot;Slide 113&quot;/&gt;&lt;property id=&quot;20307&quot; value=&quot;1855&quot;/&gt;&lt;/object&gt;&lt;object type=&quot;3&quot; unique_id=&quot;82593&quot;&gt;&lt;property id=&quot;20148&quot; value=&quot;5&quot;/&gt;&lt;property id=&quot;20300&quot; value=&quot;Slide 109&quot;/&gt;&lt;property id=&quot;20307&quot; value=&quot;1892&quot;/&gt;&lt;/object&gt;&lt;object type=&quot;3&quot; unique_id=&quot;82594&quot;&gt;&lt;property id=&quot;20148&quot; value=&quot;5&quot;/&gt;&lt;property id=&quot;20300&quot; value=&quot;Slide 110&quot;/&gt;&lt;property id=&quot;20307&quot; value=&quot;1890&quot;/&gt;&lt;/object&gt;&lt;object type=&quot;3&quot; unique_id=&quot;82595&quot;&gt;&lt;property id=&quot;20148&quot; value=&quot;5&quot;/&gt;&lt;property id=&quot;20300&quot; value=&quot;Slide 111&quot;/&gt;&lt;property id=&quot;20307&quot; value=&quot;1891&quot;/&gt;&lt;/object&gt;&lt;object type=&quot;3&quot; unique_id=&quot;82596&quot;&gt;&lt;property id=&quot;20148&quot; value=&quot;5&quot;/&gt;&lt;property id=&quot;20300&quot; value=&quot;Slide 96&quot;/&gt;&lt;property id=&quot;20307&quot; value=&quot;18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 Exploration &amp; Production">
  <a:themeElements>
    <a:clrScheme name="Template Exploration &amp; Produ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Exploration &amp; Produc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Exploration &amp; Produ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Exploration &amp; Produc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Exploration &amp; Produc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Exploration &amp; Produc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Exploration &amp; Produc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Exploration &amp; Produc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Exploration &amp; Produc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76157</TotalTime>
  <Words>477</Words>
  <Application>Microsoft Office PowerPoint</Application>
  <PresentationFormat>A4 Paper (210x297 mm)</PresentationFormat>
  <Paragraphs>233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Verdana (Headings)</vt:lpstr>
      <vt:lpstr>Wingdings</vt:lpstr>
      <vt:lpstr>1_Custom Design</vt:lpstr>
      <vt:lpstr>3_Template Exploration &amp; Production</vt:lpstr>
      <vt:lpstr>Fotografia di Photo Editor</vt:lpstr>
      <vt:lpstr>NAOC JV/SPDC JV-Partners Meeting  Samabri-Biseni Unit Gas Sales</vt:lpstr>
      <vt:lpstr>PowerPoint Presentation</vt:lpstr>
      <vt:lpstr>      Gas Pricing Frame work</vt:lpstr>
      <vt:lpstr>SAMABRI BISENI GAS PRODUCTION AND REVENUE ANALYSIS SUMMARY (JUNE 2013 to DECEMBER 2015) RSG AND IEPL</vt:lpstr>
    </vt:vector>
  </TitlesOfParts>
  <Company>Snam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Paolo Nardi</dc:creator>
  <cp:lastModifiedBy>Orupabo, Amoni SPDC-UPO/G/CNN</cp:lastModifiedBy>
  <cp:revision>4461</cp:revision>
  <cp:lastPrinted>2017-02-08T06:51:42Z</cp:lastPrinted>
  <dcterms:created xsi:type="dcterms:W3CDTF">2002-05-17T09:45:11Z</dcterms:created>
  <dcterms:modified xsi:type="dcterms:W3CDTF">2018-02-21T14:28:09Z</dcterms:modified>
</cp:coreProperties>
</file>