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5.xml" ContentType="application/vnd.openxmlformats-officedocument.theme+xml"/>
  <Override PartName="/ppt/theme/themeOverride1.xml" ContentType="application/vnd.openxmlformats-officedocument.themeOverrid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 id="2147483714" r:id="rId5"/>
    <p:sldMasterId id="2147483753" r:id="rId6"/>
    <p:sldMasterId id="2147483984" r:id="rId7"/>
    <p:sldMasterId id="2147484020" r:id="rId8"/>
  </p:sldMasterIdLst>
  <p:notesMasterIdLst>
    <p:notesMasterId r:id="rId22"/>
  </p:notesMasterIdLst>
  <p:handoutMasterIdLst>
    <p:handoutMasterId r:id="rId23"/>
  </p:handoutMasterIdLst>
  <p:sldIdLst>
    <p:sldId id="413" r:id="rId9"/>
    <p:sldId id="2563" r:id="rId10"/>
    <p:sldId id="2584" r:id="rId11"/>
    <p:sldId id="2547" r:id="rId12"/>
    <p:sldId id="2569" r:id="rId13"/>
    <p:sldId id="2570" r:id="rId14"/>
    <p:sldId id="2585" r:id="rId15"/>
    <p:sldId id="2587" r:id="rId16"/>
    <p:sldId id="2583" r:id="rId17"/>
    <p:sldId id="2116" r:id="rId18"/>
    <p:sldId id="2549" r:id="rId19"/>
    <p:sldId id="2208" r:id="rId20"/>
    <p:sldId id="2576" r:id="rId21"/>
  </p:sldIdLst>
  <p:sldSz cx="12192000" cy="6858000"/>
  <p:notesSz cx="6797675" cy="9926638"/>
  <p:embeddedFontLst>
    <p:embeddedFont>
      <p:font typeface="Calibri" panose="020F0502020204030204" pitchFamily="34" charset="0"/>
      <p:regular r:id="rId24"/>
      <p:bold r:id="rId25"/>
      <p:italic r:id="rId26"/>
      <p:boldItalic r:id="rId27"/>
    </p:embeddedFont>
    <p:embeddedFont>
      <p:font typeface="Futura" panose="020B0604020202020204" charset="0"/>
      <p:regular r:id="rId28"/>
      <p:bold r:id="rId29"/>
      <p:italic r:id="rId30"/>
      <p:boldItalic r:id="rId31"/>
    </p:embeddedFont>
    <p:embeddedFont>
      <p:font typeface="Futura Bold" panose="00000900000000000000" pitchFamily="2" charset="0"/>
      <p:regular r:id="rId32"/>
      <p:boldItalic r:id="rId33"/>
    </p:embeddedFont>
    <p:embeddedFont>
      <p:font typeface="Futura Light" panose="00000400000000000000" pitchFamily="2" charset="0"/>
      <p:regular r:id="rId34"/>
    </p:embeddedFont>
    <p:embeddedFont>
      <p:font typeface="Futura Medium" panose="00000400000000000000" pitchFamily="2" charset="0"/>
      <p:regular r:id="rId35"/>
      <p:bold r:id="rId36"/>
      <p:italic r:id="rId37"/>
      <p:boldItalic r:id="rId38"/>
    </p:embeddedFont>
    <p:embeddedFont>
      <p:font typeface="Tahoma" panose="020B0604030504040204" pitchFamily="34" charset="0"/>
      <p:regular r:id="rId39"/>
      <p:bold r:id="rId40"/>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hyte, Chris J SIPD-UPO/J/MOPM" initials="WCJS" lastIdx="4" clrIdx="0"/>
  <p:cmAuthor id="1" name="Hornman, Dio Dirk SIEP-UPP/D" initials="HDDS" lastIdx="2" clrIdx="1"/>
  <p:cmAuthor id="2" name="de Nobel, Wim F SIEP-UPA/I/S" initials="dNWFS" lastIdx="1" clrIdx="2">
    <p:extLst>
      <p:ext uri="{19B8F6BF-5375-455C-9EA6-DF929625EA0E}">
        <p15:presenceInfo xmlns:p15="http://schemas.microsoft.com/office/powerpoint/2012/main" userId="S::Wim.deNobel@shell.com::f00b03e0-9ba7-413f-9a4b-23742fec0ca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1DE"/>
    <a:srgbClr val="FFFFFF"/>
    <a:srgbClr val="D9D9D9"/>
    <a:srgbClr val="A0749B"/>
    <a:srgbClr val="CCE9DB"/>
    <a:srgbClr val="99CDB7"/>
    <a:srgbClr val="66B492"/>
    <a:srgbClr val="339B6E"/>
    <a:srgbClr val="C0A2BD"/>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86" autoAdjust="0"/>
    <p:restoredTop sz="90824" autoAdjust="0"/>
  </p:normalViewPr>
  <p:slideViewPr>
    <p:cSldViewPr snapToGrid="0" snapToObjects="1" showGuides="1">
      <p:cViewPr varScale="1">
        <p:scale>
          <a:sx n="86" d="100"/>
          <a:sy n="86" d="100"/>
        </p:scale>
        <p:origin x="907" y="58"/>
      </p:cViewPr>
      <p:guideLst>
        <p:guide orient="horz" pos="2160"/>
        <p:guide pos="3840"/>
      </p:guideLst>
    </p:cSldViewPr>
  </p:slideViewPr>
  <p:outlineViewPr>
    <p:cViewPr>
      <p:scale>
        <a:sx n="33" d="100"/>
        <a:sy n="33" d="100"/>
      </p:scale>
      <p:origin x="0" y="4638"/>
    </p:cViewPr>
  </p:outlineViewPr>
  <p:notesTextViewPr>
    <p:cViewPr>
      <p:scale>
        <a:sx n="300" d="100"/>
        <a:sy n="300" d="100"/>
      </p:scale>
      <p:origin x="0" y="0"/>
    </p:cViewPr>
  </p:notesTextViewPr>
  <p:sorterViewPr>
    <p:cViewPr varScale="1">
      <p:scale>
        <a:sx n="1" d="1"/>
        <a:sy n="1" d="1"/>
      </p:scale>
      <p:origin x="0" y="0"/>
    </p:cViewPr>
  </p:sorterViewPr>
  <p:notesViewPr>
    <p:cSldViewPr snapToGrid="0" snapToObjects="1" showGuides="1">
      <p:cViewPr varScale="1">
        <p:scale>
          <a:sx n="64" d="100"/>
          <a:sy n="64" d="100"/>
        </p:scale>
        <p:origin x="2160"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13.xml"/><Relationship Id="rId34" Type="http://schemas.openxmlformats.org/officeDocument/2006/relationships/font" Target="fonts/font11.fntdata"/><Relationship Id="rId42"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font" Target="fonts/font8.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viewProps" Target="viewProp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0" Type="http://schemas.openxmlformats.org/officeDocument/2006/relationships/slide" Target="slides/slide12.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02/11/2022</a:t>
            </a:fld>
            <a:endParaRPr lang="en-GB" dirty="0">
              <a:latin typeface="Futura Medium" pitchFamily="2"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02/11/2022</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a:t>
            </a:fld>
            <a:endParaRPr lang="en-GB" dirty="0"/>
          </a:p>
        </p:txBody>
      </p:sp>
    </p:spTree>
    <p:extLst>
      <p:ext uri="{BB962C8B-B14F-4D97-AF65-F5344CB8AC3E}">
        <p14:creationId xmlns:p14="http://schemas.microsoft.com/office/powerpoint/2010/main" val="3653975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99493-6412-4470-9830-D005B358D66E}" type="slidenum">
              <a:rPr lang="en-GB" smtClean="0"/>
              <a:pPr/>
              <a:t>3</a:t>
            </a:fld>
            <a:endParaRPr lang="en-GB" dirty="0"/>
          </a:p>
        </p:txBody>
      </p:sp>
    </p:spTree>
    <p:extLst>
      <p:ext uri="{BB962C8B-B14F-4D97-AF65-F5344CB8AC3E}">
        <p14:creationId xmlns:p14="http://schemas.microsoft.com/office/powerpoint/2010/main" val="709305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99493-6412-4470-9830-D005B358D66E}" type="slidenum">
              <a:rPr lang="en-GB" smtClean="0"/>
              <a:pPr/>
              <a:t>4</a:t>
            </a:fld>
            <a:endParaRPr lang="en-GB" dirty="0"/>
          </a:p>
        </p:txBody>
      </p:sp>
    </p:spTree>
    <p:extLst>
      <p:ext uri="{BB962C8B-B14F-4D97-AF65-F5344CB8AC3E}">
        <p14:creationId xmlns:p14="http://schemas.microsoft.com/office/powerpoint/2010/main" val="709305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799493-6412-4470-9830-D005B358D66E}" type="slidenum">
              <a:rPr lang="en-GB" smtClean="0"/>
              <a:pPr/>
              <a:t>5</a:t>
            </a:fld>
            <a:endParaRPr lang="en-GB" dirty="0"/>
          </a:p>
        </p:txBody>
      </p:sp>
    </p:spTree>
    <p:extLst>
      <p:ext uri="{BB962C8B-B14F-4D97-AF65-F5344CB8AC3E}">
        <p14:creationId xmlns:p14="http://schemas.microsoft.com/office/powerpoint/2010/main" val="37254389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5" name="TextBox 14"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RESTRICTED</a:t>
            </a:r>
          </a:p>
        </p:txBody>
      </p:sp>
    </p:spTree>
  </p:cSld>
  <p:clrMapOvr>
    <a:masterClrMapping/>
  </p:clrMapOvr>
  <p:transition/>
  <p:extLst>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RESTRICTED</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TextBox 12"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RESTRICTED</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extLst>
      <p:ext uri="{BB962C8B-B14F-4D97-AF65-F5344CB8AC3E}">
        <p14:creationId xmlns:p14="http://schemas.microsoft.com/office/powerpoint/2010/main" val="22917070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 Placeholder 2"/>
          <p:cNvSpPr>
            <a:spLocks noGrp="1"/>
          </p:cNvSpPr>
          <p:nvPr>
            <p:ph type="body" sz="quarter" idx="13"/>
          </p:nvPr>
        </p:nvSpPr>
        <p:spPr>
          <a:xfrm>
            <a:off x="513180" y="1438480"/>
            <a:ext cx="5463758"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131366235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4" name="TextBox 13"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RESTRICTED</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RESTRICTED</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cSld>
  <p:clrMapOvr>
    <a:masterClrMapping/>
  </p:clrMapOvr>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412593735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6" name="TextBox 15"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RESTRICTED</a:t>
            </a:r>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7" name="Rectangle 4"/>
          <p:cNvSpPr>
            <a:spLocks noChangeArrowheads="1"/>
          </p:cNvSpPr>
          <p:nvPr userDrawn="1"/>
        </p:nvSpPr>
        <p:spPr bwMode="auto">
          <a:xfrm>
            <a:off x="0" y="228601"/>
            <a:ext cx="11567584" cy="516467"/>
          </a:xfrm>
          <a:prstGeom prst="rect">
            <a:avLst/>
          </a:prstGeom>
          <a:solidFill>
            <a:schemeClr val="accent1"/>
          </a:solidFill>
          <a:ln w="9525" algn="ctr">
            <a:noFill/>
            <a:miter lim="800000"/>
            <a:headEnd/>
            <a:tailEnd/>
          </a:ln>
        </p:spPr>
        <p:txBody>
          <a:bodyPr vert="horz" wrap="square" lIns="925865" tIns="132780" rIns="35888" bIns="0" numCol="1" anchor="t" anchorCtr="0" compatLnSpc="1">
            <a:prstTxWarp prst="textNoShape">
              <a:avLst/>
            </a:prstTxWarp>
          </a:bodyPr>
          <a:lstStyle/>
          <a:p>
            <a:pPr defTabSz="911515" eaLnBrk="0" hangingPunct="0">
              <a:lnSpc>
                <a:spcPct val="90000"/>
              </a:lnSpc>
            </a:pPr>
            <a:endParaRPr lang="en-GB" sz="2400" b="1" dirty="0">
              <a:solidFill>
                <a:srgbClr val="999999"/>
              </a:solidFill>
            </a:endParaRPr>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GB" dirty="0"/>
              <a:t>Click to edit Master title style</a:t>
            </a:r>
          </a:p>
        </p:txBody>
      </p:sp>
      <p:sp>
        <p:nvSpPr>
          <p:cNvPr id="8" name="Text Box 11" descr="Text Box 11"/>
          <p:cNvSpPr txBox="1">
            <a:spLocks noChangeArrowheads="1"/>
          </p:cNvSpPr>
          <p:nvPr userDrawn="1"/>
        </p:nvSpPr>
        <p:spPr bwMode="auto">
          <a:xfrm>
            <a:off x="1214967" y="6470359"/>
            <a:ext cx="3360000" cy="324000"/>
          </a:xfrm>
          <a:prstGeom prst="rect">
            <a:avLst/>
          </a:prstGeom>
          <a:noFill/>
          <a:ln w="9525" algn="ctr">
            <a:noFill/>
            <a:miter lim="800000"/>
            <a:headEnd/>
            <a:tailEnd/>
          </a:ln>
          <a:effectLst/>
        </p:spPr>
        <p:txBody>
          <a:bodyPr wrap="none" lIns="0" tIns="0" rIns="0" bIns="45580" anchor="t" anchorCtr="0">
            <a:noAutofit/>
          </a:bodyPr>
          <a:lstStyle/>
          <a:p>
            <a:pPr defTabSz="911515">
              <a:defRPr/>
            </a:pPr>
            <a:r>
              <a:rPr lang="en-GB" sz="800" dirty="0">
                <a:solidFill>
                  <a:srgbClr val="595959"/>
                </a:solidFill>
                <a:cs typeface="Arial" pitchFamily="34" charset="0"/>
              </a:rPr>
              <a:t>Copyright of SHELL</a:t>
            </a:r>
          </a:p>
        </p:txBody>
      </p:sp>
      <p:sp>
        <p:nvSpPr>
          <p:cNvPr id="9" name="Rectangle 6" descr="Rectangle 6"/>
          <p:cNvSpPr>
            <a:spLocks noGrp="1" noChangeArrowheads="1"/>
          </p:cNvSpPr>
          <p:nvPr>
            <p:ph type="sldNum" sz="quarter" idx="4"/>
          </p:nvPr>
        </p:nvSpPr>
        <p:spPr bwMode="auto">
          <a:xfrm>
            <a:off x="11208801" y="6470381"/>
            <a:ext cx="355564" cy="169277"/>
          </a:xfrm>
          <a:prstGeom prst="rect">
            <a:avLst/>
          </a:prstGeom>
          <a:noFill/>
          <a:ln w="9525">
            <a:noFill/>
            <a:miter lim="800000"/>
            <a:headEnd/>
            <a:tailEnd/>
          </a:ln>
          <a:effectLst/>
        </p:spPr>
        <p:txBody>
          <a:bodyPr vert="horz" wrap="none" lIns="0" tIns="0" rIns="0" bIns="45580" numCol="1" anchor="t" anchorCtr="0" compatLnSpc="1">
            <a:prstTxWarp prst="textNoShape">
              <a:avLst/>
            </a:prstTxWarp>
          </a:bodyPr>
          <a:lstStyle>
            <a:lvl1pPr algn="r">
              <a:defRPr sz="800">
                <a:solidFill>
                  <a:schemeClr val="tx1"/>
                </a:solidFill>
                <a:latin typeface="+mn-lt"/>
                <a:cs typeface="Arial" pitchFamily="34" charset="0"/>
              </a:defRPr>
            </a:lvl1pPr>
          </a:lstStyle>
          <a:p>
            <a:pPr defTabSz="911515"/>
            <a:fld id="{D32BAE6A-B452-4007-8177-56DD051636F9}" type="slidenum">
              <a:rPr lang="en-GB" smtClean="0">
                <a:solidFill>
                  <a:srgbClr val="595959"/>
                </a:solidFill>
              </a:rPr>
              <a:pPr defTabSz="911515"/>
              <a:t>‹#›</a:t>
            </a:fld>
            <a:endParaRPr lang="en-GB" dirty="0">
              <a:solidFill>
                <a:srgbClr val="595959"/>
              </a:solidFill>
            </a:endParaRPr>
          </a:p>
        </p:txBody>
      </p:sp>
      <p:sp>
        <p:nvSpPr>
          <p:cNvPr id="12" name="Rectangle 4" descr="Rectangle 4"/>
          <p:cNvSpPr>
            <a:spLocks noGrp="1" noChangeArrowheads="1"/>
          </p:cNvSpPr>
          <p:nvPr>
            <p:ph type="dt" sz="half" idx="2"/>
          </p:nvPr>
        </p:nvSpPr>
        <p:spPr bwMode="auto">
          <a:xfrm>
            <a:off x="9670343" y="6469200"/>
            <a:ext cx="1440000" cy="169200"/>
          </a:xfrm>
          <a:prstGeom prst="rect">
            <a:avLst/>
          </a:prstGeom>
          <a:noFill/>
          <a:ln w="9525">
            <a:noFill/>
            <a:miter lim="800000"/>
            <a:headEnd/>
            <a:tailEnd/>
          </a:ln>
          <a:effectLst/>
        </p:spPr>
        <p:txBody>
          <a:bodyPr vert="horz" wrap="none" lIns="0" tIns="0" rIns="0" bIns="45580" numCol="1" anchor="t" anchorCtr="0" compatLnSpc="1">
            <a:prstTxWarp prst="textNoShape">
              <a:avLst/>
            </a:prstTxWarp>
          </a:bodyPr>
          <a:lstStyle>
            <a:lvl1pPr algn="ctr">
              <a:defRPr sz="800">
                <a:solidFill>
                  <a:schemeClr val="tx1"/>
                </a:solidFill>
                <a:latin typeface="+mn-lt"/>
                <a:cs typeface="Arial" pitchFamily="34" charset="0"/>
              </a:defRPr>
            </a:lvl1pPr>
          </a:lstStyle>
          <a:p>
            <a:pPr defTabSz="911515"/>
            <a:fld id="{EBC03B39-A6F0-4962-B949-873A7E03655F}" type="datetime1">
              <a:rPr lang="en-GB" smtClean="0">
                <a:solidFill>
                  <a:srgbClr val="595959"/>
                </a:solidFill>
              </a:rPr>
              <a:pPr defTabSz="911515"/>
              <a:t>02/11/2022</a:t>
            </a:fld>
            <a:endParaRPr lang="en-GB" dirty="0">
              <a:solidFill>
                <a:srgbClr val="595959"/>
              </a:solidFill>
            </a:endParaRPr>
          </a:p>
        </p:txBody>
      </p:sp>
      <p:sp>
        <p:nvSpPr>
          <p:cNvPr id="15" name="Rectangle 5"/>
          <p:cNvSpPr>
            <a:spLocks noGrp="1" noChangeArrowheads="1"/>
          </p:cNvSpPr>
          <p:nvPr>
            <p:ph type="ftr" sz="quarter" idx="3"/>
          </p:nvPr>
        </p:nvSpPr>
        <p:spPr bwMode="auto">
          <a:xfrm>
            <a:off x="4673425" y="6469199"/>
            <a:ext cx="3360000" cy="324000"/>
          </a:xfrm>
          <a:prstGeom prst="rect">
            <a:avLst/>
          </a:prstGeom>
          <a:noFill/>
          <a:ln w="9525">
            <a:noFill/>
            <a:miter lim="800000"/>
            <a:headEnd/>
            <a:tailEnd/>
          </a:ln>
          <a:effectLst/>
        </p:spPr>
        <p:txBody>
          <a:bodyPr vert="horz" wrap="square" lIns="0" tIns="0" rIns="0" bIns="45580" numCol="1" anchor="t" anchorCtr="0" compatLnSpc="1">
            <a:prstTxWarp prst="textNoShape">
              <a:avLst/>
            </a:prstTxWarp>
          </a:bodyPr>
          <a:lstStyle>
            <a:lvl1pPr>
              <a:defRPr sz="800">
                <a:solidFill>
                  <a:schemeClr val="tx1"/>
                </a:solidFill>
                <a:latin typeface="+mn-lt"/>
                <a:cs typeface="Arial" pitchFamily="34" charset="0"/>
              </a:defRPr>
            </a:lvl1pPr>
          </a:lstStyle>
          <a:p>
            <a:pPr defTabSz="911515">
              <a:defRPr/>
            </a:pPr>
            <a:r>
              <a:rPr lang="en-US">
                <a:solidFill>
                  <a:srgbClr val="595959"/>
                </a:solidFill>
              </a:rPr>
              <a:t>DRAFT MTA Engagement Deck</a:t>
            </a:r>
            <a:endParaRPr lang="en-GB" dirty="0">
              <a:solidFill>
                <a:srgbClr val="595959"/>
              </a:solidFill>
            </a:endParaRPr>
          </a:p>
        </p:txBody>
      </p:sp>
      <p:sp>
        <p:nvSpPr>
          <p:cNvPr id="10" name="Text Box 11" descr="CONFIDENTIAL_TAG_0xFFEE"/>
          <p:cNvSpPr txBox="1">
            <a:spLocks noChangeArrowheads="1"/>
          </p:cNvSpPr>
          <p:nvPr userDrawn="1"/>
        </p:nvSpPr>
        <p:spPr bwMode="auto">
          <a:xfrm>
            <a:off x="8132234" y="6470650"/>
            <a:ext cx="1439333" cy="173204"/>
          </a:xfrm>
          <a:prstGeom prst="rect">
            <a:avLst/>
          </a:prstGeom>
          <a:noFill/>
          <a:ln w="9525" algn="ctr">
            <a:noFill/>
            <a:miter lim="800000"/>
            <a:headEnd/>
            <a:tailEnd/>
          </a:ln>
          <a:effectLst/>
        </p:spPr>
        <p:txBody>
          <a:bodyPr lIns="0" tIns="0" rIns="0" bIns="45580">
            <a:spAutoFit/>
          </a:bodyPr>
          <a:lstStyle/>
          <a:p>
            <a:pPr algn="ctr" defTabSz="911515">
              <a:defRPr/>
            </a:pPr>
            <a:r>
              <a:rPr lang="en-GB" sz="800" dirty="0">
                <a:solidFill>
                  <a:srgbClr val="D42E12"/>
                </a:solidFill>
              </a:rPr>
              <a:t>RESTRICTED</a:t>
            </a:r>
          </a:p>
        </p:txBody>
      </p:sp>
    </p:spTree>
    <p:extLst>
      <p:ext uri="{BB962C8B-B14F-4D97-AF65-F5344CB8AC3E}">
        <p14:creationId xmlns:p14="http://schemas.microsoft.com/office/powerpoint/2010/main" val="61666253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flipH="1">
            <a:off x="622300" y="1304925"/>
            <a:ext cx="9357784" cy="5084763"/>
          </a:xfrm>
          <a:prstGeom prst="rect">
            <a:avLst/>
          </a:prstGeom>
          <a:solidFill>
            <a:srgbClr val="FCEC8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MY" altLang="en-US" sz="2400">
                <a:latin typeface="Futura Medium" pitchFamily="2" charset="0"/>
              </a:rPr>
              <a:t> </a:t>
            </a:r>
          </a:p>
        </p:txBody>
      </p:sp>
      <p:sp>
        <p:nvSpPr>
          <p:cNvPr id="5" name="Rectangle 4"/>
          <p:cNvSpPr>
            <a:spLocks noChangeArrowheads="1"/>
          </p:cNvSpPr>
          <p:nvPr/>
        </p:nvSpPr>
        <p:spPr bwMode="auto">
          <a:xfrm flipH="1">
            <a:off x="2061634" y="225426"/>
            <a:ext cx="9414933" cy="5038725"/>
          </a:xfrm>
          <a:prstGeom prst="rect">
            <a:avLst/>
          </a:prstGeom>
          <a:solidFill>
            <a:srgbClr val="FAE37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en-MY" altLang="en-US" sz="2400">
              <a:latin typeface="Futura Medium" pitchFamily="2" charset="0"/>
            </a:endParaRPr>
          </a:p>
        </p:txBody>
      </p:sp>
      <p:sp>
        <p:nvSpPr>
          <p:cNvPr id="6" name="Rectangle 4"/>
          <p:cNvSpPr>
            <a:spLocks noChangeArrowheads="1"/>
          </p:cNvSpPr>
          <p:nvPr/>
        </p:nvSpPr>
        <p:spPr bwMode="auto">
          <a:xfrm flipH="1">
            <a:off x="2061634" y="1304926"/>
            <a:ext cx="7922684" cy="39592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en-MY" altLang="en-US" sz="2400">
              <a:latin typeface="Futura Medium" pitchFamily="2" charset="0"/>
            </a:endParaRPr>
          </a:p>
        </p:txBody>
      </p:sp>
      <p:sp>
        <p:nvSpPr>
          <p:cNvPr id="7" name="Text Box 11"/>
          <p:cNvSpPr txBox="1">
            <a:spLocks noChangeArrowheads="1"/>
          </p:cNvSpPr>
          <p:nvPr/>
        </p:nvSpPr>
        <p:spPr bwMode="auto">
          <a:xfrm>
            <a:off x="622301" y="6465888"/>
            <a:ext cx="3359151"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en-US" altLang="en-US" sz="800">
              <a:latin typeface="Futura Medium" pitchFamily="2" charset="0"/>
            </a:endParaRPr>
          </a:p>
        </p:txBody>
      </p:sp>
      <p:sp>
        <p:nvSpPr>
          <p:cNvPr id="8" name="Text Box 11"/>
          <p:cNvSpPr txBox="1">
            <a:spLocks noChangeArrowheads="1"/>
          </p:cNvSpPr>
          <p:nvPr/>
        </p:nvSpPr>
        <p:spPr bwMode="auto">
          <a:xfrm>
            <a:off x="7814734" y="6465888"/>
            <a:ext cx="143933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en-US" sz="800">
                <a:solidFill>
                  <a:schemeClr val="tx2"/>
                </a:solidFill>
                <a:latin typeface="Futura Medium" pitchFamily="2" charset="0"/>
              </a:rPr>
              <a:t>MOST CONFIDENTIAL</a:t>
            </a:r>
          </a:p>
        </p:txBody>
      </p:sp>
      <p:pic>
        <p:nvPicPr>
          <p:cNvPr id="9" name="Picture 29" descr="X:\Live Client Projects\Shell_template_boilerplates_161109\client\Amends\Shell-2010-Pecten-RGBpc.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767" y="287338"/>
            <a:ext cx="956733"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75" name="Rectangle 11"/>
          <p:cNvSpPr>
            <a:spLocks noGrp="1" noChangeArrowheads="1"/>
          </p:cNvSpPr>
          <p:nvPr>
            <p:ph type="ctrTitle" sz="quarter"/>
          </p:nvPr>
        </p:nvSpPr>
        <p:spPr>
          <a:xfrm>
            <a:off x="2262717" y="1400176"/>
            <a:ext cx="7558616" cy="1204913"/>
          </a:xfrm>
          <a:noFill/>
          <a:ln w="9525">
            <a:noFill/>
          </a:ln>
        </p:spPr>
        <p:txBody>
          <a:bodyPr lIns="0" tIns="0"/>
          <a:lstStyle>
            <a:lvl1pPr>
              <a:defRPr b="1"/>
            </a:lvl1pPr>
          </a:lstStyle>
          <a:p>
            <a:r>
              <a:rPr lang="en-US"/>
              <a:t>Click to edit Master title style</a:t>
            </a:r>
          </a:p>
        </p:txBody>
      </p:sp>
      <p:sp>
        <p:nvSpPr>
          <p:cNvPr id="164876" name="Rectangle 12"/>
          <p:cNvSpPr>
            <a:spLocks noGrp="1" noChangeArrowheads="1"/>
          </p:cNvSpPr>
          <p:nvPr>
            <p:ph type="subTitle" sz="quarter" idx="1"/>
          </p:nvPr>
        </p:nvSpPr>
        <p:spPr>
          <a:xfrm>
            <a:off x="2264834" y="2849563"/>
            <a:ext cx="3598333" cy="1619250"/>
          </a:xfrm>
          <a:ln/>
        </p:spPr>
        <p:txBody>
          <a:bodyPr/>
          <a:lstStyle>
            <a:lvl1pPr marL="0" indent="0">
              <a:buFont typeface="Wingdings" pitchFamily="2" charset="2"/>
              <a:buNone/>
              <a:defRPr sz="1800"/>
            </a:lvl1pPr>
          </a:lstStyle>
          <a:p>
            <a:r>
              <a:rPr lang="en-US"/>
              <a:t>Click to edit Master subtitle style</a:t>
            </a:r>
          </a:p>
        </p:txBody>
      </p:sp>
      <p:sp>
        <p:nvSpPr>
          <p:cNvPr id="10" name="Rectangle 4"/>
          <p:cNvSpPr>
            <a:spLocks noGrp="1" noChangeArrowheads="1"/>
          </p:cNvSpPr>
          <p:nvPr>
            <p:ph type="dt" sz="half" idx="10"/>
          </p:nvPr>
        </p:nvSpPr>
        <p:spPr/>
        <p:txBody>
          <a:bodyPr/>
          <a:lstStyle>
            <a:lvl1pPr>
              <a:defRPr/>
            </a:lvl1pPr>
          </a:lstStyle>
          <a:p>
            <a:pPr>
              <a:defRPr/>
            </a:pPr>
            <a:fld id="{6A9680D2-538E-4D9C-A6D4-15DDC0B6DECD}" type="datetime4">
              <a:rPr lang="en-US"/>
              <a:pPr>
                <a:defRPr/>
              </a:pPr>
              <a:t>November 2, 2022</a:t>
            </a:fld>
            <a:endParaRPr lang="en-US"/>
          </a:p>
        </p:txBody>
      </p:sp>
      <p:sp>
        <p:nvSpPr>
          <p:cNvPr id="11" name="Rectangle 6"/>
          <p:cNvSpPr>
            <a:spLocks noGrp="1" noChangeArrowheads="1"/>
          </p:cNvSpPr>
          <p:nvPr>
            <p:ph type="sldNum" sz="quarter" idx="11"/>
          </p:nvPr>
        </p:nvSpPr>
        <p:spPr/>
        <p:txBody>
          <a:bodyPr/>
          <a:lstStyle>
            <a:lvl1pPr>
              <a:defRPr/>
            </a:lvl1pPr>
          </a:lstStyle>
          <a:p>
            <a:fld id="{2E192A43-FF79-4C1F-96D9-421B9C2B45EE}" type="slidenum">
              <a:rPr lang="en-US" altLang="nl-NL"/>
              <a:pPr/>
              <a:t>‹#›</a:t>
            </a:fld>
            <a:endParaRPr lang="en-US" altLang="nl-NL"/>
          </a:p>
        </p:txBody>
      </p:sp>
    </p:spTree>
    <p:extLst>
      <p:ext uri="{BB962C8B-B14F-4D97-AF65-F5344CB8AC3E}">
        <p14:creationId xmlns:p14="http://schemas.microsoft.com/office/powerpoint/2010/main" val="1425105872"/>
      </p:ext>
    </p:extLst>
  </p:cSld>
  <p:clrMapOvr>
    <a:masterClrMapping/>
  </p:clrMapOvr>
  <p:transition>
    <p:fade/>
  </p:transition>
  <p:hf hdr="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flipH="1">
            <a:off x="622300" y="1304925"/>
            <a:ext cx="9357784" cy="5084763"/>
          </a:xfrm>
          <a:prstGeom prst="rect">
            <a:avLst/>
          </a:prstGeom>
          <a:solidFill>
            <a:srgbClr val="FCEDA2"/>
          </a:solidFill>
          <a:ln w="9525">
            <a:noFill/>
            <a:miter lim="800000"/>
            <a:headEnd/>
            <a:tailEnd/>
          </a:ln>
        </p:spPr>
        <p:txBody>
          <a:bodyPr wrap="none" lIns="91427" tIns="45713" rIns="91427" bIns="45713" anchor="ctr"/>
          <a:lstStyle/>
          <a:p>
            <a:pPr defTabSz="914400" fontAlgn="base">
              <a:spcBef>
                <a:spcPct val="0"/>
              </a:spcBef>
              <a:spcAft>
                <a:spcPct val="0"/>
              </a:spcAft>
              <a:defRPr/>
            </a:pPr>
            <a:r>
              <a:rPr lang="en-MY" sz="1800" dirty="0">
                <a:solidFill>
                  <a:srgbClr val="595959"/>
                </a:solidFill>
                <a:cs typeface="Arial" pitchFamily="34" charset="0"/>
              </a:rPr>
              <a:t> </a:t>
            </a:r>
          </a:p>
        </p:txBody>
      </p:sp>
      <p:sp>
        <p:nvSpPr>
          <p:cNvPr id="5" name="Rectangle 4"/>
          <p:cNvSpPr>
            <a:spLocks noChangeArrowheads="1"/>
          </p:cNvSpPr>
          <p:nvPr/>
        </p:nvSpPr>
        <p:spPr bwMode="auto">
          <a:xfrm flipH="1">
            <a:off x="2061633" y="225425"/>
            <a:ext cx="9414933" cy="5038725"/>
          </a:xfrm>
          <a:prstGeom prst="rect">
            <a:avLst/>
          </a:prstGeom>
          <a:solidFill>
            <a:srgbClr val="FAE374"/>
          </a:solidFill>
          <a:ln w="9525">
            <a:noFill/>
            <a:miter lim="800000"/>
            <a:headEnd/>
            <a:tailEnd/>
          </a:ln>
          <a:effectLst/>
        </p:spPr>
        <p:txBody>
          <a:bodyPr wrap="none" lIns="91427" tIns="45713" rIns="91427" bIns="45713" anchor="ctr"/>
          <a:lstStyle/>
          <a:p>
            <a:pPr defTabSz="914400" fontAlgn="base">
              <a:spcBef>
                <a:spcPct val="0"/>
              </a:spcBef>
              <a:spcAft>
                <a:spcPct val="0"/>
              </a:spcAft>
              <a:defRPr/>
            </a:pPr>
            <a:endParaRPr lang="en-MY" sz="1800" dirty="0">
              <a:solidFill>
                <a:srgbClr val="595959"/>
              </a:solidFill>
              <a:cs typeface="Arial" pitchFamily="34" charset="0"/>
            </a:endParaRPr>
          </a:p>
        </p:txBody>
      </p:sp>
      <p:sp>
        <p:nvSpPr>
          <p:cNvPr id="6" name="Rectangle 4"/>
          <p:cNvSpPr>
            <a:spLocks noChangeArrowheads="1"/>
          </p:cNvSpPr>
          <p:nvPr/>
        </p:nvSpPr>
        <p:spPr bwMode="auto">
          <a:xfrm flipH="1">
            <a:off x="2061635" y="1304927"/>
            <a:ext cx="7922684" cy="3959225"/>
          </a:xfrm>
          <a:prstGeom prst="rect">
            <a:avLst/>
          </a:prstGeom>
          <a:solidFill>
            <a:schemeClr val="bg2"/>
          </a:solidFill>
          <a:ln w="9525">
            <a:noFill/>
            <a:miter lim="800000"/>
            <a:headEnd/>
            <a:tailEnd/>
          </a:ln>
        </p:spPr>
        <p:txBody>
          <a:bodyPr wrap="none" lIns="91427" tIns="45713" rIns="91427" bIns="45713" anchor="ctr"/>
          <a:lstStyle/>
          <a:p>
            <a:pPr defTabSz="914400" fontAlgn="base">
              <a:spcBef>
                <a:spcPct val="0"/>
              </a:spcBef>
              <a:spcAft>
                <a:spcPct val="0"/>
              </a:spcAft>
              <a:defRPr/>
            </a:pPr>
            <a:endParaRPr lang="en-MY" sz="1800" dirty="0">
              <a:solidFill>
                <a:srgbClr val="595959"/>
              </a:solidFill>
              <a:cs typeface="Arial" pitchFamily="34" charset="0"/>
            </a:endParaRPr>
          </a:p>
        </p:txBody>
      </p:sp>
      <p:sp>
        <p:nvSpPr>
          <p:cNvPr id="7" name="Text Box 11"/>
          <p:cNvSpPr txBox="1">
            <a:spLocks noChangeArrowheads="1"/>
          </p:cNvSpPr>
          <p:nvPr/>
        </p:nvSpPr>
        <p:spPr bwMode="auto">
          <a:xfrm>
            <a:off x="622302" y="6465888"/>
            <a:ext cx="3553884" cy="323850"/>
          </a:xfrm>
          <a:prstGeom prst="rect">
            <a:avLst/>
          </a:prstGeom>
          <a:noFill/>
          <a:ln w="9525" algn="ctr">
            <a:noFill/>
            <a:miter lim="800000"/>
            <a:headEnd/>
            <a:tailEnd/>
          </a:ln>
        </p:spPr>
        <p:txBody>
          <a:bodyPr wrap="none" lIns="0" tIns="0" rIns="0" bIns="45713"/>
          <a:lstStyle/>
          <a:p>
            <a:pPr defTabSz="914400" fontAlgn="base">
              <a:spcBef>
                <a:spcPct val="0"/>
              </a:spcBef>
              <a:spcAft>
                <a:spcPct val="0"/>
              </a:spcAft>
              <a:defRPr/>
            </a:pPr>
            <a:r>
              <a:rPr lang="en-GB" sz="800" dirty="0">
                <a:solidFill>
                  <a:srgbClr val="595959"/>
                </a:solidFill>
                <a:cs typeface="Arial" pitchFamily="34" charset="0"/>
              </a:rPr>
              <a:t>Copyright of Shell International Exploration &amp; Production BV</a:t>
            </a:r>
            <a:br>
              <a:rPr lang="en-GB" sz="800" dirty="0">
                <a:solidFill>
                  <a:srgbClr val="595959"/>
                </a:solidFill>
                <a:cs typeface="Arial" pitchFamily="34" charset="0"/>
              </a:rPr>
            </a:br>
            <a:endParaRPr lang="en-GB" sz="800" dirty="0">
              <a:solidFill>
                <a:srgbClr val="595959"/>
              </a:solidFill>
              <a:cs typeface="Arial" pitchFamily="34" charset="0"/>
            </a:endParaRPr>
          </a:p>
        </p:txBody>
      </p:sp>
      <p:sp>
        <p:nvSpPr>
          <p:cNvPr id="8" name="Text Box 11"/>
          <p:cNvSpPr txBox="1">
            <a:spLocks noChangeArrowheads="1"/>
          </p:cNvSpPr>
          <p:nvPr userDrawn="1"/>
        </p:nvSpPr>
        <p:spPr bwMode="auto">
          <a:xfrm>
            <a:off x="7814733" y="6465888"/>
            <a:ext cx="1439333" cy="323850"/>
          </a:xfrm>
          <a:prstGeom prst="rect">
            <a:avLst/>
          </a:prstGeom>
          <a:noFill/>
          <a:ln w="9525" algn="ctr">
            <a:noFill/>
            <a:miter lim="800000"/>
            <a:headEnd/>
            <a:tailEnd/>
          </a:ln>
        </p:spPr>
        <p:txBody>
          <a:bodyPr lIns="0" tIns="0" rIns="0" bIns="45713"/>
          <a:lstStyle/>
          <a:p>
            <a:pPr algn="ctr" defTabSz="914400" fontAlgn="base">
              <a:spcBef>
                <a:spcPct val="0"/>
              </a:spcBef>
              <a:spcAft>
                <a:spcPct val="0"/>
              </a:spcAft>
              <a:defRPr/>
            </a:pPr>
            <a:r>
              <a:rPr lang="en-GB" sz="800" dirty="0">
                <a:solidFill>
                  <a:srgbClr val="D42E12"/>
                </a:solidFill>
                <a:cs typeface="Arial" pitchFamily="34" charset="0"/>
              </a:rPr>
              <a:t>RESTRICTED</a:t>
            </a:r>
          </a:p>
        </p:txBody>
      </p:sp>
      <p:pic>
        <p:nvPicPr>
          <p:cNvPr id="9" name="Picture 1053" descr="X:\Live Client Projects\Shell_template_boilerplates_161109\client\Amends\Shell-2010-Pecten-RGBpc.gif"/>
          <p:cNvPicPr>
            <a:picLocks noChangeAspect="1" noChangeArrowheads="1"/>
          </p:cNvPicPr>
          <p:nvPr userDrawn="1"/>
        </p:nvPicPr>
        <p:blipFill>
          <a:blip r:embed="rId2" cstate="print"/>
          <a:srcRect/>
          <a:stretch>
            <a:fillRect/>
          </a:stretch>
        </p:blipFill>
        <p:spPr bwMode="auto">
          <a:xfrm>
            <a:off x="630768" y="287338"/>
            <a:ext cx="956733" cy="666750"/>
          </a:xfrm>
          <a:prstGeom prst="rect">
            <a:avLst/>
          </a:prstGeom>
          <a:noFill/>
          <a:ln w="9525">
            <a:noFill/>
            <a:miter lim="800000"/>
            <a:headEnd/>
            <a:tailEnd/>
          </a:ln>
        </p:spPr>
      </p:pic>
      <p:sp>
        <p:nvSpPr>
          <p:cNvPr id="164875" name="Rectangle 1035"/>
          <p:cNvSpPr>
            <a:spLocks noGrp="1" noChangeArrowheads="1"/>
          </p:cNvSpPr>
          <p:nvPr>
            <p:ph type="ctrTitle" sz="quarter"/>
          </p:nvPr>
        </p:nvSpPr>
        <p:spPr>
          <a:xfrm>
            <a:off x="2262717" y="1400179"/>
            <a:ext cx="7558616" cy="369717"/>
          </a:xfrm>
          <a:noFill/>
          <a:ln w="9525">
            <a:noFill/>
          </a:ln>
        </p:spPr>
        <p:txBody>
          <a:bodyPr lIns="0" tIns="0"/>
          <a:lstStyle>
            <a:lvl1pPr>
              <a:defRPr b="1"/>
            </a:lvl1pPr>
          </a:lstStyle>
          <a:p>
            <a:r>
              <a:rPr lang="en-GB"/>
              <a:t>Click to edit Master title style</a:t>
            </a:r>
          </a:p>
        </p:txBody>
      </p:sp>
      <p:sp>
        <p:nvSpPr>
          <p:cNvPr id="164876" name="Rectangle 1036"/>
          <p:cNvSpPr>
            <a:spLocks noGrp="1" noChangeArrowheads="1"/>
          </p:cNvSpPr>
          <p:nvPr>
            <p:ph type="subTitle" sz="quarter" idx="1"/>
          </p:nvPr>
        </p:nvSpPr>
        <p:spPr>
          <a:xfrm>
            <a:off x="2264835" y="2849564"/>
            <a:ext cx="3598333" cy="1619250"/>
          </a:xfrm>
          <a:ln/>
        </p:spPr>
        <p:txBody>
          <a:bodyPr/>
          <a:lstStyle>
            <a:lvl1pPr marL="0" indent="0">
              <a:buFont typeface="Wingdings" pitchFamily="2" charset="2"/>
              <a:buNone/>
              <a:defRPr sz="1800"/>
            </a:lvl1pPr>
          </a:lstStyle>
          <a:p>
            <a:r>
              <a:rPr lang="en-GB"/>
              <a:t>Click to edit Master subtitle style</a:t>
            </a:r>
          </a:p>
        </p:txBody>
      </p:sp>
      <p:sp>
        <p:nvSpPr>
          <p:cNvPr id="10" name="Rectangle 6"/>
          <p:cNvSpPr>
            <a:spLocks noGrp="1" noChangeArrowheads="1"/>
          </p:cNvSpPr>
          <p:nvPr>
            <p:ph type="sldNum" sz="quarter" idx="10"/>
          </p:nvPr>
        </p:nvSpPr>
        <p:spPr/>
        <p:txBody>
          <a:bodyPr/>
          <a:lstStyle>
            <a:lvl1pPr>
              <a:defRPr/>
            </a:lvl1pPr>
          </a:lstStyle>
          <a:p>
            <a:pPr>
              <a:defRPr/>
            </a:pPr>
            <a:fld id="{FD44748A-E9B9-4450-BA5C-89BD1CDD746B}" type="slidenum">
              <a:rPr lang="en-GB">
                <a:solidFill>
                  <a:srgbClr val="595959"/>
                </a:solidFill>
              </a:rPr>
              <a:pPr>
                <a:defRPr/>
              </a:pPr>
              <a:t>‹#›</a:t>
            </a:fld>
            <a:endParaRPr lang="en-GB" dirty="0">
              <a:solidFill>
                <a:srgbClr val="595959"/>
              </a:solidFill>
            </a:endParaRPr>
          </a:p>
        </p:txBody>
      </p:sp>
    </p:spTree>
    <p:extLst>
      <p:ext uri="{BB962C8B-B14F-4D97-AF65-F5344CB8AC3E}">
        <p14:creationId xmlns:p14="http://schemas.microsoft.com/office/powerpoint/2010/main" val="320157948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4FAFF72C-8821-469E-A1E6-538FD28E2AAC}" type="slidenum">
              <a:rPr lang="en-GB">
                <a:solidFill>
                  <a:srgbClr val="595959"/>
                </a:solidFill>
              </a:rPr>
              <a:pPr>
                <a:defRPr/>
              </a:pPr>
              <a:t>‹#›</a:t>
            </a:fld>
            <a:endParaRPr lang="en-GB" dirty="0">
              <a:solidFill>
                <a:srgbClr val="595959"/>
              </a:solidFill>
            </a:endParaRPr>
          </a:p>
        </p:txBody>
      </p:sp>
    </p:spTree>
    <p:extLst>
      <p:ext uri="{BB962C8B-B14F-4D97-AF65-F5344CB8AC3E}">
        <p14:creationId xmlns:p14="http://schemas.microsoft.com/office/powerpoint/2010/main" val="419417272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4406904"/>
            <a:ext cx="10363200" cy="670073"/>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5" y="2906717"/>
            <a:ext cx="10363200" cy="1500187"/>
          </a:xfrm>
        </p:spPr>
        <p:txBody>
          <a:bodyPr anchor="b"/>
          <a:lstStyle>
            <a:lvl1pPr marL="0" indent="0">
              <a:buNone/>
              <a:defRPr sz="2000"/>
            </a:lvl1pPr>
            <a:lvl2pPr marL="457135" indent="0">
              <a:buNone/>
              <a:defRPr sz="1800"/>
            </a:lvl2pPr>
            <a:lvl3pPr marL="914269" indent="0">
              <a:buNone/>
              <a:defRPr sz="1600"/>
            </a:lvl3pPr>
            <a:lvl4pPr marL="1371404" indent="0">
              <a:buNone/>
              <a:defRPr sz="1400"/>
            </a:lvl4pPr>
            <a:lvl5pPr marL="1828539" indent="0">
              <a:buNone/>
              <a:defRPr sz="1400"/>
            </a:lvl5pPr>
            <a:lvl6pPr marL="2285674" indent="0">
              <a:buNone/>
              <a:defRPr sz="1400"/>
            </a:lvl6pPr>
            <a:lvl7pPr marL="2742809" indent="0">
              <a:buNone/>
              <a:defRPr sz="1400"/>
            </a:lvl7pPr>
            <a:lvl8pPr marL="3199944" indent="0">
              <a:buNone/>
              <a:defRPr sz="1400"/>
            </a:lvl8pPr>
            <a:lvl9pPr marL="3657078"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E71F5A10-8FD8-4CAC-9A10-9F19821A8EF2}" type="slidenum">
              <a:rPr lang="en-GB">
                <a:solidFill>
                  <a:srgbClr val="595959"/>
                </a:solidFill>
              </a:rPr>
              <a:pPr>
                <a:defRPr/>
              </a:pPr>
              <a:t>‹#›</a:t>
            </a:fld>
            <a:endParaRPr lang="en-GB" dirty="0">
              <a:solidFill>
                <a:srgbClr val="595959"/>
              </a:solidFill>
            </a:endParaRPr>
          </a:p>
        </p:txBody>
      </p:sp>
    </p:spTree>
    <p:extLst>
      <p:ext uri="{BB962C8B-B14F-4D97-AF65-F5344CB8AC3E}">
        <p14:creationId xmlns:p14="http://schemas.microsoft.com/office/powerpoint/2010/main" val="51713813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00151" y="1309689"/>
            <a:ext cx="5060949" cy="5072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4301" y="1309689"/>
            <a:ext cx="5063067" cy="5072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7F34BE51-9E46-4D2A-A3C3-2C14FBF248DE}" type="slidenum">
              <a:rPr lang="en-GB">
                <a:solidFill>
                  <a:srgbClr val="595959"/>
                </a:solidFill>
              </a:rPr>
              <a:pPr>
                <a:defRPr/>
              </a:pPr>
              <a:t>‹#›</a:t>
            </a:fld>
            <a:endParaRPr lang="en-GB" dirty="0">
              <a:solidFill>
                <a:srgbClr val="595959"/>
              </a:solidFill>
            </a:endParaRPr>
          </a:p>
        </p:txBody>
      </p:sp>
    </p:spTree>
    <p:extLst>
      <p:ext uri="{BB962C8B-B14F-4D97-AF65-F5344CB8AC3E}">
        <p14:creationId xmlns:p14="http://schemas.microsoft.com/office/powerpoint/2010/main" val="267225009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1"/>
            <a:ext cx="10972800" cy="424243"/>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35" indent="0">
              <a:buNone/>
              <a:defRPr sz="2000" b="1"/>
            </a:lvl2pPr>
            <a:lvl3pPr marL="914269" indent="0">
              <a:buNone/>
              <a:defRPr sz="1800" b="1"/>
            </a:lvl3pPr>
            <a:lvl4pPr marL="1371404" indent="0">
              <a:buNone/>
              <a:defRPr sz="1600" b="1"/>
            </a:lvl4pPr>
            <a:lvl5pPr marL="1828539" indent="0">
              <a:buNone/>
              <a:defRPr sz="1600" b="1"/>
            </a:lvl5pPr>
            <a:lvl6pPr marL="2285674" indent="0">
              <a:buNone/>
              <a:defRPr sz="1600" b="1"/>
            </a:lvl6pPr>
            <a:lvl7pPr marL="2742809" indent="0">
              <a:buNone/>
              <a:defRPr sz="1600" b="1"/>
            </a:lvl7pPr>
            <a:lvl8pPr marL="3199944" indent="0">
              <a:buNone/>
              <a:defRPr sz="1600" b="1"/>
            </a:lvl8pPr>
            <a:lvl9pPr marL="3657078"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135" indent="0">
              <a:buNone/>
              <a:defRPr sz="2000" b="1"/>
            </a:lvl2pPr>
            <a:lvl3pPr marL="914269" indent="0">
              <a:buNone/>
              <a:defRPr sz="1800" b="1"/>
            </a:lvl3pPr>
            <a:lvl4pPr marL="1371404" indent="0">
              <a:buNone/>
              <a:defRPr sz="1600" b="1"/>
            </a:lvl4pPr>
            <a:lvl5pPr marL="1828539" indent="0">
              <a:buNone/>
              <a:defRPr sz="1600" b="1"/>
            </a:lvl5pPr>
            <a:lvl6pPr marL="2285674" indent="0">
              <a:buNone/>
              <a:defRPr sz="1600" b="1"/>
            </a:lvl6pPr>
            <a:lvl7pPr marL="2742809" indent="0">
              <a:buNone/>
              <a:defRPr sz="1600" b="1"/>
            </a:lvl7pPr>
            <a:lvl8pPr marL="3199944" indent="0">
              <a:buNone/>
              <a:defRPr sz="1600" b="1"/>
            </a:lvl8pPr>
            <a:lvl9pPr marL="365707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D6BD8A0B-CB3D-4A15-9E02-63F6C8F609C7}" type="slidenum">
              <a:rPr lang="en-GB">
                <a:solidFill>
                  <a:srgbClr val="595959"/>
                </a:solidFill>
              </a:rPr>
              <a:pPr>
                <a:defRPr/>
              </a:pPr>
              <a:t>‹#›</a:t>
            </a:fld>
            <a:endParaRPr lang="en-GB" dirty="0">
              <a:solidFill>
                <a:srgbClr val="595959"/>
              </a:solidFill>
            </a:endParaRPr>
          </a:p>
        </p:txBody>
      </p:sp>
    </p:spTree>
    <p:extLst>
      <p:ext uri="{BB962C8B-B14F-4D97-AF65-F5344CB8AC3E}">
        <p14:creationId xmlns:p14="http://schemas.microsoft.com/office/powerpoint/2010/main" val="123553677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E1047ACB-E435-47A0-B7A4-27AEA8104408}" type="slidenum">
              <a:rPr lang="en-GB">
                <a:solidFill>
                  <a:srgbClr val="595959"/>
                </a:solidFill>
              </a:rPr>
              <a:pPr>
                <a:defRPr/>
              </a:pPr>
              <a:t>‹#›</a:t>
            </a:fld>
            <a:endParaRPr lang="en-GB" dirty="0">
              <a:solidFill>
                <a:srgbClr val="595959"/>
              </a:solidFill>
            </a:endParaRPr>
          </a:p>
        </p:txBody>
      </p:sp>
    </p:spTree>
    <p:extLst>
      <p:ext uri="{BB962C8B-B14F-4D97-AF65-F5344CB8AC3E}">
        <p14:creationId xmlns:p14="http://schemas.microsoft.com/office/powerpoint/2010/main" val="70632480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7" name="TextBox 16"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RESTRICTED</a:t>
            </a:r>
          </a:p>
        </p:txBody>
      </p:sp>
    </p:spTree>
    <p:extLst>
      <p:ext uri="{BB962C8B-B14F-4D97-AF65-F5344CB8AC3E}">
        <p14:creationId xmlns:p14="http://schemas.microsoft.com/office/powerpoint/2010/main" val="3755712602"/>
      </p:ext>
    </p:extLst>
  </p:cSld>
  <p:clrMapOvr>
    <a:masterClrMapping/>
  </p:clrMapOvr>
  <p:transition/>
  <p:extLst>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8FCC47F-1709-442E-B654-DCB6484F126C}" type="slidenum">
              <a:rPr lang="en-GB">
                <a:solidFill>
                  <a:srgbClr val="595959"/>
                </a:solidFill>
              </a:rPr>
              <a:pPr>
                <a:defRPr/>
              </a:pPr>
              <a:t>‹#›</a:t>
            </a:fld>
            <a:endParaRPr lang="en-GB" dirty="0">
              <a:solidFill>
                <a:srgbClr val="595959"/>
              </a:solidFill>
            </a:endParaRPr>
          </a:p>
        </p:txBody>
      </p:sp>
    </p:spTree>
    <p:extLst>
      <p:ext uri="{BB962C8B-B14F-4D97-AF65-F5344CB8AC3E}">
        <p14:creationId xmlns:p14="http://schemas.microsoft.com/office/powerpoint/2010/main" val="293523762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1072805"/>
            <a:ext cx="4011084" cy="36229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2"/>
            <a:ext cx="4011084" cy="4691063"/>
          </a:xfrm>
        </p:spPr>
        <p:txBody>
          <a:bodyPr/>
          <a:lstStyle>
            <a:lvl1pPr marL="0" indent="0">
              <a:buNone/>
              <a:defRPr sz="1400"/>
            </a:lvl1pPr>
            <a:lvl2pPr marL="457135" indent="0">
              <a:buNone/>
              <a:defRPr sz="1200"/>
            </a:lvl2pPr>
            <a:lvl3pPr marL="914269" indent="0">
              <a:buNone/>
              <a:defRPr sz="1000"/>
            </a:lvl3pPr>
            <a:lvl4pPr marL="1371404" indent="0">
              <a:buNone/>
              <a:defRPr sz="900"/>
            </a:lvl4pPr>
            <a:lvl5pPr marL="1828539" indent="0">
              <a:buNone/>
              <a:defRPr sz="900"/>
            </a:lvl5pPr>
            <a:lvl6pPr marL="2285674" indent="0">
              <a:buNone/>
              <a:defRPr sz="900"/>
            </a:lvl6pPr>
            <a:lvl7pPr marL="2742809" indent="0">
              <a:buNone/>
              <a:defRPr sz="900"/>
            </a:lvl7pPr>
            <a:lvl8pPr marL="3199944" indent="0">
              <a:buNone/>
              <a:defRPr sz="900"/>
            </a:lvl8pPr>
            <a:lvl9pPr marL="3657078"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2A4941A2-3510-4CD5-AA50-C10F302509F4}" type="slidenum">
              <a:rPr lang="en-GB">
                <a:solidFill>
                  <a:srgbClr val="595959"/>
                </a:solidFill>
              </a:rPr>
              <a:pPr>
                <a:defRPr/>
              </a:pPr>
              <a:t>‹#›</a:t>
            </a:fld>
            <a:endParaRPr lang="en-GB" dirty="0">
              <a:solidFill>
                <a:srgbClr val="595959"/>
              </a:solidFill>
            </a:endParaRPr>
          </a:p>
        </p:txBody>
      </p:sp>
    </p:spTree>
    <p:extLst>
      <p:ext uri="{BB962C8B-B14F-4D97-AF65-F5344CB8AC3E}">
        <p14:creationId xmlns:p14="http://schemas.microsoft.com/office/powerpoint/2010/main" val="49085105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000866"/>
            <a:ext cx="7315200" cy="3664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35" indent="0">
              <a:buNone/>
              <a:defRPr sz="2800"/>
            </a:lvl2pPr>
            <a:lvl3pPr marL="914269" indent="0">
              <a:buNone/>
              <a:defRPr sz="2400"/>
            </a:lvl3pPr>
            <a:lvl4pPr marL="1371404" indent="0">
              <a:buNone/>
              <a:defRPr sz="2000"/>
            </a:lvl4pPr>
            <a:lvl5pPr marL="1828539" indent="0">
              <a:buNone/>
              <a:defRPr sz="2000"/>
            </a:lvl5pPr>
            <a:lvl6pPr marL="2285674" indent="0">
              <a:buNone/>
              <a:defRPr sz="2000"/>
            </a:lvl6pPr>
            <a:lvl7pPr marL="2742809" indent="0">
              <a:buNone/>
              <a:defRPr sz="2000"/>
            </a:lvl7pPr>
            <a:lvl8pPr marL="3199944" indent="0">
              <a:buNone/>
              <a:defRPr sz="2000"/>
            </a:lvl8pPr>
            <a:lvl9pPr marL="3657078"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135" indent="0">
              <a:buNone/>
              <a:defRPr sz="1200"/>
            </a:lvl2pPr>
            <a:lvl3pPr marL="914269" indent="0">
              <a:buNone/>
              <a:defRPr sz="1000"/>
            </a:lvl3pPr>
            <a:lvl4pPr marL="1371404" indent="0">
              <a:buNone/>
              <a:defRPr sz="900"/>
            </a:lvl4pPr>
            <a:lvl5pPr marL="1828539" indent="0">
              <a:buNone/>
              <a:defRPr sz="900"/>
            </a:lvl5pPr>
            <a:lvl6pPr marL="2285674" indent="0">
              <a:buNone/>
              <a:defRPr sz="900"/>
            </a:lvl6pPr>
            <a:lvl7pPr marL="2742809" indent="0">
              <a:buNone/>
              <a:defRPr sz="900"/>
            </a:lvl7pPr>
            <a:lvl8pPr marL="3199944" indent="0">
              <a:buNone/>
              <a:defRPr sz="900"/>
            </a:lvl8pPr>
            <a:lvl9pPr marL="3657078"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BAD7B147-B07D-4E71-9605-DEDD076791FD}" type="slidenum">
              <a:rPr lang="en-GB">
                <a:solidFill>
                  <a:srgbClr val="595959"/>
                </a:solidFill>
              </a:rPr>
              <a:pPr>
                <a:defRPr/>
              </a:pPr>
              <a:t>‹#›</a:t>
            </a:fld>
            <a:endParaRPr lang="en-GB" dirty="0">
              <a:solidFill>
                <a:srgbClr val="595959"/>
              </a:solidFill>
            </a:endParaRPr>
          </a:p>
        </p:txBody>
      </p:sp>
    </p:spTree>
    <p:extLst>
      <p:ext uri="{BB962C8B-B14F-4D97-AF65-F5344CB8AC3E}">
        <p14:creationId xmlns:p14="http://schemas.microsoft.com/office/powerpoint/2010/main" val="141057074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E2D00AA0-5DC1-4968-BB4C-603885C3BFB9}" type="slidenum">
              <a:rPr lang="en-GB">
                <a:solidFill>
                  <a:srgbClr val="595959"/>
                </a:solidFill>
              </a:rPr>
              <a:pPr>
                <a:defRPr/>
              </a:pPr>
              <a:t>‹#›</a:t>
            </a:fld>
            <a:endParaRPr lang="en-GB" dirty="0">
              <a:solidFill>
                <a:srgbClr val="595959"/>
              </a:solidFill>
            </a:endParaRPr>
          </a:p>
        </p:txBody>
      </p:sp>
    </p:spTree>
    <p:extLst>
      <p:ext uri="{BB962C8B-B14F-4D97-AF65-F5344CB8AC3E}">
        <p14:creationId xmlns:p14="http://schemas.microsoft.com/office/powerpoint/2010/main" val="66085873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94191" y="255588"/>
            <a:ext cx="1241645" cy="6126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284" y="255588"/>
            <a:ext cx="8432800" cy="6126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A5B5A837-C0AF-461F-A844-B527061F1F1C}" type="slidenum">
              <a:rPr lang="en-GB">
                <a:solidFill>
                  <a:srgbClr val="595959"/>
                </a:solidFill>
              </a:rPr>
              <a:pPr>
                <a:defRPr/>
              </a:pPr>
              <a:t>‹#›</a:t>
            </a:fld>
            <a:endParaRPr lang="en-GB" dirty="0">
              <a:solidFill>
                <a:srgbClr val="595959"/>
              </a:solidFill>
            </a:endParaRPr>
          </a:p>
        </p:txBody>
      </p:sp>
    </p:spTree>
    <p:extLst>
      <p:ext uri="{BB962C8B-B14F-4D97-AF65-F5344CB8AC3E}">
        <p14:creationId xmlns:p14="http://schemas.microsoft.com/office/powerpoint/2010/main" val="184541538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3287" y="255592"/>
            <a:ext cx="11512549" cy="424243"/>
          </a:xfrm>
        </p:spPr>
        <p:txBody>
          <a:bodyPr/>
          <a:lstStyle/>
          <a:p>
            <a:r>
              <a:rPr lang="en-US"/>
              <a:t>Click to edit Master title style</a:t>
            </a:r>
          </a:p>
        </p:txBody>
      </p:sp>
      <p:sp>
        <p:nvSpPr>
          <p:cNvPr id="3" name="Table Placeholder 2"/>
          <p:cNvSpPr>
            <a:spLocks noGrp="1"/>
          </p:cNvSpPr>
          <p:nvPr>
            <p:ph type="tbl" idx="1"/>
          </p:nvPr>
        </p:nvSpPr>
        <p:spPr>
          <a:xfrm>
            <a:off x="1200152" y="1309689"/>
            <a:ext cx="10380133" cy="5072062"/>
          </a:xfrm>
        </p:spPr>
        <p:txBody>
          <a:bodyPr/>
          <a:lstStyle/>
          <a:p>
            <a:pPr lvl="0"/>
            <a:endParaRPr lang="en-US" noProof="0" dirty="0"/>
          </a:p>
        </p:txBody>
      </p:sp>
      <p:sp>
        <p:nvSpPr>
          <p:cNvPr id="4" name="Rectangle 6"/>
          <p:cNvSpPr>
            <a:spLocks noGrp="1" noChangeArrowheads="1"/>
          </p:cNvSpPr>
          <p:nvPr>
            <p:ph type="sldNum" sz="quarter" idx="10"/>
          </p:nvPr>
        </p:nvSpPr>
        <p:spPr>
          <a:ln/>
        </p:spPr>
        <p:txBody>
          <a:bodyPr/>
          <a:lstStyle>
            <a:lvl1pPr>
              <a:defRPr/>
            </a:lvl1pPr>
          </a:lstStyle>
          <a:p>
            <a:pPr>
              <a:defRPr/>
            </a:pPr>
            <a:fld id="{2E587B5C-1922-49FC-B2A2-28BD5E79953E}" type="slidenum">
              <a:rPr lang="en-GB">
                <a:solidFill>
                  <a:srgbClr val="595959"/>
                </a:solidFill>
              </a:rPr>
              <a:pPr>
                <a:defRPr/>
              </a:pPr>
              <a:t>‹#›</a:t>
            </a:fld>
            <a:endParaRPr lang="en-GB" dirty="0">
              <a:solidFill>
                <a:srgbClr val="595959"/>
              </a:solidFill>
            </a:endParaRPr>
          </a:p>
        </p:txBody>
      </p:sp>
    </p:spTree>
    <p:extLst>
      <p:ext uri="{BB962C8B-B14F-4D97-AF65-F5344CB8AC3E}">
        <p14:creationId xmlns:p14="http://schemas.microsoft.com/office/powerpoint/2010/main" val="301266722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grpSp>
        <p:nvGrpSpPr>
          <p:cNvPr id="2" name="Group 13"/>
          <p:cNvGrpSpPr>
            <a:grpSpLocks/>
          </p:cNvGrpSpPr>
          <p:nvPr/>
        </p:nvGrpSpPr>
        <p:grpSpPr bwMode="auto">
          <a:xfrm>
            <a:off x="624417" y="225425"/>
            <a:ext cx="10945283" cy="6167438"/>
            <a:chOff x="468313" y="226142"/>
            <a:chExt cx="8208961" cy="6167226"/>
          </a:xfrm>
        </p:grpSpPr>
        <p:sp>
          <p:nvSpPr>
            <p:cNvPr id="7" name="Rectangle 6"/>
            <p:cNvSpPr>
              <a:spLocks noChangeArrowheads="1"/>
            </p:cNvSpPr>
            <p:nvPr/>
          </p:nvSpPr>
          <p:spPr bwMode="auto">
            <a:xfrm flipH="1">
              <a:off x="468313" y="1307193"/>
              <a:ext cx="7019924" cy="5086175"/>
            </a:xfrm>
            <a:prstGeom prst="rect">
              <a:avLst/>
            </a:prstGeom>
            <a:solidFill>
              <a:schemeClr val="accent1">
                <a:lumMod val="40000"/>
                <a:lumOff val="60000"/>
              </a:schemeClr>
            </a:solidFill>
            <a:ln w="9525">
              <a:noFill/>
              <a:miter lim="800000"/>
              <a:headEnd/>
              <a:tailEnd/>
            </a:ln>
            <a:effectLst/>
          </p:spPr>
          <p:txBody>
            <a:bodyPr wrap="none" anchor="ctr"/>
            <a:lstStyle/>
            <a:p>
              <a:pPr defTabSz="914400" fontAlgn="base">
                <a:spcBef>
                  <a:spcPct val="0"/>
                </a:spcBef>
                <a:spcAft>
                  <a:spcPct val="0"/>
                </a:spcAft>
                <a:defRPr/>
              </a:pPr>
              <a:r>
                <a:rPr lang="en-GB" sz="2000" dirty="0">
                  <a:solidFill>
                    <a:srgbClr val="595959"/>
                  </a:solidFill>
                  <a:cs typeface="Arial" pitchFamily="34" charset="0"/>
                </a:rPr>
                <a:t> </a:t>
              </a:r>
            </a:p>
          </p:txBody>
        </p:sp>
        <p:sp>
          <p:nvSpPr>
            <p:cNvPr id="8" name="Rectangle 4"/>
            <p:cNvSpPr>
              <a:spLocks noChangeArrowheads="1"/>
            </p:cNvSpPr>
            <p:nvPr/>
          </p:nvSpPr>
          <p:spPr bwMode="auto">
            <a:xfrm flipH="1">
              <a:off x="1547813" y="226142"/>
              <a:ext cx="7129461" cy="5040140"/>
            </a:xfrm>
            <a:prstGeom prst="rect">
              <a:avLst/>
            </a:prstGeom>
            <a:solidFill>
              <a:schemeClr val="accent1">
                <a:lumMod val="60000"/>
                <a:lumOff val="40000"/>
              </a:schemeClr>
            </a:solidFill>
            <a:ln w="9525">
              <a:noFill/>
              <a:miter lim="800000"/>
              <a:headEnd/>
              <a:tailEnd/>
            </a:ln>
            <a:effectLst/>
          </p:spPr>
          <p:txBody>
            <a:bodyPr wrap="none" anchor="ctr"/>
            <a:lstStyle/>
            <a:p>
              <a:pPr defTabSz="914400" fontAlgn="base">
                <a:spcBef>
                  <a:spcPct val="0"/>
                </a:spcBef>
                <a:spcAft>
                  <a:spcPct val="0"/>
                </a:spcAft>
                <a:defRPr/>
              </a:pPr>
              <a:endParaRPr lang="en-US" sz="2000" dirty="0">
                <a:solidFill>
                  <a:srgbClr val="595959"/>
                </a:solidFill>
                <a:cs typeface="Arial" pitchFamily="34" charset="0"/>
              </a:endParaRPr>
            </a:p>
          </p:txBody>
        </p:sp>
        <p:sp>
          <p:nvSpPr>
            <p:cNvPr id="9" name="Rectangle 4"/>
            <p:cNvSpPr>
              <a:spLocks noChangeArrowheads="1"/>
            </p:cNvSpPr>
            <p:nvPr/>
          </p:nvSpPr>
          <p:spPr bwMode="auto">
            <a:xfrm flipH="1">
              <a:off x="1547813" y="1307193"/>
              <a:ext cx="5942011" cy="3959089"/>
            </a:xfrm>
            <a:prstGeom prst="rect">
              <a:avLst/>
            </a:prstGeom>
            <a:solidFill>
              <a:schemeClr val="accent1"/>
            </a:solidFill>
            <a:ln w="9525">
              <a:noFill/>
              <a:miter lim="800000"/>
              <a:headEnd/>
              <a:tailEnd/>
            </a:ln>
            <a:effectLst/>
          </p:spPr>
          <p:txBody>
            <a:bodyPr wrap="none" anchor="ctr"/>
            <a:lstStyle/>
            <a:p>
              <a:pPr defTabSz="914400" fontAlgn="base">
                <a:spcBef>
                  <a:spcPct val="0"/>
                </a:spcBef>
                <a:spcAft>
                  <a:spcPct val="0"/>
                </a:spcAft>
                <a:defRPr/>
              </a:pPr>
              <a:endParaRPr lang="en-US" sz="2000" dirty="0">
                <a:solidFill>
                  <a:srgbClr val="595959"/>
                </a:solidFill>
                <a:cs typeface="Arial" pitchFamily="34" charset="0"/>
              </a:endParaRPr>
            </a:p>
          </p:txBody>
        </p:sp>
        <p:pic>
          <p:nvPicPr>
            <p:cNvPr id="10" name="Picture 22" descr="Shell-2010-Pecten-RGBpc.wmf"/>
            <p:cNvPicPr>
              <a:picLocks noChangeAspect="1"/>
            </p:cNvPicPr>
            <p:nvPr/>
          </p:nvPicPr>
          <p:blipFill>
            <a:blip r:embed="rId2" cstate="print"/>
            <a:srcRect/>
            <a:stretch>
              <a:fillRect/>
            </a:stretch>
          </p:blipFill>
          <p:spPr bwMode="auto">
            <a:xfrm flipH="1">
              <a:off x="468313" y="290934"/>
              <a:ext cx="720000" cy="667868"/>
            </a:xfrm>
            <a:prstGeom prst="rect">
              <a:avLst/>
            </a:prstGeom>
            <a:noFill/>
            <a:ln w="9525">
              <a:noFill/>
              <a:miter lim="800000"/>
              <a:headEnd/>
              <a:tailEnd/>
            </a:ln>
          </p:spPr>
        </p:pic>
      </p:grpSp>
      <p:sp>
        <p:nvSpPr>
          <p:cNvPr id="11" name="Text Box 11" descr="Text Box 11"/>
          <p:cNvSpPr txBox="1">
            <a:spLocks noChangeArrowheads="1"/>
          </p:cNvSpPr>
          <p:nvPr/>
        </p:nvSpPr>
        <p:spPr bwMode="auto">
          <a:xfrm>
            <a:off x="624417" y="6470650"/>
            <a:ext cx="3359149" cy="323850"/>
          </a:xfrm>
          <a:prstGeom prst="rect">
            <a:avLst/>
          </a:prstGeom>
          <a:noFill/>
          <a:ln w="9525" algn="ctr">
            <a:noFill/>
            <a:miter lim="800000"/>
            <a:headEnd/>
            <a:tailEnd/>
          </a:ln>
          <a:effectLst/>
        </p:spPr>
        <p:txBody>
          <a:bodyPr wrap="none" lIns="0" tIns="0" rIns="0" bIns="45713"/>
          <a:lstStyle/>
          <a:p>
            <a:pPr defTabSz="914400" fontAlgn="base">
              <a:spcBef>
                <a:spcPct val="0"/>
              </a:spcBef>
              <a:spcAft>
                <a:spcPct val="0"/>
              </a:spcAft>
              <a:defRPr/>
            </a:pPr>
            <a:r>
              <a:rPr lang="en-GB" sz="800" dirty="0">
                <a:solidFill>
                  <a:srgbClr val="595959"/>
                </a:solidFill>
                <a:latin typeface="Arial" pitchFamily="34" charset="0"/>
                <a:cs typeface="Arial" pitchFamily="34" charset="0"/>
              </a:rPr>
              <a:t>Copyright of Royal Dutch Shell plc</a:t>
            </a:r>
          </a:p>
          <a:p>
            <a:pPr defTabSz="914400" fontAlgn="base">
              <a:spcBef>
                <a:spcPct val="0"/>
              </a:spcBef>
              <a:spcAft>
                <a:spcPct val="0"/>
              </a:spcAft>
              <a:defRPr/>
            </a:pPr>
            <a:endParaRPr lang="en-GB" sz="800" dirty="0">
              <a:solidFill>
                <a:srgbClr val="595959"/>
              </a:solidFill>
              <a:latin typeface="Arial" pitchFamily="34" charset="0"/>
              <a:cs typeface="Arial" pitchFamily="34" charset="0"/>
            </a:endParaRPr>
          </a:p>
        </p:txBody>
      </p:sp>
      <p:sp>
        <p:nvSpPr>
          <p:cNvPr id="12" name="Text Box 11" descr="CONFIDENTIAL_TAG_0xFFEE"/>
          <p:cNvSpPr txBox="1">
            <a:spLocks noChangeArrowheads="1"/>
          </p:cNvSpPr>
          <p:nvPr userDrawn="1"/>
        </p:nvSpPr>
        <p:spPr bwMode="auto">
          <a:xfrm>
            <a:off x="7816852" y="6470653"/>
            <a:ext cx="1439333" cy="173255"/>
          </a:xfrm>
          <a:prstGeom prst="rect">
            <a:avLst/>
          </a:prstGeom>
          <a:noFill/>
          <a:ln w="9525" algn="ctr">
            <a:noFill/>
            <a:miter lim="800000"/>
            <a:headEnd/>
            <a:tailEnd/>
          </a:ln>
          <a:effectLst/>
        </p:spPr>
        <p:txBody>
          <a:bodyPr lIns="0" tIns="0" rIns="0" bIns="45713">
            <a:spAutoFit/>
          </a:bodyPr>
          <a:lstStyle/>
          <a:p>
            <a:pPr algn="ctr" defTabSz="914400" fontAlgn="base">
              <a:spcBef>
                <a:spcPct val="0"/>
              </a:spcBef>
              <a:spcAft>
                <a:spcPct val="0"/>
              </a:spcAft>
              <a:defRPr/>
            </a:pPr>
            <a:r>
              <a:rPr lang="en-GB" sz="800" dirty="0">
                <a:solidFill>
                  <a:srgbClr val="00824A"/>
                </a:solidFill>
                <a:cs typeface="Arial" pitchFamily="34" charset="0"/>
              </a:rPr>
              <a:t>RESTRICTED</a:t>
            </a:r>
          </a:p>
        </p:txBody>
      </p:sp>
      <p:sp>
        <p:nvSpPr>
          <p:cNvPr id="28" name="Rectangle 2"/>
          <p:cNvSpPr>
            <a:spLocks noGrp="1" noChangeArrowheads="1"/>
          </p:cNvSpPr>
          <p:nvPr>
            <p:ph type="ctrTitle"/>
          </p:nvPr>
        </p:nvSpPr>
        <p:spPr>
          <a:xfrm>
            <a:off x="2263709" y="1400850"/>
            <a:ext cx="7592715" cy="424243"/>
          </a:xfrm>
          <a:noFill/>
        </p:spPr>
        <p:txBody>
          <a:bodyPr/>
          <a:lstStyle>
            <a:lvl1pPr>
              <a:defRPr kern="1200" cap="all" spc="0" baseline="0">
                <a:solidFill>
                  <a:schemeClr val="accent2"/>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2263709" y="2851200"/>
            <a:ext cx="3600000" cy="1620000"/>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p:nvPr>
        </p:nvSpPr>
        <p:spPr>
          <a:xfrm>
            <a:off x="2104085" y="5402515"/>
            <a:ext cx="7810528" cy="196455"/>
          </a:xfrm>
        </p:spPr>
        <p:txBody>
          <a:bodyPr/>
          <a:lstStyle>
            <a:lvl1pPr>
              <a:buNone/>
              <a:defRPr sz="1200">
                <a:latin typeface="+mn-lt"/>
              </a:defRPr>
            </a:lvl1pPr>
          </a:lstStyle>
          <a:p>
            <a:pPr lvl="0"/>
            <a:r>
              <a:rPr lang="en-US"/>
              <a:t>Click to edit Master text styles</a:t>
            </a:r>
          </a:p>
        </p:txBody>
      </p:sp>
      <p:sp>
        <p:nvSpPr>
          <p:cNvPr id="33" name="Text Placeholder 31"/>
          <p:cNvSpPr>
            <a:spLocks noGrp="1"/>
          </p:cNvSpPr>
          <p:nvPr>
            <p:ph type="body" sz="quarter" idx="11"/>
          </p:nvPr>
        </p:nvSpPr>
        <p:spPr>
          <a:xfrm>
            <a:off x="2104085" y="5627544"/>
            <a:ext cx="7810528" cy="196455"/>
          </a:xfrm>
        </p:spPr>
        <p:txBody>
          <a:bodyPr/>
          <a:lstStyle>
            <a:lvl1pPr>
              <a:buNone/>
              <a:defRPr sz="1200">
                <a:latin typeface="+mn-lt"/>
              </a:defRPr>
            </a:lvl1pPr>
          </a:lstStyle>
          <a:p>
            <a:pPr lvl="0"/>
            <a:r>
              <a:rPr lang="en-US"/>
              <a:t>Click to edit Master text styles</a:t>
            </a:r>
          </a:p>
        </p:txBody>
      </p:sp>
    </p:spTree>
    <p:extLst>
      <p:ext uri="{BB962C8B-B14F-4D97-AF65-F5344CB8AC3E}">
        <p14:creationId xmlns:p14="http://schemas.microsoft.com/office/powerpoint/2010/main" val="2008526762"/>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ontent - 1 Line Heading and Bullets">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228600"/>
            <a:ext cx="11567584" cy="515938"/>
          </a:xfrm>
          <a:prstGeom prst="rect">
            <a:avLst/>
          </a:prstGeom>
          <a:solidFill>
            <a:schemeClr val="accent1"/>
          </a:solidFill>
          <a:ln w="9525" algn="ctr">
            <a:noFill/>
            <a:miter lim="800000"/>
            <a:headEnd/>
            <a:tailEnd/>
          </a:ln>
        </p:spPr>
        <p:txBody>
          <a:bodyPr lIns="928668" tIns="133181" rIns="35995" bIns="0"/>
          <a:lstStyle/>
          <a:p>
            <a:pPr defTabSz="914400" eaLnBrk="0" fontAlgn="base" hangingPunct="0">
              <a:lnSpc>
                <a:spcPct val="90000"/>
              </a:lnSpc>
              <a:spcBef>
                <a:spcPct val="0"/>
              </a:spcBef>
              <a:spcAft>
                <a:spcPct val="0"/>
              </a:spcAft>
              <a:defRPr/>
            </a:pPr>
            <a:endParaRPr lang="en-US" b="1" dirty="0">
              <a:solidFill>
                <a:srgbClr val="D42E12"/>
              </a:solidFill>
              <a:latin typeface="Futura" pitchFamily="18" charset="0"/>
              <a:cs typeface="Arial" pitchFamily="34" charset="0"/>
            </a:endParaRPr>
          </a:p>
        </p:txBody>
      </p:sp>
      <p:sp>
        <p:nvSpPr>
          <p:cNvPr id="34" name="Rectangle 2"/>
          <p:cNvSpPr>
            <a:spLocks noGrp="1" noChangeArrowheads="1"/>
          </p:cNvSpPr>
          <p:nvPr>
            <p:ph type="title"/>
          </p:nvPr>
        </p:nvSpPr>
        <p:spPr bwMode="auto">
          <a:xfrm>
            <a:off x="1200149" y="295203"/>
            <a:ext cx="10267200" cy="424243"/>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06500" y="1310400"/>
            <a:ext cx="10363200" cy="5071350"/>
          </a:xfrm>
        </p:spPr>
        <p:txBody>
          <a:bodyPr/>
          <a:lstStyle>
            <a:lvl1pPr marL="269837" indent="-269837">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3"/>
          <p:cNvSpPr>
            <a:spLocks noGrp="1"/>
          </p:cNvSpPr>
          <p:nvPr userDrawn="1">
            <p:ph type="ftr" sz="quarter" idx="11"/>
          </p:nvPr>
        </p:nvSpPr>
        <p:spPr>
          <a:xfrm>
            <a:off x="4652435" y="6470650"/>
            <a:ext cx="3359151" cy="323850"/>
          </a:xfrm>
          <a:prstGeom prst="rect">
            <a:avLst/>
          </a:prstGeom>
        </p:spPr>
        <p:txBody>
          <a:bodyPr lIns="0" tIns="0" rIns="0" bIns="0"/>
          <a:lstStyle>
            <a:lvl1pPr fontAlgn="auto">
              <a:spcBef>
                <a:spcPts val="0"/>
              </a:spcBef>
              <a:spcAft>
                <a:spcPts val="0"/>
              </a:spcAft>
              <a:defRPr sz="800">
                <a:latin typeface="+mn-lt"/>
                <a:cs typeface="+mn-cs"/>
              </a:defRPr>
            </a:lvl1pPr>
          </a:lstStyle>
          <a:p>
            <a:pPr defTabSz="914400">
              <a:defRPr/>
            </a:pPr>
            <a:r>
              <a:rPr lang="en-US" dirty="0">
                <a:solidFill>
                  <a:srgbClr val="595959"/>
                </a:solidFill>
              </a:rPr>
              <a:t>Footer: Title may be placed here or short disclaimer if required. May sit up to two lines. May appear on Title pg.</a:t>
            </a:r>
          </a:p>
        </p:txBody>
      </p:sp>
    </p:spTree>
    <p:extLst>
      <p:ext uri="{BB962C8B-B14F-4D97-AF65-F5344CB8AC3E}">
        <p14:creationId xmlns:p14="http://schemas.microsoft.com/office/powerpoint/2010/main" val="166267044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End Slide (Mandatory)">
    <p:spTree>
      <p:nvGrpSpPr>
        <p:cNvPr id="1" name=""/>
        <p:cNvGrpSpPr/>
        <p:nvPr/>
      </p:nvGrpSpPr>
      <p:grpSpPr>
        <a:xfrm>
          <a:off x="0" y="0"/>
          <a:ext cx="0" cy="0"/>
          <a:chOff x="0" y="0"/>
          <a:chExt cx="0" cy="0"/>
        </a:xfrm>
      </p:grpSpPr>
      <p:grpSp>
        <p:nvGrpSpPr>
          <p:cNvPr id="2" name="Group 3"/>
          <p:cNvGrpSpPr/>
          <p:nvPr userDrawn="1"/>
        </p:nvGrpSpPr>
        <p:grpSpPr>
          <a:xfrm>
            <a:off x="0" y="0"/>
            <a:ext cx="12192000" cy="6858000"/>
            <a:chOff x="0" y="0"/>
            <a:chExt cx="9144000" cy="6858000"/>
          </a:xfrm>
        </p:grpSpPr>
        <p:sp>
          <p:nvSpPr>
            <p:cNvPr id="8" name="Rectangle 7"/>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GB" sz="2000" dirty="0">
                <a:solidFill>
                  <a:srgbClr val="FFFFFF"/>
                </a:solidFill>
              </a:endParaRPr>
            </a:p>
          </p:txBody>
        </p:sp>
        <p:pic>
          <p:nvPicPr>
            <p:cNvPr id="3" name="Picture 2" descr="Shell-2010-Pecten-RGBpc.wmf"/>
            <p:cNvPicPr>
              <a:picLocks noChangeAspect="1"/>
            </p:cNvPicPr>
            <p:nvPr userDrawn="1"/>
          </p:nvPicPr>
          <p:blipFill>
            <a:blip r:embed="rId2" cstate="print"/>
            <a:stretch>
              <a:fillRect/>
            </a:stretch>
          </p:blipFill>
          <p:spPr>
            <a:xfrm>
              <a:off x="3418626" y="2285524"/>
              <a:ext cx="2340000" cy="2170570"/>
            </a:xfrm>
            <a:prstGeom prst="rect">
              <a:avLst/>
            </a:prstGeom>
          </p:spPr>
        </p:pic>
      </p:grpSp>
    </p:spTree>
    <p:extLst>
      <p:ext uri="{BB962C8B-B14F-4D97-AF65-F5344CB8AC3E}">
        <p14:creationId xmlns:p14="http://schemas.microsoft.com/office/powerpoint/2010/main" val="361706069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Content - 1 Line Heading and Bullets">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228600"/>
            <a:ext cx="11567584" cy="515938"/>
          </a:xfrm>
          <a:prstGeom prst="rect">
            <a:avLst/>
          </a:prstGeom>
          <a:solidFill>
            <a:schemeClr val="accent1"/>
          </a:solidFill>
          <a:ln w="9525" algn="ctr">
            <a:noFill/>
            <a:miter lim="800000"/>
            <a:headEnd/>
            <a:tailEnd/>
          </a:ln>
        </p:spPr>
        <p:txBody>
          <a:bodyPr lIns="928668" tIns="133181" rIns="35995" bIns="0"/>
          <a:lstStyle/>
          <a:p>
            <a:pPr defTabSz="914400" eaLnBrk="0" fontAlgn="base" hangingPunct="0">
              <a:lnSpc>
                <a:spcPct val="90000"/>
              </a:lnSpc>
              <a:spcBef>
                <a:spcPct val="0"/>
              </a:spcBef>
              <a:spcAft>
                <a:spcPct val="0"/>
              </a:spcAft>
            </a:pPr>
            <a:endParaRPr lang="en-US" b="1" dirty="0">
              <a:solidFill>
                <a:srgbClr val="D42E12"/>
              </a:solidFill>
              <a:latin typeface="Futura"/>
              <a:cs typeface="Arial" pitchFamily="34" charset="0"/>
            </a:endParaRPr>
          </a:p>
        </p:txBody>
      </p:sp>
      <p:sp>
        <p:nvSpPr>
          <p:cNvPr id="34" name="Rectangle 2"/>
          <p:cNvSpPr>
            <a:spLocks noGrp="1" noChangeArrowheads="1"/>
          </p:cNvSpPr>
          <p:nvPr>
            <p:ph type="title"/>
          </p:nvPr>
        </p:nvSpPr>
        <p:spPr bwMode="auto">
          <a:xfrm>
            <a:off x="1200149" y="295203"/>
            <a:ext cx="10267200" cy="424243"/>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06500" y="1310400"/>
            <a:ext cx="10363200" cy="5071350"/>
          </a:xfrm>
        </p:spPr>
        <p:txBody>
          <a:bodyPr/>
          <a:lstStyle>
            <a:lvl1pPr marL="269837" indent="-269837">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3"/>
          <p:cNvSpPr>
            <a:spLocks noGrp="1"/>
          </p:cNvSpPr>
          <p:nvPr userDrawn="1">
            <p:ph type="ftr" sz="quarter" idx="11"/>
          </p:nvPr>
        </p:nvSpPr>
        <p:spPr>
          <a:xfrm>
            <a:off x="4652435" y="6470650"/>
            <a:ext cx="3359151" cy="323850"/>
          </a:xfrm>
          <a:prstGeom prst="rect">
            <a:avLst/>
          </a:prstGeom>
        </p:spPr>
        <p:txBody>
          <a:bodyPr vert="horz" wrap="square" lIns="0" tIns="0" rIns="0" bIns="0" numCol="1" anchor="t" anchorCtr="0" compatLnSpc="1">
            <a:prstTxWarp prst="textNoShape">
              <a:avLst/>
            </a:prstTxWarp>
          </a:bodyPr>
          <a:lstStyle>
            <a:lvl1pPr>
              <a:defRPr sz="800">
                <a:latin typeface="Futura Medium" pitchFamily="2" charset="0"/>
              </a:defRPr>
            </a:lvl1pPr>
          </a:lstStyle>
          <a:p>
            <a:pPr defTabSz="914400" fontAlgn="base">
              <a:spcBef>
                <a:spcPct val="0"/>
              </a:spcBef>
              <a:spcAft>
                <a:spcPct val="0"/>
              </a:spcAft>
            </a:pPr>
            <a:r>
              <a:rPr lang="en-GB" dirty="0">
                <a:solidFill>
                  <a:srgbClr val="595959"/>
                </a:solidFill>
                <a:cs typeface="Arial" pitchFamily="34" charset="0"/>
              </a:rPr>
              <a:t>Footer: Title may be placed here or disclaimer if required. May sit up to two lines in depth.</a:t>
            </a:r>
            <a:endParaRPr lang="en-US" dirty="0">
              <a:solidFill>
                <a:srgbClr val="595959"/>
              </a:solidFill>
              <a:cs typeface="Arial" pitchFamily="34" charset="0"/>
            </a:endParaRPr>
          </a:p>
        </p:txBody>
      </p:sp>
    </p:spTree>
    <p:extLst>
      <p:ext uri="{BB962C8B-B14F-4D97-AF65-F5344CB8AC3E}">
        <p14:creationId xmlns:p14="http://schemas.microsoft.com/office/powerpoint/2010/main" val="373881081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pic>
        <p:nvPicPr>
          <p:cNvPr id="15" name="Picture Placeholder 14"/>
          <p:cNvPicPr>
            <a:picLocks noChangeAspect="1"/>
          </p:cNvPicPr>
          <p:nvPr userDrawn="1"/>
        </p:nvPicPr>
        <p:blipFill rotWithShape="1">
          <a:blip r:embed="rId2">
            <a:extLst>
              <a:ext uri="{28A0092B-C50C-407E-A947-70E740481C1C}">
                <a14:useLocalDpi xmlns:a14="http://schemas.microsoft.com/office/drawing/2010/main" val="0"/>
              </a:ext>
            </a:extLst>
          </a:blip>
          <a:srcRect t="10192" b="10192"/>
          <a:stretch/>
        </p:blipFill>
        <p:spPr bwMode="auto">
          <a:xfrm>
            <a:off x="-2381" y="0"/>
            <a:ext cx="12194382" cy="6858000"/>
          </a:xfrm>
          <a:prstGeom prst="rect">
            <a:avLst/>
          </a:prstGeom>
          <a:noFill/>
          <a:ln w="9525" algn="ctr">
            <a:noFill/>
            <a:miter lim="800000"/>
            <a:headEnd/>
            <a:tailEnd/>
          </a:ln>
        </p:spPr>
      </p:pic>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590869577"/>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Bar - 1 Line">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GB" sz="1800">
              <a:solidFill>
                <a:srgbClr val="FFFFFF"/>
              </a:solidFill>
              <a:cs typeface="Arial" pitchFamily="34" charset="0"/>
            </a:endParaRPr>
          </a:p>
        </p:txBody>
      </p:sp>
      <p:sp>
        <p:nvSpPr>
          <p:cNvPr id="4" name="Rectangle 4"/>
          <p:cNvSpPr>
            <a:spLocks noChangeArrowheads="1"/>
          </p:cNvSpPr>
          <p:nvPr userDrawn="1"/>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defTabSz="914400" eaLnBrk="0" fontAlgn="base" hangingPunct="0">
              <a:lnSpc>
                <a:spcPct val="90000"/>
              </a:lnSpc>
              <a:spcBef>
                <a:spcPct val="0"/>
              </a:spcBef>
              <a:spcAft>
                <a:spcPct val="0"/>
              </a:spcAft>
              <a:defRPr/>
            </a:pPr>
            <a:endParaRPr lang="en-US" b="1">
              <a:solidFill>
                <a:srgbClr val="999999"/>
              </a:solidFill>
              <a:latin typeface="Futura"/>
              <a:cs typeface="Arial" pitchFamily="34" charset="0"/>
            </a:endParaRPr>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a:solidFill>
                  <a:schemeClr val="accent2"/>
                </a:solidFill>
              </a:defRPr>
            </a:lvl1pPr>
          </a:lstStyle>
          <a:p>
            <a:pPr lvl="0"/>
            <a:r>
              <a:rPr lang="en-US" dirty="0"/>
              <a:t>Click to edit Master title style</a:t>
            </a:r>
          </a:p>
        </p:txBody>
      </p:sp>
      <p:sp>
        <p:nvSpPr>
          <p:cNvPr id="5" name="Rectangle 6"/>
          <p:cNvSpPr>
            <a:spLocks noGrp="1" noChangeArrowheads="1"/>
          </p:cNvSpPr>
          <p:nvPr>
            <p:ph type="sldNum" sz="quarter" idx="10"/>
          </p:nvPr>
        </p:nvSpPr>
        <p:spPr/>
        <p:txBody>
          <a:bodyPr/>
          <a:lstStyle>
            <a:lvl1pPr>
              <a:defRPr smtClean="0"/>
            </a:lvl1pPr>
          </a:lstStyle>
          <a:p>
            <a:pPr>
              <a:defRPr/>
            </a:pPr>
            <a:fld id="{432A22EA-829C-4F15-854B-70DCDB2CFD05}" type="slidenum">
              <a:rPr lang="en-US">
                <a:solidFill>
                  <a:srgbClr val="CCCCCC"/>
                </a:solidFill>
              </a:rPr>
              <a:pPr>
                <a:defRPr/>
              </a:pPr>
              <a:t>‹#›</a:t>
            </a:fld>
            <a:endParaRPr lang="en-US">
              <a:solidFill>
                <a:srgbClr val="CCCCCC"/>
              </a:solidFill>
            </a:endParaRPr>
          </a:p>
        </p:txBody>
      </p:sp>
    </p:spTree>
    <p:extLst>
      <p:ext uri="{BB962C8B-B14F-4D97-AF65-F5344CB8AC3E}">
        <p14:creationId xmlns:p14="http://schemas.microsoft.com/office/powerpoint/2010/main" val="246779224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Bar - 2 Line">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GB" sz="1800">
              <a:solidFill>
                <a:srgbClr val="FFFFFF"/>
              </a:solidFill>
              <a:cs typeface="Arial" pitchFamily="34" charset="0"/>
            </a:endParaRPr>
          </a:p>
        </p:txBody>
      </p:sp>
      <p:sp>
        <p:nvSpPr>
          <p:cNvPr id="4" name="Rectangle 4"/>
          <p:cNvSpPr>
            <a:spLocks noChangeArrowheads="1"/>
          </p:cNvSpPr>
          <p:nvPr userDrawn="1"/>
        </p:nvSpPr>
        <p:spPr bwMode="auto">
          <a:xfrm>
            <a:off x="0" y="228600"/>
            <a:ext cx="11567584" cy="893763"/>
          </a:xfrm>
          <a:prstGeom prst="rect">
            <a:avLst/>
          </a:prstGeom>
          <a:solidFill>
            <a:schemeClr val="accent1"/>
          </a:solidFill>
          <a:ln w="9525" algn="ctr">
            <a:noFill/>
            <a:miter lim="800000"/>
            <a:headEnd/>
            <a:tailEnd/>
          </a:ln>
        </p:spPr>
        <p:txBody>
          <a:bodyPr lIns="928800" tIns="133200" rIns="36000" bIns="0"/>
          <a:lstStyle/>
          <a:p>
            <a:pPr defTabSz="914400" eaLnBrk="0" fontAlgn="base" hangingPunct="0">
              <a:lnSpc>
                <a:spcPct val="90000"/>
              </a:lnSpc>
              <a:spcBef>
                <a:spcPct val="0"/>
              </a:spcBef>
              <a:spcAft>
                <a:spcPct val="0"/>
              </a:spcAft>
              <a:defRPr/>
            </a:pPr>
            <a:endParaRPr lang="en-US" b="1">
              <a:solidFill>
                <a:srgbClr val="999999"/>
              </a:solidFill>
              <a:cs typeface="Arial" pitchFamily="34" charset="0"/>
            </a:endParaRPr>
          </a:p>
        </p:txBody>
      </p:sp>
      <p:sp>
        <p:nvSpPr>
          <p:cNvPr id="34" name="Rectangle 2"/>
          <p:cNvSpPr>
            <a:spLocks noGrp="1" noChangeArrowheads="1"/>
          </p:cNvSpPr>
          <p:nvPr>
            <p:ph type="title"/>
          </p:nvPr>
        </p:nvSpPr>
        <p:spPr bwMode="auto">
          <a:xfrm>
            <a:off x="1200149" y="295200"/>
            <a:ext cx="102672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a:solidFill>
                  <a:schemeClr val="accent2"/>
                </a:solidFill>
              </a:defRPr>
            </a:lvl1pPr>
          </a:lstStyle>
          <a:p>
            <a:pPr lvl="0"/>
            <a:r>
              <a:rPr lang="en-US" dirty="0"/>
              <a:t>Click to edit Master title style</a:t>
            </a:r>
          </a:p>
        </p:txBody>
      </p:sp>
      <p:sp>
        <p:nvSpPr>
          <p:cNvPr id="5" name="Rectangle 6"/>
          <p:cNvSpPr>
            <a:spLocks noGrp="1" noChangeArrowheads="1"/>
          </p:cNvSpPr>
          <p:nvPr>
            <p:ph type="sldNum" sz="quarter" idx="10"/>
          </p:nvPr>
        </p:nvSpPr>
        <p:spPr/>
        <p:txBody>
          <a:bodyPr/>
          <a:lstStyle>
            <a:lvl1pPr>
              <a:defRPr smtClean="0"/>
            </a:lvl1pPr>
          </a:lstStyle>
          <a:p>
            <a:pPr>
              <a:defRPr/>
            </a:pPr>
            <a:fld id="{53CB5A91-84DA-4237-96D1-E747AA87F0ED}" type="slidenum">
              <a:rPr lang="en-US">
                <a:solidFill>
                  <a:srgbClr val="CCCCCC"/>
                </a:solidFill>
              </a:rPr>
              <a:pPr>
                <a:defRPr/>
              </a:pPr>
              <a:t>‹#›</a:t>
            </a:fld>
            <a:endParaRPr lang="en-US">
              <a:solidFill>
                <a:srgbClr val="CCCCCC"/>
              </a:solidFill>
            </a:endParaRPr>
          </a:p>
        </p:txBody>
      </p:sp>
    </p:spTree>
    <p:extLst>
      <p:ext uri="{BB962C8B-B14F-4D97-AF65-F5344CB8AC3E}">
        <p14:creationId xmlns:p14="http://schemas.microsoft.com/office/powerpoint/2010/main" val="243256897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grpSp>
        <p:nvGrpSpPr>
          <p:cNvPr id="5" name="Group 16"/>
          <p:cNvGrpSpPr>
            <a:grpSpLocks/>
          </p:cNvGrpSpPr>
          <p:nvPr userDrawn="1"/>
        </p:nvGrpSpPr>
        <p:grpSpPr bwMode="auto">
          <a:xfrm>
            <a:off x="1200151" y="647700"/>
            <a:ext cx="9840383" cy="5634038"/>
            <a:chOff x="900000" y="648000"/>
            <a:chExt cx="7380000" cy="5633999"/>
          </a:xfrm>
        </p:grpSpPr>
        <p:sp>
          <p:nvSpPr>
            <p:cNvPr id="6" name="Rectangle 4"/>
            <p:cNvSpPr>
              <a:spLocks noChangeArrowheads="1"/>
            </p:cNvSpPr>
            <p:nvPr userDrawn="1"/>
          </p:nvSpPr>
          <p:spPr bwMode="auto">
            <a:xfrm flipH="1">
              <a:off x="900000" y="1368720"/>
              <a:ext cx="6660891" cy="4913279"/>
            </a:xfrm>
            <a:prstGeom prst="rect">
              <a:avLst/>
            </a:prstGeom>
            <a:solidFill>
              <a:schemeClr val="accent1">
                <a:lumMod val="40000"/>
                <a:lumOff val="60000"/>
              </a:schemeClr>
            </a:solidFill>
            <a:ln w="9525">
              <a:noFill/>
              <a:miter lim="800000"/>
              <a:headEnd/>
              <a:tailEnd/>
            </a:ln>
            <a:effectLst/>
          </p:spPr>
          <p:txBody>
            <a:bodyPr wrap="none" anchor="ctr"/>
            <a:lstStyle/>
            <a:p>
              <a:pPr defTabSz="914400" fontAlgn="base">
                <a:spcBef>
                  <a:spcPct val="0"/>
                </a:spcBef>
                <a:spcAft>
                  <a:spcPct val="0"/>
                </a:spcAft>
                <a:defRPr/>
              </a:pPr>
              <a:endParaRPr lang="en-MY" sz="1800">
                <a:solidFill>
                  <a:srgbClr val="595959"/>
                </a:solidFill>
                <a:cs typeface="Arial" pitchFamily="34" charset="0"/>
              </a:endParaRPr>
            </a:p>
          </p:txBody>
        </p:sp>
        <p:sp>
          <p:nvSpPr>
            <p:cNvPr id="7" name="Rectangle 6"/>
            <p:cNvSpPr>
              <a:spLocks noChangeArrowheads="1"/>
            </p:cNvSpPr>
            <p:nvPr userDrawn="1"/>
          </p:nvSpPr>
          <p:spPr bwMode="auto">
            <a:xfrm flipH="1">
              <a:off x="1620697" y="648000"/>
              <a:ext cx="6659303" cy="4913279"/>
            </a:xfrm>
            <a:prstGeom prst="rect">
              <a:avLst/>
            </a:prstGeom>
            <a:solidFill>
              <a:schemeClr val="accent1">
                <a:lumMod val="60000"/>
                <a:lumOff val="40000"/>
              </a:schemeClr>
            </a:solidFill>
            <a:ln w="9525">
              <a:noFill/>
              <a:miter lim="800000"/>
              <a:headEnd/>
              <a:tailEnd/>
            </a:ln>
            <a:effectLst/>
          </p:spPr>
          <p:txBody>
            <a:bodyPr wrap="none" anchor="ctr"/>
            <a:lstStyle/>
            <a:p>
              <a:pPr defTabSz="914400" fontAlgn="base">
                <a:spcBef>
                  <a:spcPct val="0"/>
                </a:spcBef>
                <a:spcAft>
                  <a:spcPct val="0"/>
                </a:spcAft>
                <a:defRPr/>
              </a:pPr>
              <a:endParaRPr lang="en-MY" sz="1800">
                <a:solidFill>
                  <a:srgbClr val="595959"/>
                </a:solidFill>
                <a:cs typeface="Arial" pitchFamily="34" charset="0"/>
              </a:endParaRPr>
            </a:p>
          </p:txBody>
        </p:sp>
        <p:sp>
          <p:nvSpPr>
            <p:cNvPr id="8" name="Rectangle 4"/>
            <p:cNvSpPr>
              <a:spLocks noChangeArrowheads="1"/>
            </p:cNvSpPr>
            <p:nvPr userDrawn="1"/>
          </p:nvSpPr>
          <p:spPr bwMode="auto">
            <a:xfrm flipH="1">
              <a:off x="1620697" y="1368720"/>
              <a:ext cx="5938606" cy="4192559"/>
            </a:xfrm>
            <a:prstGeom prst="rect">
              <a:avLst/>
            </a:prstGeom>
            <a:solidFill>
              <a:schemeClr val="accent1"/>
            </a:solidFill>
            <a:ln w="9525">
              <a:noFill/>
              <a:miter lim="800000"/>
              <a:headEnd/>
              <a:tailEnd/>
            </a:ln>
            <a:effectLst/>
          </p:spPr>
          <p:txBody>
            <a:bodyPr wrap="none" anchor="ctr"/>
            <a:lstStyle/>
            <a:p>
              <a:pPr defTabSz="914400" fontAlgn="base">
                <a:spcBef>
                  <a:spcPct val="0"/>
                </a:spcBef>
                <a:spcAft>
                  <a:spcPct val="0"/>
                </a:spcAft>
                <a:defRPr/>
              </a:pPr>
              <a:endParaRPr lang="en-MY" sz="1800">
                <a:solidFill>
                  <a:srgbClr val="595959"/>
                </a:solidFill>
                <a:cs typeface="Arial" pitchFamily="34" charset="0"/>
              </a:endParaRPr>
            </a:p>
          </p:txBody>
        </p:sp>
      </p:grpSp>
      <p:sp>
        <p:nvSpPr>
          <p:cNvPr id="18" name="Title 1"/>
          <p:cNvSpPr>
            <a:spLocks noGrp="1"/>
          </p:cNvSpPr>
          <p:nvPr>
            <p:ph type="title"/>
          </p:nvPr>
        </p:nvSpPr>
        <p:spPr>
          <a:xfrm>
            <a:off x="2376093" y="3198784"/>
            <a:ext cx="7471291" cy="1362075"/>
          </a:xfrm>
          <a:prstGeom prst="rect">
            <a:avLst/>
          </a:prstGeom>
        </p:spPr>
        <p:txBody>
          <a:bodyPr lIns="0" tIns="0" rIns="0" bIns="0"/>
          <a:lstStyle>
            <a:lvl1pPr algn="l">
              <a:lnSpc>
                <a:spcPct val="120000"/>
              </a:lnSpc>
              <a:defRPr sz="1600" b="0" cap="none" baseline="0">
                <a:solidFill>
                  <a:schemeClr val="tx1"/>
                </a:solidFill>
                <a:latin typeface="+mn-lt"/>
              </a:defRPr>
            </a:lvl1pPr>
          </a:lstStyle>
          <a:p>
            <a:r>
              <a:rPr lang="en-US" dirty="0"/>
              <a:t>Click to edit Master title style</a:t>
            </a:r>
            <a:endParaRPr lang="en-MY" dirty="0"/>
          </a:p>
        </p:txBody>
      </p:sp>
      <p:sp>
        <p:nvSpPr>
          <p:cNvPr id="25" name="Text Placeholder 2"/>
          <p:cNvSpPr>
            <a:spLocks noGrp="1"/>
          </p:cNvSpPr>
          <p:nvPr>
            <p:ph type="body" idx="1"/>
          </p:nvPr>
        </p:nvSpPr>
        <p:spPr>
          <a:xfrm>
            <a:off x="2376093" y="2379407"/>
            <a:ext cx="7471291" cy="741600"/>
          </a:xfrm>
          <a:prstGeom prst="rect">
            <a:avLst/>
          </a:prstGeom>
        </p:spPr>
        <p:txBody>
          <a:bodyPr lIns="0" tIns="0" rIns="0" bIns="0" anchor="t" anchorCtr="0"/>
          <a:lstStyle>
            <a:lvl1pPr marL="0" indent="0">
              <a:lnSpc>
                <a:spcPct val="120000"/>
              </a:lnSpc>
              <a:buNone/>
              <a:defRPr sz="2400" b="1" cap="none" baseline="0">
                <a:solidFill>
                  <a:schemeClr val="accent2"/>
                </a:solidFill>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34" name="Text Placeholder 13"/>
          <p:cNvSpPr>
            <a:spLocks noGrp="1"/>
          </p:cNvSpPr>
          <p:nvPr>
            <p:ph type="body" sz="quarter" idx="13"/>
          </p:nvPr>
        </p:nvSpPr>
        <p:spPr>
          <a:xfrm>
            <a:off x="2376094" y="1415008"/>
            <a:ext cx="2990836" cy="964626"/>
          </a:xfrm>
          <a:prstGeom prst="rect">
            <a:avLst/>
          </a:prstGeom>
        </p:spPr>
        <p:txBody>
          <a:bodyPr lIns="0" tIns="0" rIns="0" bIns="0"/>
          <a:lstStyle>
            <a:lvl1pPr>
              <a:buNone/>
              <a:defRPr sz="6000">
                <a:solidFill>
                  <a:schemeClr val="accent2"/>
                </a:solidFill>
                <a:latin typeface="Futura Light" pitchFamily="2" charset="0"/>
              </a:defRPr>
            </a:lvl1pPr>
          </a:lstStyle>
          <a:p>
            <a:pPr lvl="0"/>
            <a:r>
              <a:rPr lang="en-US"/>
              <a:t>Click to edit Master text styles</a:t>
            </a:r>
          </a:p>
        </p:txBody>
      </p:sp>
    </p:spTree>
    <p:extLst>
      <p:ext uri="{BB962C8B-B14F-4D97-AF65-F5344CB8AC3E}">
        <p14:creationId xmlns:p14="http://schemas.microsoft.com/office/powerpoint/2010/main" val="97783377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3" name="Group 7"/>
          <p:cNvGrpSpPr>
            <a:grpSpLocks/>
          </p:cNvGrpSpPr>
          <p:nvPr userDrawn="1"/>
        </p:nvGrpSpPr>
        <p:grpSpPr bwMode="auto">
          <a:xfrm>
            <a:off x="1200151" y="647700"/>
            <a:ext cx="9840383" cy="5634038"/>
            <a:chOff x="900000" y="648000"/>
            <a:chExt cx="7380000" cy="5633999"/>
          </a:xfrm>
        </p:grpSpPr>
        <p:sp>
          <p:nvSpPr>
            <p:cNvPr id="4" name="Rectangle 4"/>
            <p:cNvSpPr>
              <a:spLocks noChangeArrowheads="1"/>
            </p:cNvSpPr>
            <p:nvPr userDrawn="1"/>
          </p:nvSpPr>
          <p:spPr bwMode="auto">
            <a:xfrm flipH="1">
              <a:off x="900000" y="1368720"/>
              <a:ext cx="6660891" cy="4913279"/>
            </a:xfrm>
            <a:prstGeom prst="rect">
              <a:avLst/>
            </a:prstGeom>
            <a:solidFill>
              <a:srgbClr val="FCEC8B"/>
            </a:solidFill>
            <a:ln w="9525">
              <a:noFill/>
              <a:miter lim="800000"/>
              <a:headEnd/>
              <a:tailEnd/>
            </a:ln>
            <a:effectLst/>
          </p:spPr>
          <p:txBody>
            <a:bodyPr wrap="none" anchor="ctr"/>
            <a:lstStyle/>
            <a:p>
              <a:pPr defTabSz="914400" fontAlgn="base">
                <a:spcBef>
                  <a:spcPct val="0"/>
                </a:spcBef>
                <a:spcAft>
                  <a:spcPct val="0"/>
                </a:spcAft>
                <a:defRPr/>
              </a:pPr>
              <a:endParaRPr lang="en-MY" sz="1800">
                <a:solidFill>
                  <a:srgbClr val="595959"/>
                </a:solidFill>
                <a:cs typeface="Arial" pitchFamily="34" charset="0"/>
              </a:endParaRPr>
            </a:p>
          </p:txBody>
        </p:sp>
        <p:sp>
          <p:nvSpPr>
            <p:cNvPr id="5" name="Rectangle 4"/>
            <p:cNvSpPr>
              <a:spLocks noChangeArrowheads="1"/>
            </p:cNvSpPr>
            <p:nvPr userDrawn="1"/>
          </p:nvSpPr>
          <p:spPr bwMode="auto">
            <a:xfrm flipH="1">
              <a:off x="1620697" y="648000"/>
              <a:ext cx="6659303" cy="4913279"/>
            </a:xfrm>
            <a:prstGeom prst="rect">
              <a:avLst/>
            </a:prstGeom>
            <a:solidFill>
              <a:srgbClr val="FAE374"/>
            </a:solidFill>
            <a:ln w="9525">
              <a:noFill/>
              <a:miter lim="800000"/>
              <a:headEnd/>
              <a:tailEnd/>
            </a:ln>
            <a:effectLst/>
          </p:spPr>
          <p:txBody>
            <a:bodyPr wrap="none" anchor="ctr"/>
            <a:lstStyle/>
            <a:p>
              <a:pPr defTabSz="914400" fontAlgn="base">
                <a:spcBef>
                  <a:spcPct val="0"/>
                </a:spcBef>
                <a:spcAft>
                  <a:spcPct val="0"/>
                </a:spcAft>
                <a:defRPr/>
              </a:pPr>
              <a:endParaRPr lang="en-MY" sz="1800">
                <a:solidFill>
                  <a:srgbClr val="595959"/>
                </a:solidFill>
                <a:cs typeface="Arial" pitchFamily="34" charset="0"/>
              </a:endParaRPr>
            </a:p>
          </p:txBody>
        </p:sp>
        <p:sp>
          <p:nvSpPr>
            <p:cNvPr id="6" name="Rectangle 4"/>
            <p:cNvSpPr>
              <a:spLocks noChangeArrowheads="1"/>
            </p:cNvSpPr>
            <p:nvPr userDrawn="1"/>
          </p:nvSpPr>
          <p:spPr bwMode="auto">
            <a:xfrm flipH="1">
              <a:off x="1620697" y="1368720"/>
              <a:ext cx="5938606" cy="4192559"/>
            </a:xfrm>
            <a:prstGeom prst="rect">
              <a:avLst/>
            </a:prstGeom>
            <a:solidFill>
              <a:schemeClr val="accent1"/>
            </a:solidFill>
            <a:ln w="9525">
              <a:noFill/>
              <a:miter lim="800000"/>
              <a:headEnd/>
              <a:tailEnd/>
            </a:ln>
            <a:effectLst/>
          </p:spPr>
          <p:txBody>
            <a:bodyPr wrap="none" anchor="ctr"/>
            <a:lstStyle/>
            <a:p>
              <a:pPr defTabSz="914400" fontAlgn="base">
                <a:spcBef>
                  <a:spcPct val="0"/>
                </a:spcBef>
                <a:spcAft>
                  <a:spcPct val="0"/>
                </a:spcAft>
                <a:defRPr/>
              </a:pPr>
              <a:endParaRPr lang="en-MY" sz="1800">
                <a:solidFill>
                  <a:srgbClr val="595959"/>
                </a:solidFill>
                <a:cs typeface="Arial" pitchFamily="34" charset="0"/>
              </a:endParaRPr>
            </a:p>
          </p:txBody>
        </p:sp>
      </p:grpSp>
      <p:sp>
        <p:nvSpPr>
          <p:cNvPr id="34" name="Text Placeholder 13"/>
          <p:cNvSpPr>
            <a:spLocks noGrp="1"/>
          </p:cNvSpPr>
          <p:nvPr>
            <p:ph type="body" sz="quarter" idx="13"/>
          </p:nvPr>
        </p:nvSpPr>
        <p:spPr>
          <a:xfrm>
            <a:off x="2376092" y="1440000"/>
            <a:ext cx="3360000" cy="900000"/>
          </a:xfrm>
          <a:prstGeom prst="rect">
            <a:avLst/>
          </a:prstGeom>
        </p:spPr>
        <p:txBody>
          <a:bodyPr lIns="0" tIns="0" rIns="0" bIns="0"/>
          <a:lstStyle>
            <a:lvl1pPr>
              <a:buNone/>
              <a:defRPr sz="6000">
                <a:solidFill>
                  <a:schemeClr val="accent2"/>
                </a:solidFill>
                <a:latin typeface="Futura Light" pitchFamily="2" charset="0"/>
              </a:defRPr>
            </a:lvl1pPr>
          </a:lstStyle>
          <a:p>
            <a:pPr lvl="0"/>
            <a:r>
              <a:rPr lang="en-US"/>
              <a:t>Click to edit Master text styles</a:t>
            </a:r>
          </a:p>
        </p:txBody>
      </p:sp>
    </p:spTree>
    <p:extLst>
      <p:ext uri="{BB962C8B-B14F-4D97-AF65-F5344CB8AC3E}">
        <p14:creationId xmlns:p14="http://schemas.microsoft.com/office/powerpoint/2010/main" val="370937747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GB" sz="1800">
              <a:solidFill>
                <a:srgbClr val="FFFFFF"/>
              </a:solidFill>
              <a:cs typeface="Arial" pitchFamily="34" charset="0"/>
            </a:endParaRPr>
          </a:p>
        </p:txBody>
      </p:sp>
      <p:sp>
        <p:nvSpPr>
          <p:cNvPr id="3" name="Rectangle 6"/>
          <p:cNvSpPr>
            <a:spLocks noGrp="1" noChangeArrowheads="1"/>
          </p:cNvSpPr>
          <p:nvPr>
            <p:ph type="sldNum" sz="quarter" idx="10"/>
          </p:nvPr>
        </p:nvSpPr>
        <p:spPr/>
        <p:txBody>
          <a:bodyPr/>
          <a:lstStyle>
            <a:lvl1pPr>
              <a:defRPr smtClean="0"/>
            </a:lvl1pPr>
          </a:lstStyle>
          <a:p>
            <a:pPr>
              <a:defRPr/>
            </a:pPr>
            <a:fld id="{B1C2C283-DC8E-46C6-BB7D-103E62CF00AF}" type="slidenum">
              <a:rPr lang="en-US">
                <a:solidFill>
                  <a:srgbClr val="CCCCCC"/>
                </a:solidFill>
              </a:rPr>
              <a:pPr>
                <a:defRPr/>
              </a:pPr>
              <a:t>‹#›</a:t>
            </a:fld>
            <a:endParaRPr lang="en-US">
              <a:solidFill>
                <a:srgbClr val="CCCCCC"/>
              </a:solidFill>
            </a:endParaRPr>
          </a:p>
        </p:txBody>
      </p:sp>
    </p:spTree>
    <p:extLst>
      <p:ext uri="{BB962C8B-B14F-4D97-AF65-F5344CB8AC3E}">
        <p14:creationId xmlns:p14="http://schemas.microsoft.com/office/powerpoint/2010/main" val="23743882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End Slide (Mandatory)">
    <p:spTree>
      <p:nvGrpSpPr>
        <p:cNvPr id="1" name=""/>
        <p:cNvGrpSpPr/>
        <p:nvPr/>
      </p:nvGrpSpPr>
      <p:grpSpPr>
        <a:xfrm>
          <a:off x="0" y="0"/>
          <a:ext cx="0" cy="0"/>
          <a:chOff x="0" y="0"/>
          <a:chExt cx="0" cy="0"/>
        </a:xfrm>
      </p:grpSpPr>
      <p:pic>
        <p:nvPicPr>
          <p:cNvPr id="2" name="Picture 2" descr="Shell-2010-Pecten-RGBpc.wmf"/>
          <p:cNvPicPr>
            <a:picLocks noChangeAspect="1"/>
          </p:cNvPicPr>
          <p:nvPr userDrawn="1"/>
        </p:nvPicPr>
        <p:blipFill>
          <a:blip r:embed="rId2" cstate="print"/>
          <a:srcRect/>
          <a:stretch>
            <a:fillRect/>
          </a:stretch>
        </p:blipFill>
        <p:spPr bwMode="auto">
          <a:xfrm>
            <a:off x="4536018" y="2343150"/>
            <a:ext cx="3119967" cy="2171700"/>
          </a:xfrm>
          <a:prstGeom prst="rect">
            <a:avLst/>
          </a:prstGeom>
          <a:noFill/>
          <a:ln w="9525">
            <a:noFill/>
            <a:miter lim="800000"/>
            <a:headEnd/>
            <a:tailEnd/>
          </a:ln>
        </p:spPr>
      </p:pic>
    </p:spTree>
    <p:extLst>
      <p:ext uri="{BB962C8B-B14F-4D97-AF65-F5344CB8AC3E}">
        <p14:creationId xmlns:p14="http://schemas.microsoft.com/office/powerpoint/2010/main" val="393506203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7" name="Rectangle 4"/>
          <p:cNvSpPr>
            <a:spLocks noChangeArrowheads="1"/>
          </p:cNvSpPr>
          <p:nvPr/>
        </p:nvSpPr>
        <p:spPr bwMode="auto">
          <a:xfrm>
            <a:off x="0" y="228599"/>
            <a:ext cx="11567584"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defTabSz="914400" eaLnBrk="0" fontAlgn="base" hangingPunct="0">
              <a:lnSpc>
                <a:spcPct val="90000"/>
              </a:lnSpc>
              <a:spcBef>
                <a:spcPct val="0"/>
              </a:spcBef>
              <a:spcAft>
                <a:spcPct val="0"/>
              </a:spcAft>
            </a:pPr>
            <a:endParaRPr lang="en-US" b="1" dirty="0">
              <a:solidFill>
                <a:srgbClr val="999999"/>
              </a:solidFill>
              <a:cs typeface="Arial" pitchFamily="34" charset="0"/>
            </a:endParaRPr>
          </a:p>
        </p:txBody>
      </p:sp>
      <p:sp>
        <p:nvSpPr>
          <p:cNvPr id="34" name="Rectangle 2"/>
          <p:cNvSpPr>
            <a:spLocks noGrp="1" noChangeArrowheads="1"/>
          </p:cNvSpPr>
          <p:nvPr>
            <p:ph type="title"/>
          </p:nvPr>
        </p:nvSpPr>
        <p:spPr bwMode="auto">
          <a:xfrm>
            <a:off x="624418" y="295200"/>
            <a:ext cx="10842932"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a:t>Click to edit Master title style</a:t>
            </a:r>
            <a:endParaRPr lang="en-US" dirty="0"/>
          </a:p>
        </p:txBody>
      </p:sp>
      <p:sp>
        <p:nvSpPr>
          <p:cNvPr id="9" name="Rectangle 6" descr="Rectangle 6"/>
          <p:cNvSpPr>
            <a:spLocks noGrp="1" noChangeArrowheads="1"/>
          </p:cNvSpPr>
          <p:nvPr>
            <p:ph type="sldNum" sz="quarter" idx="4"/>
          </p:nvPr>
        </p:nvSpPr>
        <p:spPr bwMode="auto">
          <a:xfrm>
            <a:off x="11208799" y="6470361"/>
            <a:ext cx="355564"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Tree>
    <p:extLst>
      <p:ext uri="{BB962C8B-B14F-4D97-AF65-F5344CB8AC3E}">
        <p14:creationId xmlns:p14="http://schemas.microsoft.com/office/powerpoint/2010/main" val="3225958297"/>
      </p:ext>
    </p:extLst>
  </p:cSld>
  <p:clrMapOvr>
    <a:masterClrMapping/>
  </p:clrMapOvr>
  <p:transition/>
  <p:hf sldNum="0" hdr="0"/>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Content - 1 Line Heading and 2 Column Bullets">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defTabSz="914400" eaLnBrk="0" fontAlgn="base" hangingPunct="0">
              <a:lnSpc>
                <a:spcPct val="90000"/>
              </a:lnSpc>
              <a:spcBef>
                <a:spcPct val="0"/>
              </a:spcBef>
              <a:spcAft>
                <a:spcPct val="0"/>
              </a:spcAft>
              <a:defRPr/>
            </a:pPr>
            <a:endParaRPr lang="en-US" b="1">
              <a:solidFill>
                <a:srgbClr val="999999"/>
              </a:solidFill>
              <a:latin typeface="Futura" charset="0"/>
              <a:cs typeface="Arial" pitchFamily="34" charset="0"/>
            </a:endParaRPr>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10" name="Content Placeholder 14"/>
          <p:cNvSpPr>
            <a:spLocks noGrp="1"/>
          </p:cNvSpPr>
          <p:nvPr>
            <p:ph sz="quarter" idx="13"/>
          </p:nvPr>
        </p:nvSpPr>
        <p:spPr>
          <a:xfrm>
            <a:off x="6593418" y="1310400"/>
            <a:ext cx="4976284" cy="5072400"/>
          </a:xfrm>
          <a:prstGeom prst="rect">
            <a:avLst/>
          </a:prstGeo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43"/>
          <p:cNvSpPr>
            <a:spLocks noGrp="1"/>
          </p:cNvSpPr>
          <p:nvPr>
            <p:ph type="body" sz="quarter" idx="11"/>
          </p:nvPr>
        </p:nvSpPr>
        <p:spPr>
          <a:xfrm>
            <a:off x="1200791" y="1310400"/>
            <a:ext cx="4984751" cy="5073312"/>
          </a:xfrm>
          <a:prstGeom prst="rect">
            <a:avLst/>
          </a:prstGeo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798113722"/>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5"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defTabSz="914400" eaLnBrk="0" fontAlgn="base" hangingPunct="0">
              <a:lnSpc>
                <a:spcPct val="90000"/>
              </a:lnSpc>
              <a:spcBef>
                <a:spcPct val="0"/>
              </a:spcBef>
              <a:spcAft>
                <a:spcPct val="0"/>
              </a:spcAft>
            </a:pPr>
            <a:endParaRPr lang="en-GB" b="1" dirty="0">
              <a:solidFill>
                <a:srgbClr val="999999"/>
              </a:solidFill>
              <a:latin typeface="Futura"/>
              <a:cs typeface="Arial" pitchFamily="34" charset="0"/>
            </a:endParaRPr>
          </a:p>
        </p:txBody>
      </p:sp>
      <p:sp>
        <p:nvSpPr>
          <p:cNvPr id="6" name="Text Box 11" descr="Text Box 11"/>
          <p:cNvSpPr txBox="1">
            <a:spLocks noChangeArrowheads="1"/>
          </p:cNvSpPr>
          <p:nvPr/>
        </p:nvSpPr>
        <p:spPr bwMode="auto">
          <a:xfrm>
            <a:off x="1200151" y="6470650"/>
            <a:ext cx="3359149" cy="323850"/>
          </a:xfrm>
          <a:prstGeom prst="rect">
            <a:avLst/>
          </a:prstGeom>
          <a:solidFill>
            <a:schemeClr val="bg1"/>
          </a:solidFill>
          <a:ln w="9525" algn="ctr">
            <a:noFill/>
            <a:miter lim="800000"/>
            <a:headEnd/>
            <a:tailEnd/>
          </a:ln>
          <a:effectLst/>
        </p:spPr>
        <p:txBody>
          <a:bodyPr wrap="none" lIns="0" tIns="0" rIns="0"/>
          <a:lstStyle/>
          <a:p>
            <a:pPr defTabSz="914400" fontAlgn="base">
              <a:spcBef>
                <a:spcPct val="0"/>
              </a:spcBef>
              <a:spcAft>
                <a:spcPct val="0"/>
              </a:spcAft>
            </a:pPr>
            <a:r>
              <a:rPr lang="en-GB" sz="800" dirty="0">
                <a:solidFill>
                  <a:srgbClr val="595959"/>
                </a:solidFill>
                <a:cs typeface="Arial" pitchFamily="34" charset="0"/>
              </a:rPr>
              <a:t>Copyright of Shell Downstream  Inc.</a:t>
            </a:r>
          </a:p>
          <a:p>
            <a:pPr defTabSz="914400" fontAlgn="base">
              <a:spcBef>
                <a:spcPct val="0"/>
              </a:spcBef>
              <a:spcAft>
                <a:spcPct val="0"/>
              </a:spcAft>
            </a:pPr>
            <a:br>
              <a:rPr lang="en-GB" sz="800" dirty="0">
                <a:solidFill>
                  <a:srgbClr val="595959"/>
                </a:solidFill>
                <a:cs typeface="Arial" pitchFamily="34" charset="0"/>
              </a:rPr>
            </a:br>
            <a:endParaRPr lang="en-GB" sz="800" dirty="0">
              <a:solidFill>
                <a:srgbClr val="595959"/>
              </a:solidFill>
              <a:cs typeface="Arial" pitchFamily="34" charset="0"/>
            </a:endParaRPr>
          </a:p>
        </p:txBody>
      </p:sp>
      <p:sp>
        <p:nvSpPr>
          <p:cNvPr id="7"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p>
            <a:pPr algn="r" defTabSz="914400" fontAlgn="base">
              <a:spcBef>
                <a:spcPct val="0"/>
              </a:spcBef>
              <a:spcAft>
                <a:spcPct val="0"/>
              </a:spcAft>
            </a:pPr>
            <a:fld id="{5A7B36C8-8BDE-4B96-8268-1DE75D4F66CF}" type="slidenum">
              <a:rPr lang="en-GB" sz="800">
                <a:solidFill>
                  <a:srgbClr val="595959"/>
                </a:solidFill>
                <a:cs typeface="Arial" pitchFamily="34" charset="0"/>
              </a:rPr>
              <a:pPr algn="r" defTabSz="914400" fontAlgn="base">
                <a:spcBef>
                  <a:spcPct val="0"/>
                </a:spcBef>
                <a:spcAft>
                  <a:spcPct val="0"/>
                </a:spcAft>
              </a:pPr>
              <a:t>‹#›</a:t>
            </a:fld>
            <a:endParaRPr lang="en-GB" sz="800" dirty="0">
              <a:solidFill>
                <a:srgbClr val="595959"/>
              </a:solidFill>
              <a:cs typeface="Arial" pitchFamily="34" charset="0"/>
            </a:endParaRPr>
          </a:p>
        </p:txBody>
      </p:sp>
      <p:sp>
        <p:nvSpPr>
          <p:cNvPr id="8" name="Rectangle 4" descr="Rectangle 4"/>
          <p:cNvSpPr txBox="1">
            <a:spLocks noChangeArrowheads="1"/>
          </p:cNvSpPr>
          <p:nvPr/>
        </p:nvSpPr>
        <p:spPr bwMode="auto">
          <a:xfrm>
            <a:off x="9652000" y="6477000"/>
            <a:ext cx="1439333" cy="317500"/>
          </a:xfrm>
          <a:prstGeom prst="rect">
            <a:avLst/>
          </a:prstGeom>
          <a:solidFill>
            <a:schemeClr val="bg1"/>
          </a:solidFill>
          <a:ln w="9525">
            <a:noFill/>
            <a:miter lim="800000"/>
            <a:headEnd/>
            <a:tailEnd/>
          </a:ln>
          <a:effectLst/>
        </p:spPr>
        <p:txBody>
          <a:bodyPr wrap="none" lIns="0" tIns="0" rIns="0"/>
          <a:lstStyle/>
          <a:p>
            <a:pPr algn="ctr" defTabSz="914400" fontAlgn="base">
              <a:spcBef>
                <a:spcPct val="0"/>
              </a:spcBef>
              <a:spcAft>
                <a:spcPct val="0"/>
              </a:spcAft>
            </a:pPr>
            <a:r>
              <a:rPr lang="en-US" sz="800" dirty="0">
                <a:solidFill>
                  <a:srgbClr val="595959"/>
                </a:solidFill>
                <a:cs typeface="Arial" pitchFamily="34" charset="0"/>
              </a:rPr>
              <a:t>April  2014</a:t>
            </a:r>
            <a:endParaRPr lang="en-GB" sz="800" dirty="0">
              <a:solidFill>
                <a:srgbClr val="595959"/>
              </a:solidFill>
              <a:cs typeface="Arial" pitchFamily="34" charset="0"/>
            </a:endParaRPr>
          </a:p>
        </p:txBody>
      </p:sp>
      <p:sp>
        <p:nvSpPr>
          <p:cNvPr id="9" name="Text Box 11" descr="CONFIDENTIAL_TAG_0xFFEE"/>
          <p:cNvSpPr txBox="1">
            <a:spLocks noChangeArrowheads="1"/>
          </p:cNvSpPr>
          <p:nvPr/>
        </p:nvSpPr>
        <p:spPr bwMode="auto">
          <a:xfrm>
            <a:off x="8104718" y="6470651"/>
            <a:ext cx="1439333" cy="169863"/>
          </a:xfrm>
          <a:prstGeom prst="rect">
            <a:avLst/>
          </a:prstGeom>
          <a:noFill/>
          <a:ln w="9525" algn="ctr">
            <a:noFill/>
            <a:miter lim="800000"/>
            <a:headEnd/>
            <a:tailEnd/>
          </a:ln>
          <a:effectLst/>
        </p:spPr>
        <p:txBody>
          <a:bodyPr lIns="0" tIns="0" rIns="0">
            <a:spAutoFit/>
          </a:bodyPr>
          <a:lstStyle/>
          <a:p>
            <a:pPr algn="ctr" defTabSz="914400">
              <a:defRPr/>
            </a:pPr>
            <a:r>
              <a:rPr lang="en-GB" sz="800" dirty="0">
                <a:solidFill>
                  <a:srgbClr val="D42E12"/>
                </a:solidFill>
                <a:cs typeface="Arial" pitchFamily="34" charset="0"/>
              </a:rPr>
              <a:t>RESTRICTED</a:t>
            </a:r>
          </a:p>
        </p:txBody>
      </p:sp>
      <p:sp>
        <p:nvSpPr>
          <p:cNvPr id="2" name="Title 1"/>
          <p:cNvSpPr>
            <a:spLocks noGrp="1"/>
          </p:cNvSpPr>
          <p:nvPr>
            <p:ph type="title"/>
          </p:nvPr>
        </p:nvSpPr>
        <p:spPr>
          <a:xfrm>
            <a:off x="1200151" y="295275"/>
            <a:ext cx="10267949" cy="4191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9140" y="1447800"/>
            <a:ext cx="5453185" cy="47244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69893" y="1447800"/>
            <a:ext cx="5453184" cy="47244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44400601"/>
      </p:ext>
    </p:extLst>
  </p:cSld>
  <p:clrMapOvr>
    <a:masterClrMapping/>
  </p:clrMapOvr>
  <p:transition>
    <p:rand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2" name="Group 14"/>
          <p:cNvGrpSpPr/>
          <p:nvPr/>
        </p:nvGrpSpPr>
        <p:grpSpPr>
          <a:xfrm>
            <a:off x="624425" y="226142"/>
            <a:ext cx="10857279" cy="6167226"/>
            <a:chOff x="468313" y="226142"/>
            <a:chExt cx="8142959" cy="6167226"/>
          </a:xfrm>
        </p:grpSpPr>
        <p:sp>
          <p:nvSpPr>
            <p:cNvPr id="16" name="Rectangle 4"/>
            <p:cNvSpPr>
              <a:spLocks noChangeArrowheads="1"/>
            </p:cNvSpPr>
            <p:nvPr/>
          </p:nvSpPr>
          <p:spPr bwMode="auto">
            <a:xfrm flipH="1">
              <a:off x="468313" y="1307018"/>
              <a:ext cx="7020000" cy="5086350"/>
            </a:xfrm>
            <a:prstGeom prst="rect">
              <a:avLst/>
            </a:prstGeom>
            <a:solidFill>
              <a:schemeClr val="accent1">
                <a:lumMod val="40000"/>
                <a:lumOff val="60000"/>
              </a:schemeClr>
            </a:solidFill>
            <a:ln w="9525">
              <a:noFill/>
              <a:miter lim="800000"/>
              <a:headEnd/>
              <a:tailEnd/>
            </a:ln>
            <a:effectLst/>
          </p:spPr>
          <p:txBody>
            <a:bodyPr wrap="none" anchor="ctr"/>
            <a:lstStyle/>
            <a:p>
              <a:pPr defTabSz="914400"/>
              <a:r>
                <a:rPr lang="en-GB" sz="1800">
                  <a:solidFill>
                    <a:srgbClr val="595959"/>
                  </a:solidFill>
                  <a:cs typeface="Times New Roman" pitchFamily="18" charset="0"/>
                </a:rPr>
                <a:t> </a:t>
              </a:r>
              <a:endParaRPr lang="en-GB" sz="1800" dirty="0">
                <a:solidFill>
                  <a:srgbClr val="595959"/>
                </a:solidFill>
                <a:cs typeface="Times New Roman" pitchFamily="18" charset="0"/>
              </a:endParaRPr>
            </a:p>
          </p:txBody>
        </p:sp>
        <p:sp>
          <p:nvSpPr>
            <p:cNvPr id="17" name="Rectangle 4"/>
            <p:cNvSpPr>
              <a:spLocks noChangeArrowheads="1"/>
            </p:cNvSpPr>
            <p:nvPr/>
          </p:nvSpPr>
          <p:spPr bwMode="auto">
            <a:xfrm flipH="1">
              <a:off x="1548072" y="226142"/>
              <a:ext cx="7063200" cy="5040000"/>
            </a:xfrm>
            <a:prstGeom prst="rect">
              <a:avLst/>
            </a:prstGeom>
            <a:solidFill>
              <a:schemeClr val="accent1">
                <a:lumMod val="60000"/>
                <a:lumOff val="40000"/>
              </a:schemeClr>
            </a:solidFill>
            <a:ln w="9525">
              <a:noFill/>
              <a:miter lim="800000"/>
              <a:headEnd/>
              <a:tailEnd/>
            </a:ln>
            <a:effectLst/>
          </p:spPr>
          <p:txBody>
            <a:bodyPr wrap="none" anchor="ctr"/>
            <a:lstStyle/>
            <a:p>
              <a:pPr defTabSz="914400"/>
              <a:endParaRPr lang="en-GB" sz="1800">
                <a:solidFill>
                  <a:srgbClr val="595959"/>
                </a:solidFill>
                <a:cs typeface="Times New Roman" pitchFamily="18" charset="0"/>
              </a:endParaRPr>
            </a:p>
          </p:txBody>
        </p:sp>
        <p:sp>
          <p:nvSpPr>
            <p:cNvPr id="23" name="Rectangle 4"/>
            <p:cNvSpPr>
              <a:spLocks noChangeArrowheads="1"/>
            </p:cNvSpPr>
            <p:nvPr/>
          </p:nvSpPr>
          <p:spPr bwMode="auto">
            <a:xfrm flipH="1">
              <a:off x="1548072" y="1307018"/>
              <a:ext cx="5942197" cy="3960000"/>
            </a:xfrm>
            <a:prstGeom prst="rect">
              <a:avLst/>
            </a:prstGeom>
            <a:solidFill>
              <a:schemeClr val="accent1"/>
            </a:solidFill>
            <a:ln w="9525">
              <a:noFill/>
              <a:miter lim="800000"/>
              <a:headEnd/>
              <a:tailEnd/>
            </a:ln>
            <a:effectLst/>
          </p:spPr>
          <p:txBody>
            <a:bodyPr wrap="none" anchor="ctr"/>
            <a:lstStyle/>
            <a:p>
              <a:pPr defTabSz="914400"/>
              <a:endParaRPr lang="en-GB" sz="1800">
                <a:solidFill>
                  <a:srgbClr val="595959"/>
                </a:solidFill>
                <a:cs typeface="Times New Roman" pitchFamily="18" charset="0"/>
              </a:endParaRPr>
            </a:p>
          </p:txBody>
        </p:sp>
        <p:pic>
          <p:nvPicPr>
            <p:cNvPr id="24" name="Picture 23" descr="Shell-2010-Pecten-RGBpc.wmf"/>
            <p:cNvPicPr>
              <a:picLocks noChangeAspect="1"/>
            </p:cNvPicPr>
            <p:nvPr/>
          </p:nvPicPr>
          <p:blipFill>
            <a:blip r:embed="rId2" cstate="print"/>
            <a:stretch>
              <a:fillRect/>
            </a:stretch>
          </p:blipFill>
          <p:spPr>
            <a:xfrm flipH="1">
              <a:off x="468313" y="290934"/>
              <a:ext cx="720000" cy="667868"/>
            </a:xfrm>
            <a:prstGeom prst="rect">
              <a:avLst/>
            </a:prstGeom>
            <a:noFill/>
          </p:spPr>
        </p:pic>
      </p:grpSp>
      <p:sp>
        <p:nvSpPr>
          <p:cNvPr id="28" name="Rectangle 2"/>
          <p:cNvSpPr>
            <a:spLocks noGrp="1" noChangeArrowheads="1"/>
          </p:cNvSpPr>
          <p:nvPr>
            <p:ph type="ctrTitle"/>
          </p:nvPr>
        </p:nvSpPr>
        <p:spPr>
          <a:xfrm>
            <a:off x="2263709" y="1400847"/>
            <a:ext cx="7560000" cy="1206000"/>
          </a:xfrm>
          <a:noFill/>
        </p:spPr>
        <p:txBody>
          <a:bodyPr lIns="0" tIns="0" rIns="0"/>
          <a:lstStyle>
            <a:lvl1pPr>
              <a:defRPr kern="1200" cap="none" spc="0" baseline="0">
                <a:solidFill>
                  <a:schemeClr val="accent2"/>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2263709" y="2851342"/>
            <a:ext cx="3600000" cy="1620000"/>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2263709" y="5357825"/>
            <a:ext cx="7680000" cy="216000"/>
          </a:xfrm>
        </p:spPr>
        <p:txBody>
          <a:bodyPr anchor="ctr" anchorCtr="0"/>
          <a:lstStyle>
            <a:lvl1pPr>
              <a:buNone/>
              <a:defRPr sz="1200">
                <a:latin typeface="+mn-lt"/>
              </a:defRPr>
            </a:lvl1pPr>
          </a:lstStyle>
          <a:p>
            <a:pPr lvl="0"/>
            <a:r>
              <a:rPr lang="en-US" dirty="0"/>
              <a:t>Click to insert Author’s Name</a:t>
            </a:r>
            <a:endParaRPr lang="en-GB" dirty="0"/>
          </a:p>
        </p:txBody>
      </p:sp>
      <p:sp>
        <p:nvSpPr>
          <p:cNvPr id="33" name="Text Placeholder 31"/>
          <p:cNvSpPr>
            <a:spLocks noGrp="1"/>
          </p:cNvSpPr>
          <p:nvPr>
            <p:ph type="body" sz="quarter" idx="11" hasCustomPrompt="1"/>
          </p:nvPr>
        </p:nvSpPr>
        <p:spPr>
          <a:xfrm>
            <a:off x="2263709" y="5627539"/>
            <a:ext cx="7680000" cy="216000"/>
          </a:xfrm>
        </p:spPr>
        <p:txBody>
          <a:bodyPr anchor="ctr" anchorCtr="0"/>
          <a:lstStyle>
            <a:lvl1pPr>
              <a:buNone/>
              <a:defRPr sz="1200">
                <a:latin typeface="+mn-lt"/>
              </a:defRPr>
            </a:lvl1pPr>
          </a:lstStyle>
          <a:p>
            <a:pPr lvl="0"/>
            <a:r>
              <a:rPr lang="en-US" dirty="0"/>
              <a:t>Click to insert Role in Organization</a:t>
            </a:r>
            <a:endParaRPr lang="en-GB" dirty="0"/>
          </a:p>
        </p:txBody>
      </p:sp>
      <p:sp>
        <p:nvSpPr>
          <p:cNvPr id="27" name="Rectangle 6" descr="Rectangle 6"/>
          <p:cNvSpPr txBox="1">
            <a:spLocks noChangeArrowheads="1"/>
          </p:cNvSpPr>
          <p:nvPr/>
        </p:nvSpPr>
        <p:spPr bwMode="auto">
          <a:xfrm>
            <a:off x="11169725" y="6470371"/>
            <a:ext cx="355564"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defTabSz="914400">
              <a:defRPr/>
            </a:pPr>
            <a:fld id="{9C092D77-BF14-44D1-8E50-4F1EFB4AC40D}" type="slidenum">
              <a:rPr lang="en-GB" smtClean="0">
                <a:solidFill>
                  <a:srgbClr val="595959"/>
                </a:solidFill>
              </a:rPr>
              <a:pPr defTabSz="914400">
                <a:defRPr/>
              </a:pPr>
              <a:t>‹#›</a:t>
            </a:fld>
            <a:endParaRPr lang="en-GB" dirty="0">
              <a:solidFill>
                <a:srgbClr val="595959"/>
              </a:solidFill>
            </a:endParaRPr>
          </a:p>
        </p:txBody>
      </p:sp>
    </p:spTree>
    <p:extLst>
      <p:ext uri="{BB962C8B-B14F-4D97-AF65-F5344CB8AC3E}">
        <p14:creationId xmlns:p14="http://schemas.microsoft.com/office/powerpoint/2010/main" val="227915050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extLst>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tent - 1 Line Heading and Bullets">
    <p:spTree>
      <p:nvGrpSpPr>
        <p:cNvPr id="1" name=""/>
        <p:cNvGrpSpPr/>
        <p:nvPr/>
      </p:nvGrpSpPr>
      <p:grpSpPr>
        <a:xfrm>
          <a:off x="0" y="0"/>
          <a:ext cx="0" cy="0"/>
          <a:chOff x="0" y="0"/>
          <a:chExt cx="0" cy="0"/>
        </a:xfrm>
      </p:grpSpPr>
      <p:sp>
        <p:nvSpPr>
          <p:cNvPr id="7" name="Rectangle 4"/>
          <p:cNvSpPr>
            <a:spLocks noChangeArrowheads="1"/>
          </p:cNvSpPr>
          <p:nvPr/>
        </p:nvSpPr>
        <p:spPr bwMode="auto">
          <a:xfrm>
            <a:off x="0" y="228599"/>
            <a:ext cx="11567584"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defTabSz="914400" eaLnBrk="0" fontAlgn="base" hangingPunct="0">
              <a:lnSpc>
                <a:spcPct val="90000"/>
              </a:lnSpc>
              <a:spcBef>
                <a:spcPct val="0"/>
              </a:spcBef>
              <a:spcAft>
                <a:spcPct val="0"/>
              </a:spcAft>
            </a:pPr>
            <a:endParaRPr lang="en-US" b="1" dirty="0">
              <a:solidFill>
                <a:srgbClr val="999999"/>
              </a:solidFill>
              <a:latin typeface="Futura" pitchFamily="18" charset="0"/>
              <a:cs typeface="Times New Roman" pitchFamily="18" charset="0"/>
            </a:endParaRPr>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06500" y="1310400"/>
            <a:ext cx="10363200" cy="5071350"/>
          </a:xfrm>
        </p:spPr>
        <p:txBody>
          <a:bodyPr/>
          <a:lstStyle>
            <a:lvl1pPr marL="269875" indent="-269875">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3"/>
          <p:cNvSpPr>
            <a:spLocks noGrp="1"/>
          </p:cNvSpPr>
          <p:nvPr>
            <p:ph type="ftr" sz="quarter" idx="3"/>
          </p:nvPr>
        </p:nvSpPr>
        <p:spPr>
          <a:xfrm>
            <a:off x="4652431" y="6470359"/>
            <a:ext cx="3360000" cy="324000"/>
          </a:xfrm>
          <a:prstGeom prst="rect">
            <a:avLst/>
          </a:prstGeom>
        </p:spPr>
        <p:txBody>
          <a:bodyPr lIns="0" tIns="0" rIns="0" bIns="0"/>
          <a:lstStyle>
            <a:lvl1pPr>
              <a:defRPr sz="800"/>
            </a:lvl1pPr>
          </a:lstStyle>
          <a:p>
            <a:endParaRPr lang="en-GB">
              <a:solidFill>
                <a:srgbClr val="595959"/>
              </a:solidFill>
            </a:endParaRPr>
          </a:p>
        </p:txBody>
      </p:sp>
    </p:spTree>
    <p:extLst>
      <p:ext uri="{BB962C8B-B14F-4D97-AF65-F5344CB8AC3E}">
        <p14:creationId xmlns:p14="http://schemas.microsoft.com/office/powerpoint/2010/main" val="108336063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1_Content - 1 Line Heading and Bullets">
    <p:spTree>
      <p:nvGrpSpPr>
        <p:cNvPr id="1" name=""/>
        <p:cNvGrpSpPr/>
        <p:nvPr/>
      </p:nvGrpSpPr>
      <p:grpSpPr>
        <a:xfrm>
          <a:off x="0" y="0"/>
          <a:ext cx="0" cy="0"/>
          <a:chOff x="0" y="0"/>
          <a:chExt cx="0" cy="0"/>
        </a:xfrm>
      </p:grpSpPr>
      <p:sp>
        <p:nvSpPr>
          <p:cNvPr id="7" name="Rectangle 4"/>
          <p:cNvSpPr>
            <a:spLocks noChangeArrowheads="1"/>
          </p:cNvSpPr>
          <p:nvPr/>
        </p:nvSpPr>
        <p:spPr bwMode="auto">
          <a:xfrm>
            <a:off x="0" y="228599"/>
            <a:ext cx="11567584"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defTabSz="914400" eaLnBrk="0" fontAlgn="base" hangingPunct="0">
              <a:lnSpc>
                <a:spcPct val="90000"/>
              </a:lnSpc>
              <a:spcBef>
                <a:spcPct val="0"/>
              </a:spcBef>
              <a:spcAft>
                <a:spcPct val="0"/>
              </a:spcAft>
            </a:pPr>
            <a:endParaRPr lang="en-US" b="1" dirty="0">
              <a:solidFill>
                <a:srgbClr val="999999"/>
              </a:solidFill>
              <a:latin typeface="Futura" pitchFamily="18" charset="0"/>
              <a:cs typeface="Times New Roman" pitchFamily="18" charset="0"/>
            </a:endParaRPr>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06500" y="1310400"/>
            <a:ext cx="10363200" cy="5071350"/>
          </a:xfrm>
        </p:spPr>
        <p:txBody>
          <a:bodyPr/>
          <a:lstStyle>
            <a:lvl1pPr marL="269875" indent="-269875">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3"/>
          <p:cNvSpPr>
            <a:spLocks noGrp="1"/>
          </p:cNvSpPr>
          <p:nvPr>
            <p:ph type="ftr" sz="quarter" idx="3"/>
          </p:nvPr>
        </p:nvSpPr>
        <p:spPr>
          <a:xfrm>
            <a:off x="4652431" y="6470359"/>
            <a:ext cx="3360000" cy="324000"/>
          </a:xfrm>
          <a:prstGeom prst="rect">
            <a:avLst/>
          </a:prstGeom>
        </p:spPr>
        <p:txBody>
          <a:bodyPr lIns="0" tIns="0" rIns="0" bIns="0"/>
          <a:lstStyle>
            <a:lvl1pPr>
              <a:defRPr sz="800"/>
            </a:lvl1pPr>
          </a:lstStyle>
          <a:p>
            <a:endParaRPr lang="en-GB">
              <a:solidFill>
                <a:srgbClr val="595959"/>
              </a:solidFill>
            </a:endParaRPr>
          </a:p>
        </p:txBody>
      </p:sp>
    </p:spTree>
    <p:extLst>
      <p:ext uri="{BB962C8B-B14F-4D97-AF65-F5344CB8AC3E}">
        <p14:creationId xmlns:p14="http://schemas.microsoft.com/office/powerpoint/2010/main" val="3593689041"/>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ntent - 2 Line Heading and Bullets">
    <p:spTree>
      <p:nvGrpSpPr>
        <p:cNvPr id="1" name=""/>
        <p:cNvGrpSpPr/>
        <p:nvPr/>
      </p:nvGrpSpPr>
      <p:grpSpPr>
        <a:xfrm>
          <a:off x="0" y="0"/>
          <a:ext cx="0" cy="0"/>
          <a:chOff x="0" y="0"/>
          <a:chExt cx="0" cy="0"/>
        </a:xfrm>
      </p:grpSpPr>
      <p:sp>
        <p:nvSpPr>
          <p:cNvPr id="9" name="Rectangle 4"/>
          <p:cNvSpPr>
            <a:spLocks noChangeArrowheads="1"/>
          </p:cNvSpPr>
          <p:nvPr/>
        </p:nvSpPr>
        <p:spPr bwMode="auto">
          <a:xfrm>
            <a:off x="0" y="228603"/>
            <a:ext cx="11567584"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defTabSz="914400" eaLnBrk="0" fontAlgn="base" hangingPunct="0">
              <a:lnSpc>
                <a:spcPct val="90000"/>
              </a:lnSpc>
              <a:spcBef>
                <a:spcPct val="0"/>
              </a:spcBef>
              <a:spcAft>
                <a:spcPct val="0"/>
              </a:spcAft>
            </a:pPr>
            <a:endParaRPr lang="en-US" b="1" dirty="0">
              <a:solidFill>
                <a:srgbClr val="999999"/>
              </a:solidFill>
              <a:cs typeface="Times New Roman" pitchFamily="18" charset="0"/>
            </a:endParaRPr>
          </a:p>
        </p:txBody>
      </p:sp>
      <p:sp>
        <p:nvSpPr>
          <p:cNvPr id="34" name="Rectangle 2"/>
          <p:cNvSpPr>
            <a:spLocks noGrp="1" noChangeArrowheads="1"/>
          </p:cNvSpPr>
          <p:nvPr>
            <p:ph type="title"/>
          </p:nvPr>
        </p:nvSpPr>
        <p:spPr bwMode="auto">
          <a:xfrm>
            <a:off x="1200149" y="295200"/>
            <a:ext cx="102672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06500" y="1310400"/>
            <a:ext cx="10363200" cy="5073312"/>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6"/>
          <p:cNvSpPr>
            <a:spLocks noGrp="1" noChangeArrowheads="1"/>
          </p:cNvSpPr>
          <p:nvPr>
            <p:ph type="sldNum" sz="quarter" idx="4"/>
          </p:nvPr>
        </p:nvSpPr>
        <p:spPr bwMode="auto">
          <a:xfrm>
            <a:off x="11239535" y="6550036"/>
            <a:ext cx="355564" cy="169277"/>
          </a:xfrm>
          <a:prstGeom prst="rect">
            <a:avLst/>
          </a:prstGeom>
          <a:noFill/>
          <a:ln w="9525">
            <a:noFill/>
            <a:miter lim="800000"/>
            <a:headEnd/>
            <a:tailEnd/>
          </a:ln>
          <a:effectLst/>
        </p:spPr>
        <p:txBody>
          <a:bodyPr vert="horz" wrap="none" lIns="0" tIns="0" rIns="0" bIns="45720" numCol="1" anchor="b" anchorCtr="0" compatLnSpc="1">
            <a:prstTxWarp prst="textNoShape">
              <a:avLst/>
            </a:prstTxWarp>
          </a:bodyPr>
          <a:lstStyle>
            <a:lvl1pPr algn="r">
              <a:defRPr sz="800">
                <a:solidFill>
                  <a:schemeClr val="bg2"/>
                </a:solidFill>
                <a:latin typeface="+mn-lt"/>
                <a:cs typeface="Arial" pitchFamily="34" charset="0"/>
              </a:defRPr>
            </a:lvl1pPr>
          </a:lstStyle>
          <a:p>
            <a:pPr defTabSz="914400"/>
            <a:fld id="{0F44DF0C-2235-4332-A0C5-17EC9244929E}" type="slidenum">
              <a:rPr lang="en-GB" smtClean="0">
                <a:solidFill>
                  <a:srgbClr val="CCCCCC"/>
                </a:solidFill>
              </a:rPr>
              <a:pPr defTabSz="914400"/>
              <a:t>‹#›</a:t>
            </a:fld>
            <a:endParaRPr lang="en-GB">
              <a:solidFill>
                <a:srgbClr val="CCCCCC"/>
              </a:solidFill>
            </a:endParaRPr>
          </a:p>
        </p:txBody>
      </p:sp>
      <p:sp>
        <p:nvSpPr>
          <p:cNvPr id="10" name="Footer Placeholder 3"/>
          <p:cNvSpPr>
            <a:spLocks noGrp="1"/>
          </p:cNvSpPr>
          <p:nvPr>
            <p:ph type="ftr" sz="quarter" idx="3"/>
          </p:nvPr>
        </p:nvSpPr>
        <p:spPr>
          <a:xfrm>
            <a:off x="4652431" y="6470359"/>
            <a:ext cx="3360000" cy="324000"/>
          </a:xfrm>
          <a:prstGeom prst="rect">
            <a:avLst/>
          </a:prstGeom>
        </p:spPr>
        <p:txBody>
          <a:bodyPr lIns="0" tIns="0" rIns="0" bIns="0"/>
          <a:lstStyle>
            <a:lvl1pPr>
              <a:defRPr sz="800"/>
            </a:lvl1pPr>
          </a:lstStyle>
          <a:p>
            <a:endParaRPr lang="en-GB">
              <a:solidFill>
                <a:srgbClr val="595959"/>
              </a:solidFill>
            </a:endParaRPr>
          </a:p>
        </p:txBody>
      </p:sp>
    </p:spTree>
    <p:extLst>
      <p:ext uri="{BB962C8B-B14F-4D97-AF65-F5344CB8AC3E}">
        <p14:creationId xmlns:p14="http://schemas.microsoft.com/office/powerpoint/2010/main" val="290238560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ntent - 1 Line Heading and 2 Column Bullets">
    <p:spTree>
      <p:nvGrpSpPr>
        <p:cNvPr id="1" name=""/>
        <p:cNvGrpSpPr/>
        <p:nvPr/>
      </p:nvGrpSpPr>
      <p:grpSpPr>
        <a:xfrm>
          <a:off x="0" y="0"/>
          <a:ext cx="0" cy="0"/>
          <a:chOff x="0" y="0"/>
          <a:chExt cx="0" cy="0"/>
        </a:xfrm>
      </p:grpSpPr>
      <p:sp>
        <p:nvSpPr>
          <p:cNvPr id="11" name="Rectangle 4"/>
          <p:cNvSpPr>
            <a:spLocks noChangeArrowheads="1"/>
          </p:cNvSpPr>
          <p:nvPr/>
        </p:nvSpPr>
        <p:spPr bwMode="auto">
          <a:xfrm>
            <a:off x="0" y="228599"/>
            <a:ext cx="11567584"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defTabSz="914400" eaLnBrk="0" fontAlgn="base" hangingPunct="0">
              <a:lnSpc>
                <a:spcPct val="90000"/>
              </a:lnSpc>
              <a:spcBef>
                <a:spcPct val="0"/>
              </a:spcBef>
              <a:spcAft>
                <a:spcPct val="0"/>
              </a:spcAft>
            </a:pPr>
            <a:endParaRPr lang="en-US" b="1" dirty="0">
              <a:solidFill>
                <a:srgbClr val="999999"/>
              </a:solidFill>
              <a:latin typeface="Futura" pitchFamily="18" charset="0"/>
              <a:cs typeface="Times New Roman" pitchFamily="18" charset="0"/>
            </a:endParaRPr>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a:solidFill>
                  <a:schemeClr val="accent2"/>
                </a:solidFill>
              </a:defRPr>
            </a:lvl1pPr>
          </a:lstStyle>
          <a:p>
            <a:pPr lvl="0"/>
            <a:r>
              <a:rPr lang="en-US"/>
              <a:t>Click to edit Master title style</a:t>
            </a:r>
            <a:endParaRPr lang="en-US" dirty="0"/>
          </a:p>
        </p:txBody>
      </p:sp>
      <p:sp>
        <p:nvSpPr>
          <p:cNvPr id="10" name="Content Placeholder 14"/>
          <p:cNvSpPr>
            <a:spLocks noGrp="1"/>
          </p:cNvSpPr>
          <p:nvPr>
            <p:ph sz="quarter" idx="13"/>
          </p:nvPr>
        </p:nvSpPr>
        <p:spPr>
          <a:xfrm>
            <a:off x="6593423" y="1310400"/>
            <a:ext cx="4976284" cy="5072400"/>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43"/>
          <p:cNvSpPr>
            <a:spLocks noGrp="1"/>
          </p:cNvSpPr>
          <p:nvPr>
            <p:ph type="body" sz="quarter" idx="11"/>
          </p:nvPr>
        </p:nvSpPr>
        <p:spPr>
          <a:xfrm>
            <a:off x="1200794" y="1310400"/>
            <a:ext cx="4984751" cy="5073312"/>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Footer Placeholder 3"/>
          <p:cNvSpPr>
            <a:spLocks noGrp="1"/>
          </p:cNvSpPr>
          <p:nvPr>
            <p:ph type="ftr" sz="quarter" idx="3"/>
          </p:nvPr>
        </p:nvSpPr>
        <p:spPr>
          <a:xfrm>
            <a:off x="4652431" y="6470359"/>
            <a:ext cx="3360000" cy="324000"/>
          </a:xfrm>
          <a:prstGeom prst="rect">
            <a:avLst/>
          </a:prstGeom>
        </p:spPr>
        <p:txBody>
          <a:bodyPr lIns="0" tIns="0" rIns="0" bIns="0"/>
          <a:lstStyle>
            <a:lvl1pPr>
              <a:defRPr sz="800"/>
            </a:lvl1pPr>
          </a:lstStyle>
          <a:p>
            <a:endParaRPr lang="en-GB">
              <a:solidFill>
                <a:srgbClr val="595959"/>
              </a:solidFill>
            </a:endParaRPr>
          </a:p>
        </p:txBody>
      </p:sp>
    </p:spTree>
    <p:extLst>
      <p:ext uri="{BB962C8B-B14F-4D97-AF65-F5344CB8AC3E}">
        <p14:creationId xmlns:p14="http://schemas.microsoft.com/office/powerpoint/2010/main" val="369649456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ontent - 2 Line Heading and 2 Column Bullets">
    <p:spTree>
      <p:nvGrpSpPr>
        <p:cNvPr id="1" name=""/>
        <p:cNvGrpSpPr/>
        <p:nvPr/>
      </p:nvGrpSpPr>
      <p:grpSpPr>
        <a:xfrm>
          <a:off x="0" y="0"/>
          <a:ext cx="0" cy="0"/>
          <a:chOff x="0" y="0"/>
          <a:chExt cx="0" cy="0"/>
        </a:xfrm>
      </p:grpSpPr>
      <p:sp>
        <p:nvSpPr>
          <p:cNvPr id="11" name="Rectangle 4"/>
          <p:cNvSpPr>
            <a:spLocks noChangeArrowheads="1"/>
          </p:cNvSpPr>
          <p:nvPr/>
        </p:nvSpPr>
        <p:spPr bwMode="auto">
          <a:xfrm>
            <a:off x="0" y="228603"/>
            <a:ext cx="11567584"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defTabSz="914400" eaLnBrk="0" fontAlgn="base" hangingPunct="0">
              <a:lnSpc>
                <a:spcPct val="90000"/>
              </a:lnSpc>
              <a:spcBef>
                <a:spcPct val="0"/>
              </a:spcBef>
              <a:spcAft>
                <a:spcPct val="0"/>
              </a:spcAft>
            </a:pPr>
            <a:endParaRPr lang="en-US" b="1" dirty="0">
              <a:solidFill>
                <a:srgbClr val="999999"/>
              </a:solidFill>
              <a:cs typeface="Times New Roman" pitchFamily="18" charset="0"/>
            </a:endParaRPr>
          </a:p>
        </p:txBody>
      </p:sp>
      <p:sp>
        <p:nvSpPr>
          <p:cNvPr id="34" name="Rectangle 2"/>
          <p:cNvSpPr>
            <a:spLocks noGrp="1" noChangeArrowheads="1"/>
          </p:cNvSpPr>
          <p:nvPr>
            <p:ph type="title"/>
          </p:nvPr>
        </p:nvSpPr>
        <p:spPr bwMode="auto">
          <a:xfrm>
            <a:off x="1200149" y="295200"/>
            <a:ext cx="102672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a:solidFill>
                  <a:schemeClr val="accent2"/>
                </a:solidFill>
              </a:defRPr>
            </a:lvl1pPr>
          </a:lstStyle>
          <a:p>
            <a:pPr lvl="0"/>
            <a:r>
              <a:rPr lang="en-US"/>
              <a:t>Click to edit Master title style</a:t>
            </a:r>
            <a:endParaRPr lang="en-US" dirty="0"/>
          </a:p>
        </p:txBody>
      </p:sp>
      <p:sp>
        <p:nvSpPr>
          <p:cNvPr id="12" name="Content Placeholder 14"/>
          <p:cNvSpPr>
            <a:spLocks noGrp="1"/>
          </p:cNvSpPr>
          <p:nvPr>
            <p:ph sz="quarter" idx="13"/>
          </p:nvPr>
        </p:nvSpPr>
        <p:spPr>
          <a:xfrm>
            <a:off x="6593423" y="1310400"/>
            <a:ext cx="4976284" cy="5072400"/>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43"/>
          <p:cNvSpPr>
            <a:spLocks noGrp="1"/>
          </p:cNvSpPr>
          <p:nvPr>
            <p:ph type="body" sz="quarter" idx="11"/>
          </p:nvPr>
        </p:nvSpPr>
        <p:spPr>
          <a:xfrm>
            <a:off x="1200794" y="1310400"/>
            <a:ext cx="4984751" cy="5073312"/>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Footer Placeholder 3"/>
          <p:cNvSpPr>
            <a:spLocks noGrp="1"/>
          </p:cNvSpPr>
          <p:nvPr>
            <p:ph type="ftr" sz="quarter" idx="3"/>
          </p:nvPr>
        </p:nvSpPr>
        <p:spPr>
          <a:xfrm>
            <a:off x="4652431" y="6470359"/>
            <a:ext cx="3360000" cy="324000"/>
          </a:xfrm>
          <a:prstGeom prst="rect">
            <a:avLst/>
          </a:prstGeom>
        </p:spPr>
        <p:txBody>
          <a:bodyPr lIns="0" tIns="0" rIns="0" bIns="0"/>
          <a:lstStyle>
            <a:lvl1pPr>
              <a:defRPr sz="800"/>
            </a:lvl1pPr>
          </a:lstStyle>
          <a:p>
            <a:endParaRPr lang="en-GB">
              <a:solidFill>
                <a:srgbClr val="595959"/>
              </a:solidFill>
            </a:endParaRPr>
          </a:p>
        </p:txBody>
      </p:sp>
    </p:spTree>
    <p:extLst>
      <p:ext uri="{BB962C8B-B14F-4D97-AF65-F5344CB8AC3E}">
        <p14:creationId xmlns:p14="http://schemas.microsoft.com/office/powerpoint/2010/main" val="6915484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4" name="Rectangle 9"/>
          <p:cNvSpPr>
            <a:spLocks noChangeArrowheads="1"/>
          </p:cNvSpPr>
          <p:nvPr/>
        </p:nvSpPr>
        <p:spPr bwMode="auto">
          <a:xfrm flipH="1">
            <a:off x="622300" y="1304925"/>
            <a:ext cx="9357784" cy="5084763"/>
          </a:xfrm>
          <a:prstGeom prst="rect">
            <a:avLst/>
          </a:prstGeom>
          <a:solidFill>
            <a:srgbClr val="FCEDA2"/>
          </a:solidFill>
          <a:ln w="9525">
            <a:noFill/>
            <a:miter lim="800000"/>
            <a:headEnd/>
            <a:tailEnd/>
          </a:ln>
        </p:spPr>
        <p:txBody>
          <a:bodyPr wrap="none" anchor="ctr"/>
          <a:lstStyle/>
          <a:p>
            <a:pPr defTabSz="914400">
              <a:defRPr/>
            </a:pPr>
            <a:r>
              <a:rPr lang="en-MY" sz="1800" dirty="0">
                <a:solidFill>
                  <a:srgbClr val="595959"/>
                </a:solidFill>
                <a:latin typeface="Arial" pitchFamily="34" charset="0"/>
                <a:cs typeface="Arial" pitchFamily="34" charset="0"/>
              </a:rPr>
              <a:t> </a:t>
            </a:r>
          </a:p>
        </p:txBody>
      </p:sp>
      <p:sp>
        <p:nvSpPr>
          <p:cNvPr id="5" name="Rectangle 10"/>
          <p:cNvSpPr>
            <a:spLocks noChangeArrowheads="1"/>
          </p:cNvSpPr>
          <p:nvPr/>
        </p:nvSpPr>
        <p:spPr bwMode="auto">
          <a:xfrm flipH="1">
            <a:off x="2061633" y="225428"/>
            <a:ext cx="9414933" cy="5038725"/>
          </a:xfrm>
          <a:prstGeom prst="rect">
            <a:avLst/>
          </a:prstGeom>
          <a:solidFill>
            <a:srgbClr val="FAE374"/>
          </a:solidFill>
          <a:ln w="9525">
            <a:noFill/>
            <a:miter lim="800000"/>
            <a:headEnd/>
            <a:tailEnd/>
          </a:ln>
          <a:effectLst/>
        </p:spPr>
        <p:txBody>
          <a:bodyPr wrap="none" anchor="ctr"/>
          <a:lstStyle/>
          <a:p>
            <a:pPr defTabSz="914400">
              <a:defRPr/>
            </a:pPr>
            <a:endParaRPr lang="en-MY" sz="1800" dirty="0">
              <a:solidFill>
                <a:srgbClr val="595959"/>
              </a:solidFill>
              <a:latin typeface="Arial" pitchFamily="34" charset="0"/>
              <a:cs typeface="Arial" pitchFamily="34" charset="0"/>
            </a:endParaRPr>
          </a:p>
        </p:txBody>
      </p:sp>
      <p:sp>
        <p:nvSpPr>
          <p:cNvPr id="6" name="Rectangle 4"/>
          <p:cNvSpPr>
            <a:spLocks noChangeArrowheads="1"/>
          </p:cNvSpPr>
          <p:nvPr/>
        </p:nvSpPr>
        <p:spPr bwMode="auto">
          <a:xfrm flipH="1">
            <a:off x="2061641" y="1304930"/>
            <a:ext cx="7922684" cy="3959225"/>
          </a:xfrm>
          <a:prstGeom prst="rect">
            <a:avLst/>
          </a:prstGeom>
          <a:solidFill>
            <a:schemeClr val="accent1"/>
          </a:solidFill>
          <a:ln w="9525">
            <a:solidFill>
              <a:schemeClr val="accent1"/>
            </a:solidFill>
            <a:miter lim="800000"/>
            <a:headEnd/>
            <a:tailEnd/>
          </a:ln>
        </p:spPr>
        <p:txBody>
          <a:bodyPr wrap="none" anchor="ctr"/>
          <a:lstStyle/>
          <a:p>
            <a:pPr defTabSz="914400">
              <a:defRPr/>
            </a:pPr>
            <a:endParaRPr lang="en-MY" sz="1800" dirty="0">
              <a:solidFill>
                <a:srgbClr val="595959"/>
              </a:solidFill>
              <a:latin typeface="Arial" pitchFamily="34" charset="0"/>
              <a:cs typeface="Arial" pitchFamily="34" charset="0"/>
            </a:endParaRPr>
          </a:p>
        </p:txBody>
      </p:sp>
      <p:pic>
        <p:nvPicPr>
          <p:cNvPr id="7" name="Picture 29" descr="X:\Live Client Projects\Shell_template_boilerplates_161109\client\Amends\Shell-2010-Pecten-RGBpc.gif"/>
          <p:cNvPicPr>
            <a:picLocks noChangeAspect="1" noChangeArrowheads="1"/>
          </p:cNvPicPr>
          <p:nvPr/>
        </p:nvPicPr>
        <p:blipFill>
          <a:blip r:embed="rId2" cstate="print"/>
          <a:srcRect/>
          <a:stretch>
            <a:fillRect/>
          </a:stretch>
        </p:blipFill>
        <p:spPr bwMode="auto">
          <a:xfrm>
            <a:off x="630767" y="287338"/>
            <a:ext cx="956733" cy="666750"/>
          </a:xfrm>
          <a:prstGeom prst="rect">
            <a:avLst/>
          </a:prstGeom>
          <a:noFill/>
          <a:ln w="9525">
            <a:noFill/>
            <a:miter lim="800000"/>
            <a:headEnd/>
            <a:tailEnd/>
          </a:ln>
        </p:spPr>
      </p:pic>
      <p:sp>
        <p:nvSpPr>
          <p:cNvPr id="164875" name="Rectangle 11"/>
          <p:cNvSpPr>
            <a:spLocks noGrp="1" noChangeArrowheads="1"/>
          </p:cNvSpPr>
          <p:nvPr>
            <p:ph type="ctrTitle" sz="quarter"/>
          </p:nvPr>
        </p:nvSpPr>
        <p:spPr>
          <a:xfrm>
            <a:off x="2262717" y="1400178"/>
            <a:ext cx="7558616" cy="1204913"/>
          </a:xfrm>
          <a:noFill/>
          <a:ln w="9525">
            <a:noFill/>
          </a:ln>
        </p:spPr>
        <p:txBody>
          <a:bodyPr/>
          <a:lstStyle>
            <a:lvl1pPr>
              <a:defRPr b="1"/>
            </a:lvl1pPr>
          </a:lstStyle>
          <a:p>
            <a:r>
              <a:rPr lang="en-US"/>
              <a:t>Click to edit Master title style</a:t>
            </a:r>
            <a:endParaRPr lang="en-GB"/>
          </a:p>
        </p:txBody>
      </p:sp>
      <p:sp>
        <p:nvSpPr>
          <p:cNvPr id="164876" name="Rectangle 12"/>
          <p:cNvSpPr>
            <a:spLocks noGrp="1" noChangeArrowheads="1"/>
          </p:cNvSpPr>
          <p:nvPr>
            <p:ph type="subTitle" sz="quarter" idx="1"/>
          </p:nvPr>
        </p:nvSpPr>
        <p:spPr>
          <a:xfrm>
            <a:off x="2264834" y="2849563"/>
            <a:ext cx="3598333" cy="1619250"/>
          </a:xfrm>
          <a:ln/>
        </p:spPr>
        <p:txBody>
          <a:bodyPr/>
          <a:lstStyle>
            <a:lvl1pPr marL="0" indent="0">
              <a:buFont typeface="Wingdings" pitchFamily="2" charset="2"/>
              <a:buNone/>
              <a:defRPr sz="1800"/>
            </a:lvl1pPr>
          </a:lstStyle>
          <a:p>
            <a:r>
              <a:rPr lang="en-US"/>
              <a:t>Click to edit Master subtitle style</a:t>
            </a:r>
            <a:endParaRPr lang="en-GB"/>
          </a:p>
        </p:txBody>
      </p:sp>
    </p:spTree>
    <p:extLst>
      <p:ext uri="{BB962C8B-B14F-4D97-AF65-F5344CB8AC3E}">
        <p14:creationId xmlns:p14="http://schemas.microsoft.com/office/powerpoint/2010/main" val="165482497"/>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End Slide (Mandatory)">
    <p:spTree>
      <p:nvGrpSpPr>
        <p:cNvPr id="1" name=""/>
        <p:cNvGrpSpPr/>
        <p:nvPr/>
      </p:nvGrpSpPr>
      <p:grpSpPr>
        <a:xfrm>
          <a:off x="0" y="0"/>
          <a:ext cx="0" cy="0"/>
          <a:chOff x="0" y="0"/>
          <a:chExt cx="0" cy="0"/>
        </a:xfrm>
      </p:grpSpPr>
      <p:grpSp>
        <p:nvGrpSpPr>
          <p:cNvPr id="2" name="Group 3"/>
          <p:cNvGrpSpPr/>
          <p:nvPr userDrawn="1"/>
        </p:nvGrpSpPr>
        <p:grpSpPr>
          <a:xfrm>
            <a:off x="0" y="0"/>
            <a:ext cx="12192000" cy="6858000"/>
            <a:chOff x="0" y="0"/>
            <a:chExt cx="9144000" cy="6858000"/>
          </a:xfrm>
        </p:grpSpPr>
        <p:sp>
          <p:nvSpPr>
            <p:cNvPr id="8" name="Rectangle 7"/>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sz="1800">
                <a:solidFill>
                  <a:srgbClr val="FFFFFF"/>
                </a:solidFill>
              </a:endParaRPr>
            </a:p>
          </p:txBody>
        </p:sp>
        <p:pic>
          <p:nvPicPr>
            <p:cNvPr id="3" name="Picture 2" descr="Shell-2010-Pecten-RGBpc.wmf"/>
            <p:cNvPicPr>
              <a:picLocks noChangeAspect="1"/>
            </p:cNvPicPr>
            <p:nvPr userDrawn="1"/>
          </p:nvPicPr>
          <p:blipFill>
            <a:blip r:embed="rId2" cstate="print"/>
            <a:stretch>
              <a:fillRect/>
            </a:stretch>
          </p:blipFill>
          <p:spPr>
            <a:xfrm>
              <a:off x="3418626" y="2285524"/>
              <a:ext cx="2340000" cy="2170570"/>
            </a:xfrm>
            <a:prstGeom prst="rect">
              <a:avLst/>
            </a:prstGeom>
          </p:spPr>
        </p:pic>
      </p:grpSp>
    </p:spTree>
    <p:extLst>
      <p:ext uri="{BB962C8B-B14F-4D97-AF65-F5344CB8AC3E}">
        <p14:creationId xmlns:p14="http://schemas.microsoft.com/office/powerpoint/2010/main" val="4068866777"/>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Bar - 1 Lin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8CF97BC-E843-4CFA-ABD0-0A780D846F6F}"/>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en-GB" altLang="en-US">
              <a:solidFill>
                <a:srgbClr val="FFFFFF"/>
              </a:solidFill>
              <a:latin typeface="Futura Medium" pitchFamily="2" charset="0"/>
            </a:endParaRPr>
          </a:p>
        </p:txBody>
      </p:sp>
      <p:sp>
        <p:nvSpPr>
          <p:cNvPr id="4" name="Rectangle 4">
            <a:extLst>
              <a:ext uri="{FF2B5EF4-FFF2-40B4-BE49-F238E27FC236}">
                <a16:creationId xmlns:a16="http://schemas.microsoft.com/office/drawing/2014/main" id="{FF5613BA-D864-41F3-9071-6D63CC932D79}"/>
              </a:ext>
            </a:extLst>
          </p:cNvPr>
          <p:cNvSpPr>
            <a:spLocks noChangeArrowheads="1"/>
          </p:cNvSpPr>
          <p:nvPr userDrawn="1"/>
        </p:nvSpPr>
        <p:spPr bwMode="auto">
          <a:xfrm>
            <a:off x="0" y="228600"/>
            <a:ext cx="11567584" cy="515938"/>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28800" tIns="133200" rIns="3600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nSpc>
                <a:spcPct val="90000"/>
              </a:lnSpc>
              <a:defRPr/>
            </a:pPr>
            <a:endParaRPr lang="en-US" altLang="en-US" sz="2400" b="1">
              <a:solidFill>
                <a:schemeClr val="tx2"/>
              </a:solidFill>
              <a:latin typeface="Futura"/>
            </a:endParaRPr>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a:solidFill>
                  <a:schemeClr val="accent2"/>
                </a:solidFill>
              </a:defRPr>
            </a:lvl1pPr>
          </a:lstStyle>
          <a:p>
            <a:pPr lvl="0"/>
            <a:r>
              <a:rPr lang="en-US" dirty="0"/>
              <a:t>Click to edit Master title style</a:t>
            </a:r>
          </a:p>
        </p:txBody>
      </p:sp>
      <p:sp>
        <p:nvSpPr>
          <p:cNvPr id="5" name="Rectangle 6">
            <a:extLst>
              <a:ext uri="{FF2B5EF4-FFF2-40B4-BE49-F238E27FC236}">
                <a16:creationId xmlns:a16="http://schemas.microsoft.com/office/drawing/2014/main" id="{7E8D0D43-E632-4B08-A642-8C0878525A19}"/>
              </a:ext>
            </a:extLst>
          </p:cNvPr>
          <p:cNvSpPr>
            <a:spLocks noGrp="1" noChangeArrowheads="1"/>
          </p:cNvSpPr>
          <p:nvPr>
            <p:ph type="sldNum" sz="quarter" idx="10"/>
          </p:nvPr>
        </p:nvSpPr>
        <p:spPr/>
        <p:txBody>
          <a:bodyPr/>
          <a:lstStyle>
            <a:lvl1pPr>
              <a:defRPr/>
            </a:lvl1pPr>
          </a:lstStyle>
          <a:p>
            <a:fld id="{5E61C947-E97E-4458-8561-04BB152AC455}" type="slidenum">
              <a:rPr lang="en-US" altLang="en-US"/>
              <a:pPr/>
              <a:t>‹#›</a:t>
            </a:fld>
            <a:endParaRPr lang="en-US" altLang="en-US"/>
          </a:p>
        </p:txBody>
      </p:sp>
    </p:spTree>
    <p:extLst>
      <p:ext uri="{BB962C8B-B14F-4D97-AF65-F5344CB8AC3E}">
        <p14:creationId xmlns:p14="http://schemas.microsoft.com/office/powerpoint/2010/main" val="333710101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Bar - 2 Lin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512D17-4FD9-4996-9262-48AD0D5C1C2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en-GB" altLang="en-US">
              <a:solidFill>
                <a:srgbClr val="FFFFFF"/>
              </a:solidFill>
              <a:latin typeface="Futura Medium" pitchFamily="2" charset="0"/>
            </a:endParaRPr>
          </a:p>
        </p:txBody>
      </p:sp>
      <p:sp>
        <p:nvSpPr>
          <p:cNvPr id="4" name="Rectangle 4">
            <a:extLst>
              <a:ext uri="{FF2B5EF4-FFF2-40B4-BE49-F238E27FC236}">
                <a16:creationId xmlns:a16="http://schemas.microsoft.com/office/drawing/2014/main" id="{734DB1C4-E80C-45E6-A236-1927F2B6A90B}"/>
              </a:ext>
            </a:extLst>
          </p:cNvPr>
          <p:cNvSpPr>
            <a:spLocks noChangeArrowheads="1"/>
          </p:cNvSpPr>
          <p:nvPr userDrawn="1"/>
        </p:nvSpPr>
        <p:spPr bwMode="auto">
          <a:xfrm>
            <a:off x="0" y="228601"/>
            <a:ext cx="11567584" cy="893763"/>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28800" tIns="133200" rIns="3600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nSpc>
                <a:spcPct val="90000"/>
              </a:lnSpc>
              <a:defRPr/>
            </a:pPr>
            <a:endParaRPr lang="en-US" altLang="en-US" sz="2400" b="1">
              <a:solidFill>
                <a:schemeClr val="tx2"/>
              </a:solidFill>
              <a:latin typeface="Futura Medium" pitchFamily="2" charset="0"/>
            </a:endParaRPr>
          </a:p>
        </p:txBody>
      </p:sp>
      <p:sp>
        <p:nvSpPr>
          <p:cNvPr id="34" name="Rectangle 2"/>
          <p:cNvSpPr>
            <a:spLocks noGrp="1" noChangeArrowheads="1"/>
          </p:cNvSpPr>
          <p:nvPr>
            <p:ph type="title"/>
          </p:nvPr>
        </p:nvSpPr>
        <p:spPr bwMode="auto">
          <a:xfrm>
            <a:off x="1200149" y="295200"/>
            <a:ext cx="102672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a:solidFill>
                  <a:schemeClr val="accent2"/>
                </a:solidFill>
              </a:defRPr>
            </a:lvl1pPr>
          </a:lstStyle>
          <a:p>
            <a:pPr lvl="0"/>
            <a:r>
              <a:rPr lang="en-US" dirty="0"/>
              <a:t>Click to edit Master title style</a:t>
            </a:r>
          </a:p>
        </p:txBody>
      </p:sp>
      <p:sp>
        <p:nvSpPr>
          <p:cNvPr id="5" name="Rectangle 6">
            <a:extLst>
              <a:ext uri="{FF2B5EF4-FFF2-40B4-BE49-F238E27FC236}">
                <a16:creationId xmlns:a16="http://schemas.microsoft.com/office/drawing/2014/main" id="{17663C9E-CC4A-4B39-A5BA-3F167C9EF410}"/>
              </a:ext>
            </a:extLst>
          </p:cNvPr>
          <p:cNvSpPr>
            <a:spLocks noGrp="1" noChangeArrowheads="1"/>
          </p:cNvSpPr>
          <p:nvPr>
            <p:ph type="sldNum" sz="quarter" idx="10"/>
          </p:nvPr>
        </p:nvSpPr>
        <p:spPr/>
        <p:txBody>
          <a:bodyPr/>
          <a:lstStyle>
            <a:lvl1pPr>
              <a:defRPr/>
            </a:lvl1pPr>
          </a:lstStyle>
          <a:p>
            <a:fld id="{DBFF24AB-EFF3-4A97-BCBC-C397671D2908}" type="slidenum">
              <a:rPr lang="en-US" altLang="en-US"/>
              <a:pPr/>
              <a:t>‹#›</a:t>
            </a:fld>
            <a:endParaRPr lang="en-US" altLang="en-US"/>
          </a:p>
        </p:txBody>
      </p:sp>
    </p:spTree>
    <p:extLst>
      <p:ext uri="{BB962C8B-B14F-4D97-AF65-F5344CB8AC3E}">
        <p14:creationId xmlns:p14="http://schemas.microsoft.com/office/powerpoint/2010/main" val="60051711"/>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grpSp>
        <p:nvGrpSpPr>
          <p:cNvPr id="5" name="Group 16">
            <a:extLst>
              <a:ext uri="{FF2B5EF4-FFF2-40B4-BE49-F238E27FC236}">
                <a16:creationId xmlns:a16="http://schemas.microsoft.com/office/drawing/2014/main" id="{F2CEA221-BC7F-4537-AFCE-F7F6353FE4A5}"/>
              </a:ext>
            </a:extLst>
          </p:cNvPr>
          <p:cNvGrpSpPr>
            <a:grpSpLocks/>
          </p:cNvGrpSpPr>
          <p:nvPr userDrawn="1"/>
        </p:nvGrpSpPr>
        <p:grpSpPr bwMode="auto">
          <a:xfrm>
            <a:off x="1200151" y="647700"/>
            <a:ext cx="9840383" cy="5634038"/>
            <a:chOff x="900000" y="648000"/>
            <a:chExt cx="7380000" cy="5633999"/>
          </a:xfrm>
        </p:grpSpPr>
        <p:sp>
          <p:nvSpPr>
            <p:cNvPr id="6" name="Rectangle 4">
              <a:extLst>
                <a:ext uri="{FF2B5EF4-FFF2-40B4-BE49-F238E27FC236}">
                  <a16:creationId xmlns:a16="http://schemas.microsoft.com/office/drawing/2014/main" id="{2A0A5DC2-4498-4735-ADEC-DBB35D37999E}"/>
                </a:ext>
              </a:extLst>
            </p:cNvPr>
            <p:cNvSpPr>
              <a:spLocks noChangeArrowheads="1"/>
            </p:cNvSpPr>
            <p:nvPr userDrawn="1"/>
          </p:nvSpPr>
          <p:spPr bwMode="auto">
            <a:xfrm flipH="1">
              <a:off x="900000" y="1368720"/>
              <a:ext cx="6660891" cy="4913279"/>
            </a:xfrm>
            <a:prstGeom prst="rect">
              <a:avLst/>
            </a:prstGeom>
            <a:solidFill>
              <a:schemeClr val="accent1">
                <a:lumMod val="40000"/>
                <a:lumOff val="60000"/>
              </a:schemeClr>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en-MY" altLang="en-US">
                <a:latin typeface="Futura Medium" pitchFamily="2" charset="0"/>
              </a:endParaRPr>
            </a:p>
          </p:txBody>
        </p:sp>
        <p:sp>
          <p:nvSpPr>
            <p:cNvPr id="7" name="Rectangle 6">
              <a:extLst>
                <a:ext uri="{FF2B5EF4-FFF2-40B4-BE49-F238E27FC236}">
                  <a16:creationId xmlns:a16="http://schemas.microsoft.com/office/drawing/2014/main" id="{58BA9D99-F0C5-460B-BA2C-06FAC65C0BEA}"/>
                </a:ext>
              </a:extLst>
            </p:cNvPr>
            <p:cNvSpPr>
              <a:spLocks noChangeArrowheads="1"/>
            </p:cNvSpPr>
            <p:nvPr userDrawn="1"/>
          </p:nvSpPr>
          <p:spPr bwMode="auto">
            <a:xfrm flipH="1">
              <a:off x="1620697" y="648000"/>
              <a:ext cx="6659303" cy="4913279"/>
            </a:xfrm>
            <a:prstGeom prst="rect">
              <a:avLst/>
            </a:prstGeom>
            <a:solidFill>
              <a:schemeClr val="accent1">
                <a:lumMod val="60000"/>
                <a:lumOff val="40000"/>
              </a:schemeClr>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en-MY" altLang="en-US">
                <a:latin typeface="Futura Medium" pitchFamily="2" charset="0"/>
              </a:endParaRPr>
            </a:p>
          </p:txBody>
        </p:sp>
        <p:sp>
          <p:nvSpPr>
            <p:cNvPr id="8" name="Rectangle 4">
              <a:extLst>
                <a:ext uri="{FF2B5EF4-FFF2-40B4-BE49-F238E27FC236}">
                  <a16:creationId xmlns:a16="http://schemas.microsoft.com/office/drawing/2014/main" id="{889CB5EC-A790-4E5B-9957-84FAD4074F6C}"/>
                </a:ext>
              </a:extLst>
            </p:cNvPr>
            <p:cNvSpPr>
              <a:spLocks noChangeArrowheads="1"/>
            </p:cNvSpPr>
            <p:nvPr userDrawn="1"/>
          </p:nvSpPr>
          <p:spPr bwMode="auto">
            <a:xfrm flipH="1">
              <a:off x="1620697" y="1368720"/>
              <a:ext cx="5938606" cy="419255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en-MY" altLang="en-US">
                <a:latin typeface="Futura Medium" pitchFamily="2" charset="0"/>
              </a:endParaRPr>
            </a:p>
          </p:txBody>
        </p:sp>
      </p:grpSp>
      <p:sp>
        <p:nvSpPr>
          <p:cNvPr id="18" name="Title 1"/>
          <p:cNvSpPr>
            <a:spLocks noGrp="1"/>
          </p:cNvSpPr>
          <p:nvPr>
            <p:ph type="title"/>
          </p:nvPr>
        </p:nvSpPr>
        <p:spPr>
          <a:xfrm>
            <a:off x="2376093" y="3198784"/>
            <a:ext cx="7471291" cy="1362075"/>
          </a:xfrm>
          <a:prstGeom prst="rect">
            <a:avLst/>
          </a:prstGeom>
        </p:spPr>
        <p:txBody>
          <a:bodyPr lIns="0" tIns="0" rIns="0" bIns="0"/>
          <a:lstStyle>
            <a:lvl1pPr algn="l">
              <a:lnSpc>
                <a:spcPct val="120000"/>
              </a:lnSpc>
              <a:defRPr sz="1600" b="0" cap="none" baseline="0">
                <a:solidFill>
                  <a:schemeClr val="tx1"/>
                </a:solidFill>
                <a:latin typeface="+mn-lt"/>
              </a:defRPr>
            </a:lvl1pPr>
          </a:lstStyle>
          <a:p>
            <a:r>
              <a:rPr lang="en-US" dirty="0"/>
              <a:t>Click to edit Master title style</a:t>
            </a:r>
            <a:endParaRPr lang="en-MY" dirty="0"/>
          </a:p>
        </p:txBody>
      </p:sp>
      <p:sp>
        <p:nvSpPr>
          <p:cNvPr id="25" name="Text Placeholder 2"/>
          <p:cNvSpPr>
            <a:spLocks noGrp="1"/>
          </p:cNvSpPr>
          <p:nvPr>
            <p:ph type="body" idx="1"/>
          </p:nvPr>
        </p:nvSpPr>
        <p:spPr>
          <a:xfrm>
            <a:off x="2376093" y="2379407"/>
            <a:ext cx="7471291" cy="741600"/>
          </a:xfrm>
          <a:prstGeom prst="rect">
            <a:avLst/>
          </a:prstGeom>
        </p:spPr>
        <p:txBody>
          <a:bodyPr lIns="0" tIns="0" rIns="0" bIns="0" anchor="t" anchorCtr="0"/>
          <a:lstStyle>
            <a:lvl1pPr marL="0" indent="0">
              <a:lnSpc>
                <a:spcPct val="120000"/>
              </a:lnSpc>
              <a:buNone/>
              <a:defRPr sz="2400" b="1" cap="none" baseline="0">
                <a:solidFill>
                  <a:schemeClr val="accent2"/>
                </a:solidFill>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34" name="Text Placeholder 13"/>
          <p:cNvSpPr>
            <a:spLocks noGrp="1"/>
          </p:cNvSpPr>
          <p:nvPr>
            <p:ph type="body" sz="quarter" idx="13"/>
          </p:nvPr>
        </p:nvSpPr>
        <p:spPr>
          <a:xfrm>
            <a:off x="2376094" y="1415008"/>
            <a:ext cx="2990836" cy="964626"/>
          </a:xfrm>
          <a:prstGeom prst="rect">
            <a:avLst/>
          </a:prstGeom>
        </p:spPr>
        <p:txBody>
          <a:bodyPr lIns="0" tIns="0" rIns="0" bIns="0"/>
          <a:lstStyle>
            <a:lvl1pPr>
              <a:buNone/>
              <a:defRPr sz="6000">
                <a:solidFill>
                  <a:schemeClr val="accent2"/>
                </a:solidFill>
                <a:latin typeface="Futura Light" pitchFamily="2" charset="0"/>
              </a:defRPr>
            </a:lvl1pPr>
          </a:lstStyle>
          <a:p>
            <a:pPr lvl="0"/>
            <a:r>
              <a:rPr lang="en-US"/>
              <a:t>Click to edit Master text styles</a:t>
            </a:r>
          </a:p>
        </p:txBody>
      </p:sp>
    </p:spTree>
    <p:extLst>
      <p:ext uri="{BB962C8B-B14F-4D97-AF65-F5344CB8AC3E}">
        <p14:creationId xmlns:p14="http://schemas.microsoft.com/office/powerpoint/2010/main" val="142463262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194005781"/>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3" name="Group 7">
            <a:extLst>
              <a:ext uri="{FF2B5EF4-FFF2-40B4-BE49-F238E27FC236}">
                <a16:creationId xmlns:a16="http://schemas.microsoft.com/office/drawing/2014/main" id="{CBD19C27-9E65-48E0-B073-78D35A8797A6}"/>
              </a:ext>
            </a:extLst>
          </p:cNvPr>
          <p:cNvGrpSpPr>
            <a:grpSpLocks/>
          </p:cNvGrpSpPr>
          <p:nvPr userDrawn="1"/>
        </p:nvGrpSpPr>
        <p:grpSpPr bwMode="auto">
          <a:xfrm>
            <a:off x="1200151" y="647700"/>
            <a:ext cx="9840383" cy="5634038"/>
            <a:chOff x="900000" y="648000"/>
            <a:chExt cx="7380000" cy="5633999"/>
          </a:xfrm>
        </p:grpSpPr>
        <p:sp>
          <p:nvSpPr>
            <p:cNvPr id="4" name="Rectangle 4">
              <a:extLst>
                <a:ext uri="{FF2B5EF4-FFF2-40B4-BE49-F238E27FC236}">
                  <a16:creationId xmlns:a16="http://schemas.microsoft.com/office/drawing/2014/main" id="{B8587AB3-9462-401D-8BAC-430719B1A76C}"/>
                </a:ext>
              </a:extLst>
            </p:cNvPr>
            <p:cNvSpPr>
              <a:spLocks noChangeArrowheads="1"/>
            </p:cNvSpPr>
            <p:nvPr userDrawn="1"/>
          </p:nvSpPr>
          <p:spPr bwMode="auto">
            <a:xfrm flipH="1">
              <a:off x="900000" y="1368720"/>
              <a:ext cx="6660891" cy="4913279"/>
            </a:xfrm>
            <a:prstGeom prst="rect">
              <a:avLst/>
            </a:prstGeom>
            <a:solidFill>
              <a:srgbClr val="FCEC8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en-MY" altLang="en-US">
                <a:latin typeface="Futura Medium" pitchFamily="2" charset="0"/>
              </a:endParaRPr>
            </a:p>
          </p:txBody>
        </p:sp>
        <p:sp>
          <p:nvSpPr>
            <p:cNvPr id="5" name="Rectangle 4">
              <a:extLst>
                <a:ext uri="{FF2B5EF4-FFF2-40B4-BE49-F238E27FC236}">
                  <a16:creationId xmlns:a16="http://schemas.microsoft.com/office/drawing/2014/main" id="{111BBA43-FE72-496E-A717-35E72897086D}"/>
                </a:ext>
              </a:extLst>
            </p:cNvPr>
            <p:cNvSpPr>
              <a:spLocks noChangeArrowheads="1"/>
            </p:cNvSpPr>
            <p:nvPr userDrawn="1"/>
          </p:nvSpPr>
          <p:spPr bwMode="auto">
            <a:xfrm flipH="1">
              <a:off x="1620697" y="648000"/>
              <a:ext cx="6659303" cy="4913279"/>
            </a:xfrm>
            <a:prstGeom prst="rect">
              <a:avLst/>
            </a:prstGeom>
            <a:solidFill>
              <a:srgbClr val="FAE37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en-MY" altLang="en-US">
                <a:latin typeface="Futura Medium" pitchFamily="2" charset="0"/>
              </a:endParaRPr>
            </a:p>
          </p:txBody>
        </p:sp>
        <p:sp>
          <p:nvSpPr>
            <p:cNvPr id="6" name="Rectangle 4">
              <a:extLst>
                <a:ext uri="{FF2B5EF4-FFF2-40B4-BE49-F238E27FC236}">
                  <a16:creationId xmlns:a16="http://schemas.microsoft.com/office/drawing/2014/main" id="{CDDDBCED-25B5-4F19-85CB-6C5BA89F6D08}"/>
                </a:ext>
              </a:extLst>
            </p:cNvPr>
            <p:cNvSpPr>
              <a:spLocks noChangeArrowheads="1"/>
            </p:cNvSpPr>
            <p:nvPr userDrawn="1"/>
          </p:nvSpPr>
          <p:spPr bwMode="auto">
            <a:xfrm flipH="1">
              <a:off x="1620697" y="1368720"/>
              <a:ext cx="5938606" cy="419255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en-MY" altLang="en-US">
                <a:latin typeface="Futura Medium" pitchFamily="2" charset="0"/>
              </a:endParaRPr>
            </a:p>
          </p:txBody>
        </p:sp>
      </p:grpSp>
      <p:sp>
        <p:nvSpPr>
          <p:cNvPr id="34" name="Text Placeholder 13"/>
          <p:cNvSpPr>
            <a:spLocks noGrp="1"/>
          </p:cNvSpPr>
          <p:nvPr>
            <p:ph type="body" sz="quarter" idx="13"/>
          </p:nvPr>
        </p:nvSpPr>
        <p:spPr>
          <a:xfrm>
            <a:off x="2376092" y="1440000"/>
            <a:ext cx="3360000" cy="900000"/>
          </a:xfrm>
          <a:prstGeom prst="rect">
            <a:avLst/>
          </a:prstGeom>
        </p:spPr>
        <p:txBody>
          <a:bodyPr lIns="0" tIns="0" rIns="0" bIns="0"/>
          <a:lstStyle>
            <a:lvl1pPr>
              <a:buNone/>
              <a:defRPr sz="6000">
                <a:solidFill>
                  <a:schemeClr val="accent2"/>
                </a:solidFill>
                <a:latin typeface="Futura Light" pitchFamily="2" charset="0"/>
              </a:defRPr>
            </a:lvl1pPr>
          </a:lstStyle>
          <a:p>
            <a:pPr lvl="0"/>
            <a:r>
              <a:rPr lang="en-US"/>
              <a:t>Click to edit Master text styles</a:t>
            </a:r>
          </a:p>
        </p:txBody>
      </p:sp>
    </p:spTree>
    <p:extLst>
      <p:ext uri="{BB962C8B-B14F-4D97-AF65-F5344CB8AC3E}">
        <p14:creationId xmlns:p14="http://schemas.microsoft.com/office/powerpoint/2010/main" val="126415473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D163C9-7A83-4BE1-9AA5-0B3C56DCBD27}"/>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en-GB" altLang="en-US">
              <a:solidFill>
                <a:srgbClr val="FFFFFF"/>
              </a:solidFill>
              <a:latin typeface="Futura Medium" pitchFamily="2" charset="0"/>
            </a:endParaRPr>
          </a:p>
        </p:txBody>
      </p:sp>
      <p:sp>
        <p:nvSpPr>
          <p:cNvPr id="3" name="Rectangle 6">
            <a:extLst>
              <a:ext uri="{FF2B5EF4-FFF2-40B4-BE49-F238E27FC236}">
                <a16:creationId xmlns:a16="http://schemas.microsoft.com/office/drawing/2014/main" id="{496C9DAC-790A-4A08-9389-C72AE1564314}"/>
              </a:ext>
            </a:extLst>
          </p:cNvPr>
          <p:cNvSpPr>
            <a:spLocks noGrp="1" noChangeArrowheads="1"/>
          </p:cNvSpPr>
          <p:nvPr>
            <p:ph type="sldNum" sz="quarter" idx="10"/>
          </p:nvPr>
        </p:nvSpPr>
        <p:spPr/>
        <p:txBody>
          <a:bodyPr/>
          <a:lstStyle>
            <a:lvl1pPr>
              <a:defRPr/>
            </a:lvl1pPr>
          </a:lstStyle>
          <a:p>
            <a:fld id="{08EACE85-F05C-4581-BB65-77C9F693F656}" type="slidenum">
              <a:rPr lang="en-US" altLang="en-US"/>
              <a:pPr/>
              <a:t>‹#›</a:t>
            </a:fld>
            <a:endParaRPr lang="en-US" altLang="en-US"/>
          </a:p>
        </p:txBody>
      </p:sp>
    </p:spTree>
    <p:extLst>
      <p:ext uri="{BB962C8B-B14F-4D97-AF65-F5344CB8AC3E}">
        <p14:creationId xmlns:p14="http://schemas.microsoft.com/office/powerpoint/2010/main" val="2412590172"/>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End Slide (Mandatory)">
    <p:spTree>
      <p:nvGrpSpPr>
        <p:cNvPr id="1" name=""/>
        <p:cNvGrpSpPr/>
        <p:nvPr/>
      </p:nvGrpSpPr>
      <p:grpSpPr>
        <a:xfrm>
          <a:off x="0" y="0"/>
          <a:ext cx="0" cy="0"/>
          <a:chOff x="0" y="0"/>
          <a:chExt cx="0" cy="0"/>
        </a:xfrm>
      </p:grpSpPr>
      <p:pic>
        <p:nvPicPr>
          <p:cNvPr id="2" name="Picture 2" descr="Shell-2010-Pecten-RGBpc.wmf">
            <a:extLst>
              <a:ext uri="{FF2B5EF4-FFF2-40B4-BE49-F238E27FC236}">
                <a16:creationId xmlns:a16="http://schemas.microsoft.com/office/drawing/2014/main" id="{1A72E4A3-A770-42AD-9B7B-BD44109F0CCF}"/>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536018" y="2343150"/>
            <a:ext cx="3119967"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3002491"/>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grpSp>
        <p:nvGrpSpPr>
          <p:cNvPr id="3" name="Group 14">
            <a:extLst>
              <a:ext uri="{FF2B5EF4-FFF2-40B4-BE49-F238E27FC236}">
                <a16:creationId xmlns:a16="http://schemas.microsoft.com/office/drawing/2014/main" id="{6AD04BFB-909A-4604-A81C-198C0BED0EF4}"/>
              </a:ext>
            </a:extLst>
          </p:cNvPr>
          <p:cNvGrpSpPr>
            <a:grpSpLocks/>
          </p:cNvGrpSpPr>
          <p:nvPr userDrawn="1"/>
        </p:nvGrpSpPr>
        <p:grpSpPr bwMode="auto">
          <a:xfrm>
            <a:off x="624418" y="225425"/>
            <a:ext cx="10856383" cy="6167438"/>
            <a:chOff x="468313" y="226142"/>
            <a:chExt cx="8142959" cy="6167226"/>
          </a:xfrm>
        </p:grpSpPr>
        <p:sp>
          <p:nvSpPr>
            <p:cNvPr id="4" name="Rectangle 4">
              <a:extLst>
                <a:ext uri="{FF2B5EF4-FFF2-40B4-BE49-F238E27FC236}">
                  <a16:creationId xmlns:a16="http://schemas.microsoft.com/office/drawing/2014/main" id="{AB195713-089F-452E-9503-A003FE9E7DC8}"/>
                </a:ext>
              </a:extLst>
            </p:cNvPr>
            <p:cNvSpPr>
              <a:spLocks noChangeArrowheads="1"/>
            </p:cNvSpPr>
            <p:nvPr/>
          </p:nvSpPr>
          <p:spPr bwMode="auto">
            <a:xfrm flipH="1">
              <a:off x="468313" y="1307193"/>
              <a:ext cx="7020504" cy="5086175"/>
            </a:xfrm>
            <a:prstGeom prst="rect">
              <a:avLst/>
            </a:prstGeom>
            <a:solidFill>
              <a:schemeClr val="accent1">
                <a:lumMod val="40000"/>
                <a:lumOff val="60000"/>
              </a:schemeClr>
            </a:solidFill>
            <a:ln w="9525">
              <a:noFill/>
              <a:miter lim="800000"/>
              <a:headEnd/>
              <a:tailEnd/>
            </a:ln>
            <a:effectLst/>
          </p:spPr>
          <p:txBody>
            <a:bodyPr wrap="none" anchor="ctr"/>
            <a:lstStyle/>
            <a:p>
              <a:pPr>
                <a:defRPr/>
              </a:pPr>
              <a:r>
                <a:rPr lang="en-GB">
                  <a:latin typeface="Futura Medium" pitchFamily="2" charset="0"/>
                </a:rPr>
                <a:t> </a:t>
              </a:r>
            </a:p>
          </p:txBody>
        </p:sp>
        <p:sp>
          <p:nvSpPr>
            <p:cNvPr id="5" name="Rectangle 4">
              <a:extLst>
                <a:ext uri="{FF2B5EF4-FFF2-40B4-BE49-F238E27FC236}">
                  <a16:creationId xmlns:a16="http://schemas.microsoft.com/office/drawing/2014/main" id="{317948F2-1148-436D-A2D5-0E3037B331C6}"/>
                </a:ext>
              </a:extLst>
            </p:cNvPr>
            <p:cNvSpPr>
              <a:spLocks noChangeArrowheads="1"/>
            </p:cNvSpPr>
            <p:nvPr/>
          </p:nvSpPr>
          <p:spPr bwMode="auto">
            <a:xfrm flipH="1">
              <a:off x="1547902" y="226142"/>
              <a:ext cx="7063370" cy="5040140"/>
            </a:xfrm>
            <a:prstGeom prst="rect">
              <a:avLst/>
            </a:prstGeom>
            <a:solidFill>
              <a:schemeClr val="accent1">
                <a:lumMod val="60000"/>
                <a:lumOff val="40000"/>
              </a:schemeClr>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en-GB" altLang="en-US">
                <a:latin typeface="Futura Medium" pitchFamily="2" charset="0"/>
              </a:endParaRPr>
            </a:p>
          </p:txBody>
        </p:sp>
        <p:sp>
          <p:nvSpPr>
            <p:cNvPr id="6" name="Rectangle 4">
              <a:extLst>
                <a:ext uri="{FF2B5EF4-FFF2-40B4-BE49-F238E27FC236}">
                  <a16:creationId xmlns:a16="http://schemas.microsoft.com/office/drawing/2014/main" id="{95B26672-CA33-4DAE-8B6F-BCD6FA2E050A}"/>
                </a:ext>
              </a:extLst>
            </p:cNvPr>
            <p:cNvSpPr>
              <a:spLocks noChangeArrowheads="1"/>
            </p:cNvSpPr>
            <p:nvPr/>
          </p:nvSpPr>
          <p:spPr bwMode="auto">
            <a:xfrm flipH="1">
              <a:off x="1547902" y="1307193"/>
              <a:ext cx="5942502" cy="395908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en-GB" altLang="en-US">
                <a:latin typeface="Futura Medium" pitchFamily="2" charset="0"/>
              </a:endParaRPr>
            </a:p>
          </p:txBody>
        </p:sp>
        <p:pic>
          <p:nvPicPr>
            <p:cNvPr id="7" name="Picture 12" descr="Shell-2010-Pecten-RGBpc.wmf">
              <a:extLst>
                <a:ext uri="{FF2B5EF4-FFF2-40B4-BE49-F238E27FC236}">
                  <a16:creationId xmlns:a16="http://schemas.microsoft.com/office/drawing/2014/main" id="{1F712038-2EEC-414E-8DAC-E7BF17B933D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68313" y="290934"/>
              <a:ext cx="720000" cy="667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Text Box 11" descr="Text Box 11">
            <a:extLst>
              <a:ext uri="{FF2B5EF4-FFF2-40B4-BE49-F238E27FC236}">
                <a16:creationId xmlns:a16="http://schemas.microsoft.com/office/drawing/2014/main" id="{F442BD2A-8587-400A-99D9-4227EEFB4D2E}"/>
              </a:ext>
            </a:extLst>
          </p:cNvPr>
          <p:cNvSpPr txBox="1">
            <a:spLocks noChangeArrowheads="1"/>
          </p:cNvSpPr>
          <p:nvPr userDrawn="1"/>
        </p:nvSpPr>
        <p:spPr bwMode="auto">
          <a:xfrm>
            <a:off x="609601" y="6534150"/>
            <a:ext cx="3359151" cy="3238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GB" sz="800">
                <a:latin typeface="Futura Medium" pitchFamily="2" charset="0"/>
              </a:rPr>
              <a:t>Copyright of Shell Downstream Inc</a:t>
            </a:r>
          </a:p>
        </p:txBody>
      </p:sp>
      <p:sp>
        <p:nvSpPr>
          <p:cNvPr id="9" name="Rectangle 6" descr="Rectangle 6">
            <a:extLst>
              <a:ext uri="{FF2B5EF4-FFF2-40B4-BE49-F238E27FC236}">
                <a16:creationId xmlns:a16="http://schemas.microsoft.com/office/drawing/2014/main" id="{8F1D7CE8-E496-4A41-AD26-AE11A668B47C}"/>
              </a:ext>
            </a:extLst>
          </p:cNvPr>
          <p:cNvSpPr txBox="1">
            <a:spLocks noChangeArrowheads="1"/>
          </p:cNvSpPr>
          <p:nvPr userDrawn="1"/>
        </p:nvSpPr>
        <p:spPr bwMode="auto">
          <a:xfrm>
            <a:off x="11169651" y="6470651"/>
            <a:ext cx="355600" cy="168275"/>
          </a:xfrm>
          <a:prstGeom prst="rect">
            <a:avLst/>
          </a:prstGeom>
          <a:noFill/>
          <a:ln w="9525">
            <a:noFill/>
            <a:miter lim="800000"/>
            <a:headEnd/>
            <a:tailEnd/>
          </a:ln>
          <a:effectLst/>
        </p:spPr>
        <p:txBody>
          <a:bodyPr wrap="none" lIns="0" tIns="0" r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A10458E1-87D4-4413-8BEF-88E43C7A230F}" type="slidenum">
              <a:rPr lang="en-GB" altLang="en-US" sz="800">
                <a:latin typeface="Futura Medium" pitchFamily="2" charset="0"/>
              </a:rPr>
              <a:pPr algn="r" eaLnBrk="1" hangingPunct="1"/>
              <a:t>‹#›</a:t>
            </a:fld>
            <a:endParaRPr lang="en-GB" altLang="en-US" sz="800">
              <a:latin typeface="Futura Medium" pitchFamily="2" charset="0"/>
            </a:endParaRPr>
          </a:p>
        </p:txBody>
      </p:sp>
      <p:sp>
        <p:nvSpPr>
          <p:cNvPr id="10" name="Rectangle 4" descr="Rectangle 4">
            <a:extLst>
              <a:ext uri="{FF2B5EF4-FFF2-40B4-BE49-F238E27FC236}">
                <a16:creationId xmlns:a16="http://schemas.microsoft.com/office/drawing/2014/main" id="{AAD2DD09-590F-4E38-828A-4250CE919D2D}"/>
              </a:ext>
            </a:extLst>
          </p:cNvPr>
          <p:cNvSpPr txBox="1">
            <a:spLocks noChangeArrowheads="1"/>
          </p:cNvSpPr>
          <p:nvPr userDrawn="1"/>
        </p:nvSpPr>
        <p:spPr bwMode="auto">
          <a:xfrm>
            <a:off x="9493251" y="6477000"/>
            <a:ext cx="1439333" cy="317500"/>
          </a:xfrm>
          <a:prstGeom prst="rect">
            <a:avLst/>
          </a:prstGeom>
          <a:solidFill>
            <a:schemeClr val="bg1"/>
          </a:solidFill>
          <a:ln w="9525">
            <a:noFill/>
            <a:miter lim="800000"/>
            <a:headEnd/>
            <a:tailEnd/>
          </a:ln>
          <a:effectLst/>
        </p:spPr>
        <p:txBody>
          <a:bodyPr wrap="none" lIns="0" tIns="0" r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en-US" sz="800">
                <a:latin typeface="Futura Medium" pitchFamily="2" charset="0"/>
              </a:rPr>
              <a:t>Jun 2014</a:t>
            </a:r>
            <a:endParaRPr lang="en-GB" altLang="en-US" sz="800">
              <a:latin typeface="Futura Medium" pitchFamily="2" charset="0"/>
            </a:endParaRPr>
          </a:p>
        </p:txBody>
      </p:sp>
      <p:sp>
        <p:nvSpPr>
          <p:cNvPr id="11" name="Text Box 11" descr="CONFIDENTIAL_TAG_0xFFEE">
            <a:extLst>
              <a:ext uri="{FF2B5EF4-FFF2-40B4-BE49-F238E27FC236}">
                <a16:creationId xmlns:a16="http://schemas.microsoft.com/office/drawing/2014/main" id="{E86CD878-DC6F-47F2-B092-2506146BA5E7}"/>
              </a:ext>
            </a:extLst>
          </p:cNvPr>
          <p:cNvSpPr txBox="1">
            <a:spLocks noChangeArrowheads="1"/>
          </p:cNvSpPr>
          <p:nvPr userDrawn="1"/>
        </p:nvSpPr>
        <p:spPr bwMode="auto">
          <a:xfrm>
            <a:off x="7816851" y="6470651"/>
            <a:ext cx="1439333"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GB" sz="800">
                <a:solidFill>
                  <a:schemeClr val="accent2"/>
                </a:solidFill>
                <a:latin typeface="Futura Medium" pitchFamily="2" charset="0"/>
              </a:rPr>
              <a:t>Restricted</a:t>
            </a:r>
          </a:p>
        </p:txBody>
      </p:sp>
      <p:sp>
        <p:nvSpPr>
          <p:cNvPr id="28" name="Rectangle 2"/>
          <p:cNvSpPr>
            <a:spLocks noGrp="1" noChangeArrowheads="1"/>
          </p:cNvSpPr>
          <p:nvPr>
            <p:ph type="ctrTitle"/>
          </p:nvPr>
        </p:nvSpPr>
        <p:spPr>
          <a:xfrm>
            <a:off x="2263709" y="1400847"/>
            <a:ext cx="7560000" cy="1206000"/>
          </a:xfrm>
          <a:prstGeom prst="rect">
            <a:avLst/>
          </a:prstGeom>
          <a:noFill/>
        </p:spPr>
        <p:txBody>
          <a:bodyPr/>
          <a:lstStyle>
            <a:lvl1pPr>
              <a:defRPr kern="1200" cap="none" spc="0" baseline="0">
                <a:solidFill>
                  <a:schemeClr val="accent2"/>
                </a:solidFill>
                <a:latin typeface="+mj-lt"/>
                <a:cs typeface="Arial" pitchFamily="34" charset="0"/>
              </a:defRPr>
            </a:lvl1pPr>
          </a:lstStyle>
          <a:p>
            <a:r>
              <a:rPr lang="en-US"/>
              <a:t>Click to edit Master title style</a:t>
            </a:r>
            <a:endParaRPr lang="en-GB" dirty="0"/>
          </a:p>
        </p:txBody>
      </p:sp>
    </p:spTree>
    <p:extLst>
      <p:ext uri="{BB962C8B-B14F-4D97-AF65-F5344CB8AC3E}">
        <p14:creationId xmlns:p14="http://schemas.microsoft.com/office/powerpoint/2010/main" val="4002817529"/>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00151" y="295275"/>
            <a:ext cx="10267949" cy="4191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200151" y="1309688"/>
            <a:ext cx="10329333" cy="50720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223939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Content - 1 Line Heading and Bullets">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68701359-154D-496D-B6E7-FE586923E4DC}"/>
              </a:ext>
            </a:extLst>
          </p:cNvPr>
          <p:cNvSpPr>
            <a:spLocks noChangeArrowheads="1"/>
          </p:cNvSpPr>
          <p:nvPr userDrawn="1"/>
        </p:nvSpPr>
        <p:spPr bwMode="auto">
          <a:xfrm>
            <a:off x="0" y="228600"/>
            <a:ext cx="11567584" cy="515938"/>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28800" tIns="133200" rIns="3600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nSpc>
                <a:spcPct val="90000"/>
              </a:lnSpc>
              <a:defRPr/>
            </a:pPr>
            <a:endParaRPr lang="en-US" altLang="en-US" sz="2400" b="1">
              <a:solidFill>
                <a:schemeClr val="tx2"/>
              </a:solidFill>
              <a:latin typeface="Futura"/>
            </a:endParaRPr>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06500" y="1310400"/>
            <a:ext cx="10363200" cy="5071350"/>
          </a:xfrm>
          <a:prstGeom prst="rect">
            <a:avLst/>
          </a:prstGeom>
        </p:spPr>
        <p:txBody>
          <a:bodyPr/>
          <a:lstStyle>
            <a:lvl1pPr marL="269875" indent="-269875">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3">
            <a:extLst>
              <a:ext uri="{FF2B5EF4-FFF2-40B4-BE49-F238E27FC236}">
                <a16:creationId xmlns:a16="http://schemas.microsoft.com/office/drawing/2014/main" id="{F3356E34-201E-4ECC-9B77-C49E787FEF64}"/>
              </a:ext>
            </a:extLst>
          </p:cNvPr>
          <p:cNvSpPr>
            <a:spLocks noGrp="1"/>
          </p:cNvSpPr>
          <p:nvPr>
            <p:ph type="ftr" sz="quarter" idx="11"/>
          </p:nvPr>
        </p:nvSpPr>
        <p:spPr>
          <a:xfrm>
            <a:off x="4652434" y="6470650"/>
            <a:ext cx="3359151" cy="323850"/>
          </a:xfrm>
          <a:prstGeom prst="rect">
            <a:avLst/>
          </a:prstGeom>
        </p:spPr>
        <p:txBody>
          <a:bodyPr vert="horz" wrap="square" lIns="0" tIns="0" rIns="0" bIns="0" numCol="1" anchor="t" anchorCtr="0" compatLnSpc="1">
            <a:prstTxWarp prst="textNoShape">
              <a:avLst/>
            </a:prstTxWarp>
          </a:bodyPr>
          <a:lstStyle>
            <a:lvl1pPr>
              <a:defRPr sz="800">
                <a:latin typeface="Futura Medium" pitchFamily="2" charset="0"/>
              </a:defRPr>
            </a:lvl1pPr>
          </a:lstStyle>
          <a:p>
            <a:pPr>
              <a:defRPr/>
            </a:pPr>
            <a:r>
              <a:rPr lang="en-GB" altLang="en-US"/>
              <a:t>Footer: Title may be placed here or disclaimer if required. May sit up to two lines in depth.</a:t>
            </a:r>
            <a:endParaRPr lang="en-US" altLang="en-US"/>
          </a:p>
        </p:txBody>
      </p:sp>
    </p:spTree>
    <p:extLst>
      <p:ext uri="{BB962C8B-B14F-4D97-AF65-F5344CB8AC3E}">
        <p14:creationId xmlns:p14="http://schemas.microsoft.com/office/powerpoint/2010/main" val="311685517"/>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 - 2 Line Heading and 2 Column Bullet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3352C4D-468B-4C45-BEBE-B73549DB52E3}"/>
              </a:ext>
            </a:extLst>
          </p:cNvPr>
          <p:cNvSpPr>
            <a:spLocks noChangeArrowheads="1"/>
          </p:cNvSpPr>
          <p:nvPr userDrawn="1"/>
        </p:nvSpPr>
        <p:spPr bwMode="auto">
          <a:xfrm>
            <a:off x="0" y="228601"/>
            <a:ext cx="11567584" cy="893763"/>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28800" tIns="133200" rIns="3600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nSpc>
                <a:spcPct val="90000"/>
              </a:lnSpc>
              <a:defRPr/>
            </a:pPr>
            <a:endParaRPr lang="en-US" altLang="en-US" sz="2400" b="1">
              <a:solidFill>
                <a:schemeClr val="tx2"/>
              </a:solidFill>
              <a:latin typeface="Futura Medium" pitchFamily="2" charset="0"/>
            </a:endParaRPr>
          </a:p>
        </p:txBody>
      </p:sp>
      <p:sp>
        <p:nvSpPr>
          <p:cNvPr id="34" name="Rectangle 2"/>
          <p:cNvSpPr>
            <a:spLocks noGrp="1" noChangeArrowheads="1"/>
          </p:cNvSpPr>
          <p:nvPr>
            <p:ph type="title"/>
          </p:nvPr>
        </p:nvSpPr>
        <p:spPr bwMode="auto">
          <a:xfrm>
            <a:off x="1200149" y="295200"/>
            <a:ext cx="10267200" cy="741600"/>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12" name="Content Placeholder 14"/>
          <p:cNvSpPr>
            <a:spLocks noGrp="1"/>
          </p:cNvSpPr>
          <p:nvPr>
            <p:ph sz="quarter" idx="13"/>
          </p:nvPr>
        </p:nvSpPr>
        <p:spPr>
          <a:xfrm>
            <a:off x="6593417" y="1310400"/>
            <a:ext cx="4976284" cy="5072400"/>
          </a:xfrm>
          <a:prstGeom prst="rect">
            <a:avLst/>
          </a:prstGeo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43"/>
          <p:cNvSpPr>
            <a:spLocks noGrp="1"/>
          </p:cNvSpPr>
          <p:nvPr>
            <p:ph type="body" sz="quarter" idx="11"/>
          </p:nvPr>
        </p:nvSpPr>
        <p:spPr>
          <a:xfrm>
            <a:off x="1200790" y="1310400"/>
            <a:ext cx="4984751" cy="5073312"/>
          </a:xfrm>
          <a:prstGeom prst="rect">
            <a:avLst/>
          </a:prstGeo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3">
            <a:extLst>
              <a:ext uri="{FF2B5EF4-FFF2-40B4-BE49-F238E27FC236}">
                <a16:creationId xmlns:a16="http://schemas.microsoft.com/office/drawing/2014/main" id="{7F5A610E-3954-4D82-B564-3895BA464984}"/>
              </a:ext>
            </a:extLst>
          </p:cNvPr>
          <p:cNvSpPr>
            <a:spLocks noGrp="1"/>
          </p:cNvSpPr>
          <p:nvPr>
            <p:ph type="ftr" sz="quarter" idx="14"/>
          </p:nvPr>
        </p:nvSpPr>
        <p:spPr>
          <a:xfrm>
            <a:off x="4652434" y="6470650"/>
            <a:ext cx="3359151" cy="323850"/>
          </a:xfrm>
          <a:prstGeom prst="rect">
            <a:avLst/>
          </a:prstGeom>
        </p:spPr>
        <p:txBody>
          <a:bodyPr vert="horz" wrap="square" lIns="0" tIns="0" rIns="0" bIns="0" numCol="1" anchor="t" anchorCtr="0" compatLnSpc="1">
            <a:prstTxWarp prst="textNoShape">
              <a:avLst/>
            </a:prstTxWarp>
          </a:bodyPr>
          <a:lstStyle>
            <a:lvl1pPr>
              <a:defRPr sz="800">
                <a:latin typeface="Futura Medium" pitchFamily="2" charset="0"/>
              </a:defRPr>
            </a:lvl1pPr>
          </a:lstStyle>
          <a:p>
            <a:pPr>
              <a:defRPr/>
            </a:pPr>
            <a:r>
              <a:rPr lang="en-GB" altLang="en-US"/>
              <a:t>Footer: Title may be placed here or disclaimer if required. May sit up to two lines in depth.</a:t>
            </a:r>
            <a:endParaRPr lang="en-US" altLang="en-US"/>
          </a:p>
        </p:txBody>
      </p:sp>
    </p:spTree>
    <p:extLst>
      <p:ext uri="{BB962C8B-B14F-4D97-AF65-F5344CB8AC3E}">
        <p14:creationId xmlns:p14="http://schemas.microsoft.com/office/powerpoint/2010/main" val="3336975054"/>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End Slide (Mandatory)">
    <p:spTree>
      <p:nvGrpSpPr>
        <p:cNvPr id="1" name=""/>
        <p:cNvGrpSpPr/>
        <p:nvPr/>
      </p:nvGrpSpPr>
      <p:grpSpPr>
        <a:xfrm>
          <a:off x="0" y="0"/>
          <a:ext cx="0" cy="0"/>
          <a:chOff x="0" y="0"/>
          <a:chExt cx="0" cy="0"/>
        </a:xfrm>
      </p:grpSpPr>
      <p:pic>
        <p:nvPicPr>
          <p:cNvPr id="2" name="Picture 7" descr="Shell-2010-Pecten-RGBpc.wmf">
            <a:extLst>
              <a:ext uri="{FF2B5EF4-FFF2-40B4-BE49-F238E27FC236}">
                <a16:creationId xmlns:a16="http://schemas.microsoft.com/office/drawing/2014/main" id="{CC555691-5872-4FBF-807C-03B7B0159E1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536018" y="2343150"/>
            <a:ext cx="3119967"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3586090"/>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1" y="712802"/>
            <a:ext cx="11171239"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18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5" y="1528766"/>
            <a:ext cx="5464175" cy="4830761"/>
          </a:xfrm>
        </p:spPr>
        <p:txBody>
          <a:bodyPr/>
          <a:lstStyle>
            <a:lvl1pPr marL="0" indent="0">
              <a:spcAft>
                <a:spcPts val="0"/>
              </a:spcAft>
              <a:buClr>
                <a:schemeClr val="accent2"/>
              </a:buClr>
              <a:buSzPct val="85000"/>
              <a:buFont typeface="Wingdings" pitchFamily="2" charset="2"/>
              <a:buNone/>
              <a:defRPr sz="1500"/>
            </a:lvl1pPr>
            <a:lvl2pPr marL="207900" indent="-207900">
              <a:spcAft>
                <a:spcPts val="0"/>
              </a:spcAft>
              <a:buClr>
                <a:schemeClr val="accent2"/>
              </a:buClr>
              <a:buSzPct val="85000"/>
              <a:buFont typeface="Wingdings" pitchFamily="2" charset="2"/>
              <a:buChar char="n"/>
              <a:defRPr sz="1500"/>
            </a:lvl2pPr>
            <a:lvl3pPr marL="391500" indent="-189000">
              <a:spcBef>
                <a:spcPts val="0"/>
              </a:spcBef>
              <a:spcAft>
                <a:spcPts val="0"/>
              </a:spcAft>
              <a:buClr>
                <a:schemeClr val="tx1"/>
              </a:buClr>
              <a:buFont typeface="Wingdings" pitchFamily="2" charset="2"/>
              <a:buChar char=""/>
              <a:defRPr sz="1500"/>
            </a:lvl3pPr>
            <a:lvl4pPr marL="567000" indent="-180900">
              <a:spcBef>
                <a:spcPts val="0"/>
              </a:spcBef>
              <a:spcAft>
                <a:spcPts val="0"/>
              </a:spcAft>
              <a:buClr>
                <a:schemeClr val="tx1"/>
              </a:buClr>
              <a:buFont typeface="Wingdings" pitchFamily="2" charset="2"/>
              <a:buChar char=""/>
              <a:defRPr sz="1500"/>
            </a:lvl4pPr>
            <a:lvl5pPr marL="723600" indent="-159300">
              <a:spcBef>
                <a:spcPts val="0"/>
              </a:spcBef>
              <a:spcAft>
                <a:spcPts val="0"/>
              </a:spcAft>
              <a:buClr>
                <a:schemeClr val="tx1"/>
              </a:buClr>
              <a:buFont typeface="Wingdings" pitchFamily="2" charset="2"/>
              <a:buChar char=""/>
              <a:defRPr sz="1350"/>
            </a:lvl5pPr>
            <a:lvl6pPr marL="858600" indent="-135000">
              <a:spcBef>
                <a:spcPts val="0"/>
              </a:spcBef>
              <a:spcAft>
                <a:spcPts val="0"/>
              </a:spcAft>
              <a:buClr>
                <a:schemeClr val="tx1"/>
              </a:buClr>
              <a:buFont typeface="Wingdings" pitchFamily="2" charset="2"/>
              <a:buChar char="n"/>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4"/>
            <a:ext cx="5468939" cy="4830763"/>
          </a:xfrm>
        </p:spPr>
        <p:txBody>
          <a:bodyPr/>
          <a:lstStyle>
            <a:lvl1pPr marL="0" indent="0">
              <a:spcAft>
                <a:spcPts val="0"/>
              </a:spcAft>
              <a:buClr>
                <a:schemeClr val="accent2"/>
              </a:buClr>
              <a:buSzPct val="85000"/>
              <a:buFont typeface="Wingdings" pitchFamily="2" charset="2"/>
              <a:buNone/>
              <a:defRPr sz="1500"/>
            </a:lvl1pPr>
            <a:lvl2pPr marL="207900" indent="-207900">
              <a:spcAft>
                <a:spcPts val="0"/>
              </a:spcAft>
              <a:buClr>
                <a:schemeClr val="accent2"/>
              </a:buClr>
              <a:buSzPct val="85000"/>
              <a:buFont typeface="Wingdings" pitchFamily="2" charset="2"/>
              <a:buChar char="n"/>
              <a:defRPr sz="1500"/>
            </a:lvl2pPr>
            <a:lvl3pPr marL="391500" indent="-189000">
              <a:spcAft>
                <a:spcPts val="0"/>
              </a:spcAft>
              <a:buClr>
                <a:schemeClr val="tx1"/>
              </a:buClr>
              <a:buFont typeface="Wingdings" pitchFamily="2" charset="2"/>
              <a:buChar char=""/>
              <a:defRPr sz="1500"/>
            </a:lvl3pPr>
            <a:lvl4pPr marL="567000" indent="-180971">
              <a:spcBef>
                <a:spcPts val="0"/>
              </a:spcBef>
              <a:spcAft>
                <a:spcPts val="0"/>
              </a:spcAft>
              <a:buClr>
                <a:schemeClr val="tx1"/>
              </a:buClr>
              <a:buFont typeface="Wingdings" pitchFamily="2" charset="2"/>
              <a:buChar char=""/>
              <a:defRPr sz="1500"/>
            </a:lvl4pPr>
            <a:lvl5pPr marL="723600" indent="-159300">
              <a:spcBef>
                <a:spcPts val="0"/>
              </a:spcBef>
              <a:spcAft>
                <a:spcPts val="0"/>
              </a:spcAft>
              <a:buClr>
                <a:schemeClr val="tx1"/>
              </a:buClr>
              <a:buFont typeface="Wingdings" pitchFamily="2" charset="2"/>
              <a:buChar char=""/>
              <a:defRPr sz="1350"/>
            </a:lvl5pPr>
            <a:lvl6pPr marL="858600" indent="-135000">
              <a:spcBef>
                <a:spcPts val="0"/>
              </a:spcBef>
              <a:spcAft>
                <a:spcPts val="0"/>
              </a:spcAft>
              <a:buClr>
                <a:schemeClr val="tx1"/>
              </a:buClr>
              <a:buFont typeface="Wingdings" pitchFamily="2" charset="2"/>
              <a:buChar char=""/>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Rectangle 6" descr="Rectangle 6"/>
          <p:cNvSpPr>
            <a:spLocks noGrp="1" noChangeArrowheads="1"/>
          </p:cNvSpPr>
          <p:nvPr>
            <p:ph type="sldNum" sz="quarter" idx="4"/>
          </p:nvPr>
        </p:nvSpPr>
        <p:spPr bwMode="auto">
          <a:xfrm>
            <a:off x="11324178"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mn-lt"/>
                <a:cs typeface="Arial" pitchFamily="34" charset="0"/>
              </a:defRPr>
            </a:lvl1pPr>
          </a:lstStyle>
          <a:p>
            <a:fld id="{D32BAE6A-B452-4007-8177-56DD051636F9}" type="slidenum">
              <a:rPr lang="en-GB" smtClean="0"/>
              <a:pPr/>
              <a:t>‹#›</a:t>
            </a:fld>
            <a:endParaRPr lang="en-GB" dirty="0"/>
          </a:p>
        </p:txBody>
      </p:sp>
    </p:spTree>
    <p:extLst>
      <p:ext uri="{BB962C8B-B14F-4D97-AF65-F5344CB8AC3E}">
        <p14:creationId xmlns:p14="http://schemas.microsoft.com/office/powerpoint/2010/main" val="2404999650"/>
      </p:ext>
    </p:extLst>
  </p:cSld>
  <p:clrMapOvr>
    <a:masterClrMapping/>
  </p:clrMapOvr>
  <p:transition/>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3" y="712800"/>
            <a:ext cx="11171239"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18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3" y="1528763"/>
            <a:ext cx="11171239" cy="4830762"/>
          </a:xfrm>
        </p:spPr>
        <p:txBody>
          <a:bodyPr/>
          <a:lstStyle>
            <a:lvl1pPr marL="0" indent="0" defTabSz="268288">
              <a:lnSpc>
                <a:spcPct val="140000"/>
              </a:lnSpc>
              <a:spcBef>
                <a:spcPts val="0"/>
              </a:spcBef>
              <a:defRPr sz="1051"/>
            </a:lvl1pPr>
            <a:lvl2pPr marL="132303" indent="-132303" defTabSz="268288">
              <a:lnSpc>
                <a:spcPct val="140000"/>
              </a:lnSpc>
              <a:spcBef>
                <a:spcPts val="0"/>
              </a:spcBef>
              <a:defRPr sz="1051"/>
            </a:lvl2pPr>
            <a:lvl3pPr marL="308380" indent="-146451" defTabSz="268288">
              <a:lnSpc>
                <a:spcPct val="140000"/>
              </a:lnSpc>
              <a:spcBef>
                <a:spcPts val="0"/>
              </a:spcBef>
              <a:buClr>
                <a:schemeClr val="tx1"/>
              </a:buClr>
              <a:buSzPct val="75000"/>
              <a:buFont typeface="Wingdings" pitchFamily="2" charset="2"/>
              <a:buChar char=""/>
              <a:defRPr sz="1051"/>
            </a:lvl3pPr>
            <a:lvl4pPr marL="440684" indent="-132303" defTabSz="268288">
              <a:lnSpc>
                <a:spcPct val="140000"/>
              </a:lnSpc>
              <a:spcBef>
                <a:spcPts val="0"/>
              </a:spcBef>
              <a:buClr>
                <a:schemeClr val="tx1"/>
              </a:buClr>
              <a:buSzPct val="75000"/>
              <a:buFont typeface="Wingdings" pitchFamily="2" charset="2"/>
              <a:buChar char=""/>
              <a:defRPr sz="1051"/>
            </a:lvl4pPr>
            <a:lvl5pPr marL="554087" indent="-113403" defTabSz="268288">
              <a:lnSpc>
                <a:spcPct val="140000"/>
              </a:lnSpc>
              <a:spcBef>
                <a:spcPts val="0"/>
              </a:spcBef>
              <a:buClr>
                <a:schemeClr val="tx1"/>
              </a:buClr>
              <a:buSzPct val="75000"/>
              <a:buFont typeface="Wingdings" pitchFamily="2" charset="2"/>
              <a:buChar char=""/>
              <a:tabLst/>
              <a:defRPr sz="900"/>
            </a:lvl5pPr>
            <a:lvl6pPr marL="659389" indent="-105303" defTabSz="268288">
              <a:lnSpc>
                <a:spcPct val="140000"/>
              </a:lnSpc>
              <a:buClr>
                <a:schemeClr val="tx1"/>
              </a:buClr>
              <a:buSzPct val="75000"/>
              <a:buFont typeface="Wingdings" pitchFamily="2" charset="2"/>
              <a:buChar char=""/>
              <a:defRPr sz="825"/>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401" rtl="0" eaLnBrk="1" latinLnBrk="0" hangingPunct="1">
              <a:defRPr lang="en-US" sz="638" kern="1200" smtClean="0">
                <a:solidFill>
                  <a:schemeClr val="tx1"/>
                </a:solidFill>
                <a:latin typeface="+mn-lt"/>
                <a:ea typeface="+mn-ea"/>
                <a:cs typeface="Arial" pitchFamily="34" charset="0"/>
              </a:defRPr>
            </a:lvl1pPr>
          </a:lstStyle>
          <a:p>
            <a:pPr>
              <a:defRPr/>
            </a:pPr>
            <a:r>
              <a:rPr lang="en-US" dirty="0"/>
              <a:t>February 2017</a:t>
            </a:r>
            <a:endParaRPr lang="en-GB" dirty="0"/>
          </a:p>
        </p:txBody>
      </p:sp>
      <p:sp>
        <p:nvSpPr>
          <p:cNvPr id="16" name="Rectangle 6" descr="Rectangle 6"/>
          <p:cNvSpPr>
            <a:spLocks noGrp="1" noChangeArrowheads="1"/>
          </p:cNvSpPr>
          <p:nvPr>
            <p:ph type="sldNum" sz="quarter" idx="4"/>
          </p:nvPr>
        </p:nvSpPr>
        <p:spPr bwMode="auto">
          <a:xfrm>
            <a:off x="11324178"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5"/>
          <p:cNvSpPr>
            <a:spLocks noGrp="1" noChangeArrowheads="1"/>
          </p:cNvSpPr>
          <p:nvPr>
            <p:ph type="ftr" sz="quarter" idx="3"/>
          </p:nvPr>
        </p:nvSpPr>
        <p:spPr bwMode="auto">
          <a:xfrm>
            <a:off x="3877059"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mn-lt"/>
                <a:cs typeface="Arial" pitchFamily="34" charset="0"/>
              </a:defRPr>
            </a:lvl1pPr>
          </a:lstStyle>
          <a:p>
            <a:pPr>
              <a:defRPr/>
            </a:pPr>
            <a:r>
              <a:rPr lang="en-GB" dirty="0"/>
              <a:t>AMS Change Strategy</a:t>
            </a:r>
          </a:p>
        </p:txBody>
      </p:sp>
      <p:sp>
        <p:nvSpPr>
          <p:cNvPr id="3" name="TextBox 2" descr="CONFIDENTIAL_TAG_0xFFEE"/>
          <p:cNvSpPr txBox="1"/>
          <p:nvPr/>
        </p:nvSpPr>
        <p:spPr bwMode="auto">
          <a:xfrm>
            <a:off x="6105231" y="4859151"/>
            <a:ext cx="1079500" cy="126959"/>
          </a:xfrm>
          <a:prstGeom prst="rect">
            <a:avLst/>
          </a:prstGeom>
          <a:noFill/>
          <a:ln w="9525" algn="ctr">
            <a:noFill/>
            <a:miter lim="800000"/>
            <a:headEnd/>
            <a:tailEnd/>
          </a:ln>
          <a:effectLst>
            <a:glow>
              <a:srgbClr val="000000"/>
            </a:glow>
          </a:effectLst>
        </p:spPr>
        <p:txBody>
          <a:bodyPr vert="horz" wrap="square" lIns="0" tIns="0" rIns="0" bIns="34291" numCol="1" rtlCol="0" anchor="t" anchorCtr="0" compatLnSpc="1">
            <a:prstTxWarp prst="textNoShape">
              <a:avLst/>
            </a:prstTxWarp>
            <a:spAutoFit/>
          </a:bodyPr>
          <a:lstStyle/>
          <a:p>
            <a:pPr marL="0" marR="0" lvl="0" indent="0" algn="ctr" defTabSz="685817"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90911051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411163" indent="-195263" defTabSz="357708">
              <a:lnSpc>
                <a:spcPct val="140000"/>
              </a:lnSpc>
              <a:spcBef>
                <a:spcPts val="0"/>
              </a:spcBef>
              <a:buClr>
                <a:schemeClr val="tx1"/>
              </a:buClr>
              <a:buSzPct val="75000"/>
              <a:buFont typeface="Wingdings" pitchFamily="2" charset="2"/>
              <a:buChar char=""/>
              <a:defRPr sz="1400"/>
            </a:lvl3pPr>
            <a:lvl4pPr marL="587563" indent="-176400" defTabSz="357708">
              <a:lnSpc>
                <a:spcPct val="140000"/>
              </a:lnSpc>
              <a:spcBef>
                <a:spcPts val="0"/>
              </a:spcBef>
              <a:buClr>
                <a:schemeClr val="tx1"/>
              </a:buClr>
              <a:buSzPct val="75000"/>
              <a:buFont typeface="Wingdings" pitchFamily="2" charset="2"/>
              <a:buChar char=""/>
              <a:defRPr sz="1400"/>
            </a:lvl4pPr>
            <a:lvl5pPr marL="738763" indent="-151200" defTabSz="357708">
              <a:lnSpc>
                <a:spcPct val="140000"/>
              </a:lnSpc>
              <a:spcBef>
                <a:spcPts val="0"/>
              </a:spcBef>
              <a:buClr>
                <a:schemeClr val="tx1"/>
              </a:buClr>
              <a:buSzPct val="75000"/>
              <a:buFont typeface="Wingdings" pitchFamily="2" charset="2"/>
              <a:buChar char=""/>
              <a:tabLst/>
              <a:defRPr sz="1200"/>
            </a:lvl5pPr>
            <a:lvl6pPr marL="879163" indent="-140400" defTabSz="357708">
              <a:lnSpc>
                <a:spcPct val="140000"/>
              </a:lnSpc>
              <a:buClr>
                <a:schemeClr val="tx1"/>
              </a:buClr>
              <a:buSzPct val="75000"/>
              <a:buFont typeface="Wingdings" pitchFamily="2" charset="2"/>
              <a:buChar char=""/>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RESTRICTED</a:t>
            </a:r>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7107A-DE77-0844-9268-6322027B8EB8}"/>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53274C-B9BF-E74A-AFDA-F4002C518830}"/>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C2C0548-74A2-A74A-A524-216D72F5B390}"/>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2619FA-0B3D-5D40-8498-2EEB79095682}"/>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C70022D-583B-0741-A7F6-DE2F30BB900B}"/>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58F521-5E29-834E-A410-DC2D84A5EAF8}"/>
              </a:ext>
            </a:extLst>
          </p:cNvPr>
          <p:cNvSpPr>
            <a:spLocks noGrp="1"/>
          </p:cNvSpPr>
          <p:nvPr>
            <p:ph type="dt" sz="half" idx="10"/>
          </p:nvPr>
        </p:nvSpPr>
        <p:spPr/>
        <p:txBody>
          <a:bodyPr/>
          <a:lstStyle/>
          <a:p>
            <a:fld id="{A5EE3E3D-6E93-BB45-BF09-40BAD907BDD5}" type="datetimeFigureOut">
              <a:rPr lang="en-US" smtClean="0"/>
              <a:t>11/2/2022</a:t>
            </a:fld>
            <a:endParaRPr lang="en-US"/>
          </a:p>
        </p:txBody>
      </p:sp>
      <p:sp>
        <p:nvSpPr>
          <p:cNvPr id="8" name="Footer Placeholder 7">
            <a:extLst>
              <a:ext uri="{FF2B5EF4-FFF2-40B4-BE49-F238E27FC236}">
                <a16:creationId xmlns:a16="http://schemas.microsoft.com/office/drawing/2014/main" id="{97D52295-407B-7041-ACAA-4E3F95FCC5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7BF752-403A-444D-AAEA-5D4834AA72DE}"/>
              </a:ext>
            </a:extLst>
          </p:cNvPr>
          <p:cNvSpPr>
            <a:spLocks noGrp="1"/>
          </p:cNvSpPr>
          <p:nvPr>
            <p:ph type="sldNum" sz="quarter" idx="12"/>
          </p:nvPr>
        </p:nvSpPr>
        <p:spPr/>
        <p:txBody>
          <a:bodyPr/>
          <a:lstStyle/>
          <a:p>
            <a:fld id="{78A83AE6-B7F9-174F-BC7E-7C2585319B15}" type="slidenum">
              <a:rPr lang="en-US" smtClean="0"/>
              <a:t>‹#›</a:t>
            </a:fld>
            <a:endParaRPr lang="en-US"/>
          </a:p>
        </p:txBody>
      </p:sp>
    </p:spTree>
    <p:extLst>
      <p:ext uri="{BB962C8B-B14F-4D97-AF65-F5344CB8AC3E}">
        <p14:creationId xmlns:p14="http://schemas.microsoft.com/office/powerpoint/2010/main" val="226578217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3" y="712806"/>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3" y="1528766"/>
            <a:ext cx="11171238" cy="4830761"/>
          </a:xfrm>
        </p:spPr>
        <p:txBody>
          <a:bodyPr/>
          <a:lstStyle>
            <a:lvl1pPr marL="0" indent="0" defTabSz="357717">
              <a:lnSpc>
                <a:spcPct val="140000"/>
              </a:lnSpc>
              <a:spcBef>
                <a:spcPts val="0"/>
              </a:spcBef>
              <a:defRPr sz="1801"/>
            </a:lvl1pPr>
            <a:lvl2pPr marL="230406" indent="-230406" defTabSz="357717">
              <a:lnSpc>
                <a:spcPct val="140000"/>
              </a:lnSpc>
              <a:spcBef>
                <a:spcPts val="0"/>
              </a:spcBef>
              <a:defRPr sz="1801"/>
            </a:lvl2pPr>
            <a:lvl3pPr marL="403210" indent="-201605" defTabSz="357717">
              <a:lnSpc>
                <a:spcPct val="140000"/>
              </a:lnSpc>
              <a:spcBef>
                <a:spcPts val="0"/>
              </a:spcBef>
              <a:buClr>
                <a:schemeClr val="tx1"/>
              </a:buClr>
              <a:buSzPct val="75000"/>
              <a:buFont typeface="Wingdings" pitchFamily="2" charset="2"/>
              <a:buChar char=""/>
              <a:defRPr sz="1801"/>
            </a:lvl3pPr>
            <a:lvl4pPr marL="633616" indent="-230406" defTabSz="357717">
              <a:lnSpc>
                <a:spcPct val="140000"/>
              </a:lnSpc>
              <a:spcBef>
                <a:spcPts val="0"/>
              </a:spcBef>
              <a:buClr>
                <a:schemeClr val="tx1"/>
              </a:buClr>
              <a:buSzPct val="75000"/>
              <a:buFont typeface="Wingdings" pitchFamily="2" charset="2"/>
              <a:buChar char=""/>
              <a:defRPr sz="1801"/>
            </a:lvl4pPr>
            <a:lvl5pPr marL="835221" indent="-201605" defTabSz="357717">
              <a:lnSpc>
                <a:spcPct val="140000"/>
              </a:lnSpc>
              <a:spcBef>
                <a:spcPts val="0"/>
              </a:spcBef>
              <a:buClr>
                <a:schemeClr val="tx1"/>
              </a:buClr>
              <a:buSzPct val="75000"/>
              <a:buFont typeface="Wingdings" pitchFamily="2" charset="2"/>
              <a:buChar char=""/>
              <a:defRPr sz="1600"/>
            </a:lvl5pPr>
            <a:lvl6pPr marL="986425" indent="-151204" defTabSz="357717">
              <a:lnSpc>
                <a:spcPct val="140000"/>
              </a:lnSpc>
              <a:buClr>
                <a:schemeClr val="tx1"/>
              </a:buClr>
              <a:buSzPct val="75000"/>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201" rtl="0" eaLnBrk="1" latinLnBrk="0" hangingPunct="1">
              <a:defRPr lang="en-US" sz="850" kern="1200" smtClean="0">
                <a:solidFill>
                  <a:schemeClr val="tx1"/>
                </a:solidFill>
                <a:latin typeface="+mn-lt"/>
                <a:ea typeface="+mn-ea"/>
                <a:cs typeface="Arial" pitchFamily="34" charset="0"/>
              </a:defRPr>
            </a:lvl1pPr>
          </a:lstStyle>
          <a:p>
            <a:pPr>
              <a:defRPr/>
            </a:pPr>
            <a:r>
              <a:rPr lang="en-US" dirty="0"/>
              <a:t>February 2017</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9"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AMS Change Strategy</a:t>
            </a:r>
          </a:p>
        </p:txBody>
      </p:sp>
    </p:spTree>
    <p:extLst>
      <p:ext uri="{BB962C8B-B14F-4D97-AF65-F5344CB8AC3E}">
        <p14:creationId xmlns:p14="http://schemas.microsoft.com/office/powerpoint/2010/main" val="3113707164"/>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RESTRICTED</a:t>
            </a:r>
          </a:p>
        </p:txBody>
      </p:sp>
    </p:spTree>
  </p:cSld>
  <p:clrMapOvr>
    <a:masterClrMapping/>
  </p:clrMapOvr>
  <p:transition/>
  <p:extLst>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410400" indent="-194400">
              <a:lnSpc>
                <a:spcPct val="140000"/>
              </a:lnSpc>
              <a:spcBef>
                <a:spcPts val="0"/>
              </a:spcBef>
              <a:spcAft>
                <a:spcPts val="0"/>
              </a:spcAft>
              <a:buClr>
                <a:schemeClr val="tx1"/>
              </a:buClr>
              <a:buFont typeface="Wingdings" pitchFamily="2" charset="2"/>
              <a:buChar char="n"/>
              <a:defRPr sz="1400"/>
            </a:lvl3pPr>
            <a:lvl4pPr marL="586800" indent="-176400">
              <a:lnSpc>
                <a:spcPct val="140000"/>
              </a:lnSpc>
              <a:spcBef>
                <a:spcPts val="0"/>
              </a:spcBef>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tabLst/>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410400" indent="-194400">
              <a:lnSpc>
                <a:spcPct val="140000"/>
              </a:lnSpc>
              <a:spcAft>
                <a:spcPts val="0"/>
              </a:spcAft>
              <a:buClr>
                <a:schemeClr val="tx1"/>
              </a:buClr>
              <a:buFont typeface="Wingdings" pitchFamily="2" charset="2"/>
              <a:buChar char=""/>
              <a:defRPr sz="1400"/>
            </a:lvl3pPr>
            <a:lvl4pPr marL="586800" indent="-176400">
              <a:lnSpc>
                <a:spcPct val="140000"/>
              </a:lnSpc>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theme" Target="../theme/theme2.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image" Target="../media/image7.png"/><Relationship Id="rId5" Type="http://schemas.openxmlformats.org/officeDocument/2006/relationships/slideLayout" Target="../slideLayouts/slideLayout44.xml"/><Relationship Id="rId10" Type="http://schemas.openxmlformats.org/officeDocument/2006/relationships/theme" Target="../theme/theme3.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10" Type="http://schemas.openxmlformats.org/officeDocument/2006/relationships/image" Target="../media/image6.gif"/><Relationship Id="rId4" Type="http://schemas.openxmlformats.org/officeDocument/2006/relationships/slideLayout" Target="../slideLayouts/slideLayout52.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image" Target="../media/image7.png"/><Relationship Id="rId2" Type="http://schemas.openxmlformats.org/officeDocument/2006/relationships/slideLayout" Target="../slideLayouts/slideLayout58.xml"/><Relationship Id="rId16" Type="http://schemas.openxmlformats.org/officeDocument/2006/relationships/theme" Target="../theme/theme5.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dirty="0"/>
              <a:t>Footer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RESTRICTED</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 id="2147483689" r:id="rId18"/>
    <p:sldLayoutId id="2147483701" r:id="rId19"/>
    <p:sldLayoutId id="2147483690" r:id="rId20"/>
    <p:sldLayoutId id="2147483679" r:id="rId21"/>
    <p:sldLayoutId id="2147484017" r:id="rId22"/>
    <p:sldLayoutId id="2147484018" r:id="rId23"/>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200152" y="1309689"/>
            <a:ext cx="10380133" cy="50720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p:txBody>
      </p:sp>
      <p:sp>
        <p:nvSpPr>
          <p:cNvPr id="1027" name="Rectangle 2"/>
          <p:cNvSpPr>
            <a:spLocks noGrp="1" noChangeArrowheads="1"/>
          </p:cNvSpPr>
          <p:nvPr>
            <p:ph type="title"/>
          </p:nvPr>
        </p:nvSpPr>
        <p:spPr bwMode="auto">
          <a:xfrm>
            <a:off x="23287" y="255592"/>
            <a:ext cx="11512549" cy="424243"/>
          </a:xfrm>
          <a:prstGeom prst="rect">
            <a:avLst/>
          </a:prstGeom>
          <a:solidFill>
            <a:schemeClr val="bg2"/>
          </a:solidFill>
          <a:ln w="36830" algn="ctr">
            <a:solidFill>
              <a:schemeClr val="bg2"/>
            </a:solidFill>
            <a:miter lim="800000"/>
            <a:headEnd/>
            <a:tailEnd/>
          </a:ln>
        </p:spPr>
        <p:txBody>
          <a:bodyPr vert="horz" wrap="square" lIns="863877" tIns="53993" rIns="0" bIns="0" numCol="1" anchor="t" anchorCtr="0" compatLnSpc="1">
            <a:prstTxWarp prst="textNoShape">
              <a:avLst/>
            </a:prstTxWarp>
            <a:spAutoFit/>
          </a:bodyPr>
          <a:lstStyle/>
          <a:p>
            <a:pPr lvl="0"/>
            <a:r>
              <a:rPr lang="en-GB"/>
              <a:t>Click to edit Master title style</a:t>
            </a:r>
          </a:p>
        </p:txBody>
      </p:sp>
      <p:sp>
        <p:nvSpPr>
          <p:cNvPr id="22" name="Text Box 11"/>
          <p:cNvSpPr txBox="1">
            <a:spLocks noChangeArrowheads="1"/>
          </p:cNvSpPr>
          <p:nvPr/>
        </p:nvSpPr>
        <p:spPr bwMode="auto">
          <a:xfrm>
            <a:off x="622300" y="6465888"/>
            <a:ext cx="3359151" cy="323850"/>
          </a:xfrm>
          <a:prstGeom prst="rect">
            <a:avLst/>
          </a:prstGeom>
          <a:noFill/>
          <a:ln w="9525" algn="ctr">
            <a:noFill/>
            <a:miter lim="800000"/>
            <a:headEnd/>
            <a:tailEnd/>
          </a:ln>
        </p:spPr>
        <p:txBody>
          <a:bodyPr wrap="none" lIns="0" tIns="0" rIns="0" bIns="45713"/>
          <a:lstStyle/>
          <a:p>
            <a:pPr defTabSz="914400" fontAlgn="base">
              <a:spcBef>
                <a:spcPct val="0"/>
              </a:spcBef>
              <a:spcAft>
                <a:spcPct val="0"/>
              </a:spcAft>
              <a:defRPr/>
            </a:pPr>
            <a:endParaRPr lang="en-GB" sz="800" dirty="0">
              <a:solidFill>
                <a:srgbClr val="595959"/>
              </a:solidFill>
              <a:cs typeface="Arial" pitchFamily="34" charset="0"/>
            </a:endParaRPr>
          </a:p>
        </p:txBody>
      </p:sp>
      <p:sp>
        <p:nvSpPr>
          <p:cNvPr id="24" name="Rectangle 6"/>
          <p:cNvSpPr>
            <a:spLocks noGrp="1" noChangeArrowheads="1"/>
          </p:cNvSpPr>
          <p:nvPr>
            <p:ph type="sldNum" sz="quarter" idx="4"/>
          </p:nvPr>
        </p:nvSpPr>
        <p:spPr bwMode="auto">
          <a:xfrm>
            <a:off x="11165417" y="6465888"/>
            <a:ext cx="355600" cy="169862"/>
          </a:xfrm>
          <a:prstGeom prst="rect">
            <a:avLst/>
          </a:prstGeom>
          <a:ln>
            <a:miter lim="800000"/>
            <a:headEnd/>
            <a:tailEnd/>
          </a:ln>
        </p:spPr>
        <p:txBody>
          <a:bodyPr vert="horz" wrap="none" lIns="0" tIns="0" rIns="0" bIns="45713" numCol="1" anchor="b" anchorCtr="0" compatLnSpc="1">
            <a:prstTxWarp prst="textNoShape">
              <a:avLst/>
            </a:prstTxWarp>
          </a:bodyPr>
          <a:lstStyle>
            <a:lvl1pPr algn="r">
              <a:defRPr sz="800">
                <a:latin typeface="Futura Medium" pitchFamily="2" charset="0"/>
              </a:defRPr>
            </a:lvl1pPr>
          </a:lstStyle>
          <a:p>
            <a:pPr defTabSz="914400" fontAlgn="base">
              <a:spcBef>
                <a:spcPct val="0"/>
              </a:spcBef>
              <a:spcAft>
                <a:spcPct val="0"/>
              </a:spcAft>
              <a:defRPr/>
            </a:pPr>
            <a:fld id="{AC2EA210-6196-4FA8-A8AA-0BCC4255660F}" type="slidenum">
              <a:rPr lang="en-GB">
                <a:solidFill>
                  <a:srgbClr val="595959"/>
                </a:solidFill>
                <a:cs typeface="Arial" pitchFamily="34" charset="0"/>
              </a:rPr>
              <a:pPr defTabSz="914400" fontAlgn="base">
                <a:spcBef>
                  <a:spcPct val="0"/>
                </a:spcBef>
                <a:spcAft>
                  <a:spcPct val="0"/>
                </a:spcAft>
                <a:defRPr/>
              </a:pPr>
              <a:t>‹#›</a:t>
            </a:fld>
            <a:endParaRPr lang="en-GB" dirty="0">
              <a:solidFill>
                <a:srgbClr val="595959"/>
              </a:solidFill>
              <a:cs typeface="Arial" pitchFamily="34" charset="0"/>
            </a:endParaRPr>
          </a:p>
        </p:txBody>
      </p:sp>
      <p:sp>
        <p:nvSpPr>
          <p:cNvPr id="163858" name="Text Box 11"/>
          <p:cNvSpPr txBox="1">
            <a:spLocks noChangeArrowheads="1"/>
          </p:cNvSpPr>
          <p:nvPr/>
        </p:nvSpPr>
        <p:spPr bwMode="auto">
          <a:xfrm>
            <a:off x="7814733" y="6465888"/>
            <a:ext cx="1439333" cy="323850"/>
          </a:xfrm>
          <a:prstGeom prst="rect">
            <a:avLst/>
          </a:prstGeom>
          <a:noFill/>
          <a:ln w="9525" algn="ctr">
            <a:noFill/>
            <a:miter lim="800000"/>
            <a:headEnd/>
            <a:tailEnd/>
          </a:ln>
        </p:spPr>
        <p:txBody>
          <a:bodyPr lIns="0" tIns="0" rIns="0" bIns="45713"/>
          <a:lstStyle/>
          <a:p>
            <a:pPr algn="ctr" defTabSz="914400" fontAlgn="base">
              <a:spcBef>
                <a:spcPct val="0"/>
              </a:spcBef>
              <a:spcAft>
                <a:spcPct val="0"/>
              </a:spcAft>
              <a:defRPr/>
            </a:pPr>
            <a:r>
              <a:rPr lang="en-GB" sz="800" dirty="0">
                <a:solidFill>
                  <a:srgbClr val="D42E12"/>
                </a:solidFill>
                <a:cs typeface="Arial" pitchFamily="34" charset="0"/>
              </a:rPr>
              <a:t>RESTRICTED</a:t>
            </a:r>
          </a:p>
        </p:txBody>
      </p:sp>
    </p:spTree>
    <p:extLst>
      <p:ext uri="{BB962C8B-B14F-4D97-AF65-F5344CB8AC3E}">
        <p14:creationId xmlns:p14="http://schemas.microsoft.com/office/powerpoint/2010/main" val="58610130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ransition>
    <p:fade/>
  </p:transition>
  <p:hf hdr="0"/>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Futura Medium" pitchFamily="2" charset="0"/>
        </a:defRPr>
      </a:lvl2pPr>
      <a:lvl3pPr algn="l" rtl="0" eaLnBrk="0" fontAlgn="base" hangingPunct="0">
        <a:spcBef>
          <a:spcPct val="0"/>
        </a:spcBef>
        <a:spcAft>
          <a:spcPct val="0"/>
        </a:spcAft>
        <a:defRPr sz="2400">
          <a:solidFill>
            <a:schemeClr val="tx2"/>
          </a:solidFill>
          <a:latin typeface="Futura Medium" pitchFamily="2" charset="0"/>
        </a:defRPr>
      </a:lvl3pPr>
      <a:lvl4pPr algn="l" rtl="0" eaLnBrk="0" fontAlgn="base" hangingPunct="0">
        <a:spcBef>
          <a:spcPct val="0"/>
        </a:spcBef>
        <a:spcAft>
          <a:spcPct val="0"/>
        </a:spcAft>
        <a:defRPr sz="2400">
          <a:solidFill>
            <a:schemeClr val="tx2"/>
          </a:solidFill>
          <a:latin typeface="Futura Medium" pitchFamily="2" charset="0"/>
        </a:defRPr>
      </a:lvl4pPr>
      <a:lvl5pPr algn="l" rtl="0" eaLnBrk="0" fontAlgn="base" hangingPunct="0">
        <a:spcBef>
          <a:spcPct val="0"/>
        </a:spcBef>
        <a:spcAft>
          <a:spcPct val="0"/>
        </a:spcAft>
        <a:defRPr sz="2400">
          <a:solidFill>
            <a:schemeClr val="tx2"/>
          </a:solidFill>
          <a:latin typeface="Futura Medium" pitchFamily="2" charset="0"/>
        </a:defRPr>
      </a:lvl5pPr>
      <a:lvl6pPr marL="457135" algn="l" rtl="0" fontAlgn="base">
        <a:spcBef>
          <a:spcPct val="0"/>
        </a:spcBef>
        <a:spcAft>
          <a:spcPct val="0"/>
        </a:spcAft>
        <a:defRPr sz="2400">
          <a:solidFill>
            <a:schemeClr val="tx2"/>
          </a:solidFill>
          <a:latin typeface="Futura Medium" pitchFamily="2" charset="0"/>
        </a:defRPr>
      </a:lvl6pPr>
      <a:lvl7pPr marL="914269" algn="l" rtl="0" fontAlgn="base">
        <a:spcBef>
          <a:spcPct val="0"/>
        </a:spcBef>
        <a:spcAft>
          <a:spcPct val="0"/>
        </a:spcAft>
        <a:defRPr sz="2400">
          <a:solidFill>
            <a:schemeClr val="tx2"/>
          </a:solidFill>
          <a:latin typeface="Futura Medium" pitchFamily="2" charset="0"/>
        </a:defRPr>
      </a:lvl7pPr>
      <a:lvl8pPr marL="1371404" algn="l" rtl="0" fontAlgn="base">
        <a:spcBef>
          <a:spcPct val="0"/>
        </a:spcBef>
        <a:spcAft>
          <a:spcPct val="0"/>
        </a:spcAft>
        <a:defRPr sz="2400">
          <a:solidFill>
            <a:schemeClr val="tx2"/>
          </a:solidFill>
          <a:latin typeface="Futura Medium" pitchFamily="2" charset="0"/>
        </a:defRPr>
      </a:lvl8pPr>
      <a:lvl9pPr marL="1828539" algn="l" rtl="0" fontAlgn="base">
        <a:spcBef>
          <a:spcPct val="0"/>
        </a:spcBef>
        <a:spcAft>
          <a:spcPct val="0"/>
        </a:spcAft>
        <a:defRPr sz="2400">
          <a:solidFill>
            <a:schemeClr val="tx2"/>
          </a:solidFill>
          <a:latin typeface="Futura Medium" pitchFamily="2" charset="0"/>
        </a:defRPr>
      </a:lvl9pPr>
    </p:titleStyle>
    <p:bodyStyle>
      <a:lvl1pPr marL="284123" indent="-284123" algn="l" rtl="0" eaLnBrk="0" fontAlgn="base" hangingPunct="0">
        <a:lnSpc>
          <a:spcPct val="120000"/>
        </a:lnSpc>
        <a:spcBef>
          <a:spcPct val="0"/>
        </a:spcBef>
        <a:spcAft>
          <a:spcPts val="600"/>
        </a:spcAft>
        <a:buClr>
          <a:schemeClr val="tx2"/>
        </a:buClr>
        <a:buSzPct val="75000"/>
        <a:buFont typeface="Wingdings" pitchFamily="2" charset="2"/>
        <a:buChar char="n"/>
        <a:defRPr sz="2000">
          <a:solidFill>
            <a:schemeClr val="tx1"/>
          </a:solidFill>
          <a:latin typeface="+mn-lt"/>
          <a:ea typeface="+mn-ea"/>
          <a:cs typeface="+mn-cs"/>
        </a:defRPr>
      </a:lvl1pPr>
      <a:lvl2pPr marL="569832" indent="-193648" algn="l" rtl="0" eaLnBrk="0" fontAlgn="base" hangingPunct="0">
        <a:lnSpc>
          <a:spcPct val="120000"/>
        </a:lnSpc>
        <a:spcBef>
          <a:spcPct val="0"/>
        </a:spcBef>
        <a:spcAft>
          <a:spcPts val="600"/>
        </a:spcAft>
        <a:buSzPct val="75000"/>
        <a:buFont typeface="Wingdings" pitchFamily="2" charset="2"/>
        <a:buChar char="n"/>
        <a:defRPr sz="2000">
          <a:solidFill>
            <a:schemeClr val="tx1"/>
          </a:solidFill>
          <a:latin typeface="+mn-lt"/>
        </a:defRPr>
      </a:lvl2pPr>
      <a:lvl3pPr marL="952364" indent="-185711" algn="l" rtl="0" eaLnBrk="0" fontAlgn="base" hangingPunct="0">
        <a:lnSpc>
          <a:spcPct val="120000"/>
        </a:lnSpc>
        <a:spcBef>
          <a:spcPct val="0"/>
        </a:spcBef>
        <a:spcAft>
          <a:spcPts val="600"/>
        </a:spcAft>
        <a:buSzPct val="75000"/>
        <a:buFont typeface="Wingdings" pitchFamily="2" charset="2"/>
        <a:buChar char="n"/>
        <a:defRPr sz="1600">
          <a:solidFill>
            <a:schemeClr val="tx1"/>
          </a:solidFill>
          <a:latin typeface="+mn-lt"/>
        </a:defRPr>
      </a:lvl3pPr>
      <a:lvl4pPr marL="1323786" indent="-180949" algn="l" rtl="0" eaLnBrk="0" fontAlgn="base" hangingPunct="0">
        <a:lnSpc>
          <a:spcPct val="120000"/>
        </a:lnSpc>
        <a:spcBef>
          <a:spcPct val="0"/>
        </a:spcBef>
        <a:spcAft>
          <a:spcPts val="600"/>
        </a:spcAft>
        <a:buSzPct val="75000"/>
        <a:buFont typeface="Wingdings" pitchFamily="2" charset="2"/>
        <a:buChar char="n"/>
        <a:defRPr sz="1200">
          <a:solidFill>
            <a:schemeClr val="tx1"/>
          </a:solidFill>
          <a:latin typeface="+mn-lt"/>
        </a:defRPr>
      </a:lvl4pPr>
      <a:lvl5pPr marL="2057106" indent="-228567" algn="l" rtl="0" eaLnBrk="0" fontAlgn="base" hangingPunct="0">
        <a:spcBef>
          <a:spcPct val="20000"/>
        </a:spcBef>
        <a:spcAft>
          <a:spcPct val="0"/>
        </a:spcAft>
        <a:buFont typeface="Arial" pitchFamily="34" charset="0"/>
        <a:buChar char="»"/>
        <a:defRPr sz="2000">
          <a:solidFill>
            <a:schemeClr val="tx1"/>
          </a:solidFill>
          <a:latin typeface="+mn-lt"/>
        </a:defRPr>
      </a:lvl5pPr>
      <a:lvl6pPr marL="2514241" indent="-228567" algn="l" rtl="0" fontAlgn="base">
        <a:spcBef>
          <a:spcPct val="20000"/>
        </a:spcBef>
        <a:spcAft>
          <a:spcPct val="0"/>
        </a:spcAft>
        <a:buFont typeface="Arial" pitchFamily="34" charset="0"/>
        <a:buChar char="»"/>
        <a:defRPr sz="2000">
          <a:solidFill>
            <a:schemeClr val="tx1"/>
          </a:solidFill>
          <a:latin typeface="+mn-lt"/>
        </a:defRPr>
      </a:lvl6pPr>
      <a:lvl7pPr marL="2971376" indent="-228567" algn="l" rtl="0" fontAlgn="base">
        <a:spcBef>
          <a:spcPct val="20000"/>
        </a:spcBef>
        <a:spcAft>
          <a:spcPct val="0"/>
        </a:spcAft>
        <a:buFont typeface="Arial" pitchFamily="34" charset="0"/>
        <a:buChar char="»"/>
        <a:defRPr sz="2000">
          <a:solidFill>
            <a:schemeClr val="tx1"/>
          </a:solidFill>
          <a:latin typeface="+mn-lt"/>
        </a:defRPr>
      </a:lvl7pPr>
      <a:lvl8pPr marL="3428511" indent="-228567" algn="l" rtl="0" fontAlgn="base">
        <a:spcBef>
          <a:spcPct val="20000"/>
        </a:spcBef>
        <a:spcAft>
          <a:spcPct val="0"/>
        </a:spcAft>
        <a:buFont typeface="Arial" pitchFamily="34" charset="0"/>
        <a:buChar char="»"/>
        <a:defRPr sz="2000">
          <a:solidFill>
            <a:schemeClr val="tx1"/>
          </a:solidFill>
          <a:latin typeface="+mn-lt"/>
        </a:defRPr>
      </a:lvl8pPr>
      <a:lvl9pPr marL="3885646" indent="-228567" algn="l" rtl="0" fontAlgn="base">
        <a:spcBef>
          <a:spcPct val="20000"/>
        </a:spcBef>
        <a:spcAft>
          <a:spcPct val="0"/>
        </a:spcAft>
        <a:buFont typeface="Arial" pitchFamily="34" charset="0"/>
        <a:buChar char="»"/>
        <a:defRPr sz="2000">
          <a:solidFill>
            <a:schemeClr val="tx1"/>
          </a:solidFill>
          <a:latin typeface="+mn-lt"/>
        </a:defRPr>
      </a:lvl9pPr>
    </p:bodyStyle>
    <p:other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Rectangle 6"/>
          <p:cNvSpPr>
            <a:spLocks noGrp="1" noChangeArrowheads="1"/>
          </p:cNvSpPr>
          <p:nvPr>
            <p:ph type="sldNum" sz="quarter" idx="4"/>
          </p:nvPr>
        </p:nvSpPr>
        <p:spPr bwMode="auto">
          <a:xfrm>
            <a:off x="11239500" y="6550026"/>
            <a:ext cx="355600" cy="169863"/>
          </a:xfrm>
          <a:prstGeom prst="rect">
            <a:avLst/>
          </a:prstGeom>
          <a:noFill/>
          <a:ln w="9525">
            <a:noFill/>
            <a:miter lim="800000"/>
            <a:headEnd/>
            <a:tailEnd/>
          </a:ln>
          <a:effectLst/>
        </p:spPr>
        <p:txBody>
          <a:bodyPr vert="horz" wrap="none" lIns="0" tIns="0" rIns="0" bIns="45720" numCol="1" anchor="b" anchorCtr="0" compatLnSpc="1">
            <a:prstTxWarp prst="textNoShape">
              <a:avLst/>
            </a:prstTxWarp>
          </a:bodyPr>
          <a:lstStyle>
            <a:lvl1pPr algn="r">
              <a:defRPr sz="800" smtClean="0">
                <a:solidFill>
                  <a:schemeClr val="bg2"/>
                </a:solidFill>
                <a:latin typeface="Futura Medium" pitchFamily="2" charset="0"/>
              </a:defRPr>
            </a:lvl1pPr>
          </a:lstStyle>
          <a:p>
            <a:pPr defTabSz="914400" fontAlgn="base">
              <a:spcBef>
                <a:spcPct val="0"/>
              </a:spcBef>
              <a:spcAft>
                <a:spcPct val="0"/>
              </a:spcAft>
              <a:defRPr/>
            </a:pPr>
            <a:fld id="{31A3CEE3-450D-48C4-B7FF-329EA1C1825C}" type="slidenum">
              <a:rPr lang="en-US">
                <a:solidFill>
                  <a:srgbClr val="CCCCCC"/>
                </a:solidFill>
                <a:cs typeface="Arial" pitchFamily="34" charset="0"/>
              </a:rPr>
              <a:pPr defTabSz="914400" fontAlgn="base">
                <a:spcBef>
                  <a:spcPct val="0"/>
                </a:spcBef>
                <a:spcAft>
                  <a:spcPct val="0"/>
                </a:spcAft>
                <a:defRPr/>
              </a:pPr>
              <a:t>‹#›</a:t>
            </a:fld>
            <a:endParaRPr lang="en-US">
              <a:solidFill>
                <a:srgbClr val="CCCCCC"/>
              </a:solidFill>
              <a:cs typeface="Arial" pitchFamily="34" charset="0"/>
            </a:endParaRPr>
          </a:p>
        </p:txBody>
      </p:sp>
    </p:spTree>
    <p:extLst>
      <p:ext uri="{BB962C8B-B14F-4D97-AF65-F5344CB8AC3E}">
        <p14:creationId xmlns:p14="http://schemas.microsoft.com/office/powerpoint/2010/main" val="3214851734"/>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Lst>
  <p:transition>
    <p:fade/>
  </p:transition>
  <p:hf hdr="0"/>
  <p:txStyles>
    <p:titleStyle>
      <a:lvl1pPr algn="l" rtl="0" eaLnBrk="0" fontAlgn="base" hangingPunct="0">
        <a:spcBef>
          <a:spcPct val="0"/>
        </a:spcBef>
        <a:spcAft>
          <a:spcPct val="0"/>
        </a:spcAft>
        <a:defRPr sz="2400" kern="1200">
          <a:solidFill>
            <a:srgbClr val="D42E12"/>
          </a:solidFill>
          <a:latin typeface="+mj-lt"/>
          <a:ea typeface="+mj-ea"/>
          <a:cs typeface="+mj-cs"/>
        </a:defRPr>
      </a:lvl1pPr>
      <a:lvl2pPr algn="l" rtl="0" eaLnBrk="0" fontAlgn="base" hangingPunct="0">
        <a:spcBef>
          <a:spcPct val="0"/>
        </a:spcBef>
        <a:spcAft>
          <a:spcPct val="0"/>
        </a:spcAft>
        <a:defRPr sz="2400">
          <a:solidFill>
            <a:srgbClr val="D42E12"/>
          </a:solidFill>
          <a:latin typeface="Futura Medium" pitchFamily="2" charset="0"/>
        </a:defRPr>
      </a:lvl2pPr>
      <a:lvl3pPr algn="l" rtl="0" eaLnBrk="0" fontAlgn="base" hangingPunct="0">
        <a:spcBef>
          <a:spcPct val="0"/>
        </a:spcBef>
        <a:spcAft>
          <a:spcPct val="0"/>
        </a:spcAft>
        <a:defRPr sz="2400">
          <a:solidFill>
            <a:srgbClr val="D42E12"/>
          </a:solidFill>
          <a:latin typeface="Futura Medium" pitchFamily="2" charset="0"/>
        </a:defRPr>
      </a:lvl3pPr>
      <a:lvl4pPr algn="l" rtl="0" eaLnBrk="0" fontAlgn="base" hangingPunct="0">
        <a:spcBef>
          <a:spcPct val="0"/>
        </a:spcBef>
        <a:spcAft>
          <a:spcPct val="0"/>
        </a:spcAft>
        <a:defRPr sz="2400">
          <a:solidFill>
            <a:srgbClr val="D42E12"/>
          </a:solidFill>
          <a:latin typeface="Futura Medium" pitchFamily="2" charset="0"/>
        </a:defRPr>
      </a:lvl4pPr>
      <a:lvl5pPr algn="l" rtl="0" eaLnBrk="0" fontAlgn="base" hangingPunct="0">
        <a:spcBef>
          <a:spcPct val="0"/>
        </a:spcBef>
        <a:spcAft>
          <a:spcPct val="0"/>
        </a:spcAft>
        <a:defRPr sz="2400">
          <a:solidFill>
            <a:srgbClr val="D42E12"/>
          </a:solidFill>
          <a:latin typeface="Futura Medium" pitchFamily="2" charset="0"/>
        </a:defRPr>
      </a:lvl5pPr>
      <a:lvl6pPr marL="457200" algn="l" rtl="0" fontAlgn="base">
        <a:spcBef>
          <a:spcPct val="0"/>
        </a:spcBef>
        <a:spcAft>
          <a:spcPct val="0"/>
        </a:spcAft>
        <a:defRPr sz="2400">
          <a:solidFill>
            <a:srgbClr val="D42E12"/>
          </a:solidFill>
          <a:latin typeface="Futura Medium" pitchFamily="2" charset="0"/>
        </a:defRPr>
      </a:lvl6pPr>
      <a:lvl7pPr marL="914400" algn="l" rtl="0" fontAlgn="base">
        <a:spcBef>
          <a:spcPct val="0"/>
        </a:spcBef>
        <a:spcAft>
          <a:spcPct val="0"/>
        </a:spcAft>
        <a:defRPr sz="2400">
          <a:solidFill>
            <a:srgbClr val="D42E12"/>
          </a:solidFill>
          <a:latin typeface="Futura Medium" pitchFamily="2" charset="0"/>
        </a:defRPr>
      </a:lvl7pPr>
      <a:lvl8pPr marL="1371600" algn="l" rtl="0" fontAlgn="base">
        <a:spcBef>
          <a:spcPct val="0"/>
        </a:spcBef>
        <a:spcAft>
          <a:spcPct val="0"/>
        </a:spcAft>
        <a:defRPr sz="2400">
          <a:solidFill>
            <a:srgbClr val="D42E12"/>
          </a:solidFill>
          <a:latin typeface="Futura Medium" pitchFamily="2" charset="0"/>
        </a:defRPr>
      </a:lvl8pPr>
      <a:lvl9pPr marL="1828800" algn="l" rtl="0" fontAlgn="base">
        <a:spcBef>
          <a:spcPct val="0"/>
        </a:spcBef>
        <a:spcAft>
          <a:spcPct val="0"/>
        </a:spcAft>
        <a:defRPr sz="2400">
          <a:solidFill>
            <a:srgbClr val="D42E12"/>
          </a:solidFill>
          <a:latin typeface="Futura Medium" pitchFamily="2" charset="0"/>
        </a:defRPr>
      </a:lvl9pPr>
    </p:titleStyle>
    <p:bodyStyle>
      <a:lvl1pPr marL="265113" indent="-265113" algn="l" rtl="0" eaLnBrk="0" fontAlgn="base" hangingPunct="0">
        <a:spcBef>
          <a:spcPct val="20000"/>
        </a:spcBef>
        <a:spcAft>
          <a:spcPct val="0"/>
        </a:spcAft>
        <a:buClr>
          <a:schemeClr val="accent2"/>
        </a:buClr>
        <a:buSzPct val="75000"/>
        <a:buBlip>
          <a:blip r:embed="rId11"/>
        </a:buBlip>
        <a:defRPr kern="1200">
          <a:solidFill>
            <a:schemeClr val="tx1"/>
          </a:solidFill>
          <a:latin typeface="+mn-lt"/>
          <a:ea typeface="+mn-ea"/>
          <a:cs typeface="+mn-cs"/>
        </a:defRPr>
      </a:lvl1pPr>
      <a:lvl2pPr marL="447675" indent="-180975" algn="l" rtl="0" eaLnBrk="0" fontAlgn="base" hangingPunct="0">
        <a:spcBef>
          <a:spcPct val="20000"/>
        </a:spcBef>
        <a:spcAft>
          <a:spcPct val="0"/>
        </a:spcAft>
        <a:buFont typeface="Futura Medium" pitchFamily="2" charset="0"/>
        <a:buChar char="—"/>
        <a:defRPr sz="1600" kern="1200">
          <a:solidFill>
            <a:schemeClr val="tx1"/>
          </a:solidFill>
          <a:latin typeface="+mn-lt"/>
          <a:ea typeface="+mn-ea"/>
          <a:cs typeface="+mn-cs"/>
        </a:defRPr>
      </a:lvl2pPr>
      <a:lvl3pPr marL="895350" indent="-180975" algn="l" rtl="0" eaLnBrk="0" fontAlgn="base" hangingPunct="0">
        <a:spcBef>
          <a:spcPct val="20000"/>
        </a:spcBef>
        <a:spcAft>
          <a:spcPct val="0"/>
        </a:spcAft>
        <a:buFont typeface="Futura Medium" pitchFamily="2" charset="0"/>
        <a:buChar char="—"/>
        <a:defRPr sz="1400" kern="1200">
          <a:solidFill>
            <a:schemeClr val="tx1"/>
          </a:solidFill>
          <a:latin typeface="+mn-lt"/>
          <a:ea typeface="+mn-ea"/>
          <a:cs typeface="+mn-cs"/>
        </a:defRPr>
      </a:lvl3pPr>
      <a:lvl4pPr marL="1257300" indent="-180975" algn="l" rtl="0" eaLnBrk="0" fontAlgn="base" hangingPunct="0">
        <a:spcBef>
          <a:spcPct val="20000"/>
        </a:spcBef>
        <a:spcAft>
          <a:spcPct val="0"/>
        </a:spcAft>
        <a:buFont typeface="Futura Medium" pitchFamily="2" charset="0"/>
        <a:buChar char="—"/>
        <a:defRPr sz="12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4"/>
          <p:cNvSpPr>
            <a:spLocks noChangeArrowheads="1"/>
          </p:cNvSpPr>
          <p:nvPr/>
        </p:nvSpPr>
        <p:spPr bwMode="auto">
          <a:xfrm>
            <a:off x="0" y="228599"/>
            <a:ext cx="11567584"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defTabSz="914400" eaLnBrk="0" fontAlgn="base" hangingPunct="0">
              <a:lnSpc>
                <a:spcPct val="90000"/>
              </a:lnSpc>
              <a:spcBef>
                <a:spcPct val="0"/>
              </a:spcBef>
              <a:spcAft>
                <a:spcPct val="0"/>
              </a:spcAft>
            </a:pPr>
            <a:endParaRPr lang="en-US" b="1" dirty="0">
              <a:solidFill>
                <a:srgbClr val="999999"/>
              </a:solidFill>
              <a:latin typeface="Futura" pitchFamily="18" charset="0"/>
              <a:cs typeface="Times New Roman" pitchFamily="18" charset="0"/>
            </a:endParaRPr>
          </a:p>
        </p:txBody>
      </p:sp>
      <p:sp>
        <p:nvSpPr>
          <p:cNvPr id="15" name="Rectangle 3"/>
          <p:cNvSpPr>
            <a:spLocks noGrp="1" noChangeArrowheads="1"/>
          </p:cNvSpPr>
          <p:nvPr>
            <p:ph type="body" idx="1"/>
          </p:nvPr>
        </p:nvSpPr>
        <p:spPr bwMode="auto">
          <a:xfrm>
            <a:off x="1200151" y="1310400"/>
            <a:ext cx="10329568" cy="50713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6" name="Rectangle 2"/>
          <p:cNvSpPr>
            <a:spLocks noGrp="1" noChangeArrowheads="1"/>
          </p:cNvSpPr>
          <p:nvPr>
            <p:ph type="title"/>
          </p:nvPr>
        </p:nvSpPr>
        <p:spPr bwMode="auto">
          <a:xfrm>
            <a:off x="1200154" y="295254"/>
            <a:ext cx="10267951" cy="41910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22" name="Footer Placeholder 3"/>
          <p:cNvSpPr>
            <a:spLocks noGrp="1"/>
          </p:cNvSpPr>
          <p:nvPr>
            <p:ph type="ftr" sz="quarter" idx="3"/>
          </p:nvPr>
        </p:nvSpPr>
        <p:spPr>
          <a:xfrm>
            <a:off x="4652431" y="6470359"/>
            <a:ext cx="3360000" cy="324000"/>
          </a:xfrm>
          <a:prstGeom prst="rect">
            <a:avLst/>
          </a:prstGeom>
        </p:spPr>
        <p:txBody>
          <a:bodyPr lIns="0" tIns="0" rIns="0" bIns="0"/>
          <a:lstStyle>
            <a:lvl1pPr>
              <a:defRPr sz="800"/>
            </a:lvl1pPr>
          </a:lstStyle>
          <a:p>
            <a:pPr defTabSz="914400"/>
            <a:endParaRPr lang="en-GB">
              <a:solidFill>
                <a:srgbClr val="595959"/>
              </a:solidFill>
              <a:cs typeface="Times New Roman" pitchFamily="18" charset="0"/>
            </a:endParaRPr>
          </a:p>
        </p:txBody>
      </p:sp>
      <p:sp>
        <p:nvSpPr>
          <p:cNvPr id="24" name="Rectangle 6" descr="Rectangle 6"/>
          <p:cNvSpPr txBox="1">
            <a:spLocks noChangeArrowheads="1"/>
          </p:cNvSpPr>
          <p:nvPr/>
        </p:nvSpPr>
        <p:spPr bwMode="auto">
          <a:xfrm>
            <a:off x="11169725" y="6470371"/>
            <a:ext cx="355564"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defTabSz="914400">
              <a:defRPr/>
            </a:pPr>
            <a:fld id="{9C092D77-BF14-44D1-8E50-4F1EFB4AC40D}" type="slidenum">
              <a:rPr lang="en-GB" smtClean="0">
                <a:solidFill>
                  <a:srgbClr val="595959"/>
                </a:solidFill>
              </a:rPr>
              <a:pPr defTabSz="914400">
                <a:defRPr/>
              </a:pPr>
              <a:t>‹#›</a:t>
            </a:fld>
            <a:endParaRPr lang="en-GB" dirty="0">
              <a:solidFill>
                <a:srgbClr val="595959"/>
              </a:solidFill>
            </a:endParaRPr>
          </a:p>
        </p:txBody>
      </p:sp>
    </p:spTree>
    <p:extLst>
      <p:ext uri="{BB962C8B-B14F-4D97-AF65-F5344CB8AC3E}">
        <p14:creationId xmlns:p14="http://schemas.microsoft.com/office/powerpoint/2010/main" val="135364345"/>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Lst>
  <p:transition>
    <p:fade/>
  </p:transition>
  <p:txStyles>
    <p:titleStyle>
      <a:lvl1pPr algn="l" defTabSz="914400" rtl="0" eaLnBrk="1" latinLnBrk="0" hangingPunct="1">
        <a:spcBef>
          <a:spcPct val="0"/>
        </a:spcBef>
        <a:buNone/>
        <a:defRPr sz="2400" b="1" kern="1200" cap="none" baseline="0">
          <a:solidFill>
            <a:schemeClr val="accent2"/>
          </a:solidFill>
          <a:latin typeface="+mj-lt"/>
          <a:ea typeface="+mj-ea"/>
          <a:cs typeface="+mj-cs"/>
        </a:defRPr>
      </a:lvl1pPr>
    </p:titleStyle>
    <p:bodyStyle>
      <a:lvl1pPr marL="265113" indent="-265113" algn="l" defTabSz="914400" rtl="0" eaLnBrk="1" latinLnBrk="0" hangingPunct="1">
        <a:lnSpc>
          <a:spcPct val="140000"/>
        </a:lnSpc>
        <a:spcBef>
          <a:spcPts val="0"/>
        </a:spcBef>
        <a:spcAft>
          <a:spcPts val="600"/>
        </a:spcAft>
        <a:buClr>
          <a:schemeClr val="accent2"/>
        </a:buClr>
        <a:buSzPct val="75000"/>
        <a:buFontTx/>
        <a:buBlip>
          <a:blip r:embed="rId10"/>
        </a:buBlip>
        <a:defRPr sz="2000" kern="1200" baseline="0">
          <a:solidFill>
            <a:schemeClr val="tx1"/>
          </a:solidFill>
          <a:latin typeface="+mn-lt"/>
          <a:ea typeface="+mn-ea"/>
          <a:cs typeface="+mn-cs"/>
        </a:defRPr>
      </a:lvl1pPr>
      <a:lvl2pPr marL="447675" indent="-180975" algn="l" defTabSz="914400" rtl="0" eaLnBrk="1" latinLnBrk="0" hangingPunct="1">
        <a:lnSpc>
          <a:spcPct val="140000"/>
        </a:lnSpc>
        <a:spcBef>
          <a:spcPts val="0"/>
        </a:spcBef>
        <a:spcAft>
          <a:spcPts val="600"/>
        </a:spcAft>
        <a:buClr>
          <a:schemeClr val="tx1"/>
        </a:buClr>
        <a:buSzPct val="75000"/>
        <a:buFont typeface="Wingdings" pitchFamily="2" charset="2"/>
        <a:buChar char="n"/>
        <a:defRPr sz="2000" b="0" kern="1200" baseline="0">
          <a:solidFill>
            <a:schemeClr val="tx1"/>
          </a:solidFill>
          <a:latin typeface="+mn-lt"/>
          <a:ea typeface="+mn-ea"/>
          <a:cs typeface="+mn-cs"/>
        </a:defRPr>
      </a:lvl2pPr>
      <a:lvl3pPr marL="895350" indent="-180975" algn="l" defTabSz="914400" rtl="0" eaLnBrk="1" latinLnBrk="0" hangingPunct="1">
        <a:lnSpc>
          <a:spcPct val="140000"/>
        </a:lnSpc>
        <a:spcBef>
          <a:spcPts val="0"/>
        </a:spcBef>
        <a:spcAft>
          <a:spcPts val="600"/>
        </a:spcAft>
        <a:buClr>
          <a:schemeClr val="tx1"/>
        </a:buClr>
        <a:buSzPct val="75000"/>
        <a:buFont typeface="Wingdings" pitchFamily="2" charset="2"/>
        <a:buChar char="n"/>
        <a:defRPr sz="1600" b="0" kern="1200" baseline="0">
          <a:solidFill>
            <a:schemeClr val="tx1"/>
          </a:solidFill>
          <a:latin typeface="+mn-lt"/>
          <a:ea typeface="+mn-ea"/>
          <a:cs typeface="+mn-cs"/>
        </a:defRPr>
      </a:lvl3pPr>
      <a:lvl4pPr marL="1257300" indent="-180975" algn="l" defTabSz="914400" rtl="0" eaLnBrk="1" latinLnBrk="0" hangingPunct="1">
        <a:lnSpc>
          <a:spcPct val="140000"/>
        </a:lnSpc>
        <a:spcBef>
          <a:spcPts val="0"/>
        </a:spcBef>
        <a:spcAft>
          <a:spcPts val="600"/>
        </a:spcAft>
        <a:buClr>
          <a:schemeClr val="tx1"/>
        </a:buClr>
        <a:buSzPct val="75000"/>
        <a:buFont typeface="Wingdings" pitchFamily="2" charset="2"/>
        <a:buChar char="n"/>
        <a:defRPr sz="1200" b="0" kern="1200" baseline="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Rectangle 6">
            <a:extLst>
              <a:ext uri="{FF2B5EF4-FFF2-40B4-BE49-F238E27FC236}">
                <a16:creationId xmlns:a16="http://schemas.microsoft.com/office/drawing/2014/main" id="{960EAFDC-AD18-4197-89D4-D70ED5AB0007}"/>
              </a:ext>
            </a:extLst>
          </p:cNvPr>
          <p:cNvSpPr>
            <a:spLocks noGrp="1" noChangeArrowheads="1"/>
          </p:cNvSpPr>
          <p:nvPr>
            <p:ph type="sldNum" sz="quarter" idx="4"/>
          </p:nvPr>
        </p:nvSpPr>
        <p:spPr bwMode="auto">
          <a:xfrm>
            <a:off x="11239500" y="6550026"/>
            <a:ext cx="355600" cy="169863"/>
          </a:xfrm>
          <a:prstGeom prst="rect">
            <a:avLst/>
          </a:prstGeom>
          <a:noFill/>
          <a:ln w="9525">
            <a:noFill/>
            <a:miter lim="800000"/>
            <a:headEnd/>
            <a:tailEnd/>
          </a:ln>
          <a:effectLst/>
        </p:spPr>
        <p:txBody>
          <a:bodyPr vert="horz" wrap="none" lIns="0" tIns="0" rIns="0" bIns="45720" numCol="1" anchor="b" anchorCtr="0" compatLnSpc="1">
            <a:prstTxWarp prst="textNoShape">
              <a:avLst/>
            </a:prstTxWarp>
          </a:bodyPr>
          <a:lstStyle>
            <a:lvl1pPr algn="r">
              <a:defRPr sz="800">
                <a:solidFill>
                  <a:schemeClr val="bg2"/>
                </a:solidFill>
                <a:latin typeface="Futura Medium" pitchFamily="2" charset="0"/>
              </a:defRPr>
            </a:lvl1pPr>
          </a:lstStyle>
          <a:p>
            <a:fld id="{61C077FA-F5F8-425B-867E-6D3F793ECF3A}" type="slidenum">
              <a:rPr lang="en-US" altLang="en-US"/>
              <a:pPr/>
              <a:t>‹#›</a:t>
            </a:fld>
            <a:endParaRPr lang="en-US" altLang="en-US"/>
          </a:p>
        </p:txBody>
      </p:sp>
    </p:spTree>
    <p:extLst>
      <p:ext uri="{BB962C8B-B14F-4D97-AF65-F5344CB8AC3E}">
        <p14:creationId xmlns:p14="http://schemas.microsoft.com/office/powerpoint/2010/main" val="2928443645"/>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 id="2147484033" r:id="rId13"/>
    <p:sldLayoutId id="2147484034" r:id="rId14"/>
    <p:sldLayoutId id="2147484035" r:id="rId15"/>
  </p:sldLayoutIdLst>
  <p:transition>
    <p:fade/>
  </p:transition>
  <p:hf hdr="0"/>
  <p:txStyles>
    <p:titleStyle>
      <a:lvl1pPr algn="l" rtl="0" eaLnBrk="0" fontAlgn="base" hangingPunct="0">
        <a:spcBef>
          <a:spcPct val="0"/>
        </a:spcBef>
        <a:spcAft>
          <a:spcPct val="0"/>
        </a:spcAft>
        <a:defRPr sz="2400" kern="1200">
          <a:solidFill>
            <a:srgbClr val="D42E12"/>
          </a:solidFill>
          <a:latin typeface="+mj-lt"/>
          <a:ea typeface="+mj-ea"/>
          <a:cs typeface="+mj-cs"/>
        </a:defRPr>
      </a:lvl1pPr>
      <a:lvl2pPr algn="l" rtl="0" eaLnBrk="0" fontAlgn="base" hangingPunct="0">
        <a:spcBef>
          <a:spcPct val="0"/>
        </a:spcBef>
        <a:spcAft>
          <a:spcPct val="0"/>
        </a:spcAft>
        <a:defRPr sz="2400">
          <a:solidFill>
            <a:srgbClr val="D42E12"/>
          </a:solidFill>
          <a:latin typeface="Futura Medium" pitchFamily="2" charset="0"/>
        </a:defRPr>
      </a:lvl2pPr>
      <a:lvl3pPr algn="l" rtl="0" eaLnBrk="0" fontAlgn="base" hangingPunct="0">
        <a:spcBef>
          <a:spcPct val="0"/>
        </a:spcBef>
        <a:spcAft>
          <a:spcPct val="0"/>
        </a:spcAft>
        <a:defRPr sz="2400">
          <a:solidFill>
            <a:srgbClr val="D42E12"/>
          </a:solidFill>
          <a:latin typeface="Futura Medium" pitchFamily="2" charset="0"/>
        </a:defRPr>
      </a:lvl3pPr>
      <a:lvl4pPr algn="l" rtl="0" eaLnBrk="0" fontAlgn="base" hangingPunct="0">
        <a:spcBef>
          <a:spcPct val="0"/>
        </a:spcBef>
        <a:spcAft>
          <a:spcPct val="0"/>
        </a:spcAft>
        <a:defRPr sz="2400">
          <a:solidFill>
            <a:srgbClr val="D42E12"/>
          </a:solidFill>
          <a:latin typeface="Futura Medium" pitchFamily="2" charset="0"/>
        </a:defRPr>
      </a:lvl4pPr>
      <a:lvl5pPr algn="l" rtl="0" eaLnBrk="0" fontAlgn="base" hangingPunct="0">
        <a:spcBef>
          <a:spcPct val="0"/>
        </a:spcBef>
        <a:spcAft>
          <a:spcPct val="0"/>
        </a:spcAft>
        <a:defRPr sz="2400">
          <a:solidFill>
            <a:srgbClr val="D42E12"/>
          </a:solidFill>
          <a:latin typeface="Futura Medium" pitchFamily="2" charset="0"/>
        </a:defRPr>
      </a:lvl5pPr>
      <a:lvl6pPr marL="457200" algn="l" rtl="0" fontAlgn="base">
        <a:spcBef>
          <a:spcPct val="0"/>
        </a:spcBef>
        <a:spcAft>
          <a:spcPct val="0"/>
        </a:spcAft>
        <a:defRPr sz="2400">
          <a:solidFill>
            <a:srgbClr val="D42E12"/>
          </a:solidFill>
          <a:latin typeface="Futura Medium" pitchFamily="2" charset="0"/>
        </a:defRPr>
      </a:lvl6pPr>
      <a:lvl7pPr marL="914400" algn="l" rtl="0" fontAlgn="base">
        <a:spcBef>
          <a:spcPct val="0"/>
        </a:spcBef>
        <a:spcAft>
          <a:spcPct val="0"/>
        </a:spcAft>
        <a:defRPr sz="2400">
          <a:solidFill>
            <a:srgbClr val="D42E12"/>
          </a:solidFill>
          <a:latin typeface="Futura Medium" pitchFamily="2" charset="0"/>
        </a:defRPr>
      </a:lvl7pPr>
      <a:lvl8pPr marL="1371600" algn="l" rtl="0" fontAlgn="base">
        <a:spcBef>
          <a:spcPct val="0"/>
        </a:spcBef>
        <a:spcAft>
          <a:spcPct val="0"/>
        </a:spcAft>
        <a:defRPr sz="2400">
          <a:solidFill>
            <a:srgbClr val="D42E12"/>
          </a:solidFill>
          <a:latin typeface="Futura Medium" pitchFamily="2" charset="0"/>
        </a:defRPr>
      </a:lvl8pPr>
      <a:lvl9pPr marL="1828800" algn="l" rtl="0" fontAlgn="base">
        <a:spcBef>
          <a:spcPct val="0"/>
        </a:spcBef>
        <a:spcAft>
          <a:spcPct val="0"/>
        </a:spcAft>
        <a:defRPr sz="2400">
          <a:solidFill>
            <a:srgbClr val="D42E12"/>
          </a:solidFill>
          <a:latin typeface="Futura Medium" pitchFamily="2" charset="0"/>
        </a:defRPr>
      </a:lvl9pPr>
    </p:titleStyle>
    <p:bodyStyle>
      <a:lvl1pPr marL="265113" indent="-265113" algn="l" rtl="0" eaLnBrk="0" fontAlgn="base" hangingPunct="0">
        <a:spcBef>
          <a:spcPct val="20000"/>
        </a:spcBef>
        <a:spcAft>
          <a:spcPct val="0"/>
        </a:spcAft>
        <a:buClr>
          <a:schemeClr val="accent2"/>
        </a:buClr>
        <a:buSzPct val="75000"/>
        <a:buBlip>
          <a:blip r:embed="rId17"/>
        </a:buBlip>
        <a:defRPr kern="1200">
          <a:solidFill>
            <a:schemeClr val="tx1"/>
          </a:solidFill>
          <a:latin typeface="+mn-lt"/>
          <a:ea typeface="+mn-ea"/>
          <a:cs typeface="+mn-cs"/>
        </a:defRPr>
      </a:lvl1pPr>
      <a:lvl2pPr marL="447675" indent="-180975" algn="l" rtl="0" eaLnBrk="0" fontAlgn="base" hangingPunct="0">
        <a:spcBef>
          <a:spcPct val="20000"/>
        </a:spcBef>
        <a:spcAft>
          <a:spcPct val="0"/>
        </a:spcAft>
        <a:buFont typeface="Futura Medium" pitchFamily="2" charset="0"/>
        <a:buChar char="—"/>
        <a:defRPr sz="1600" kern="1200">
          <a:solidFill>
            <a:schemeClr val="tx1"/>
          </a:solidFill>
          <a:latin typeface="+mn-lt"/>
          <a:ea typeface="+mn-ea"/>
          <a:cs typeface="+mn-cs"/>
        </a:defRPr>
      </a:lvl2pPr>
      <a:lvl3pPr marL="895350" indent="-180975" algn="l" rtl="0" eaLnBrk="0" fontAlgn="base" hangingPunct="0">
        <a:spcBef>
          <a:spcPct val="20000"/>
        </a:spcBef>
        <a:spcAft>
          <a:spcPct val="0"/>
        </a:spcAft>
        <a:buFont typeface="Futura Medium" pitchFamily="2" charset="0"/>
        <a:buChar char="—"/>
        <a:defRPr sz="1400" kern="1200">
          <a:solidFill>
            <a:schemeClr val="tx1"/>
          </a:solidFill>
          <a:latin typeface="+mn-lt"/>
          <a:ea typeface="+mn-ea"/>
          <a:cs typeface="+mn-cs"/>
        </a:defRPr>
      </a:lvl3pPr>
      <a:lvl4pPr marL="1257300" indent="-180975" algn="l" rtl="0" eaLnBrk="0" fontAlgn="base" hangingPunct="0">
        <a:spcBef>
          <a:spcPct val="20000"/>
        </a:spcBef>
        <a:spcAft>
          <a:spcPct val="0"/>
        </a:spcAft>
        <a:buFont typeface="Futura Medium" pitchFamily="2" charset="0"/>
        <a:buChar char="—"/>
        <a:defRPr sz="12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D32BAE6A-B452-4007-8177-56DD051636F9}" type="slidenum">
              <a:rPr lang="en-GB" smtClean="0"/>
              <a:pPr/>
              <a:t>1</a:t>
            </a:fld>
            <a:endParaRPr lang="en-GB" dirty="0"/>
          </a:p>
        </p:txBody>
      </p:sp>
      <p:sp>
        <p:nvSpPr>
          <p:cNvPr id="11" name="Title 1">
            <a:extLst>
              <a:ext uri="{FF2B5EF4-FFF2-40B4-BE49-F238E27FC236}">
                <a16:creationId xmlns:a16="http://schemas.microsoft.com/office/drawing/2014/main" id="{5409D6DD-B4E9-443C-9CE4-5812548A962E}"/>
              </a:ext>
            </a:extLst>
          </p:cNvPr>
          <p:cNvSpPr txBox="1">
            <a:spLocks/>
          </p:cNvSpPr>
          <p:nvPr/>
        </p:nvSpPr>
        <p:spPr bwMode="auto">
          <a:xfrm>
            <a:off x="1424430" y="861825"/>
            <a:ext cx="10396095" cy="918000"/>
          </a:xfrm>
          <a:prstGeom prst="rect">
            <a:avLst/>
          </a:prstGeom>
          <a:noFill/>
          <a:ln w="9525" algn="ctr">
            <a:noFill/>
            <a:miter lim="800000"/>
            <a:headEnd/>
            <a:tailEnd/>
          </a:ln>
        </p:spPr>
        <p:txBody>
          <a:bodyPr vert="horz" wrap="square" lIns="0" tIns="0" rIns="0" bIns="0" numCol="1" anchor="ctr" anchorCtr="0" compatLnSpc="1">
            <a:prstTxWarp prst="textNoShape">
              <a:avLst/>
            </a:prstTxWarp>
          </a:bodyPr>
          <a:lstStyle>
            <a:lvl1pPr algn="l" defTabSz="1219170" rtl="0" eaLnBrk="1" latinLnBrk="0" hangingPunct="1">
              <a:lnSpc>
                <a:spcPct val="110000"/>
              </a:lnSpc>
              <a:spcBef>
                <a:spcPct val="0"/>
              </a:spcBef>
              <a:buNone/>
              <a:defRPr sz="2800" b="0" kern="1200" cap="none" spc="0" baseline="0">
                <a:solidFill>
                  <a:schemeClr val="tx1"/>
                </a:solidFill>
                <a:latin typeface="+mj-lt"/>
                <a:ea typeface="+mj-ea"/>
                <a:cs typeface="Arial" pitchFamily="34" charset="0"/>
              </a:defRPr>
            </a:lvl1pPr>
          </a:lstStyle>
          <a:p>
            <a:r>
              <a:rPr lang="nl-NL" sz="2400" dirty="0"/>
              <a:t>SPDC LOD1 Health Check – Forcados Area</a:t>
            </a:r>
          </a:p>
        </p:txBody>
      </p:sp>
      <p:sp>
        <p:nvSpPr>
          <p:cNvPr id="12" name="Title 1">
            <a:extLst>
              <a:ext uri="{FF2B5EF4-FFF2-40B4-BE49-F238E27FC236}">
                <a16:creationId xmlns:a16="http://schemas.microsoft.com/office/drawing/2014/main" id="{8F93706E-E3E2-4AB1-9636-37C2B08FA176}"/>
              </a:ext>
            </a:extLst>
          </p:cNvPr>
          <p:cNvSpPr txBox="1">
            <a:spLocks/>
          </p:cNvSpPr>
          <p:nvPr/>
        </p:nvSpPr>
        <p:spPr bwMode="auto">
          <a:xfrm>
            <a:off x="1779994" y="1488120"/>
            <a:ext cx="9899747" cy="918000"/>
          </a:xfrm>
          <a:prstGeom prst="rect">
            <a:avLst/>
          </a:prstGeom>
          <a:noFill/>
          <a:ln w="9525" algn="ctr">
            <a:noFill/>
            <a:miter lim="800000"/>
            <a:headEnd/>
            <a:tailEnd/>
          </a:ln>
        </p:spPr>
        <p:txBody>
          <a:bodyPr vert="horz" wrap="square" lIns="0" tIns="0" rIns="0" bIns="0" numCol="1" anchor="ctr" anchorCtr="0" compatLnSpc="1">
            <a:prstTxWarp prst="textNoShape">
              <a:avLst/>
            </a:prstTxWarp>
          </a:bodyPr>
          <a:lstStyle>
            <a:lvl1pPr algn="l" defTabSz="1219170" rtl="0" eaLnBrk="1" latinLnBrk="0" hangingPunct="1">
              <a:lnSpc>
                <a:spcPct val="110000"/>
              </a:lnSpc>
              <a:spcBef>
                <a:spcPct val="0"/>
              </a:spcBef>
              <a:buNone/>
              <a:defRPr sz="2800" b="0" kern="1200" cap="none" spc="0" baseline="0">
                <a:solidFill>
                  <a:schemeClr val="tx1"/>
                </a:solidFill>
                <a:latin typeface="+mj-lt"/>
                <a:ea typeface="+mj-ea"/>
                <a:cs typeface="Arial" pitchFamily="34" charset="0"/>
              </a:defRPr>
            </a:lvl1pPr>
          </a:lstStyle>
          <a:p>
            <a:r>
              <a:rPr lang="nl-NL" sz="1800" i="1" dirty="0"/>
              <a:t>Manage Threats and Opportunities</a:t>
            </a:r>
          </a:p>
        </p:txBody>
      </p:sp>
      <p:sp>
        <p:nvSpPr>
          <p:cNvPr id="13" name="Subtitle 13">
            <a:extLst>
              <a:ext uri="{FF2B5EF4-FFF2-40B4-BE49-F238E27FC236}">
                <a16:creationId xmlns:a16="http://schemas.microsoft.com/office/drawing/2014/main" id="{A3B462AC-DFE9-430B-914B-11887D3BED31}"/>
              </a:ext>
            </a:extLst>
          </p:cNvPr>
          <p:cNvSpPr txBox="1">
            <a:spLocks/>
          </p:cNvSpPr>
          <p:nvPr/>
        </p:nvSpPr>
        <p:spPr bwMode="auto">
          <a:xfrm>
            <a:off x="1779995" y="3330074"/>
            <a:ext cx="7192556" cy="749808"/>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sz="1800" kern="1200" baseline="0">
                <a:solidFill>
                  <a:schemeClr val="tx1"/>
                </a:solidFill>
                <a:latin typeface="+mn-lt"/>
                <a:ea typeface="+mn-ea"/>
                <a:cs typeface="Arial" pitchFamily="34" charset="0"/>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a:t>Final Report</a:t>
            </a:r>
          </a:p>
        </p:txBody>
      </p:sp>
      <p:sp>
        <p:nvSpPr>
          <p:cNvPr id="16" name="Text Placeholder 8">
            <a:extLst>
              <a:ext uri="{FF2B5EF4-FFF2-40B4-BE49-F238E27FC236}">
                <a16:creationId xmlns:a16="http://schemas.microsoft.com/office/drawing/2014/main" id="{79E4AA89-B55C-4AC3-B97D-7FDA41A4BF58}"/>
              </a:ext>
            </a:extLst>
          </p:cNvPr>
          <p:cNvSpPr txBox="1">
            <a:spLocks/>
          </p:cNvSpPr>
          <p:nvPr/>
        </p:nvSpPr>
        <p:spPr bwMode="auto">
          <a:xfrm>
            <a:off x="9461640" y="3823216"/>
            <a:ext cx="2131646" cy="104610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marL="0" indent="0" algn="l" defTabSz="357708" rtl="0" eaLnBrk="1" latinLnBrk="0" hangingPunct="1">
              <a:lnSpc>
                <a:spcPct val="100000"/>
              </a:lnSpc>
              <a:spcBef>
                <a:spcPts val="0"/>
              </a:spcBef>
              <a:spcAft>
                <a:spcPts val="0"/>
              </a:spcAft>
              <a:buClr>
                <a:schemeClr val="accent2"/>
              </a:buClr>
              <a:buSzPct val="85000"/>
              <a:buFont typeface="Wingdings" pitchFamily="2" charset="2"/>
              <a:buNone/>
              <a:defRPr sz="1400" kern="1200" baseline="0">
                <a:solidFill>
                  <a:schemeClr val="tx1"/>
                </a:solidFill>
                <a:latin typeface="+mj-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de-DE" dirty="0">
                <a:latin typeface="+mn-lt"/>
              </a:rPr>
              <a:t>24th October 2022</a:t>
            </a:r>
          </a:p>
        </p:txBody>
      </p:sp>
      <p:sp>
        <p:nvSpPr>
          <p:cNvPr id="19" name="Text Placeholder 8">
            <a:extLst>
              <a:ext uri="{FF2B5EF4-FFF2-40B4-BE49-F238E27FC236}">
                <a16:creationId xmlns:a16="http://schemas.microsoft.com/office/drawing/2014/main" id="{FDBBFCAC-CA28-419A-ABD2-6F05C113A6EC}"/>
              </a:ext>
            </a:extLst>
          </p:cNvPr>
          <p:cNvSpPr>
            <a:spLocks noGrp="1"/>
          </p:cNvSpPr>
          <p:nvPr>
            <p:ph type="body" sz="quarter" idx="10"/>
          </p:nvPr>
        </p:nvSpPr>
        <p:spPr>
          <a:xfrm>
            <a:off x="1779491" y="4630200"/>
            <a:ext cx="3621184" cy="749808"/>
          </a:xfrm>
        </p:spPr>
        <p:txBody>
          <a:bodyPr/>
          <a:lstStyle/>
          <a:p>
            <a:r>
              <a:rPr lang="de-DE" dirty="0">
                <a:latin typeface="+mn-lt"/>
              </a:rPr>
              <a:t>Kebin Ofori</a:t>
            </a:r>
          </a:p>
          <a:p>
            <a:r>
              <a:rPr lang="de-DE" dirty="0">
                <a:latin typeface="+mn-lt"/>
              </a:rPr>
              <a:t>Manager, Reliability Engineering </a:t>
            </a:r>
          </a:p>
          <a:p>
            <a:r>
              <a:rPr lang="de-DE" dirty="0">
                <a:latin typeface="+mn-lt"/>
              </a:rPr>
              <a:t>MTO Site Process Owner (SPO)</a:t>
            </a:r>
            <a:endParaRPr lang="en-GB" dirty="0">
              <a:latin typeface="+mn-lt"/>
            </a:endParaRPr>
          </a:p>
        </p:txBody>
      </p:sp>
      <p:sp>
        <p:nvSpPr>
          <p:cNvPr id="9" name="Text Placeholder 8">
            <a:extLst>
              <a:ext uri="{FF2B5EF4-FFF2-40B4-BE49-F238E27FC236}">
                <a16:creationId xmlns:a16="http://schemas.microsoft.com/office/drawing/2014/main" id="{583BE06C-0F90-4729-83F4-6F4DF3CAC485}"/>
              </a:ext>
            </a:extLst>
          </p:cNvPr>
          <p:cNvSpPr txBox="1">
            <a:spLocks/>
          </p:cNvSpPr>
          <p:nvPr/>
        </p:nvSpPr>
        <p:spPr bwMode="auto">
          <a:xfrm>
            <a:off x="6541991" y="4604908"/>
            <a:ext cx="3621184" cy="749808"/>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marL="0" indent="0" algn="l" defTabSz="357708" rtl="0" eaLnBrk="1" latinLnBrk="0" hangingPunct="1">
              <a:lnSpc>
                <a:spcPct val="100000"/>
              </a:lnSpc>
              <a:spcBef>
                <a:spcPts val="0"/>
              </a:spcBef>
              <a:spcAft>
                <a:spcPts val="0"/>
              </a:spcAft>
              <a:buClr>
                <a:schemeClr val="accent2"/>
              </a:buClr>
              <a:buSzPct val="85000"/>
              <a:buFont typeface="Wingdings" pitchFamily="2" charset="2"/>
              <a:buNone/>
              <a:defRPr sz="1400" kern="1200" baseline="0">
                <a:solidFill>
                  <a:schemeClr val="tx1"/>
                </a:solidFill>
                <a:latin typeface="+mj-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de-DE" dirty="0">
                <a:latin typeface="+mn-lt"/>
              </a:rPr>
              <a:t>Victor Ndukwe</a:t>
            </a:r>
          </a:p>
          <a:p>
            <a:r>
              <a:rPr lang="de-DE" dirty="0">
                <a:latin typeface="+mn-lt"/>
              </a:rPr>
              <a:t>Onshore Reliability Engineer – West Asset</a:t>
            </a:r>
          </a:p>
          <a:p>
            <a:r>
              <a:rPr lang="de-DE" dirty="0">
                <a:latin typeface="+mn-lt"/>
              </a:rPr>
              <a:t> MTO Site Process Focal Point (SPFP)</a:t>
            </a:r>
            <a:endParaRPr lang="en-GB" dirty="0">
              <a:latin typeface="+mn-lt"/>
            </a:endParaRPr>
          </a:p>
        </p:txBody>
      </p:sp>
    </p:spTree>
    <p:extLst>
      <p:ext uri="{BB962C8B-B14F-4D97-AF65-F5344CB8AC3E}">
        <p14:creationId xmlns:p14="http://schemas.microsoft.com/office/powerpoint/2010/main" val="66490785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27A54A8-618C-4199-9C48-1E7234D867FD}"/>
              </a:ext>
            </a:extLst>
          </p:cNvPr>
          <p:cNvSpPr>
            <a:spLocks noGrp="1"/>
          </p:cNvSpPr>
          <p:nvPr>
            <p:ph type="sldNum" sz="quarter" idx="4"/>
          </p:nvPr>
        </p:nvSpPr>
        <p:spPr/>
        <p:txBody>
          <a:bodyPr/>
          <a:lstStyle/>
          <a:p>
            <a:fld id="{D32BAE6A-B452-4007-8177-56DD051636F9}" type="slidenum">
              <a:rPr lang="en-GB" smtClean="0"/>
              <a:pPr/>
              <a:t>10</a:t>
            </a:fld>
            <a:endParaRPr lang="en-GB" dirty="0"/>
          </a:p>
        </p:txBody>
      </p:sp>
    </p:spTree>
    <p:extLst>
      <p:ext uri="{BB962C8B-B14F-4D97-AF65-F5344CB8AC3E}">
        <p14:creationId xmlns:p14="http://schemas.microsoft.com/office/powerpoint/2010/main" val="57684044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466048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a:extLst>
              <a:ext uri="{FF2B5EF4-FFF2-40B4-BE49-F238E27FC236}">
                <a16:creationId xmlns:a16="http://schemas.microsoft.com/office/drawing/2014/main" id="{D45EA653-73AC-491B-828E-1DDE8B7D7C3B}"/>
              </a:ext>
            </a:extLst>
          </p:cNvPr>
          <p:cNvGraphicFramePr>
            <a:graphicFrameLocks/>
          </p:cNvGraphicFramePr>
          <p:nvPr/>
        </p:nvGraphicFramePr>
        <p:xfrm>
          <a:off x="170804" y="640471"/>
          <a:ext cx="11696701" cy="5815930"/>
        </p:xfrm>
        <a:graphic>
          <a:graphicData uri="http://schemas.openxmlformats.org/drawingml/2006/table">
            <a:tbl>
              <a:tblPr firstRow="1" bandRow="1">
                <a:tableStyleId>{5940675A-B579-460E-94D1-54222C63F5DA}</a:tableStyleId>
              </a:tblPr>
              <a:tblGrid>
                <a:gridCol w="1688748">
                  <a:extLst>
                    <a:ext uri="{9D8B030D-6E8A-4147-A177-3AD203B41FA5}">
                      <a16:colId xmlns:a16="http://schemas.microsoft.com/office/drawing/2014/main" val="20000"/>
                    </a:ext>
                  </a:extLst>
                </a:gridCol>
                <a:gridCol w="1688748">
                  <a:extLst>
                    <a:ext uri="{9D8B030D-6E8A-4147-A177-3AD203B41FA5}">
                      <a16:colId xmlns:a16="http://schemas.microsoft.com/office/drawing/2014/main" val="20001"/>
                    </a:ext>
                  </a:extLst>
                </a:gridCol>
                <a:gridCol w="4159601">
                  <a:extLst>
                    <a:ext uri="{9D8B030D-6E8A-4147-A177-3AD203B41FA5}">
                      <a16:colId xmlns:a16="http://schemas.microsoft.com/office/drawing/2014/main" val="20002"/>
                    </a:ext>
                  </a:extLst>
                </a:gridCol>
                <a:gridCol w="707013">
                  <a:extLst>
                    <a:ext uri="{9D8B030D-6E8A-4147-A177-3AD203B41FA5}">
                      <a16:colId xmlns:a16="http://schemas.microsoft.com/office/drawing/2014/main" val="20003"/>
                    </a:ext>
                  </a:extLst>
                </a:gridCol>
                <a:gridCol w="1225839">
                  <a:extLst>
                    <a:ext uri="{9D8B030D-6E8A-4147-A177-3AD203B41FA5}">
                      <a16:colId xmlns:a16="http://schemas.microsoft.com/office/drawing/2014/main" val="20004"/>
                    </a:ext>
                  </a:extLst>
                </a:gridCol>
                <a:gridCol w="2226752">
                  <a:extLst>
                    <a:ext uri="{9D8B030D-6E8A-4147-A177-3AD203B41FA5}">
                      <a16:colId xmlns:a16="http://schemas.microsoft.com/office/drawing/2014/main" val="20005"/>
                    </a:ext>
                  </a:extLst>
                </a:gridCol>
              </a:tblGrid>
              <a:tr h="407431">
                <a:tc gridSpan="2">
                  <a:txBody>
                    <a:bodyPr/>
                    <a:lstStyle/>
                    <a:p>
                      <a:pPr marL="0" algn="l" defTabSz="914400" rtl="0" eaLnBrk="1" latinLnBrk="0" hangingPunct="1">
                        <a:lnSpc>
                          <a:spcPct val="100000"/>
                        </a:lnSpc>
                      </a:pPr>
                      <a:r>
                        <a:rPr lang="en-GB" sz="1500" b="1" i="0" kern="1200" dirty="0">
                          <a:solidFill>
                            <a:schemeClr val="tx1"/>
                          </a:solidFill>
                          <a:latin typeface="+mn-lt"/>
                          <a:ea typeface="+mn-ea"/>
                          <a:cs typeface="Arial" pitchFamily="34" charset="0"/>
                        </a:rPr>
                        <a:t>MEETING PURPOSE</a:t>
                      </a:r>
                    </a:p>
                  </a:txBody>
                  <a:tcPr marL="125696" marR="125696"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4">
                  <a:txBody>
                    <a:bodyPr/>
                    <a:lstStyle/>
                    <a:p>
                      <a:pPr marL="171450" indent="-171450" algn="l" defTabSz="914400" rtl="0" eaLnBrk="1" latinLnBrk="0" hangingPunct="1">
                        <a:lnSpc>
                          <a:spcPct val="100000"/>
                        </a:lnSpc>
                        <a:buFont typeface="Arial" panose="020B0604020202020204" pitchFamily="34" charset="0"/>
                        <a:buChar char="•"/>
                      </a:pPr>
                      <a:r>
                        <a:rPr lang="en-US" sz="1200" b="0" i="0" kern="1200" dirty="0">
                          <a:solidFill>
                            <a:srgbClr val="000000"/>
                          </a:solidFill>
                          <a:latin typeface="+mn-lt"/>
                          <a:ea typeface="+mn-ea"/>
                          <a:cs typeface="Arial" pitchFamily="34" charset="0"/>
                        </a:rPr>
                        <a:t>Provide a forum to</a:t>
                      </a:r>
                      <a:r>
                        <a:rPr lang="en-US" sz="1200" b="0" i="0" kern="1200" baseline="0" dirty="0">
                          <a:solidFill>
                            <a:srgbClr val="000000"/>
                          </a:solidFill>
                          <a:latin typeface="+mn-lt"/>
                          <a:ea typeface="+mn-ea"/>
                          <a:cs typeface="Arial" pitchFamily="34" charset="0"/>
                        </a:rPr>
                        <a:t> review critical issues impacting on Asset Reliability, Flaring and Deferment.</a:t>
                      </a:r>
                    </a:p>
                    <a:p>
                      <a:pPr marL="171450" indent="-171450" algn="l" defTabSz="914400" rtl="0" eaLnBrk="1" latinLnBrk="0" hangingPunct="1">
                        <a:lnSpc>
                          <a:spcPct val="100000"/>
                        </a:lnSpc>
                        <a:buFont typeface="Arial" panose="020B0604020202020204" pitchFamily="34" charset="0"/>
                        <a:buChar char="•"/>
                      </a:pPr>
                      <a:r>
                        <a:rPr lang="en-US" sz="1200" b="0" i="0" kern="1200" dirty="0">
                          <a:solidFill>
                            <a:srgbClr val="000000"/>
                          </a:solidFill>
                          <a:latin typeface="+mn-lt"/>
                          <a:ea typeface="+mn-ea"/>
                          <a:cs typeface="Arial" pitchFamily="34" charset="0"/>
                        </a:rPr>
                        <a:t>Prioritize</a:t>
                      </a:r>
                      <a:r>
                        <a:rPr lang="en-US" sz="1200" b="0" i="0" kern="1200" baseline="0" dirty="0">
                          <a:solidFill>
                            <a:srgbClr val="000000"/>
                          </a:solidFill>
                          <a:latin typeface="+mn-lt"/>
                          <a:ea typeface="+mn-ea"/>
                          <a:cs typeface="Arial" pitchFamily="34" charset="0"/>
                        </a:rPr>
                        <a:t> issues on Fit4MTO such that resources are focused in the right area.</a:t>
                      </a:r>
                    </a:p>
                  </a:txBody>
                  <a:tcPr marL="125696" marR="125696"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GB"/>
                    </a:p>
                  </a:txBody>
                  <a:tcPr/>
                </a:tc>
                <a:tc hMerge="1">
                  <a:txBody>
                    <a:bodyPr/>
                    <a:lstStyle/>
                    <a:p>
                      <a:endParaRPr lang="en-GB" dirty="0"/>
                    </a:p>
                  </a:txBody>
                  <a:tcPr/>
                </a:tc>
                <a:extLst>
                  <a:ext uri="{0D108BD9-81ED-4DB2-BD59-A6C34878D82A}">
                    <a16:rowId xmlns:a16="http://schemas.microsoft.com/office/drawing/2014/main" val="10000"/>
                  </a:ext>
                </a:extLst>
              </a:tr>
              <a:tr h="570397">
                <a:tc gridSpan="2">
                  <a:txBody>
                    <a:bodyPr/>
                    <a:lstStyle/>
                    <a:p>
                      <a:pPr marL="0" algn="l" defTabSz="914400" rtl="0" eaLnBrk="1" latinLnBrk="0" hangingPunct="1">
                        <a:lnSpc>
                          <a:spcPct val="100000"/>
                        </a:lnSpc>
                      </a:pPr>
                      <a:r>
                        <a:rPr lang="en-GB" sz="1500" b="1" i="0" kern="1200" dirty="0">
                          <a:solidFill>
                            <a:schemeClr val="tx1"/>
                          </a:solidFill>
                          <a:latin typeface="+mn-lt"/>
                          <a:ea typeface="+mn-ea"/>
                          <a:cs typeface="Arial" pitchFamily="34" charset="0"/>
                        </a:rPr>
                        <a:t>ATTENDEES</a:t>
                      </a:r>
                    </a:p>
                  </a:txBody>
                  <a:tcPr marL="125696" marR="125696"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4">
                  <a:txBody>
                    <a:bodyPr/>
                    <a:lstStyle/>
                    <a:p>
                      <a:pPr>
                        <a:buFont typeface="Arial" pitchFamily="34" charset="0"/>
                        <a:buNone/>
                      </a:pPr>
                      <a:r>
                        <a:rPr lang="en-GB" sz="1200" dirty="0">
                          <a:solidFill>
                            <a:srgbClr val="000000"/>
                          </a:solidFill>
                        </a:rPr>
                        <a:t>Production Unit Manager/Terminal Installation Manager/Offshore Installation Manager,</a:t>
                      </a:r>
                      <a:r>
                        <a:rPr lang="en-GB" sz="1200" baseline="0" dirty="0">
                          <a:solidFill>
                            <a:srgbClr val="000000"/>
                          </a:solidFill>
                        </a:rPr>
                        <a:t> </a:t>
                      </a:r>
                      <a:r>
                        <a:rPr lang="en-GB" sz="1200" dirty="0">
                          <a:solidFill>
                            <a:srgbClr val="000000"/>
                          </a:solidFill>
                        </a:rPr>
                        <a:t>Operations TL/Supervisor,</a:t>
                      </a:r>
                      <a:r>
                        <a:rPr lang="en-GB" sz="1200" baseline="0" dirty="0">
                          <a:solidFill>
                            <a:srgbClr val="000000"/>
                          </a:solidFill>
                        </a:rPr>
                        <a:t> </a:t>
                      </a:r>
                      <a:r>
                        <a:rPr lang="en-GB" sz="1200" dirty="0">
                          <a:solidFill>
                            <a:srgbClr val="000000"/>
                          </a:solidFill>
                        </a:rPr>
                        <a:t>Maintenance TL/Supervisor,</a:t>
                      </a:r>
                      <a:r>
                        <a:rPr lang="en-GB" sz="1200" baseline="0" dirty="0">
                          <a:solidFill>
                            <a:srgbClr val="000000"/>
                          </a:solidFill>
                        </a:rPr>
                        <a:t> Maintenance Support; AGG Engineer</a:t>
                      </a:r>
                      <a:r>
                        <a:rPr lang="en-GB" sz="1200" dirty="0">
                          <a:solidFill>
                            <a:srgbClr val="000000"/>
                          </a:solidFill>
                        </a:rPr>
                        <a:t>,</a:t>
                      </a:r>
                      <a:r>
                        <a:rPr lang="en-GB" sz="1200" baseline="0" dirty="0">
                          <a:solidFill>
                            <a:srgbClr val="000000"/>
                          </a:solidFill>
                        </a:rPr>
                        <a:t> </a:t>
                      </a:r>
                      <a:r>
                        <a:rPr lang="en-GB" sz="1200" dirty="0">
                          <a:solidFill>
                            <a:srgbClr val="000000"/>
                          </a:solidFill>
                        </a:rPr>
                        <a:t>Operation Support,</a:t>
                      </a:r>
                      <a:r>
                        <a:rPr lang="en-GB" sz="1200" baseline="0" dirty="0">
                          <a:solidFill>
                            <a:srgbClr val="000000"/>
                          </a:solidFill>
                        </a:rPr>
                        <a:t> </a:t>
                      </a:r>
                      <a:r>
                        <a:rPr lang="en-GB" sz="1200" dirty="0">
                          <a:solidFill>
                            <a:srgbClr val="000000"/>
                          </a:solidFill>
                        </a:rPr>
                        <a:t>Asset Engineering support, MTO Focal points,</a:t>
                      </a:r>
                      <a:r>
                        <a:rPr lang="en-GB" sz="1200" baseline="0" dirty="0">
                          <a:solidFill>
                            <a:srgbClr val="000000"/>
                          </a:solidFill>
                        </a:rPr>
                        <a:t> </a:t>
                      </a:r>
                      <a:r>
                        <a:rPr lang="en-GB" sz="1200" dirty="0">
                          <a:solidFill>
                            <a:srgbClr val="000000"/>
                          </a:solidFill>
                        </a:rPr>
                        <a:t>Reliability Engineer,</a:t>
                      </a:r>
                      <a:r>
                        <a:rPr lang="en-GB" sz="1200" baseline="0" dirty="0">
                          <a:solidFill>
                            <a:srgbClr val="000000"/>
                          </a:solidFill>
                        </a:rPr>
                        <a:t> </a:t>
                      </a:r>
                      <a:r>
                        <a:rPr lang="en-GB" sz="1200" dirty="0">
                          <a:solidFill>
                            <a:srgbClr val="000000"/>
                          </a:solidFill>
                        </a:rPr>
                        <a:t>HSSE Adviser (as required),</a:t>
                      </a:r>
                      <a:r>
                        <a:rPr lang="en-GB" sz="1200" baseline="0" dirty="0">
                          <a:solidFill>
                            <a:srgbClr val="000000"/>
                          </a:solidFill>
                        </a:rPr>
                        <a:t> </a:t>
                      </a:r>
                      <a:r>
                        <a:rPr lang="en-GB" sz="1200" dirty="0">
                          <a:solidFill>
                            <a:srgbClr val="000000"/>
                          </a:solidFill>
                        </a:rPr>
                        <a:t>Well Services,</a:t>
                      </a:r>
                      <a:r>
                        <a:rPr lang="en-GB" sz="1200" baseline="0" dirty="0">
                          <a:solidFill>
                            <a:srgbClr val="000000"/>
                          </a:solidFill>
                        </a:rPr>
                        <a:t> </a:t>
                      </a:r>
                      <a:r>
                        <a:rPr lang="en-GB" sz="1200" dirty="0">
                          <a:solidFill>
                            <a:srgbClr val="000000"/>
                          </a:solidFill>
                        </a:rPr>
                        <a:t>Programmer,</a:t>
                      </a:r>
                      <a:r>
                        <a:rPr lang="en-GB" sz="1200" baseline="0" dirty="0">
                          <a:solidFill>
                            <a:srgbClr val="000000"/>
                          </a:solidFill>
                        </a:rPr>
                        <a:t> </a:t>
                      </a:r>
                      <a:r>
                        <a:rPr lang="en-GB" sz="1200" dirty="0">
                          <a:solidFill>
                            <a:srgbClr val="000000"/>
                          </a:solidFill>
                        </a:rPr>
                        <a:t>Production Chemistry</a:t>
                      </a:r>
                      <a:endParaRPr lang="en-GB" sz="1200" b="0" i="0" kern="1200" dirty="0">
                        <a:solidFill>
                          <a:srgbClr val="000000"/>
                        </a:solidFill>
                        <a:latin typeface="+mn-lt"/>
                        <a:ea typeface="+mn-ea"/>
                        <a:cs typeface="Arial" pitchFamily="34" charset="0"/>
                      </a:endParaRPr>
                    </a:p>
                  </a:txBody>
                  <a:tcPr marL="125696" marR="125696"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GB"/>
                    </a:p>
                  </a:txBody>
                  <a:tcPr/>
                </a:tc>
                <a:tc hMerge="1">
                  <a:txBody>
                    <a:bodyPr/>
                    <a:lstStyle/>
                    <a:p>
                      <a:endParaRPr lang="en-GB" dirty="0"/>
                    </a:p>
                  </a:txBody>
                  <a:tcPr/>
                </a:tc>
                <a:extLst>
                  <a:ext uri="{0D108BD9-81ED-4DB2-BD59-A6C34878D82A}">
                    <a16:rowId xmlns:a16="http://schemas.microsoft.com/office/drawing/2014/main" val="10001"/>
                  </a:ext>
                </a:extLst>
              </a:tr>
              <a:tr h="388409">
                <a:tc>
                  <a:txBody>
                    <a:bodyPr/>
                    <a:lstStyle/>
                    <a:p>
                      <a:pPr marL="0" algn="l" defTabSz="914400" rtl="0" eaLnBrk="1" latinLnBrk="0" hangingPunct="1">
                        <a:lnSpc>
                          <a:spcPct val="100000"/>
                        </a:lnSpc>
                      </a:pPr>
                      <a:r>
                        <a:rPr lang="en-GB" sz="1500" b="1" i="0" kern="1200" dirty="0">
                          <a:solidFill>
                            <a:schemeClr val="tx1"/>
                          </a:solidFill>
                          <a:latin typeface="+mn-lt"/>
                          <a:ea typeface="+mn-ea"/>
                          <a:cs typeface="Arial" pitchFamily="34" charset="0"/>
                        </a:rPr>
                        <a:t>FREQUENCY</a:t>
                      </a:r>
                    </a:p>
                  </a:txBody>
                  <a:tcPr marL="125696" marR="125696" marT="45730" marB="457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GB" sz="1200" b="0" i="0" kern="1200" baseline="0" dirty="0">
                          <a:solidFill>
                            <a:srgbClr val="000000"/>
                          </a:solidFill>
                          <a:latin typeface="+mn-lt"/>
                          <a:ea typeface="+mn-ea"/>
                          <a:cs typeface="Arial" pitchFamily="34" charset="0"/>
                        </a:rPr>
                        <a:t>Weekly</a:t>
                      </a:r>
                    </a:p>
                  </a:txBody>
                  <a:tcPr marL="125696" marR="125696" marT="45730" marB="457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GB" sz="1500" b="1" i="0" kern="1200" dirty="0">
                          <a:solidFill>
                            <a:schemeClr val="tx1"/>
                          </a:solidFill>
                          <a:latin typeface="+mn-lt"/>
                          <a:ea typeface="+mn-ea"/>
                          <a:cs typeface="Arial" pitchFamily="34" charset="0"/>
                        </a:rPr>
                        <a:t>Duration</a:t>
                      </a:r>
                    </a:p>
                  </a:txBody>
                  <a:tcPr marL="125696" marR="125696" marT="45730" marB="457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algn="l" defTabSz="914400" rtl="0" eaLnBrk="1" latinLnBrk="0" hangingPunct="1">
                        <a:lnSpc>
                          <a:spcPct val="100000"/>
                        </a:lnSpc>
                      </a:pPr>
                      <a:r>
                        <a:rPr lang="en-GB" sz="1200" b="0" i="1" kern="1200" dirty="0">
                          <a:solidFill>
                            <a:srgbClr val="FF0000"/>
                          </a:solidFill>
                          <a:latin typeface="+mn-lt"/>
                          <a:ea typeface="+mn-ea"/>
                          <a:cs typeface="Arial" pitchFamily="34" charset="0"/>
                        </a:rPr>
                        <a:t>1 Hr/0.5 Hr (as agreed)</a:t>
                      </a:r>
                    </a:p>
                  </a:txBody>
                  <a:tcPr marL="125696" marR="125696" marT="45730" marB="457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a:p>
                  </a:txBody>
                  <a:tcPr/>
                </a:tc>
                <a:tc hMerge="1">
                  <a:txBody>
                    <a:bodyPr/>
                    <a:lstStyle/>
                    <a:p>
                      <a:endParaRPr lang="en-GB" dirty="0"/>
                    </a:p>
                  </a:txBody>
                  <a:tcPr/>
                </a:tc>
                <a:extLst>
                  <a:ext uri="{0D108BD9-81ED-4DB2-BD59-A6C34878D82A}">
                    <a16:rowId xmlns:a16="http://schemas.microsoft.com/office/drawing/2014/main" val="10002"/>
                  </a:ext>
                </a:extLst>
              </a:tr>
              <a:tr h="285207">
                <a:tc gridSpan="2">
                  <a:txBody>
                    <a:bodyPr/>
                    <a:lstStyle/>
                    <a:p>
                      <a:pPr marL="0" algn="l" defTabSz="914400" rtl="0" eaLnBrk="1" latinLnBrk="0" hangingPunct="1">
                        <a:lnSpc>
                          <a:spcPct val="100000"/>
                        </a:lnSpc>
                      </a:pPr>
                      <a:r>
                        <a:rPr lang="en-GB" sz="1500" b="1" i="0" kern="1200" dirty="0">
                          <a:solidFill>
                            <a:schemeClr val="tx1"/>
                          </a:solidFill>
                          <a:latin typeface="+mn-lt"/>
                          <a:ea typeface="+mn-ea"/>
                          <a:cs typeface="Arial" pitchFamily="34" charset="0"/>
                        </a:rPr>
                        <a:t>TIME &amp; LOCATION</a:t>
                      </a:r>
                    </a:p>
                  </a:txBody>
                  <a:tcPr marL="125696" marR="125696"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rgbClr val="000000"/>
                          </a:solidFill>
                          <a:latin typeface="+mn-lt"/>
                          <a:ea typeface="+mn-ea"/>
                          <a:cs typeface="+mn-cs"/>
                        </a:rPr>
                        <a:t>Every </a:t>
                      </a:r>
                      <a:r>
                        <a:rPr lang="en-GB" sz="1200" i="1" kern="1200" dirty="0">
                          <a:solidFill>
                            <a:srgbClr val="FF0000"/>
                          </a:solidFill>
                          <a:latin typeface="+mn-lt"/>
                          <a:ea typeface="+mn-ea"/>
                          <a:cs typeface="+mn-cs"/>
                        </a:rPr>
                        <a:t>agreed weekday   </a:t>
                      </a:r>
                      <a:r>
                        <a:rPr lang="en-GB" sz="1200" kern="1200" dirty="0">
                          <a:solidFill>
                            <a:srgbClr val="000000"/>
                          </a:solidFill>
                          <a:latin typeface="+mn-lt"/>
                          <a:ea typeface="+mn-ea"/>
                          <a:cs typeface="+mn-cs"/>
                        </a:rPr>
                        <a:t>;    Time: </a:t>
                      </a:r>
                      <a:r>
                        <a:rPr lang="en-GB" sz="1200" i="1" kern="1200" dirty="0">
                          <a:solidFill>
                            <a:srgbClr val="FF0000"/>
                          </a:solidFill>
                          <a:latin typeface="+mn-lt"/>
                          <a:ea typeface="+mn-ea"/>
                          <a:cs typeface="+mn-cs"/>
                        </a:rPr>
                        <a:t>TBA </a:t>
                      </a:r>
                      <a:r>
                        <a:rPr lang="en-GB" sz="1200" kern="1200" dirty="0">
                          <a:solidFill>
                            <a:srgbClr val="000000"/>
                          </a:solidFill>
                          <a:latin typeface="+mn-lt"/>
                          <a:ea typeface="+mn-ea"/>
                          <a:cs typeface="+mn-cs"/>
                        </a:rPr>
                        <a:t>;               Venue:  </a:t>
                      </a:r>
                      <a:r>
                        <a:rPr lang="en-GB" sz="1200" i="1" kern="1200" dirty="0">
                          <a:solidFill>
                            <a:srgbClr val="FF0000"/>
                          </a:solidFill>
                          <a:latin typeface="+mn-lt"/>
                          <a:ea typeface="+mn-ea"/>
                          <a:cs typeface="+mn-cs"/>
                        </a:rPr>
                        <a:t>TBA</a:t>
                      </a:r>
                      <a:endParaRPr lang="en-US" sz="1200" i="1" kern="1200" dirty="0">
                        <a:solidFill>
                          <a:srgbClr val="FF0000"/>
                        </a:solidFill>
                        <a:latin typeface="+mn-lt"/>
                        <a:ea typeface="+mn-ea"/>
                        <a:cs typeface="+mn-cs"/>
                      </a:endParaRPr>
                    </a:p>
                  </a:txBody>
                  <a:tcPr marL="125696" marR="125696"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3"/>
                  </a:ext>
                </a:extLst>
              </a:tr>
              <a:tr h="222957">
                <a:tc rowSpan="7" gridSpan="2">
                  <a:txBody>
                    <a:bodyPr/>
                    <a:lstStyle/>
                    <a:p>
                      <a:pPr>
                        <a:lnSpc>
                          <a:spcPct val="100000"/>
                        </a:lnSpc>
                      </a:pPr>
                      <a:r>
                        <a:rPr lang="en-GB" sz="1500" b="1" i="0" dirty="0">
                          <a:latin typeface="+mn-lt"/>
                          <a:cs typeface="Arial" pitchFamily="34" charset="0"/>
                        </a:rPr>
                        <a:t>AGENDA</a:t>
                      </a:r>
                    </a:p>
                  </a:txBody>
                  <a:tcPr marL="125696" marR="125696"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7" hMerge="1">
                  <a:txBody>
                    <a:bodyPr/>
                    <a:lstStyle/>
                    <a:p>
                      <a:endParaRPr lang="en-US"/>
                    </a:p>
                  </a:txBody>
                  <a:tcPr/>
                </a:tc>
                <a:tc gridSpan="2">
                  <a:txBody>
                    <a:bodyPr/>
                    <a:lstStyle/>
                    <a:p>
                      <a:pPr algn="l">
                        <a:lnSpc>
                          <a:spcPct val="115000"/>
                        </a:lnSpc>
                        <a:spcAft>
                          <a:spcPts val="0"/>
                        </a:spcAft>
                      </a:pPr>
                      <a:r>
                        <a:rPr lang="en-GB" sz="1100" b="0" dirty="0">
                          <a:solidFill>
                            <a:srgbClr val="000000"/>
                          </a:solidFill>
                        </a:rPr>
                        <a:t>Activity</a:t>
                      </a:r>
                      <a:endParaRPr lang="en-GB" sz="1100" b="0" dirty="0">
                        <a:solidFill>
                          <a:srgbClr val="000000"/>
                        </a:solidFill>
                        <a:effectLst/>
                        <a:latin typeface="Calibri"/>
                        <a:ea typeface="Calibri"/>
                        <a:cs typeface="Times New Roman"/>
                      </a:endParaRPr>
                    </a:p>
                  </a:txBody>
                  <a:tcPr marL="84452" marR="844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l">
                        <a:lnSpc>
                          <a:spcPct val="115000"/>
                        </a:lnSpc>
                        <a:spcAft>
                          <a:spcPts val="0"/>
                        </a:spcAft>
                      </a:pPr>
                      <a:r>
                        <a:rPr lang="en-GB" sz="1100" b="0" dirty="0">
                          <a:solidFill>
                            <a:srgbClr val="000000"/>
                          </a:solidFill>
                        </a:rPr>
                        <a:t>Who</a:t>
                      </a:r>
                      <a:endParaRPr lang="en-GB" sz="1100" b="1" dirty="0">
                        <a:solidFill>
                          <a:srgbClr val="000000"/>
                        </a:solidFill>
                        <a:effectLst/>
                        <a:latin typeface="Calibri"/>
                        <a:ea typeface="Calibri"/>
                        <a:cs typeface="Times New Roman"/>
                      </a:endParaRPr>
                    </a:p>
                  </a:txBody>
                  <a:tcPr marL="84452" marR="8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en-GB" sz="1100" b="0" dirty="0">
                          <a:solidFill>
                            <a:srgbClr val="000000"/>
                          </a:solidFill>
                        </a:rPr>
                        <a:t>Time (mins)</a:t>
                      </a:r>
                      <a:endParaRPr lang="en-GB" sz="1100" b="1" dirty="0">
                        <a:solidFill>
                          <a:srgbClr val="000000"/>
                        </a:solidFill>
                        <a:effectLst/>
                        <a:latin typeface="Calibri"/>
                        <a:ea typeface="Calibri"/>
                        <a:cs typeface="Times New Roman"/>
                      </a:endParaRPr>
                    </a:p>
                  </a:txBody>
                  <a:tcPr marL="84452" marR="8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03707">
                <a:tc gridSpan="2" vMerge="1">
                  <a:txBody>
                    <a:bodyPr/>
                    <a:lstStyle/>
                    <a:p>
                      <a:endParaRPr lang="en-US"/>
                    </a:p>
                  </a:txBody>
                  <a:tcPr/>
                </a:tc>
                <a:tc hMerge="1" vMerge="1">
                  <a:txBody>
                    <a:bodyPr/>
                    <a:lstStyle/>
                    <a:p>
                      <a:endParaRPr lang="en-US"/>
                    </a:p>
                  </a:txBody>
                  <a:tcPr/>
                </a:tc>
                <a:tc gridSpan="2">
                  <a:txBody>
                    <a:bodyPr/>
                    <a:lstStyle/>
                    <a:p>
                      <a:pPr marL="0" lvl="1" indent="0">
                        <a:buFont typeface="Arial" pitchFamily="34" charset="0"/>
                        <a:buNone/>
                      </a:pPr>
                      <a:r>
                        <a:rPr lang="en-GB" sz="1000" dirty="0">
                          <a:solidFill>
                            <a:srgbClr val="000000"/>
                          </a:solidFill>
                        </a:rPr>
                        <a:t>1.</a:t>
                      </a:r>
                      <a:r>
                        <a:rPr lang="en-GB" sz="1000" baseline="0" dirty="0">
                          <a:solidFill>
                            <a:srgbClr val="000000"/>
                          </a:solidFill>
                        </a:rPr>
                        <a:t> People recognition</a:t>
                      </a:r>
                      <a:endParaRPr lang="en-GB" sz="1000" dirty="0">
                        <a:solidFill>
                          <a:srgbClr val="000000"/>
                        </a:solidFill>
                      </a:endParaRPr>
                    </a:p>
                  </a:txBody>
                  <a:tcPr marL="84452" marR="844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l">
                        <a:lnSpc>
                          <a:spcPct val="115000"/>
                        </a:lnSpc>
                        <a:spcAft>
                          <a:spcPts val="0"/>
                        </a:spcAft>
                      </a:pPr>
                      <a:r>
                        <a:rPr lang="en-GB" sz="1000" dirty="0">
                          <a:solidFill>
                            <a:srgbClr val="000000"/>
                          </a:solidFill>
                          <a:effectLst/>
                          <a:latin typeface="+mn-lt"/>
                          <a:ea typeface="Calibri"/>
                          <a:cs typeface="Times New Roman"/>
                        </a:rPr>
                        <a:t>All</a:t>
                      </a:r>
                    </a:p>
                  </a:txBody>
                  <a:tcPr marL="84452" marR="844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en-GB" sz="1000" dirty="0">
                          <a:solidFill>
                            <a:srgbClr val="000000"/>
                          </a:solidFill>
                          <a:effectLst/>
                          <a:latin typeface="+mn-lt"/>
                          <a:ea typeface="Calibri"/>
                          <a:cs typeface="Times New Roman"/>
                        </a:rPr>
                        <a:t>10/5</a:t>
                      </a:r>
                    </a:p>
                  </a:txBody>
                  <a:tcPr marL="84452" marR="8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814827">
                <a:tc gridSpan="2" vMerge="1">
                  <a:txBody>
                    <a:bodyPr/>
                    <a:lstStyle/>
                    <a:p>
                      <a:endParaRPr lang="en-GB"/>
                    </a:p>
                  </a:txBody>
                  <a:tcPr/>
                </a:tc>
                <a:tc hMerge="1" vMerge="1">
                  <a:txBody>
                    <a:bodyPr/>
                    <a:lstStyle/>
                    <a:p>
                      <a:endParaRPr lang="en-US"/>
                    </a:p>
                  </a:txBody>
                  <a:tcPr/>
                </a:tc>
                <a:tc gridSpan="2">
                  <a:txBody>
                    <a:bodyPr/>
                    <a:lstStyle/>
                    <a:p>
                      <a:pPr marL="171450" indent="-171450">
                        <a:buFont typeface="+mj-lt"/>
                        <a:buNone/>
                      </a:pPr>
                      <a:r>
                        <a:rPr lang="en-US" sz="1000" dirty="0">
                          <a:solidFill>
                            <a:srgbClr val="000000"/>
                          </a:solidFill>
                        </a:rPr>
                        <a:t>2. Review of Issues with Medium and High Imp</a:t>
                      </a:r>
                      <a:r>
                        <a:rPr lang="en-US" sz="1000" kern="1200" dirty="0">
                          <a:solidFill>
                            <a:srgbClr val="000000"/>
                          </a:solidFill>
                          <a:latin typeface="+mn-lt"/>
                          <a:ea typeface="+mn-ea"/>
                          <a:cs typeface="+mn-cs"/>
                        </a:rPr>
                        <a:t>act on:</a:t>
                      </a:r>
                    </a:p>
                    <a:p>
                      <a:pPr marL="685800" lvl="1" indent="-228600">
                        <a:buFont typeface="Arial" pitchFamily="34" charset="0"/>
                        <a:buChar char="•"/>
                      </a:pPr>
                      <a:r>
                        <a:rPr lang="en-US" sz="1000" kern="1200" dirty="0">
                          <a:solidFill>
                            <a:srgbClr val="000000"/>
                          </a:solidFill>
                          <a:latin typeface="+mn-lt"/>
                          <a:ea typeface="+mn-ea"/>
                          <a:cs typeface="+mn-cs"/>
                        </a:rPr>
                        <a:t>Proactive Threats/Opportunities identification</a:t>
                      </a:r>
                    </a:p>
                    <a:p>
                      <a:pPr marL="685800" lvl="1" indent="-228600">
                        <a:buFont typeface="Arial" pitchFamily="34" charset="0"/>
                        <a:buChar char="•"/>
                      </a:pPr>
                      <a:r>
                        <a:rPr lang="en-US" sz="1000" kern="1200" dirty="0">
                          <a:solidFill>
                            <a:srgbClr val="000000"/>
                          </a:solidFill>
                          <a:latin typeface="+mn-lt"/>
                          <a:ea typeface="+mn-ea"/>
                          <a:cs typeface="+mn-cs"/>
                        </a:rPr>
                        <a:t>Unscheduled Deferment &amp; Flaring</a:t>
                      </a:r>
                      <a:endParaRPr lang="en-GB" sz="1000" kern="1200" dirty="0">
                        <a:solidFill>
                          <a:srgbClr val="000000"/>
                        </a:solidFill>
                        <a:latin typeface="+mn-lt"/>
                        <a:ea typeface="+mn-ea"/>
                        <a:cs typeface="+mn-cs"/>
                      </a:endParaRPr>
                    </a:p>
                    <a:p>
                      <a:pPr marL="685800" lvl="1" indent="-228600">
                        <a:buFont typeface="Arial" pitchFamily="34" charset="0"/>
                        <a:buChar char="•"/>
                      </a:pPr>
                      <a:r>
                        <a:rPr lang="en-US" sz="1000" kern="1200" dirty="0">
                          <a:solidFill>
                            <a:srgbClr val="000000"/>
                          </a:solidFill>
                          <a:latin typeface="+mn-lt"/>
                          <a:ea typeface="+mn-ea"/>
                          <a:cs typeface="+mn-cs"/>
                        </a:rPr>
                        <a:t>Repeat Equipment failure &amp; Bad actors</a:t>
                      </a:r>
                      <a:endParaRPr lang="en-GB" sz="1000" kern="1200" dirty="0">
                        <a:solidFill>
                          <a:srgbClr val="000000"/>
                        </a:solidFill>
                        <a:latin typeface="+mn-lt"/>
                        <a:ea typeface="+mn-ea"/>
                        <a:cs typeface="+mn-cs"/>
                      </a:endParaRPr>
                    </a:p>
                    <a:p>
                      <a:pPr marL="685800" lvl="1" indent="-228600">
                        <a:buFont typeface="Arial" pitchFamily="34" charset="0"/>
                        <a:buChar char="•"/>
                      </a:pPr>
                      <a:r>
                        <a:rPr lang="en-US" sz="1000" dirty="0">
                          <a:solidFill>
                            <a:srgbClr val="000000"/>
                          </a:solidFill>
                        </a:rPr>
                        <a:t>Other impact on Asset Integrity and Reliability</a:t>
                      </a:r>
                    </a:p>
                    <a:p>
                      <a:pPr marL="685800" lvl="1" indent="-228600">
                        <a:buFont typeface="Arial" pitchFamily="34" charset="0"/>
                        <a:buChar char="•"/>
                      </a:pPr>
                      <a:r>
                        <a:rPr lang="en-US" sz="1000" dirty="0">
                          <a:solidFill>
                            <a:srgbClr val="000000"/>
                          </a:solidFill>
                        </a:rPr>
                        <a:t>Review of Process trips</a:t>
                      </a:r>
                      <a:endParaRPr lang="en-GB" sz="1000" dirty="0">
                        <a:solidFill>
                          <a:srgbClr val="000000"/>
                        </a:solidFill>
                      </a:endParaRPr>
                    </a:p>
                  </a:txBody>
                  <a:tcPr marL="84452" marR="844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l">
                        <a:lnSpc>
                          <a:spcPct val="115000"/>
                        </a:lnSpc>
                        <a:spcAft>
                          <a:spcPts val="0"/>
                        </a:spcAft>
                      </a:pPr>
                      <a:r>
                        <a:rPr lang="en-GB" sz="1000" dirty="0">
                          <a:solidFill>
                            <a:srgbClr val="000000"/>
                          </a:solidFill>
                          <a:effectLst/>
                          <a:latin typeface="+mn-lt"/>
                          <a:ea typeface="Calibri"/>
                          <a:cs typeface="Times New Roman"/>
                        </a:rPr>
                        <a:t>MTO FP/RE</a:t>
                      </a:r>
                    </a:p>
                  </a:txBody>
                  <a:tcPr marL="84452" marR="844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en-GB" sz="1000" dirty="0">
                          <a:solidFill>
                            <a:srgbClr val="000000"/>
                          </a:solidFill>
                          <a:effectLst/>
                          <a:latin typeface="+mn-lt"/>
                          <a:ea typeface="Calibri"/>
                          <a:cs typeface="Times New Roman"/>
                        </a:rPr>
                        <a:t>10/5</a:t>
                      </a:r>
                    </a:p>
                  </a:txBody>
                  <a:tcPr marL="84452" marR="844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03707">
                <a:tc gridSpan="2" vMerge="1">
                  <a:txBody>
                    <a:bodyPr/>
                    <a:lstStyle/>
                    <a:p>
                      <a:endParaRPr lang="en-GB"/>
                    </a:p>
                  </a:txBody>
                  <a:tcPr/>
                </a:tc>
                <a:tc hMerge="1" vMerge="1">
                  <a:txBody>
                    <a:bodyPr/>
                    <a:lstStyle/>
                    <a:p>
                      <a:endParaRPr lang="en-US"/>
                    </a:p>
                  </a:txBody>
                  <a:tcPr/>
                </a:tc>
                <a:tc gridSpan="2">
                  <a:txBody>
                    <a:bodyPr/>
                    <a:lstStyle/>
                    <a:p>
                      <a:pPr algn="l">
                        <a:lnSpc>
                          <a:spcPct val="115000"/>
                        </a:lnSpc>
                        <a:spcAft>
                          <a:spcPts val="0"/>
                        </a:spcAft>
                      </a:pPr>
                      <a:r>
                        <a:rPr lang="en-GB" sz="1000" dirty="0">
                          <a:solidFill>
                            <a:srgbClr val="000000"/>
                          </a:solidFill>
                          <a:effectLst/>
                          <a:latin typeface="+mn-lt"/>
                          <a:ea typeface="Calibri"/>
                          <a:cs typeface="Times New Roman"/>
                        </a:rPr>
                        <a:t>3. </a:t>
                      </a:r>
                      <a:r>
                        <a:rPr lang="en-US" sz="1000" dirty="0">
                          <a:solidFill>
                            <a:srgbClr val="000000"/>
                          </a:solidFill>
                        </a:rPr>
                        <a:t>Updates on RCAs and Corrective action plans.</a:t>
                      </a:r>
                    </a:p>
                  </a:txBody>
                  <a:tcPr marL="84452" marR="844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l">
                        <a:lnSpc>
                          <a:spcPct val="115000"/>
                        </a:lnSpc>
                        <a:spcAft>
                          <a:spcPts val="0"/>
                        </a:spcAft>
                      </a:pPr>
                      <a:r>
                        <a:rPr lang="en-GB" sz="1000" dirty="0">
                          <a:solidFill>
                            <a:srgbClr val="000000"/>
                          </a:solidFill>
                          <a:effectLst/>
                          <a:latin typeface="+mn-lt"/>
                          <a:ea typeface="Calibri"/>
                          <a:cs typeface="Times New Roman"/>
                        </a:rPr>
                        <a:t>RCA/CL Leads</a:t>
                      </a:r>
                    </a:p>
                  </a:txBody>
                  <a:tcPr marL="84452" marR="8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en-GB" sz="1000" dirty="0">
                          <a:solidFill>
                            <a:srgbClr val="000000"/>
                          </a:solidFill>
                          <a:effectLst/>
                          <a:latin typeface="+mn-lt"/>
                          <a:ea typeface="Calibri"/>
                          <a:cs typeface="Times New Roman"/>
                        </a:rPr>
                        <a:t>10/5</a:t>
                      </a:r>
                    </a:p>
                  </a:txBody>
                  <a:tcPr marL="84452" marR="8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03707">
                <a:tc gridSpan="2" vMerge="1">
                  <a:txBody>
                    <a:bodyPr/>
                    <a:lstStyle/>
                    <a:p>
                      <a:endParaRPr lang="en-GB"/>
                    </a:p>
                  </a:txBody>
                  <a:tcPr/>
                </a:tc>
                <a:tc hMerge="1" vMerge="1">
                  <a:txBody>
                    <a:bodyPr/>
                    <a:lstStyle/>
                    <a:p>
                      <a:endParaRPr lang="en-US"/>
                    </a:p>
                  </a:txBody>
                  <a:tcPr/>
                </a:tc>
                <a:tc gridSpan="2">
                  <a:txBody>
                    <a:bodyPr/>
                    <a:lstStyle/>
                    <a:p>
                      <a:pPr algn="l">
                        <a:lnSpc>
                          <a:spcPct val="115000"/>
                        </a:lnSpc>
                        <a:spcAft>
                          <a:spcPts val="0"/>
                        </a:spcAft>
                      </a:pPr>
                      <a:r>
                        <a:rPr lang="en-GB" sz="1000" dirty="0">
                          <a:solidFill>
                            <a:srgbClr val="000000"/>
                          </a:solidFill>
                          <a:effectLst/>
                          <a:latin typeface="+mn-lt"/>
                          <a:ea typeface="Calibri"/>
                          <a:cs typeface="Times New Roman"/>
                        </a:rPr>
                        <a:t>4. Active (and Overdue) Threat and Opportunity Review</a:t>
                      </a:r>
                    </a:p>
                  </a:txBody>
                  <a:tcPr marL="84452" marR="844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l">
                        <a:lnSpc>
                          <a:spcPct val="115000"/>
                        </a:lnSpc>
                        <a:spcAft>
                          <a:spcPts val="0"/>
                        </a:spcAft>
                      </a:pPr>
                      <a:r>
                        <a:rPr lang="en-GB" sz="1000" dirty="0">
                          <a:solidFill>
                            <a:srgbClr val="000000"/>
                          </a:solidFill>
                          <a:effectLst/>
                          <a:latin typeface="+mn-lt"/>
                          <a:ea typeface="Calibri"/>
                          <a:cs typeface="Times New Roman"/>
                        </a:rPr>
                        <a:t>All</a:t>
                      </a:r>
                    </a:p>
                  </a:txBody>
                  <a:tcPr marL="84452" marR="8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en-GB" sz="1000" dirty="0">
                          <a:solidFill>
                            <a:srgbClr val="000000"/>
                          </a:solidFill>
                          <a:effectLst/>
                          <a:latin typeface="+mn-lt"/>
                          <a:ea typeface="Calibri"/>
                          <a:cs typeface="Times New Roman"/>
                        </a:rPr>
                        <a:t>10/5</a:t>
                      </a:r>
                    </a:p>
                  </a:txBody>
                  <a:tcPr marL="84452" marR="8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768484">
                <a:tc gridSpan="2" vMerge="1">
                  <a:txBody>
                    <a:bodyPr/>
                    <a:lstStyle/>
                    <a:p>
                      <a:endParaRPr lang="en-GB"/>
                    </a:p>
                  </a:txBody>
                  <a:tcPr/>
                </a:tc>
                <a:tc hMerge="1" vMerge="1">
                  <a:txBody>
                    <a:bodyPr/>
                    <a:lstStyle/>
                    <a:p>
                      <a:endParaRPr lang="en-GB"/>
                    </a:p>
                  </a:txBody>
                  <a:tcPr/>
                </a:tc>
                <a:tc gridSpan="2">
                  <a:txBody>
                    <a:bodyPr/>
                    <a:lstStyle/>
                    <a:p>
                      <a:pPr marL="0" marR="0" lvl="0" indent="0" algn="l" defTabSz="1219170" rtl="0" eaLnBrk="1" fontAlgn="auto" latinLnBrk="0" hangingPunct="1">
                        <a:lnSpc>
                          <a:spcPct val="115000"/>
                        </a:lnSpc>
                        <a:spcBef>
                          <a:spcPts val="0"/>
                        </a:spcBef>
                        <a:spcAft>
                          <a:spcPts val="0"/>
                        </a:spcAft>
                        <a:buClrTx/>
                        <a:buSzTx/>
                        <a:buFont typeface="Arial" panose="020B0604020202020204" pitchFamily="34" charset="0"/>
                        <a:buNone/>
                        <a:tabLst/>
                        <a:defRPr/>
                      </a:pPr>
                      <a:r>
                        <a:rPr lang="en-GB" sz="1000" dirty="0">
                          <a:solidFill>
                            <a:srgbClr val="000000"/>
                          </a:solidFill>
                          <a:effectLst/>
                          <a:latin typeface="+mn-lt"/>
                          <a:ea typeface="Calibri"/>
                          <a:cs typeface="Times New Roman"/>
                        </a:rPr>
                        <a:t>5. Either of:</a:t>
                      </a:r>
                    </a:p>
                    <a:p>
                      <a:pPr marL="685800" lvl="1" indent="-228600" algn="l" defTabSz="1219170" rtl="0" eaLnBrk="1" latinLnBrk="0" hangingPunct="1">
                        <a:lnSpc>
                          <a:spcPct val="115000"/>
                        </a:lnSpc>
                        <a:spcAft>
                          <a:spcPts val="0"/>
                        </a:spcAft>
                        <a:buFont typeface="Arial" pitchFamily="34" charset="0"/>
                        <a:buChar char="•"/>
                      </a:pPr>
                      <a:r>
                        <a:rPr lang="en-US" sz="1000" kern="1200" dirty="0">
                          <a:solidFill>
                            <a:srgbClr val="000000"/>
                          </a:solidFill>
                          <a:latin typeface="+mn-lt"/>
                          <a:ea typeface="+mn-ea"/>
                          <a:cs typeface="+mn-cs"/>
                        </a:rPr>
                        <a:t>Fit4MTO T/O risk profile</a:t>
                      </a:r>
                    </a:p>
                    <a:p>
                      <a:pPr marL="685800" lvl="1" indent="-228600" algn="l" defTabSz="1219170" rtl="0" eaLnBrk="1" latinLnBrk="0" hangingPunct="1">
                        <a:lnSpc>
                          <a:spcPct val="115000"/>
                        </a:lnSpc>
                        <a:spcAft>
                          <a:spcPts val="0"/>
                        </a:spcAft>
                        <a:buFont typeface="Arial" pitchFamily="34" charset="0"/>
                        <a:buChar char="•"/>
                      </a:pPr>
                      <a:r>
                        <a:rPr lang="en-US" sz="1000" kern="1200" dirty="0">
                          <a:solidFill>
                            <a:srgbClr val="000000"/>
                          </a:solidFill>
                          <a:latin typeface="+mn-lt"/>
                          <a:ea typeface="+mn-ea"/>
                          <a:cs typeface="+mn-cs"/>
                        </a:rPr>
                        <a:t>Monthly reliability performance insights</a:t>
                      </a:r>
                    </a:p>
                    <a:p>
                      <a:pPr marL="685800" lvl="1" indent="-228600" algn="l" defTabSz="1219170" rtl="0" eaLnBrk="1" latinLnBrk="0" hangingPunct="1">
                        <a:lnSpc>
                          <a:spcPct val="115000"/>
                        </a:lnSpc>
                        <a:spcAft>
                          <a:spcPts val="0"/>
                        </a:spcAft>
                        <a:buFont typeface="Arial" pitchFamily="34" charset="0"/>
                        <a:buChar char="•"/>
                      </a:pPr>
                      <a:r>
                        <a:rPr lang="en-US" sz="1000" kern="1200" dirty="0">
                          <a:solidFill>
                            <a:srgbClr val="000000"/>
                          </a:solidFill>
                          <a:latin typeface="+mn-lt"/>
                          <a:ea typeface="+mn-ea"/>
                          <a:cs typeface="+mn-cs"/>
                        </a:rPr>
                        <a:t>MEC and MTO KPI review</a:t>
                      </a:r>
                    </a:p>
                    <a:p>
                      <a:pPr marL="685800" lvl="1" indent="-228600" algn="l" defTabSz="1219170" rtl="0" eaLnBrk="1" latinLnBrk="0" hangingPunct="1">
                        <a:lnSpc>
                          <a:spcPct val="115000"/>
                        </a:lnSpc>
                        <a:spcAft>
                          <a:spcPts val="0"/>
                        </a:spcAft>
                        <a:buFont typeface="Arial" pitchFamily="34" charset="0"/>
                        <a:buChar char="•"/>
                      </a:pPr>
                      <a:r>
                        <a:rPr lang="en-US" sz="1000" kern="1200" dirty="0">
                          <a:solidFill>
                            <a:srgbClr val="000000"/>
                          </a:solidFill>
                          <a:latin typeface="+mn-lt"/>
                          <a:ea typeface="+mn-ea"/>
                          <a:cs typeface="+mn-cs"/>
                        </a:rPr>
                        <a:t>Learning from reliability incidents</a:t>
                      </a:r>
                      <a:endParaRPr lang="en-GB" sz="1000" kern="1200" dirty="0">
                        <a:solidFill>
                          <a:srgbClr val="000000"/>
                        </a:solidFill>
                        <a:latin typeface="+mn-lt"/>
                        <a:ea typeface="+mn-ea"/>
                        <a:cs typeface="+mn-cs"/>
                      </a:endParaRPr>
                    </a:p>
                  </a:txBody>
                  <a:tcPr marL="84452" marR="844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a:p>
                  </a:txBody>
                  <a:tcPr/>
                </a:tc>
                <a:tc>
                  <a:txBody>
                    <a:bodyPr/>
                    <a:lstStyle/>
                    <a:p>
                      <a:pPr algn="l">
                        <a:lnSpc>
                          <a:spcPct val="115000"/>
                        </a:lnSpc>
                        <a:spcAft>
                          <a:spcPts val="0"/>
                        </a:spcAft>
                      </a:pPr>
                      <a:r>
                        <a:rPr lang="en-GB" sz="1000" dirty="0">
                          <a:solidFill>
                            <a:srgbClr val="000000"/>
                          </a:solidFill>
                          <a:effectLst/>
                          <a:latin typeface="+mn-lt"/>
                          <a:ea typeface="Calibri"/>
                          <a:cs typeface="Times New Roman"/>
                        </a:rPr>
                        <a:t>MTO FP/RE</a:t>
                      </a:r>
                    </a:p>
                  </a:txBody>
                  <a:tcPr marL="84452" marR="844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en-GB" sz="1000" dirty="0">
                          <a:solidFill>
                            <a:srgbClr val="000000"/>
                          </a:solidFill>
                          <a:effectLst/>
                          <a:latin typeface="+mn-lt"/>
                          <a:ea typeface="Calibri"/>
                          <a:cs typeface="Times New Roman"/>
                        </a:rPr>
                        <a:t>10/5</a:t>
                      </a:r>
                    </a:p>
                  </a:txBody>
                  <a:tcPr marL="84452" marR="844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048673"/>
                  </a:ext>
                </a:extLst>
              </a:tr>
              <a:tr h="203707">
                <a:tc gridSpan="2" vMerge="1">
                  <a:txBody>
                    <a:bodyPr/>
                    <a:lstStyle/>
                    <a:p>
                      <a:endParaRPr lang="en-GB"/>
                    </a:p>
                  </a:txBody>
                  <a:tcPr>
                    <a:lnT w="19050" cap="flat" cmpd="sng" algn="ctr">
                      <a:solidFill>
                        <a:schemeClr val="tx1"/>
                      </a:solidFill>
                      <a:prstDash val="solid"/>
                      <a:round/>
                      <a:headEnd type="none" w="med" len="med"/>
                      <a:tailEnd type="none" w="med" len="med"/>
                    </a:lnT>
                  </a:tcPr>
                </a:tc>
                <a:tc hMerge="1" vMerge="1">
                  <a:txBody>
                    <a:bodyPr/>
                    <a:lstStyle/>
                    <a:p>
                      <a:endParaRPr lang="en-US"/>
                    </a:p>
                  </a:txBody>
                  <a:tcPr/>
                </a:tc>
                <a:tc gridSpan="2">
                  <a:txBody>
                    <a:bodyPr/>
                    <a:lstStyle/>
                    <a:p>
                      <a:pPr algn="l">
                        <a:lnSpc>
                          <a:spcPct val="115000"/>
                        </a:lnSpc>
                        <a:spcAft>
                          <a:spcPts val="0"/>
                        </a:spcAft>
                      </a:pPr>
                      <a:r>
                        <a:rPr lang="en-US" sz="1000" dirty="0">
                          <a:solidFill>
                            <a:srgbClr val="000000"/>
                          </a:solidFill>
                        </a:rPr>
                        <a:t>6. Emerging Threats and AOB </a:t>
                      </a:r>
                      <a:endParaRPr lang="en-GB" sz="1000" dirty="0">
                        <a:solidFill>
                          <a:srgbClr val="000000"/>
                        </a:solidFill>
                        <a:effectLst/>
                        <a:latin typeface="+mn-lt"/>
                        <a:ea typeface="Calibri"/>
                        <a:cs typeface="Times New Roman"/>
                      </a:endParaRPr>
                    </a:p>
                  </a:txBody>
                  <a:tcPr marL="84452" marR="84452"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l">
                        <a:lnSpc>
                          <a:spcPct val="115000"/>
                        </a:lnSpc>
                        <a:spcAft>
                          <a:spcPts val="0"/>
                        </a:spcAft>
                      </a:pPr>
                      <a:r>
                        <a:rPr lang="en-GB" sz="1000" dirty="0">
                          <a:solidFill>
                            <a:srgbClr val="000000"/>
                          </a:solidFill>
                          <a:effectLst/>
                          <a:latin typeface="+mn-lt"/>
                          <a:ea typeface="Calibri"/>
                          <a:cs typeface="Times New Roman"/>
                        </a:rPr>
                        <a:t>All</a:t>
                      </a:r>
                    </a:p>
                  </a:txBody>
                  <a:tcPr marL="84452" marR="8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en-GB" sz="1000" dirty="0">
                          <a:solidFill>
                            <a:srgbClr val="000000"/>
                          </a:solidFill>
                          <a:effectLst/>
                          <a:latin typeface="+mn-lt"/>
                          <a:ea typeface="Calibri"/>
                          <a:cs typeface="Times New Roman"/>
                        </a:rPr>
                        <a:t>10/5</a:t>
                      </a:r>
                    </a:p>
                  </a:txBody>
                  <a:tcPr marL="84452" marR="8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193149">
                <a:tc gridSpan="2">
                  <a:txBody>
                    <a:bodyPr/>
                    <a:lstStyle/>
                    <a:p>
                      <a:pPr marL="0" algn="l" defTabSz="914400" rtl="0" eaLnBrk="1" latinLnBrk="0" hangingPunct="1">
                        <a:lnSpc>
                          <a:spcPct val="100000"/>
                        </a:lnSpc>
                      </a:pPr>
                      <a:r>
                        <a:rPr lang="en-GB" sz="1400" b="1" i="0" dirty="0">
                          <a:latin typeface="+mn-lt"/>
                          <a:cs typeface="Arial" pitchFamily="34" charset="0"/>
                        </a:rPr>
                        <a:t>INPUTS:</a:t>
                      </a:r>
                      <a:endParaRPr lang="en-GB" sz="1500" b="1" i="0" kern="1200" dirty="0">
                        <a:solidFill>
                          <a:srgbClr val="000000"/>
                        </a:solidFill>
                        <a:latin typeface="+mn-lt"/>
                        <a:ea typeface="+mn-ea"/>
                        <a:cs typeface="Arial" pitchFamily="34" charset="0"/>
                      </a:endParaRPr>
                    </a:p>
                    <a:p>
                      <a:pPr marL="171450" indent="-171450">
                        <a:lnSpc>
                          <a:spcPct val="120000"/>
                        </a:lnSpc>
                        <a:buFontTx/>
                        <a:buChar char="-"/>
                      </a:pPr>
                      <a:r>
                        <a:rPr lang="en-GB" sz="1200" b="0" i="0" kern="1200" dirty="0">
                          <a:solidFill>
                            <a:srgbClr val="000000"/>
                          </a:solidFill>
                          <a:latin typeface="+mn-lt"/>
                          <a:ea typeface="+mn-ea"/>
                          <a:cs typeface="Arial" pitchFamily="34" charset="0"/>
                        </a:rPr>
                        <a:t>Deferment &amp;  Flaring summary.</a:t>
                      </a:r>
                    </a:p>
                    <a:p>
                      <a:pPr marL="171450" indent="-171450">
                        <a:lnSpc>
                          <a:spcPct val="120000"/>
                        </a:lnSpc>
                        <a:buFontTx/>
                        <a:buChar char="-"/>
                      </a:pPr>
                      <a:r>
                        <a:rPr lang="en-GB" sz="1200" b="0" i="0" kern="1200" dirty="0">
                          <a:solidFill>
                            <a:srgbClr val="000000"/>
                          </a:solidFill>
                          <a:latin typeface="+mn-lt"/>
                          <a:ea typeface="+mn-ea"/>
                          <a:cs typeface="Arial" pitchFamily="34" charset="0"/>
                        </a:rPr>
                        <a:t>Repeat failures &amp; Bad actors.</a:t>
                      </a:r>
                    </a:p>
                    <a:p>
                      <a:pPr marL="171450" indent="-171450">
                        <a:lnSpc>
                          <a:spcPct val="120000"/>
                        </a:lnSpc>
                        <a:buFontTx/>
                        <a:buChar char="-"/>
                      </a:pPr>
                      <a:r>
                        <a:rPr lang="en-GB" sz="1200" b="0" i="0" kern="1200" dirty="0">
                          <a:solidFill>
                            <a:srgbClr val="000000"/>
                          </a:solidFill>
                          <a:latin typeface="+mn-lt"/>
                          <a:ea typeface="+mn-ea"/>
                          <a:cs typeface="Arial" pitchFamily="34" charset="0"/>
                        </a:rPr>
                        <a:t>Trip reports &amp; Reliability Performance</a:t>
                      </a:r>
                      <a:r>
                        <a:rPr lang="en-GB" sz="1200" dirty="0">
                          <a:latin typeface="Tahoma" pitchFamily="34" charset="0"/>
                        </a:rPr>
                        <a:t>.</a:t>
                      </a:r>
                    </a:p>
                    <a:p>
                      <a:pPr marL="171450" indent="-171450" algn="l" defTabSz="1219170" rtl="0" eaLnBrk="1" latinLnBrk="0" hangingPunct="1">
                        <a:lnSpc>
                          <a:spcPct val="120000"/>
                        </a:lnSpc>
                        <a:buFontTx/>
                        <a:buChar char="-"/>
                      </a:pPr>
                      <a:r>
                        <a:rPr lang="en-GB" sz="1200" b="0" i="0" kern="1200" dirty="0">
                          <a:solidFill>
                            <a:srgbClr val="000000"/>
                          </a:solidFill>
                          <a:latin typeface="+mn-lt"/>
                          <a:ea typeface="+mn-ea"/>
                          <a:cs typeface="Arial" pitchFamily="34" charset="0"/>
                        </a:rPr>
                        <a:t>Fit4MTO</a:t>
                      </a:r>
                    </a:p>
                  </a:txBody>
                  <a:tcPr marL="125696" marR="125696" marT="45730" marB="45730">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3">
                  <a:txBody>
                    <a:bodyPr/>
                    <a:lstStyle/>
                    <a:p>
                      <a:pPr>
                        <a:lnSpc>
                          <a:spcPct val="100000"/>
                        </a:lnSpc>
                      </a:pPr>
                      <a:r>
                        <a:rPr lang="en-GB" sz="1400" b="1" i="0" dirty="0">
                          <a:latin typeface="+mn-lt"/>
                          <a:cs typeface="Arial" pitchFamily="34" charset="0"/>
                        </a:rPr>
                        <a:t>OUTPUTS:</a:t>
                      </a:r>
                      <a:endParaRPr lang="en-GB" sz="1200" b="1" i="0" dirty="0">
                        <a:solidFill>
                          <a:srgbClr val="000000"/>
                        </a:solidFill>
                        <a:latin typeface="+mn-lt"/>
                        <a:cs typeface="Arial" pitchFamily="34" charset="0"/>
                      </a:endParaRPr>
                    </a:p>
                    <a:p>
                      <a:pPr fontAlgn="auto">
                        <a:lnSpc>
                          <a:spcPct val="110000"/>
                        </a:lnSpc>
                        <a:spcBef>
                          <a:spcPts val="0"/>
                        </a:spcBef>
                        <a:spcAft>
                          <a:spcPts val="0"/>
                        </a:spcAft>
                        <a:buFontTx/>
                        <a:buNone/>
                        <a:defRPr/>
                      </a:pPr>
                      <a:r>
                        <a:rPr lang="en-GB" sz="1200" b="0" i="0" kern="1200" dirty="0">
                          <a:solidFill>
                            <a:srgbClr val="000000"/>
                          </a:solidFill>
                          <a:latin typeface="+mn-lt"/>
                          <a:ea typeface="+mn-ea"/>
                          <a:cs typeface="Arial" pitchFamily="34" charset="0"/>
                        </a:rPr>
                        <a:t>-   Incidents that require a formal RCA</a:t>
                      </a:r>
                    </a:p>
                    <a:p>
                      <a:pPr marL="171450" indent="-171450" fontAlgn="auto">
                        <a:lnSpc>
                          <a:spcPct val="110000"/>
                        </a:lnSpc>
                        <a:spcBef>
                          <a:spcPts val="0"/>
                        </a:spcBef>
                        <a:spcAft>
                          <a:spcPts val="0"/>
                        </a:spcAft>
                        <a:buFontTx/>
                        <a:buChar char="-"/>
                        <a:defRPr/>
                      </a:pPr>
                      <a:r>
                        <a:rPr lang="en-GB" sz="1200" b="0" i="0" kern="1200" dirty="0">
                          <a:solidFill>
                            <a:srgbClr val="000000"/>
                          </a:solidFill>
                          <a:latin typeface="+mn-lt"/>
                          <a:ea typeface="+mn-ea"/>
                          <a:cs typeface="Arial" pitchFamily="34" charset="0"/>
                        </a:rPr>
                        <a:t>Corrective actions and other action items.</a:t>
                      </a:r>
                    </a:p>
                    <a:p>
                      <a:pPr marL="171450" indent="-171450" fontAlgn="auto">
                        <a:lnSpc>
                          <a:spcPct val="110000"/>
                        </a:lnSpc>
                        <a:spcBef>
                          <a:spcPts val="0"/>
                        </a:spcBef>
                        <a:spcAft>
                          <a:spcPts val="0"/>
                        </a:spcAft>
                        <a:buFontTx/>
                        <a:buChar char="-"/>
                        <a:defRPr/>
                      </a:pPr>
                      <a:r>
                        <a:rPr lang="en-GB" sz="1200" b="0" i="0" kern="1200" dirty="0">
                          <a:solidFill>
                            <a:srgbClr val="000000"/>
                          </a:solidFill>
                          <a:latin typeface="+mn-lt"/>
                          <a:ea typeface="+mn-ea"/>
                          <a:cs typeface="Arial" pitchFamily="34" charset="0"/>
                        </a:rPr>
                        <a:t>Savings and Loss Avoidance via MTO</a:t>
                      </a:r>
                    </a:p>
                    <a:p>
                      <a:pPr marL="171450" indent="-171450" fontAlgn="auto">
                        <a:lnSpc>
                          <a:spcPct val="110000"/>
                        </a:lnSpc>
                        <a:spcBef>
                          <a:spcPts val="0"/>
                        </a:spcBef>
                        <a:spcAft>
                          <a:spcPts val="0"/>
                        </a:spcAft>
                        <a:buFontTx/>
                        <a:buChar char="-"/>
                        <a:defRPr/>
                      </a:pPr>
                      <a:r>
                        <a:rPr lang="en-GB" sz="1200" b="0" i="0" kern="1200" dirty="0">
                          <a:solidFill>
                            <a:srgbClr val="000000"/>
                          </a:solidFill>
                          <a:latin typeface="+mn-lt"/>
                          <a:ea typeface="+mn-ea"/>
                          <a:cs typeface="Arial" pitchFamily="34" charset="0"/>
                        </a:rPr>
                        <a:t>Updates to Fit4MTO threats and opportunities</a:t>
                      </a:r>
                    </a:p>
                  </a:txBody>
                  <a:tcPr marL="125696" marR="125696" marT="45730" marB="4573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GB"/>
                    </a:p>
                  </a:txBody>
                  <a:tcPr/>
                </a:tc>
                <a:tc>
                  <a:txBody>
                    <a:bodyPr/>
                    <a:lstStyle/>
                    <a:p>
                      <a:pPr>
                        <a:lnSpc>
                          <a:spcPct val="100000"/>
                        </a:lnSpc>
                      </a:pPr>
                      <a:r>
                        <a:rPr lang="en-GB" sz="1400" b="1" i="0" dirty="0">
                          <a:latin typeface="+mn-lt"/>
                          <a:cs typeface="Arial" pitchFamily="34" charset="0"/>
                        </a:rPr>
                        <a:t>RULES:</a:t>
                      </a:r>
                      <a:endParaRPr lang="en-GB" sz="1200" b="1" i="0" dirty="0">
                        <a:solidFill>
                          <a:srgbClr val="000000"/>
                        </a:solidFill>
                        <a:latin typeface="+mn-lt"/>
                        <a:cs typeface="Arial" pitchFamily="34" charset="0"/>
                      </a:endParaRPr>
                    </a:p>
                    <a:p>
                      <a:pPr marL="112713" indent="-112713" algn="l">
                        <a:lnSpc>
                          <a:spcPct val="110000"/>
                        </a:lnSpc>
                        <a:buFontTx/>
                        <a:buNone/>
                      </a:pPr>
                      <a:r>
                        <a:rPr lang="en-GB" sz="1200" b="0" i="0" kern="1200" dirty="0">
                          <a:solidFill>
                            <a:srgbClr val="000000"/>
                          </a:solidFill>
                          <a:latin typeface="+mn-lt"/>
                          <a:ea typeface="+mn-ea"/>
                          <a:cs typeface="Arial" pitchFamily="34" charset="0"/>
                        </a:rPr>
                        <a:t>-  Action owners to provide actions</a:t>
                      </a:r>
                      <a:r>
                        <a:rPr lang="en-GB" sz="1200" b="0" i="0" kern="1200" baseline="0" dirty="0">
                          <a:solidFill>
                            <a:srgbClr val="000000"/>
                          </a:solidFill>
                          <a:latin typeface="+mn-lt"/>
                          <a:ea typeface="+mn-ea"/>
                          <a:cs typeface="Arial" pitchFamily="34" charset="0"/>
                        </a:rPr>
                        <a:t> </a:t>
                      </a:r>
                      <a:r>
                        <a:rPr lang="en-GB" sz="1200" b="0" i="0" kern="1200" dirty="0">
                          <a:solidFill>
                            <a:srgbClr val="000000"/>
                          </a:solidFill>
                          <a:latin typeface="+mn-lt"/>
                          <a:ea typeface="+mn-ea"/>
                          <a:cs typeface="Arial" pitchFamily="34" charset="0"/>
                        </a:rPr>
                        <a:t>update before the meeting.</a:t>
                      </a:r>
                    </a:p>
                    <a:p>
                      <a:pPr>
                        <a:lnSpc>
                          <a:spcPct val="110000"/>
                        </a:lnSpc>
                        <a:buFontTx/>
                        <a:buNone/>
                      </a:pPr>
                      <a:r>
                        <a:rPr lang="en-GB" sz="1200" b="0" i="0" kern="1200" dirty="0">
                          <a:solidFill>
                            <a:srgbClr val="000000"/>
                          </a:solidFill>
                          <a:latin typeface="+mn-lt"/>
                          <a:ea typeface="+mn-ea"/>
                          <a:cs typeface="Arial" pitchFamily="34" charset="0"/>
                        </a:rPr>
                        <a:t>-  Keep to time</a:t>
                      </a:r>
                    </a:p>
                  </a:txBody>
                  <a:tcPr marL="125696" marR="125696" marT="45730" marB="45730">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
        <p:nvSpPr>
          <p:cNvPr id="4" name="Title 1">
            <a:extLst>
              <a:ext uri="{FF2B5EF4-FFF2-40B4-BE49-F238E27FC236}">
                <a16:creationId xmlns:a16="http://schemas.microsoft.com/office/drawing/2014/main" id="{7E8B908A-AC0D-4AB3-A41E-298B89BC5369}"/>
              </a:ext>
            </a:extLst>
          </p:cNvPr>
          <p:cNvSpPr>
            <a:spLocks noGrp="1"/>
          </p:cNvSpPr>
          <p:nvPr>
            <p:ph type="title"/>
          </p:nvPr>
        </p:nvSpPr>
        <p:spPr>
          <a:xfrm>
            <a:off x="433535" y="176667"/>
            <a:ext cx="11171238" cy="341494"/>
          </a:xfrm>
        </p:spPr>
        <p:txBody>
          <a:bodyPr/>
          <a:lstStyle/>
          <a:p>
            <a:r>
              <a:rPr lang="en-US" b="1" cap="all" dirty="0">
                <a:solidFill>
                  <a:srgbClr val="D42E12"/>
                </a:solidFill>
                <a:latin typeface="Futura Medium"/>
              </a:rPr>
              <a:t>WEST ASSET WEEKLY MTO meeting - </a:t>
            </a:r>
            <a:r>
              <a:rPr lang="en-US" b="1" cap="all" dirty="0" err="1">
                <a:solidFill>
                  <a:srgbClr val="D42E12"/>
                </a:solidFill>
                <a:latin typeface="Futura Medium"/>
              </a:rPr>
              <a:t>tOr</a:t>
            </a:r>
            <a:endParaRPr lang="en-GB" dirty="0"/>
          </a:p>
        </p:txBody>
      </p:sp>
    </p:spTree>
    <p:extLst>
      <p:ext uri="{BB962C8B-B14F-4D97-AF65-F5344CB8AC3E}">
        <p14:creationId xmlns:p14="http://schemas.microsoft.com/office/powerpoint/2010/main" val="359388379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0E48D-A5C4-4673-A3F7-29B0D4E438C6}"/>
              </a:ext>
            </a:extLst>
          </p:cNvPr>
          <p:cNvSpPr>
            <a:spLocks noGrp="1"/>
          </p:cNvSpPr>
          <p:nvPr>
            <p:ph type="title"/>
          </p:nvPr>
        </p:nvSpPr>
        <p:spPr>
          <a:xfrm>
            <a:off x="508000" y="595355"/>
            <a:ext cx="4397210" cy="436492"/>
          </a:xfrm>
        </p:spPr>
        <p:txBody>
          <a:bodyPr/>
          <a:lstStyle/>
          <a:p>
            <a:r>
              <a:rPr lang="en-GB" sz="1800" dirty="0"/>
              <a:t>Improvement Opportunity</a:t>
            </a:r>
          </a:p>
        </p:txBody>
      </p:sp>
      <p:sp>
        <p:nvSpPr>
          <p:cNvPr id="5" name="Slide Number Placeholder 4">
            <a:extLst>
              <a:ext uri="{FF2B5EF4-FFF2-40B4-BE49-F238E27FC236}">
                <a16:creationId xmlns:a16="http://schemas.microsoft.com/office/drawing/2014/main" id="{A9E4C05C-5CB7-4797-944F-3FE1AAFFF00D}"/>
              </a:ext>
            </a:extLst>
          </p:cNvPr>
          <p:cNvSpPr>
            <a:spLocks noGrp="1"/>
          </p:cNvSpPr>
          <p:nvPr>
            <p:ph type="sldNum" sz="quarter" idx="4"/>
          </p:nvPr>
        </p:nvSpPr>
        <p:spPr/>
        <p:txBody>
          <a:bodyPr/>
          <a:lstStyle/>
          <a:p>
            <a:fld id="{D32BAE6A-B452-4007-8177-56DD051636F9}" type="slidenum">
              <a:rPr lang="en-GB" smtClean="0"/>
              <a:pPr/>
              <a:t>13</a:t>
            </a:fld>
            <a:endParaRPr lang="en-GB" dirty="0"/>
          </a:p>
        </p:txBody>
      </p:sp>
      <p:pic>
        <p:nvPicPr>
          <p:cNvPr id="8" name="Picture 7">
            <a:extLst>
              <a:ext uri="{FF2B5EF4-FFF2-40B4-BE49-F238E27FC236}">
                <a16:creationId xmlns:a16="http://schemas.microsoft.com/office/drawing/2014/main" id="{C6EA6225-F65C-456A-A924-6F514D917A40}"/>
              </a:ext>
            </a:extLst>
          </p:cNvPr>
          <p:cNvPicPr>
            <a:picLocks noChangeAspect="1"/>
          </p:cNvPicPr>
          <p:nvPr/>
        </p:nvPicPr>
        <p:blipFill>
          <a:blip r:embed="rId2"/>
          <a:stretch>
            <a:fillRect/>
          </a:stretch>
        </p:blipFill>
        <p:spPr>
          <a:xfrm>
            <a:off x="4661929" y="112923"/>
            <a:ext cx="841249" cy="777529"/>
          </a:xfrm>
          <a:prstGeom prst="rect">
            <a:avLst/>
          </a:prstGeom>
        </p:spPr>
      </p:pic>
      <p:graphicFrame>
        <p:nvGraphicFramePr>
          <p:cNvPr id="7" name="Table 6">
            <a:extLst>
              <a:ext uri="{FF2B5EF4-FFF2-40B4-BE49-F238E27FC236}">
                <a16:creationId xmlns:a16="http://schemas.microsoft.com/office/drawing/2014/main" id="{7224E755-3BF8-4796-963F-CC838531242D}"/>
              </a:ext>
            </a:extLst>
          </p:cNvPr>
          <p:cNvGraphicFramePr>
            <a:graphicFrameLocks noGrp="1"/>
          </p:cNvGraphicFramePr>
          <p:nvPr>
            <p:extLst>
              <p:ext uri="{D42A27DB-BD31-4B8C-83A1-F6EECF244321}">
                <p14:modId xmlns:p14="http://schemas.microsoft.com/office/powerpoint/2010/main" val="2798453866"/>
              </p:ext>
            </p:extLst>
          </p:nvPr>
        </p:nvGraphicFramePr>
        <p:xfrm>
          <a:off x="310393" y="964734"/>
          <a:ext cx="11484527" cy="5864135"/>
        </p:xfrm>
        <a:graphic>
          <a:graphicData uri="http://schemas.openxmlformats.org/drawingml/2006/table">
            <a:tbl>
              <a:tblPr/>
              <a:tblGrid>
                <a:gridCol w="895661">
                  <a:extLst>
                    <a:ext uri="{9D8B030D-6E8A-4147-A177-3AD203B41FA5}">
                      <a16:colId xmlns:a16="http://schemas.microsoft.com/office/drawing/2014/main" val="1982267582"/>
                    </a:ext>
                  </a:extLst>
                </a:gridCol>
                <a:gridCol w="1180652">
                  <a:extLst>
                    <a:ext uri="{9D8B030D-6E8A-4147-A177-3AD203B41FA5}">
                      <a16:colId xmlns:a16="http://schemas.microsoft.com/office/drawing/2014/main" val="1160144448"/>
                    </a:ext>
                  </a:extLst>
                </a:gridCol>
                <a:gridCol w="2182283">
                  <a:extLst>
                    <a:ext uri="{9D8B030D-6E8A-4147-A177-3AD203B41FA5}">
                      <a16:colId xmlns:a16="http://schemas.microsoft.com/office/drawing/2014/main" val="974858510"/>
                    </a:ext>
                  </a:extLst>
                </a:gridCol>
                <a:gridCol w="3286447">
                  <a:extLst>
                    <a:ext uri="{9D8B030D-6E8A-4147-A177-3AD203B41FA5}">
                      <a16:colId xmlns:a16="http://schemas.microsoft.com/office/drawing/2014/main" val="174342615"/>
                    </a:ext>
                  </a:extLst>
                </a:gridCol>
                <a:gridCol w="3939484">
                  <a:extLst>
                    <a:ext uri="{9D8B030D-6E8A-4147-A177-3AD203B41FA5}">
                      <a16:colId xmlns:a16="http://schemas.microsoft.com/office/drawing/2014/main" val="139849391"/>
                    </a:ext>
                  </a:extLst>
                </a:gridCol>
              </a:tblGrid>
              <a:tr h="196467">
                <a:tc>
                  <a:txBody>
                    <a:bodyPr/>
                    <a:lstStyle/>
                    <a:p>
                      <a:pPr algn="ctr" fontAlgn="ctr"/>
                      <a:r>
                        <a:rPr lang="en-US" sz="700" b="1" i="0" u="none" strike="noStrike">
                          <a:solidFill>
                            <a:srgbClr val="000000"/>
                          </a:solidFill>
                          <a:effectLst/>
                          <a:latin typeface="+mn-lt"/>
                        </a:rPr>
                        <a:t>No.</a:t>
                      </a:r>
                    </a:p>
                  </a:txBody>
                  <a:tcPr marL="2186" marR="2186" marT="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mn-lt"/>
                        </a:rPr>
                        <a:t>Origin of Item</a:t>
                      </a:r>
                    </a:p>
                  </a:txBody>
                  <a:tcPr marL="2186" marR="2186" marT="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a:solidFill>
                            <a:srgbClr val="FF0000"/>
                          </a:solidFill>
                          <a:effectLst/>
                          <a:latin typeface="+mn-lt"/>
                        </a:rPr>
                        <a:t>Assurance Points </a:t>
                      </a:r>
                    </a:p>
                  </a:txBody>
                  <a:tcPr marL="2186" marR="2186" marT="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700" b="1" i="0" u="none" strike="noStrike" dirty="0">
                          <a:solidFill>
                            <a:srgbClr val="000000"/>
                          </a:solidFill>
                          <a:effectLst/>
                          <a:latin typeface="+mn-lt"/>
                        </a:rPr>
                        <a:t>Gaps Identified / Findings</a:t>
                      </a:r>
                    </a:p>
                  </a:txBody>
                  <a:tcPr marL="2186" marR="2186" marT="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700" b="1" i="0" u="none" strike="noStrike">
                          <a:solidFill>
                            <a:srgbClr val="000000"/>
                          </a:solidFill>
                          <a:effectLst/>
                          <a:latin typeface="+mn-lt"/>
                        </a:rPr>
                        <a:t>Recommended Action Items</a:t>
                      </a:r>
                    </a:p>
                  </a:txBody>
                  <a:tcPr marL="2186" marR="2186" marT="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654217525"/>
                  </a:ext>
                </a:extLst>
              </a:tr>
              <a:tr h="208317">
                <a:tc gridSpan="2">
                  <a:txBody>
                    <a:bodyPr/>
                    <a:lstStyle/>
                    <a:p>
                      <a:pPr algn="l" fontAlgn="ctr"/>
                      <a:r>
                        <a:rPr lang="en-US" sz="700" b="1" i="0" u="none" strike="noStrike" dirty="0">
                          <a:solidFill>
                            <a:srgbClr val="000000"/>
                          </a:solidFill>
                          <a:effectLst/>
                          <a:latin typeface="+mn-lt"/>
                        </a:rPr>
                        <a:t>Leadership, Commitment &amp; Accountability </a:t>
                      </a:r>
                    </a:p>
                  </a:txBody>
                  <a:tcPr marL="2186" marR="2186" marT="2186"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hMerge="1">
                  <a:txBody>
                    <a:bodyPr/>
                    <a:lstStyle/>
                    <a:p>
                      <a:endParaRPr lang="en-GB"/>
                    </a:p>
                  </a:txBody>
                  <a:tcPr>
                    <a:lnL w="12700" cmpd="sng">
                      <a:noFill/>
                      <a:prstDash val="solid"/>
                    </a:lnL>
                    <a:lnT w="6350" cap="flat" cmpd="sng" algn="ctr">
                      <a:solidFill>
                        <a:srgbClr val="000000"/>
                      </a:solidFill>
                      <a:prstDash val="solid"/>
                      <a:round/>
                      <a:headEnd type="none" w="med" len="med"/>
                      <a:tailEnd type="none" w="med" len="med"/>
                    </a:lnT>
                  </a:tcPr>
                </a:tc>
                <a:tc>
                  <a:txBody>
                    <a:bodyPr/>
                    <a:lstStyle/>
                    <a:p>
                      <a:pPr algn="l" fontAlgn="ctr"/>
                      <a:r>
                        <a:rPr lang="en-US" sz="700" b="1" i="0" u="none" strike="noStrike" dirty="0">
                          <a:solidFill>
                            <a:srgbClr val="000000"/>
                          </a:solidFill>
                          <a:effectLst/>
                          <a:latin typeface="+mn-lt"/>
                        </a:rPr>
                        <a:t> </a:t>
                      </a:r>
                    </a:p>
                  </a:txBody>
                  <a:tcPr marL="2186" marR="2186" marT="2186"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ctr"/>
                      <a:r>
                        <a:rPr lang="en-US" sz="700" b="1" i="0" u="none" strike="noStrike">
                          <a:solidFill>
                            <a:srgbClr val="000000"/>
                          </a:solidFill>
                          <a:effectLst/>
                          <a:latin typeface="+mn-lt"/>
                        </a:rPr>
                        <a:t> </a:t>
                      </a:r>
                    </a:p>
                  </a:txBody>
                  <a:tcPr marL="2186" marR="2186" marT="2186"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ctr"/>
                      <a:r>
                        <a:rPr lang="en-US" sz="700" b="1" i="0" u="none" strike="noStrike">
                          <a:solidFill>
                            <a:srgbClr val="000000"/>
                          </a:solidFill>
                          <a:effectLst/>
                          <a:latin typeface="+mn-lt"/>
                        </a:rPr>
                        <a:t> </a:t>
                      </a:r>
                    </a:p>
                  </a:txBody>
                  <a:tcPr marL="2186" marR="2186" marT="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557626280"/>
                  </a:ext>
                </a:extLst>
              </a:tr>
              <a:tr h="455411">
                <a:tc>
                  <a:txBody>
                    <a:bodyPr/>
                    <a:lstStyle/>
                    <a:p>
                      <a:pPr algn="ctr" fontAlgn="ctr"/>
                      <a:r>
                        <a:rPr lang="en-US" sz="700" b="0" i="0" u="none" strike="noStrike">
                          <a:solidFill>
                            <a:srgbClr val="000000"/>
                          </a:solidFill>
                          <a:effectLst/>
                          <a:latin typeface="+mn-lt"/>
                        </a:rPr>
                        <a:t>1</a:t>
                      </a:r>
                      <a:br>
                        <a:rPr lang="en-US" sz="700" b="0" i="0" u="none" strike="noStrike">
                          <a:solidFill>
                            <a:srgbClr val="000000"/>
                          </a:solidFill>
                          <a:effectLst/>
                          <a:latin typeface="+mn-lt"/>
                        </a:rPr>
                      </a:br>
                      <a:endParaRPr lang="en-US" sz="700" b="0" i="0" u="none" strike="noStrike">
                        <a:solidFill>
                          <a:srgbClr val="000000"/>
                        </a:solidFill>
                        <a:effectLst/>
                        <a:latin typeface="+mn-lt"/>
                      </a:endParaRPr>
                    </a:p>
                  </a:txBody>
                  <a:tcPr marL="2186" marR="2186" marT="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dirty="0">
                          <a:solidFill>
                            <a:srgbClr val="000000"/>
                          </a:solidFill>
                          <a:effectLst/>
                          <a:latin typeface="+mn-lt"/>
                        </a:rPr>
                        <a:t>AMS - Leadership, Commitment &amp; Accountability</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solidFill>
                            <a:srgbClr val="000000"/>
                          </a:solidFill>
                          <a:effectLst/>
                          <a:latin typeface="+mn-lt"/>
                        </a:rPr>
                        <a:t>Work Process Management</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solidFill>
                            <a:srgbClr val="3366FF"/>
                          </a:solidFill>
                          <a:effectLst/>
                          <a:latin typeface="+mn-lt"/>
                        </a:rPr>
                        <a:t>Gap exist. - Meetings hold occasionally which is not in line with the Standard Manual</a:t>
                      </a:r>
                      <a:br>
                        <a:rPr lang="en-US" sz="700" b="0" i="0" u="none" strike="noStrike">
                          <a:solidFill>
                            <a:srgbClr val="3366FF"/>
                          </a:solidFill>
                          <a:effectLst/>
                          <a:latin typeface="+mn-lt"/>
                        </a:rPr>
                      </a:br>
                      <a:r>
                        <a:rPr lang="en-US" sz="700" b="0" i="0" u="none" strike="noStrike">
                          <a:solidFill>
                            <a:srgbClr val="3366FF"/>
                          </a:solidFill>
                          <a:effectLst/>
                          <a:latin typeface="+mn-lt"/>
                        </a:rPr>
                        <a:t>PUM or his designate to preside over the meeting with all members (as stipulated in the Meeting Term Of Reference) in attendance on a regular frequency</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dirty="0">
                          <a:solidFill>
                            <a:srgbClr val="3366FF"/>
                          </a:solidFill>
                          <a:effectLst/>
                          <a:latin typeface="+mn-lt"/>
                        </a:rPr>
                        <a:t>1. Develop workable plan  for weekly MTO meeting (PUM)</a:t>
                      </a:r>
                      <a:br>
                        <a:rPr lang="en-US" sz="700" b="0" i="0" u="none" strike="noStrike" dirty="0">
                          <a:solidFill>
                            <a:srgbClr val="3366FF"/>
                          </a:solidFill>
                          <a:effectLst/>
                          <a:latin typeface="+mn-lt"/>
                        </a:rPr>
                      </a:br>
                      <a:r>
                        <a:rPr lang="en-US" sz="700" b="0" i="0" u="none" strike="noStrike" dirty="0">
                          <a:solidFill>
                            <a:srgbClr val="3366FF"/>
                          </a:solidFill>
                          <a:effectLst/>
                          <a:latin typeface="+mn-lt"/>
                        </a:rPr>
                        <a:t>2. Hold MTO meeting regularly with PUM or his designate presiding while ensuring attendance of all required members</a:t>
                      </a:r>
                      <a:br>
                        <a:rPr lang="en-US" sz="700" b="0" i="0" u="none" strike="noStrike" dirty="0">
                          <a:solidFill>
                            <a:srgbClr val="3366FF"/>
                          </a:solidFill>
                          <a:effectLst/>
                          <a:latin typeface="+mn-lt"/>
                        </a:rPr>
                      </a:br>
                      <a:r>
                        <a:rPr lang="en-US" sz="700" b="0" i="0" u="none" strike="noStrike" dirty="0">
                          <a:solidFill>
                            <a:srgbClr val="3366FF"/>
                          </a:solidFill>
                          <a:effectLst/>
                          <a:latin typeface="+mn-lt"/>
                        </a:rPr>
                        <a:t>3. Conduct Refreshers Course on AMS Process for Asset Support Engineering</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4131894"/>
                  </a:ext>
                </a:extLst>
              </a:tr>
              <a:tr h="254897">
                <a:tc>
                  <a:txBody>
                    <a:bodyPr/>
                    <a:lstStyle/>
                    <a:p>
                      <a:pPr algn="ctr" fontAlgn="ctr"/>
                      <a:r>
                        <a:rPr lang="en-US" sz="700" b="0" i="0" u="none" strike="noStrike" dirty="0">
                          <a:solidFill>
                            <a:srgbClr val="000000"/>
                          </a:solidFill>
                          <a:effectLst/>
                          <a:latin typeface="+mn-lt"/>
                        </a:rPr>
                        <a:t>4</a:t>
                      </a:r>
                    </a:p>
                  </a:txBody>
                  <a:tcPr marL="2186" marR="2186" marT="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solidFill>
                            <a:srgbClr val="000000"/>
                          </a:solidFill>
                          <a:effectLst/>
                          <a:latin typeface="+mn-lt"/>
                        </a:rPr>
                        <a:t>AMS - Leadership, Commitment &amp; Accountability</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solidFill>
                            <a:srgbClr val="000000"/>
                          </a:solidFill>
                          <a:effectLst/>
                          <a:latin typeface="+mn-lt"/>
                        </a:rPr>
                        <a:t>Work Process Management</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solidFill>
                            <a:srgbClr val="3366FF"/>
                          </a:solidFill>
                          <a:effectLst/>
                          <a:latin typeface="+mn-lt"/>
                        </a:rPr>
                        <a:t>No evidence of 'go-see' report.</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dirty="0">
                          <a:solidFill>
                            <a:srgbClr val="3366FF"/>
                          </a:solidFill>
                          <a:effectLst/>
                          <a:latin typeface="+mn-lt"/>
                        </a:rPr>
                        <a:t>1. Arrange for a GO-SEE for Focal Points and TLs to learn from what other PUs are doing.</a:t>
                      </a:r>
                      <a:br>
                        <a:rPr lang="en-US" sz="700" b="0" i="0" u="none" strike="noStrike" dirty="0">
                          <a:solidFill>
                            <a:srgbClr val="3366FF"/>
                          </a:solidFill>
                          <a:effectLst/>
                          <a:latin typeface="+mn-lt"/>
                        </a:rPr>
                      </a:br>
                      <a:r>
                        <a:rPr lang="en-US" sz="700" b="0" i="0" u="none" strike="noStrike" dirty="0">
                          <a:solidFill>
                            <a:srgbClr val="3366FF"/>
                          </a:solidFill>
                          <a:effectLst/>
                          <a:latin typeface="+mn-lt"/>
                        </a:rPr>
                        <a:t>2. Create a SharePoint repository for all ' MTO go-see' reports.</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8520896"/>
                  </a:ext>
                </a:extLst>
              </a:tr>
              <a:tr h="106705">
                <a:tc gridSpan="2">
                  <a:txBody>
                    <a:bodyPr/>
                    <a:lstStyle/>
                    <a:p>
                      <a:pPr algn="l" fontAlgn="ctr"/>
                      <a:r>
                        <a:rPr lang="en-US" sz="700" b="1" i="0" u="none" strike="noStrike">
                          <a:solidFill>
                            <a:srgbClr val="000000"/>
                          </a:solidFill>
                          <a:effectLst/>
                          <a:latin typeface="+mn-lt"/>
                        </a:rPr>
                        <a:t>1.1 MTO Organisational Structure</a:t>
                      </a:r>
                    </a:p>
                  </a:txBody>
                  <a:tcPr marL="2186" marR="2186" marT="2186"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hMerge="1">
                  <a:txBody>
                    <a:bodyPr/>
                    <a:lstStyle/>
                    <a:p>
                      <a:endParaRPr lang="en-GB"/>
                    </a:p>
                  </a:txBody>
                  <a:tcPr>
                    <a:lnL w="12700" cmpd="sng">
                      <a:noFill/>
                      <a:prstDash val="solid"/>
                    </a:lnL>
                    <a:lnT w="6350" cap="flat" cmpd="sng" algn="ctr">
                      <a:solidFill>
                        <a:srgbClr val="000000"/>
                      </a:solidFill>
                      <a:prstDash val="solid"/>
                      <a:round/>
                      <a:headEnd type="none" w="med" len="med"/>
                      <a:tailEnd type="none" w="med" len="med"/>
                    </a:lnT>
                  </a:tcPr>
                </a:tc>
                <a:tc>
                  <a:txBody>
                    <a:bodyPr/>
                    <a:lstStyle/>
                    <a:p>
                      <a:pPr algn="l" fontAlgn="ctr"/>
                      <a:r>
                        <a:rPr lang="en-US" sz="700" b="1" i="0" u="none" strike="noStrike">
                          <a:solidFill>
                            <a:srgbClr val="000000"/>
                          </a:solidFill>
                          <a:effectLst/>
                          <a:latin typeface="+mn-lt"/>
                        </a:rPr>
                        <a:t> </a:t>
                      </a:r>
                    </a:p>
                  </a:txBody>
                  <a:tcPr marL="2186" marR="2186" marT="2186"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700" b="1" i="0" u="none" strike="noStrike">
                          <a:solidFill>
                            <a:srgbClr val="000000"/>
                          </a:solidFill>
                          <a:effectLst/>
                          <a:latin typeface="+mn-lt"/>
                        </a:rPr>
                        <a:t> </a:t>
                      </a:r>
                    </a:p>
                  </a:txBody>
                  <a:tcPr marL="2186" marR="2186" marT="2186"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700" b="1" i="0" u="none" strike="noStrike">
                          <a:solidFill>
                            <a:srgbClr val="000000"/>
                          </a:solidFill>
                          <a:effectLst/>
                          <a:latin typeface="+mn-lt"/>
                        </a:rPr>
                        <a:t> </a:t>
                      </a:r>
                    </a:p>
                  </a:txBody>
                  <a:tcPr marL="2186" marR="2186" marT="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82869743"/>
                  </a:ext>
                </a:extLst>
              </a:tr>
              <a:tr h="332185">
                <a:tc>
                  <a:txBody>
                    <a:bodyPr/>
                    <a:lstStyle/>
                    <a:p>
                      <a:pPr algn="ctr" fontAlgn="ctr"/>
                      <a:r>
                        <a:rPr lang="en-US" sz="700" b="0" i="0" u="none" strike="noStrike">
                          <a:solidFill>
                            <a:srgbClr val="000000"/>
                          </a:solidFill>
                          <a:effectLst/>
                          <a:latin typeface="+mn-lt"/>
                        </a:rPr>
                        <a:t>11</a:t>
                      </a:r>
                      <a:br>
                        <a:rPr lang="en-US" sz="700" b="0" i="0" u="none" strike="noStrike">
                          <a:solidFill>
                            <a:srgbClr val="000000"/>
                          </a:solidFill>
                          <a:effectLst/>
                          <a:latin typeface="+mn-lt"/>
                        </a:rPr>
                      </a:br>
                      <a:endParaRPr lang="en-US" sz="700" b="0" i="0" u="none" strike="noStrike">
                        <a:solidFill>
                          <a:srgbClr val="000000"/>
                        </a:solidFill>
                        <a:effectLst/>
                        <a:latin typeface="+mn-lt"/>
                      </a:endParaRPr>
                    </a:p>
                  </a:txBody>
                  <a:tcPr marL="2186" marR="2186" marT="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dirty="0">
                          <a:solidFill>
                            <a:srgbClr val="000000"/>
                          </a:solidFill>
                          <a:effectLst/>
                          <a:latin typeface="+mn-lt"/>
                        </a:rPr>
                        <a:t>MTO Standard</a:t>
                      </a:r>
                      <a:br>
                        <a:rPr lang="en-US" sz="700" b="0" i="0" u="none" strike="noStrike" dirty="0">
                          <a:solidFill>
                            <a:srgbClr val="000000"/>
                          </a:solidFill>
                          <a:effectLst/>
                          <a:latin typeface="+mn-lt"/>
                        </a:rPr>
                      </a:br>
                      <a:r>
                        <a:rPr lang="en-US" sz="700" b="0" i="0" u="none" strike="noStrike" dirty="0">
                          <a:solidFill>
                            <a:srgbClr val="000000"/>
                          </a:solidFill>
                          <a:effectLst/>
                          <a:latin typeface="+mn-lt"/>
                        </a:rPr>
                        <a:t>1.1.1</a:t>
                      </a:r>
                      <a:br>
                        <a:rPr lang="en-US" sz="700" b="0" i="0" u="none" strike="noStrike" dirty="0">
                          <a:solidFill>
                            <a:srgbClr val="000000"/>
                          </a:solidFill>
                          <a:effectLst/>
                          <a:latin typeface="+mn-lt"/>
                        </a:rPr>
                      </a:br>
                      <a:r>
                        <a:rPr lang="en-US" sz="700" b="0" i="0" u="none" strike="noStrike" dirty="0">
                          <a:solidFill>
                            <a:srgbClr val="000000"/>
                          </a:solidFill>
                          <a:effectLst/>
                          <a:latin typeface="+mn-lt"/>
                        </a:rPr>
                        <a:t>MTO RP Section 5</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dirty="0">
                          <a:solidFill>
                            <a:srgbClr val="000000"/>
                          </a:solidFill>
                          <a:effectLst/>
                          <a:latin typeface="+mn-lt"/>
                        </a:rPr>
                        <a:t>Each site</a:t>
                      </a:r>
                      <a:r>
                        <a:rPr lang="en-US" sz="700" b="1" i="0" u="none" strike="noStrike" dirty="0">
                          <a:solidFill>
                            <a:srgbClr val="000000"/>
                          </a:solidFill>
                          <a:effectLst/>
                          <a:latin typeface="+mn-lt"/>
                        </a:rPr>
                        <a:t> shall</a:t>
                      </a:r>
                      <a:r>
                        <a:rPr lang="en-US" sz="700" b="0" i="0" u="none" strike="noStrike" dirty="0">
                          <a:solidFill>
                            <a:srgbClr val="000000"/>
                          </a:solidFill>
                          <a:effectLst/>
                          <a:latin typeface="+mn-lt"/>
                        </a:rPr>
                        <a:t> have Production team(s) that manage short- and long-term threats and opportunities.</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br>
                        <a:rPr lang="en-US" sz="700" b="0" i="0" u="none" strike="noStrike">
                          <a:solidFill>
                            <a:srgbClr val="3366FF"/>
                          </a:solidFill>
                          <a:effectLst/>
                          <a:latin typeface="+mn-lt"/>
                        </a:rPr>
                      </a:br>
                      <a:r>
                        <a:rPr lang="en-US" sz="700" b="0" i="0" u="none" strike="noStrike">
                          <a:solidFill>
                            <a:srgbClr val="3366FF"/>
                          </a:solidFill>
                          <a:effectLst/>
                          <a:latin typeface="+mn-lt"/>
                        </a:rPr>
                        <a:t>Appointment letters not made available for all staff occupying MTO critical positions</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br>
                        <a:rPr lang="en-US" sz="700" b="0" i="0" u="none" strike="noStrike">
                          <a:solidFill>
                            <a:srgbClr val="3366FF"/>
                          </a:solidFill>
                          <a:effectLst/>
                          <a:latin typeface="+mn-lt"/>
                        </a:rPr>
                      </a:br>
                      <a:r>
                        <a:rPr lang="en-US" sz="700" b="0" i="0" u="none" strike="noStrike">
                          <a:solidFill>
                            <a:srgbClr val="3366FF"/>
                          </a:solidFill>
                          <a:effectLst/>
                          <a:latin typeface="+mn-lt"/>
                        </a:rPr>
                        <a:t>Prepare, sign and issue an appoiintment letter to all persons occupying MTO critical positions including WRFM Focal Points.</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9310831"/>
                  </a:ext>
                </a:extLst>
              </a:tr>
              <a:tr h="208317">
                <a:tc gridSpan="2">
                  <a:txBody>
                    <a:bodyPr/>
                    <a:lstStyle/>
                    <a:p>
                      <a:pPr algn="l" fontAlgn="ctr"/>
                      <a:r>
                        <a:rPr lang="en-US" sz="700" b="1" i="0" u="none" strike="noStrike">
                          <a:solidFill>
                            <a:srgbClr val="000000"/>
                          </a:solidFill>
                          <a:effectLst/>
                          <a:latin typeface="+mn-lt"/>
                        </a:rPr>
                        <a:t>1.2 Short Term Threats and Opportunities</a:t>
                      </a:r>
                    </a:p>
                  </a:txBody>
                  <a:tcPr marL="2186" marR="2186" marT="2186"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hMerge="1">
                  <a:txBody>
                    <a:bodyPr/>
                    <a:lstStyle/>
                    <a:p>
                      <a:endParaRPr lang="en-GB"/>
                    </a:p>
                  </a:txBody>
                  <a:tcPr>
                    <a:lnL w="12700" cmpd="sng">
                      <a:noFill/>
                      <a:prstDash val="solid"/>
                    </a:lnL>
                    <a:lnT w="6350" cap="flat" cmpd="sng" algn="ctr">
                      <a:solidFill>
                        <a:srgbClr val="000000"/>
                      </a:solidFill>
                      <a:prstDash val="solid"/>
                      <a:round/>
                      <a:headEnd type="none" w="med" len="med"/>
                      <a:tailEnd type="none" w="med" len="med"/>
                    </a:lnT>
                  </a:tcPr>
                </a:tc>
                <a:tc>
                  <a:txBody>
                    <a:bodyPr/>
                    <a:lstStyle/>
                    <a:p>
                      <a:pPr algn="l" fontAlgn="ctr"/>
                      <a:r>
                        <a:rPr lang="en-US" sz="700" b="1" i="0" u="none" strike="noStrike">
                          <a:solidFill>
                            <a:srgbClr val="000000"/>
                          </a:solidFill>
                          <a:effectLst/>
                          <a:latin typeface="+mn-lt"/>
                        </a:rPr>
                        <a:t> </a:t>
                      </a:r>
                    </a:p>
                  </a:txBody>
                  <a:tcPr marL="2186" marR="2186" marT="2186"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700" b="1" i="0" u="none" strike="noStrike">
                          <a:solidFill>
                            <a:srgbClr val="000000"/>
                          </a:solidFill>
                          <a:effectLst/>
                          <a:latin typeface="+mn-lt"/>
                        </a:rPr>
                        <a:t> </a:t>
                      </a:r>
                    </a:p>
                  </a:txBody>
                  <a:tcPr marL="2186" marR="2186" marT="2186"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700" b="1" i="0" u="none" strike="noStrike" dirty="0">
                          <a:solidFill>
                            <a:srgbClr val="000000"/>
                          </a:solidFill>
                          <a:effectLst/>
                          <a:latin typeface="+mn-lt"/>
                        </a:rPr>
                        <a:t> </a:t>
                      </a:r>
                    </a:p>
                  </a:txBody>
                  <a:tcPr marL="2186" marR="2186" marT="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4039387902"/>
                  </a:ext>
                </a:extLst>
              </a:tr>
              <a:tr h="454605">
                <a:tc>
                  <a:txBody>
                    <a:bodyPr/>
                    <a:lstStyle/>
                    <a:p>
                      <a:pPr algn="ctr" fontAlgn="ctr"/>
                      <a:r>
                        <a:rPr lang="en-US" sz="700" b="0" i="0" u="none" strike="noStrike">
                          <a:solidFill>
                            <a:srgbClr val="000000"/>
                          </a:solidFill>
                          <a:effectLst/>
                          <a:latin typeface="+mn-lt"/>
                        </a:rPr>
                        <a:t>14</a:t>
                      </a:r>
                    </a:p>
                  </a:txBody>
                  <a:tcPr marL="2186" marR="2186" marT="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dirty="0">
                          <a:solidFill>
                            <a:srgbClr val="000000"/>
                          </a:solidFill>
                          <a:effectLst/>
                          <a:latin typeface="+mn-lt"/>
                        </a:rPr>
                        <a:t>MTO Standard</a:t>
                      </a:r>
                      <a:br>
                        <a:rPr lang="en-US" sz="700" b="0" i="0" u="none" strike="noStrike" dirty="0">
                          <a:solidFill>
                            <a:srgbClr val="000000"/>
                          </a:solidFill>
                          <a:effectLst/>
                          <a:latin typeface="+mn-lt"/>
                        </a:rPr>
                      </a:br>
                      <a:r>
                        <a:rPr lang="en-US" sz="700" b="0" i="0" u="none" strike="noStrike" dirty="0">
                          <a:solidFill>
                            <a:srgbClr val="000000"/>
                          </a:solidFill>
                          <a:effectLst/>
                          <a:latin typeface="+mn-lt"/>
                        </a:rPr>
                        <a:t>1.2</a:t>
                      </a:r>
                      <a:br>
                        <a:rPr lang="en-US" sz="700" b="0" i="0" u="none" strike="noStrike" dirty="0">
                          <a:solidFill>
                            <a:srgbClr val="000000"/>
                          </a:solidFill>
                          <a:effectLst/>
                          <a:latin typeface="+mn-lt"/>
                        </a:rPr>
                      </a:br>
                      <a:r>
                        <a:rPr lang="en-US" sz="700" b="0" i="0" u="none" strike="noStrike" dirty="0">
                          <a:solidFill>
                            <a:srgbClr val="000000"/>
                          </a:solidFill>
                          <a:effectLst/>
                          <a:latin typeface="+mn-lt"/>
                        </a:rPr>
                        <a:t>MTO RP 2.7.1</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solidFill>
                            <a:srgbClr val="000000"/>
                          </a:solidFill>
                          <a:effectLst/>
                          <a:latin typeface="+mn-lt"/>
                        </a:rPr>
                        <a:t>As part of the daily meetings, the Production Team</a:t>
                      </a:r>
                      <a:r>
                        <a:rPr lang="en-US" sz="700" b="1" i="0" u="none" strike="noStrike">
                          <a:solidFill>
                            <a:srgbClr val="000000"/>
                          </a:solidFill>
                          <a:effectLst/>
                          <a:latin typeface="+mn-lt"/>
                        </a:rPr>
                        <a:t> shall </a:t>
                      </a:r>
                      <a:r>
                        <a:rPr lang="en-US" sz="700" b="0" i="0" u="none" strike="noStrike">
                          <a:solidFill>
                            <a:srgbClr val="000000"/>
                          </a:solidFill>
                          <a:effectLst/>
                          <a:latin typeface="+mn-lt"/>
                        </a:rPr>
                        <a:t>identify, make visible, assign ownership, expected completion dates, and track actions for all short-term threats and opportunities.</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solidFill>
                            <a:srgbClr val="3366FF"/>
                          </a:solidFill>
                          <a:effectLst/>
                          <a:latin typeface="+mn-lt"/>
                        </a:rPr>
                        <a:t>1. There was no virtual board to aid online ST review.</a:t>
                      </a:r>
                      <a:br>
                        <a:rPr lang="en-US" sz="700" b="0" i="0" u="none" strike="noStrike">
                          <a:solidFill>
                            <a:srgbClr val="3366FF"/>
                          </a:solidFill>
                          <a:effectLst/>
                          <a:latin typeface="+mn-lt"/>
                        </a:rPr>
                      </a:br>
                      <a:r>
                        <a:rPr lang="en-US" sz="700" b="0" i="0" u="none" strike="noStrike">
                          <a:solidFill>
                            <a:srgbClr val="3366FF"/>
                          </a:solidFill>
                          <a:effectLst/>
                          <a:latin typeface="+mn-lt"/>
                        </a:rPr>
                        <a:t>2. Record of closed ST not maintained</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dirty="0">
                          <a:solidFill>
                            <a:srgbClr val="3366FF"/>
                          </a:solidFill>
                          <a:effectLst/>
                          <a:latin typeface="+mn-lt"/>
                        </a:rPr>
                        <a:t>1. Develop and put into use a virtual  White Board for managing the STs</a:t>
                      </a:r>
                      <a:br>
                        <a:rPr lang="en-US" sz="700" b="0" i="0" u="none" strike="noStrike" dirty="0">
                          <a:solidFill>
                            <a:srgbClr val="3366FF"/>
                          </a:solidFill>
                          <a:effectLst/>
                          <a:latin typeface="+mn-lt"/>
                        </a:rPr>
                      </a:br>
                      <a:r>
                        <a:rPr lang="en-US" sz="700" b="0" i="0" u="none" strike="noStrike" dirty="0">
                          <a:solidFill>
                            <a:srgbClr val="3366FF"/>
                          </a:solidFill>
                          <a:effectLst/>
                          <a:latin typeface="+mn-lt"/>
                        </a:rPr>
                        <a:t>2. Maintain record of completed STs by creating a TAB on the virtual White Board</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7600731"/>
                  </a:ext>
                </a:extLst>
              </a:tr>
              <a:tr h="208317">
                <a:tc gridSpan="2">
                  <a:txBody>
                    <a:bodyPr/>
                    <a:lstStyle/>
                    <a:p>
                      <a:pPr algn="l" fontAlgn="ctr"/>
                      <a:r>
                        <a:rPr lang="en-US" sz="700" b="1" i="0" u="none" strike="noStrike" dirty="0">
                          <a:solidFill>
                            <a:srgbClr val="000000"/>
                          </a:solidFill>
                          <a:effectLst/>
                          <a:latin typeface="+mn-lt"/>
                        </a:rPr>
                        <a:t>1.3 Long Term Threats and Opportunities </a:t>
                      </a:r>
                    </a:p>
                  </a:txBody>
                  <a:tcPr marL="2186" marR="2186" marT="2186"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hMerge="1">
                  <a:txBody>
                    <a:bodyPr/>
                    <a:lstStyle/>
                    <a:p>
                      <a:endParaRPr lang="en-GB"/>
                    </a:p>
                  </a:txBody>
                  <a:tcPr>
                    <a:lnL w="12700" cmpd="sng">
                      <a:noFill/>
                      <a:prstDash val="solid"/>
                    </a:lnL>
                    <a:lnT w="6350" cap="flat" cmpd="sng" algn="ctr">
                      <a:solidFill>
                        <a:srgbClr val="000000"/>
                      </a:solidFill>
                      <a:prstDash val="solid"/>
                      <a:round/>
                      <a:headEnd type="none" w="med" len="med"/>
                      <a:tailEnd type="none" w="med" len="med"/>
                    </a:lnT>
                  </a:tcPr>
                </a:tc>
                <a:tc>
                  <a:txBody>
                    <a:bodyPr/>
                    <a:lstStyle/>
                    <a:p>
                      <a:pPr algn="l" fontAlgn="ctr"/>
                      <a:r>
                        <a:rPr lang="en-US" sz="700" b="1" i="0" u="none" strike="noStrike">
                          <a:solidFill>
                            <a:srgbClr val="000000"/>
                          </a:solidFill>
                          <a:effectLst/>
                          <a:latin typeface="+mn-lt"/>
                        </a:rPr>
                        <a:t> </a:t>
                      </a:r>
                    </a:p>
                  </a:txBody>
                  <a:tcPr marL="2186" marR="2186" marT="2186"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700" b="1" i="0" u="none" strike="noStrike">
                          <a:solidFill>
                            <a:srgbClr val="000000"/>
                          </a:solidFill>
                          <a:effectLst/>
                          <a:latin typeface="+mn-lt"/>
                        </a:rPr>
                        <a:t> </a:t>
                      </a:r>
                    </a:p>
                  </a:txBody>
                  <a:tcPr marL="2186" marR="2186" marT="2186"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700" b="1" i="0" u="none" strike="noStrike">
                          <a:solidFill>
                            <a:srgbClr val="000000"/>
                          </a:solidFill>
                          <a:effectLst/>
                          <a:latin typeface="+mn-lt"/>
                        </a:rPr>
                        <a:t> </a:t>
                      </a:r>
                    </a:p>
                  </a:txBody>
                  <a:tcPr marL="2186" marR="2186" marT="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574512398"/>
                  </a:ext>
                </a:extLst>
              </a:tr>
              <a:tr h="509798">
                <a:tc>
                  <a:txBody>
                    <a:bodyPr/>
                    <a:lstStyle/>
                    <a:p>
                      <a:pPr algn="ctr" fontAlgn="ctr"/>
                      <a:r>
                        <a:rPr lang="en-US" sz="700" b="0" i="0" u="none" strike="noStrike">
                          <a:solidFill>
                            <a:srgbClr val="000000"/>
                          </a:solidFill>
                          <a:effectLst/>
                          <a:latin typeface="+mn-lt"/>
                        </a:rPr>
                        <a:t>15</a:t>
                      </a:r>
                    </a:p>
                  </a:txBody>
                  <a:tcPr marL="2186" marR="2186" marT="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solidFill>
                            <a:srgbClr val="000000"/>
                          </a:solidFill>
                          <a:effectLst/>
                          <a:latin typeface="+mn-lt"/>
                        </a:rPr>
                        <a:t>MTO Production Standard</a:t>
                      </a:r>
                      <a:br>
                        <a:rPr lang="en-US" sz="700" b="0" i="0" u="none" strike="noStrike">
                          <a:solidFill>
                            <a:srgbClr val="000000"/>
                          </a:solidFill>
                          <a:effectLst/>
                          <a:latin typeface="+mn-lt"/>
                        </a:rPr>
                      </a:br>
                      <a:r>
                        <a:rPr lang="en-US" sz="700" b="0" i="0" u="none" strike="noStrike">
                          <a:solidFill>
                            <a:srgbClr val="000000"/>
                          </a:solidFill>
                          <a:effectLst/>
                          <a:latin typeface="+mn-lt"/>
                        </a:rPr>
                        <a:t>1.3</a:t>
                      </a:r>
                      <a:br>
                        <a:rPr lang="en-US" sz="700" b="0" i="0" u="none" strike="noStrike">
                          <a:solidFill>
                            <a:srgbClr val="000000"/>
                          </a:solidFill>
                          <a:effectLst/>
                          <a:latin typeface="+mn-lt"/>
                        </a:rPr>
                      </a:br>
                      <a:br>
                        <a:rPr lang="en-US" sz="700" b="0" i="0" u="none" strike="noStrike">
                          <a:solidFill>
                            <a:srgbClr val="000000"/>
                          </a:solidFill>
                          <a:effectLst/>
                          <a:latin typeface="+mn-lt"/>
                        </a:rPr>
                      </a:br>
                      <a:r>
                        <a:rPr lang="en-US" sz="700" b="0" i="0" u="none" strike="noStrike">
                          <a:solidFill>
                            <a:srgbClr val="000000"/>
                          </a:solidFill>
                          <a:effectLst/>
                          <a:latin typeface="+mn-lt"/>
                        </a:rPr>
                        <a:t>MTO RP 2.7.2</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dirty="0">
                          <a:solidFill>
                            <a:srgbClr val="000000"/>
                          </a:solidFill>
                          <a:effectLst/>
                          <a:latin typeface="+mn-lt"/>
                        </a:rPr>
                        <a:t>The Asset </a:t>
                      </a:r>
                      <a:r>
                        <a:rPr lang="en-US" sz="700" b="1" i="0" u="none" strike="noStrike" dirty="0">
                          <a:solidFill>
                            <a:srgbClr val="000000"/>
                          </a:solidFill>
                          <a:effectLst/>
                          <a:latin typeface="+mn-lt"/>
                        </a:rPr>
                        <a:t>shall </a:t>
                      </a:r>
                      <a:r>
                        <a:rPr lang="en-US" sz="700" b="0" i="0" u="none" strike="noStrike" dirty="0">
                          <a:solidFill>
                            <a:srgbClr val="000000"/>
                          </a:solidFill>
                          <a:effectLst/>
                          <a:latin typeface="+mn-lt"/>
                        </a:rPr>
                        <a:t>identify, record in the MTO tool, prioritize and select, problem solve, take action and build organizational alignment for all long-term threats and opportunities.</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solidFill>
                            <a:srgbClr val="3366FF"/>
                          </a:solidFill>
                          <a:effectLst/>
                          <a:latin typeface="+mn-lt"/>
                        </a:rPr>
                        <a:t>Few T/O for PU, Subsurface, WRFM and Pipeline</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dirty="0">
                          <a:solidFill>
                            <a:srgbClr val="3366FF"/>
                          </a:solidFill>
                          <a:effectLst/>
                          <a:latin typeface="+mn-lt"/>
                        </a:rPr>
                        <a:t>1. Capture relevant WRFM opportunities in the SAP-OM into Fit4MTO tool.</a:t>
                      </a:r>
                      <a:br>
                        <a:rPr lang="en-US" sz="700" b="0" i="0" u="none" strike="noStrike" dirty="0">
                          <a:solidFill>
                            <a:srgbClr val="3366FF"/>
                          </a:solidFill>
                          <a:effectLst/>
                          <a:latin typeface="+mn-lt"/>
                        </a:rPr>
                      </a:br>
                      <a:r>
                        <a:rPr lang="en-US" sz="700" b="0" i="0" u="none" strike="noStrike" dirty="0">
                          <a:solidFill>
                            <a:srgbClr val="3366FF"/>
                          </a:solidFill>
                          <a:effectLst/>
                          <a:latin typeface="+mn-lt"/>
                        </a:rPr>
                        <a:t>2. Identify, capture and load all relevant PU and Subsurface T/O in the Fit4MTO  (as detailed in MTO Local Management System).</a:t>
                      </a:r>
                      <a:br>
                        <a:rPr lang="en-US" sz="700" b="0" i="0" u="none" strike="noStrike" dirty="0">
                          <a:solidFill>
                            <a:srgbClr val="3366FF"/>
                          </a:solidFill>
                          <a:effectLst/>
                          <a:latin typeface="+mn-lt"/>
                        </a:rPr>
                      </a:br>
                      <a:r>
                        <a:rPr lang="en-US" sz="700" b="0" i="0" u="none" strike="noStrike" dirty="0">
                          <a:solidFill>
                            <a:srgbClr val="3366FF"/>
                          </a:solidFill>
                          <a:effectLst/>
                          <a:latin typeface="+mn-lt"/>
                        </a:rPr>
                        <a:t>3. Identify Threats &amp; Opportunity, capture and load all relevant Pipeline T/O in the Fit4MTO process.</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034291"/>
                  </a:ext>
                </a:extLst>
              </a:tr>
              <a:tr h="106705">
                <a:tc gridSpan="2">
                  <a:txBody>
                    <a:bodyPr/>
                    <a:lstStyle/>
                    <a:p>
                      <a:pPr algn="l" fontAlgn="ctr"/>
                      <a:r>
                        <a:rPr lang="en-US" sz="700" b="1" i="0" u="none" strike="noStrike">
                          <a:solidFill>
                            <a:srgbClr val="000000"/>
                          </a:solidFill>
                          <a:effectLst/>
                          <a:latin typeface="+mn-lt"/>
                        </a:rPr>
                        <a:t>2.3.1 Identify Threats and Opportunities </a:t>
                      </a:r>
                    </a:p>
                  </a:txBody>
                  <a:tcPr marL="2186" marR="2186" marT="2186"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hMerge="1">
                  <a:txBody>
                    <a:bodyPr/>
                    <a:lstStyle/>
                    <a:p>
                      <a:endParaRPr lang="en-GB"/>
                    </a:p>
                  </a:txBody>
                  <a:tcPr>
                    <a:lnL w="12700" cmpd="sng">
                      <a:noFill/>
                      <a:prstDash val="solid"/>
                    </a:lnL>
                    <a:lnT w="6350" cap="flat" cmpd="sng" algn="ctr">
                      <a:solidFill>
                        <a:srgbClr val="000000"/>
                      </a:solidFill>
                      <a:prstDash val="solid"/>
                      <a:round/>
                      <a:headEnd type="none" w="med" len="med"/>
                      <a:tailEnd type="none" w="med" len="med"/>
                    </a:lnT>
                  </a:tcPr>
                </a:tc>
                <a:tc>
                  <a:txBody>
                    <a:bodyPr/>
                    <a:lstStyle/>
                    <a:p>
                      <a:pPr algn="l" fontAlgn="ctr"/>
                      <a:r>
                        <a:rPr lang="en-US" sz="700" b="1" i="0" u="none" strike="noStrike">
                          <a:solidFill>
                            <a:srgbClr val="000000"/>
                          </a:solidFill>
                          <a:effectLst/>
                          <a:latin typeface="+mn-lt"/>
                        </a:rPr>
                        <a:t> </a:t>
                      </a:r>
                    </a:p>
                  </a:txBody>
                  <a:tcPr marL="2186" marR="2186" marT="2186"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700" b="1" i="0" u="none" strike="noStrike">
                          <a:solidFill>
                            <a:srgbClr val="000000"/>
                          </a:solidFill>
                          <a:effectLst/>
                          <a:latin typeface="+mn-lt"/>
                        </a:rPr>
                        <a:t> </a:t>
                      </a:r>
                    </a:p>
                  </a:txBody>
                  <a:tcPr marL="2186" marR="2186" marT="2186"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700" b="1" i="0" u="none" strike="noStrike">
                          <a:solidFill>
                            <a:srgbClr val="000000"/>
                          </a:solidFill>
                          <a:effectLst/>
                          <a:latin typeface="+mn-lt"/>
                        </a:rPr>
                        <a:t> </a:t>
                      </a:r>
                    </a:p>
                  </a:txBody>
                  <a:tcPr marL="2186" marR="2186" marT="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939193263"/>
                  </a:ext>
                </a:extLst>
              </a:tr>
              <a:tr h="493288">
                <a:tc>
                  <a:txBody>
                    <a:bodyPr/>
                    <a:lstStyle/>
                    <a:p>
                      <a:pPr algn="ctr" fontAlgn="ctr"/>
                      <a:r>
                        <a:rPr lang="en-US" sz="700" b="0" i="0" u="none" strike="noStrike" dirty="0">
                          <a:solidFill>
                            <a:srgbClr val="000000"/>
                          </a:solidFill>
                          <a:effectLst/>
                          <a:latin typeface="+mn-lt"/>
                        </a:rPr>
                        <a:t>18</a:t>
                      </a:r>
                    </a:p>
                  </a:txBody>
                  <a:tcPr marL="2186" marR="2186" marT="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dirty="0">
                          <a:solidFill>
                            <a:srgbClr val="000000"/>
                          </a:solidFill>
                          <a:effectLst/>
                          <a:latin typeface="+mn-lt"/>
                        </a:rPr>
                        <a:t>MTO Manual</a:t>
                      </a:r>
                      <a:br>
                        <a:rPr lang="en-US" sz="700" b="0" i="0" u="none" strike="noStrike" dirty="0">
                          <a:solidFill>
                            <a:srgbClr val="000000"/>
                          </a:solidFill>
                          <a:effectLst/>
                          <a:latin typeface="+mn-lt"/>
                        </a:rPr>
                      </a:br>
                      <a:r>
                        <a:rPr lang="en-US" sz="700" b="0" i="0" u="none" strike="noStrike" dirty="0">
                          <a:solidFill>
                            <a:srgbClr val="000000"/>
                          </a:solidFill>
                          <a:effectLst/>
                          <a:latin typeface="+mn-lt"/>
                        </a:rPr>
                        <a:t>2.3.1.3</a:t>
                      </a:r>
                      <a:br>
                        <a:rPr lang="en-US" sz="700" b="0" i="0" u="none" strike="noStrike" dirty="0">
                          <a:solidFill>
                            <a:srgbClr val="000000"/>
                          </a:solidFill>
                          <a:effectLst/>
                          <a:latin typeface="+mn-lt"/>
                        </a:rPr>
                      </a:br>
                      <a:r>
                        <a:rPr lang="en-US" sz="700" b="0" i="0" u="none" strike="noStrike" dirty="0">
                          <a:solidFill>
                            <a:srgbClr val="000000"/>
                          </a:solidFill>
                          <a:effectLst/>
                          <a:latin typeface="+mn-lt"/>
                        </a:rPr>
                        <a:t>MTO RP 2.7.1, 2.7.2 Structure and Resources</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dirty="0">
                          <a:solidFill>
                            <a:srgbClr val="000000"/>
                          </a:solidFill>
                          <a:effectLst/>
                          <a:latin typeface="+mn-lt"/>
                        </a:rPr>
                        <a:t>Newly identified threats and opportunities</a:t>
                      </a:r>
                      <a:r>
                        <a:rPr lang="en-US" sz="700" b="1" i="0" u="none" strike="noStrike" dirty="0">
                          <a:solidFill>
                            <a:srgbClr val="000000"/>
                          </a:solidFill>
                          <a:effectLst/>
                          <a:latin typeface="+mn-lt"/>
                        </a:rPr>
                        <a:t> shall</a:t>
                      </a:r>
                      <a:r>
                        <a:rPr lang="en-US" sz="700" b="0" i="0" u="none" strike="noStrike" dirty="0">
                          <a:solidFill>
                            <a:srgbClr val="000000"/>
                          </a:solidFill>
                          <a:effectLst/>
                          <a:latin typeface="+mn-lt"/>
                        </a:rPr>
                        <a:t> be made visible to relevant stakeholders:</a:t>
                      </a:r>
                      <a:br>
                        <a:rPr lang="en-US" sz="700" b="0" i="0" u="none" strike="noStrike" dirty="0">
                          <a:solidFill>
                            <a:srgbClr val="000000"/>
                          </a:solidFill>
                          <a:effectLst/>
                          <a:latin typeface="+mn-lt"/>
                        </a:rPr>
                      </a:br>
                      <a:r>
                        <a:rPr lang="en-US" sz="700" b="0" i="0" u="none" strike="noStrike" dirty="0">
                          <a:solidFill>
                            <a:srgbClr val="000000"/>
                          </a:solidFill>
                          <a:effectLst/>
                          <a:latin typeface="+mn-lt"/>
                        </a:rPr>
                        <a:t>· Short term - Daily Meeting visualization, e.g. whiteboard, and Long term - MTO tool.</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solidFill>
                            <a:srgbClr val="3366FF"/>
                          </a:solidFill>
                          <a:effectLst/>
                          <a:latin typeface="+mn-lt"/>
                        </a:rPr>
                        <a:t>1. There was no virtual board to aid online ST review.</a:t>
                      </a:r>
                      <a:br>
                        <a:rPr lang="en-US" sz="700" b="0" i="0" u="none" strike="noStrike">
                          <a:solidFill>
                            <a:srgbClr val="3366FF"/>
                          </a:solidFill>
                          <a:effectLst/>
                          <a:latin typeface="+mn-lt"/>
                        </a:rPr>
                      </a:br>
                      <a:r>
                        <a:rPr lang="en-US" sz="700" b="0" i="0" u="none" strike="noStrike">
                          <a:solidFill>
                            <a:srgbClr val="3366FF"/>
                          </a:solidFill>
                          <a:effectLst/>
                          <a:latin typeface="+mn-lt"/>
                        </a:rPr>
                        <a:t>2. Record of closed ST not maintained</a:t>
                      </a:r>
                      <a:br>
                        <a:rPr lang="en-US" sz="700" b="0" i="0" u="none" strike="noStrike">
                          <a:solidFill>
                            <a:srgbClr val="3366FF"/>
                          </a:solidFill>
                          <a:effectLst/>
                          <a:latin typeface="+mn-lt"/>
                        </a:rPr>
                      </a:br>
                      <a:r>
                        <a:rPr lang="en-US" sz="700" b="0" i="0" u="none" strike="noStrike">
                          <a:solidFill>
                            <a:srgbClr val="3366FF"/>
                          </a:solidFill>
                          <a:effectLst/>
                          <a:latin typeface="+mn-lt"/>
                        </a:rPr>
                        <a:t>3. Non WRFM opportunities captured</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dirty="0">
                          <a:solidFill>
                            <a:srgbClr val="3366FF"/>
                          </a:solidFill>
                          <a:effectLst/>
                          <a:latin typeface="+mn-lt"/>
                        </a:rPr>
                        <a:t>1. Develop and put into use a virtual  White Board for managing the STs</a:t>
                      </a:r>
                      <a:br>
                        <a:rPr lang="en-US" sz="700" b="0" i="0" u="none" strike="noStrike" dirty="0">
                          <a:solidFill>
                            <a:srgbClr val="3366FF"/>
                          </a:solidFill>
                          <a:effectLst/>
                          <a:latin typeface="+mn-lt"/>
                        </a:rPr>
                      </a:br>
                      <a:r>
                        <a:rPr lang="en-US" sz="700" b="0" i="0" u="none" strike="noStrike" dirty="0">
                          <a:solidFill>
                            <a:srgbClr val="3366FF"/>
                          </a:solidFill>
                          <a:effectLst/>
                          <a:latin typeface="+mn-lt"/>
                        </a:rPr>
                        <a:t>2. Maintain record of completed STs by creating a TAB on the virtual White Board</a:t>
                      </a:r>
                      <a:br>
                        <a:rPr lang="en-US" sz="700" b="0" i="0" u="none" strike="noStrike" dirty="0">
                          <a:solidFill>
                            <a:srgbClr val="3366FF"/>
                          </a:solidFill>
                          <a:effectLst/>
                          <a:latin typeface="+mn-lt"/>
                        </a:rPr>
                      </a:br>
                      <a:r>
                        <a:rPr lang="en-US" sz="700" b="0" i="0" u="none" strike="noStrike" dirty="0">
                          <a:solidFill>
                            <a:srgbClr val="3366FF"/>
                          </a:solidFill>
                          <a:effectLst/>
                          <a:latin typeface="+mn-lt"/>
                        </a:rPr>
                        <a:t>3. Capture non WRFM facility improvement opportunities into the MTO process.</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8388273"/>
                  </a:ext>
                </a:extLst>
              </a:tr>
              <a:tr h="106705">
                <a:tc gridSpan="2">
                  <a:txBody>
                    <a:bodyPr/>
                    <a:lstStyle/>
                    <a:p>
                      <a:pPr algn="l" fontAlgn="ctr"/>
                      <a:r>
                        <a:rPr lang="en-US" sz="700" b="1" i="0" u="none" strike="noStrike">
                          <a:solidFill>
                            <a:srgbClr val="000000"/>
                          </a:solidFill>
                          <a:effectLst/>
                          <a:latin typeface="+mn-lt"/>
                        </a:rPr>
                        <a:t>2.3.5 Learn and Improve </a:t>
                      </a:r>
                    </a:p>
                  </a:txBody>
                  <a:tcPr marL="2186" marR="2186" marT="2186"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hMerge="1">
                  <a:txBody>
                    <a:bodyPr/>
                    <a:lstStyle/>
                    <a:p>
                      <a:endParaRPr lang="en-GB"/>
                    </a:p>
                  </a:txBody>
                  <a:tcPr>
                    <a:lnL w="12700" cmpd="sng">
                      <a:noFill/>
                      <a:prstDash val="solid"/>
                    </a:lnL>
                    <a:lnT w="6350" cap="flat" cmpd="sng" algn="ctr">
                      <a:solidFill>
                        <a:srgbClr val="000000"/>
                      </a:solidFill>
                      <a:prstDash val="solid"/>
                      <a:round/>
                      <a:headEnd type="none" w="med" len="med"/>
                      <a:tailEnd type="none" w="med" len="med"/>
                    </a:lnT>
                  </a:tcPr>
                </a:tc>
                <a:tc>
                  <a:txBody>
                    <a:bodyPr/>
                    <a:lstStyle/>
                    <a:p>
                      <a:pPr algn="l" fontAlgn="ctr"/>
                      <a:r>
                        <a:rPr lang="en-US" sz="700" b="1" i="0" u="none" strike="noStrike">
                          <a:solidFill>
                            <a:srgbClr val="000000"/>
                          </a:solidFill>
                          <a:effectLst/>
                          <a:latin typeface="+mn-lt"/>
                        </a:rPr>
                        <a:t> </a:t>
                      </a:r>
                    </a:p>
                  </a:txBody>
                  <a:tcPr marL="2186" marR="2186" marT="2186"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700" b="1" i="0" u="none" strike="noStrike">
                          <a:solidFill>
                            <a:srgbClr val="000000"/>
                          </a:solidFill>
                          <a:effectLst/>
                          <a:latin typeface="+mn-lt"/>
                        </a:rPr>
                        <a:t> </a:t>
                      </a:r>
                    </a:p>
                  </a:txBody>
                  <a:tcPr marL="2186" marR="2186" marT="2186" marB="0"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700" b="1" i="0" u="none" strike="noStrike">
                          <a:solidFill>
                            <a:srgbClr val="000000"/>
                          </a:solidFill>
                          <a:effectLst/>
                          <a:latin typeface="+mn-lt"/>
                        </a:rPr>
                        <a:t> </a:t>
                      </a:r>
                    </a:p>
                  </a:txBody>
                  <a:tcPr marL="2186" marR="2186" marT="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749176771"/>
                  </a:ext>
                </a:extLst>
              </a:tr>
              <a:tr h="211459">
                <a:tc>
                  <a:txBody>
                    <a:bodyPr/>
                    <a:lstStyle/>
                    <a:p>
                      <a:pPr algn="ctr" fontAlgn="ctr"/>
                      <a:r>
                        <a:rPr lang="en-US" sz="700" b="0" i="0" u="none" strike="noStrike">
                          <a:solidFill>
                            <a:srgbClr val="000000"/>
                          </a:solidFill>
                          <a:effectLst/>
                          <a:latin typeface="+mn-lt"/>
                        </a:rPr>
                        <a:t>24</a:t>
                      </a:r>
                    </a:p>
                  </a:txBody>
                  <a:tcPr marL="2186" marR="2186" marT="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dirty="0">
                          <a:solidFill>
                            <a:srgbClr val="000000"/>
                          </a:solidFill>
                          <a:effectLst/>
                          <a:latin typeface="+mn-lt"/>
                        </a:rPr>
                        <a:t>MTO Manual </a:t>
                      </a:r>
                      <a:br>
                        <a:rPr lang="en-US" sz="700" b="0" i="0" u="none" strike="noStrike" dirty="0">
                          <a:solidFill>
                            <a:srgbClr val="000000"/>
                          </a:solidFill>
                          <a:effectLst/>
                          <a:latin typeface="+mn-lt"/>
                        </a:rPr>
                      </a:br>
                      <a:r>
                        <a:rPr lang="en-US" sz="700" b="0" i="0" u="none" strike="noStrike" dirty="0">
                          <a:solidFill>
                            <a:srgbClr val="000000"/>
                          </a:solidFill>
                          <a:effectLst/>
                          <a:latin typeface="+mn-lt"/>
                        </a:rPr>
                        <a:t>2.3.5.1 MTO RP 2.6</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solidFill>
                            <a:srgbClr val="000000"/>
                          </a:solidFill>
                          <a:effectLst/>
                          <a:latin typeface="+mn-lt"/>
                        </a:rPr>
                        <a:t>Solutions </a:t>
                      </a:r>
                      <a:r>
                        <a:rPr lang="en-US" sz="700" b="1" i="0" u="none" strike="noStrike">
                          <a:solidFill>
                            <a:srgbClr val="000000"/>
                          </a:solidFill>
                          <a:effectLst/>
                          <a:latin typeface="+mn-lt"/>
                        </a:rPr>
                        <a:t>shall</a:t>
                      </a:r>
                      <a:r>
                        <a:rPr lang="en-US" sz="700" b="0" i="0" u="none" strike="noStrike">
                          <a:solidFill>
                            <a:srgbClr val="000000"/>
                          </a:solidFill>
                          <a:effectLst/>
                          <a:latin typeface="+mn-lt"/>
                        </a:rPr>
                        <a:t> be validated to ensure that they have delivered the intended outcome.</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solidFill>
                            <a:srgbClr val="3366FF"/>
                          </a:solidFill>
                          <a:effectLst/>
                          <a:latin typeface="+mn-lt"/>
                        </a:rPr>
                        <a:t>Absence of Remote monitoring tools i.e SmartConnect, EBS, PTM.</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solidFill>
                            <a:srgbClr val="3366FF"/>
                          </a:solidFill>
                          <a:effectLst/>
                          <a:latin typeface="+mn-lt"/>
                        </a:rPr>
                        <a:t>Deploy PTM and other remote monitoring tool for proactive monitoring</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4515287"/>
                  </a:ext>
                </a:extLst>
              </a:tr>
              <a:tr h="366782">
                <a:tc>
                  <a:txBody>
                    <a:bodyPr/>
                    <a:lstStyle/>
                    <a:p>
                      <a:pPr algn="ctr" fontAlgn="ctr"/>
                      <a:r>
                        <a:rPr lang="en-US" sz="700" b="0" i="0" u="none" strike="noStrike">
                          <a:solidFill>
                            <a:srgbClr val="000000"/>
                          </a:solidFill>
                          <a:effectLst/>
                          <a:latin typeface="+mn-lt"/>
                        </a:rPr>
                        <a:t>25</a:t>
                      </a:r>
                    </a:p>
                  </a:txBody>
                  <a:tcPr marL="2186" marR="2186" marT="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dirty="0">
                          <a:solidFill>
                            <a:srgbClr val="000000"/>
                          </a:solidFill>
                          <a:effectLst/>
                          <a:latin typeface="+mn-lt"/>
                        </a:rPr>
                        <a:t>MTO Manual </a:t>
                      </a:r>
                      <a:br>
                        <a:rPr lang="en-US" sz="700" b="0" i="0" u="none" strike="noStrike" dirty="0">
                          <a:solidFill>
                            <a:srgbClr val="000000"/>
                          </a:solidFill>
                          <a:effectLst/>
                          <a:latin typeface="+mn-lt"/>
                        </a:rPr>
                      </a:br>
                      <a:r>
                        <a:rPr lang="en-US" sz="700" b="0" i="0" u="none" strike="noStrike" dirty="0">
                          <a:solidFill>
                            <a:srgbClr val="000000"/>
                          </a:solidFill>
                          <a:effectLst/>
                          <a:latin typeface="+mn-lt"/>
                        </a:rPr>
                        <a:t>2.3.5.2</a:t>
                      </a:r>
                      <a:br>
                        <a:rPr lang="en-US" sz="700" b="0" i="0" u="none" strike="noStrike" dirty="0">
                          <a:solidFill>
                            <a:srgbClr val="000000"/>
                          </a:solidFill>
                          <a:effectLst/>
                          <a:latin typeface="+mn-lt"/>
                        </a:rPr>
                      </a:br>
                      <a:r>
                        <a:rPr lang="en-US" sz="700" b="0" i="0" u="none" strike="noStrike" dirty="0">
                          <a:solidFill>
                            <a:srgbClr val="000000"/>
                          </a:solidFill>
                          <a:effectLst/>
                          <a:latin typeface="+mn-lt"/>
                        </a:rPr>
                        <a:t>MTO RP 2.7.2</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solidFill>
                            <a:srgbClr val="000000"/>
                          </a:solidFill>
                          <a:effectLst/>
                          <a:latin typeface="+mn-lt"/>
                        </a:rPr>
                        <a:t>Production Unit/Operations Manager </a:t>
                      </a:r>
                      <a:r>
                        <a:rPr lang="en-US" sz="700" b="1" i="0" u="none" strike="noStrike">
                          <a:solidFill>
                            <a:srgbClr val="000000"/>
                          </a:solidFill>
                          <a:effectLst/>
                          <a:latin typeface="+mn-lt"/>
                        </a:rPr>
                        <a:t>shall</a:t>
                      </a:r>
                      <a:r>
                        <a:rPr lang="en-US" sz="700" b="0" i="0" u="none" strike="noStrike">
                          <a:solidFill>
                            <a:srgbClr val="000000"/>
                          </a:solidFill>
                          <a:effectLst/>
                          <a:latin typeface="+mn-lt"/>
                        </a:rPr>
                        <a:t> be responsible for validating that the mitigations to address the threat have been effective.</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dirty="0">
                          <a:solidFill>
                            <a:srgbClr val="3366FF"/>
                          </a:solidFill>
                          <a:effectLst/>
                          <a:latin typeface="+mn-lt"/>
                        </a:rPr>
                        <a:t>1. Absence of Remote monitoring tools </a:t>
                      </a:r>
                      <a:r>
                        <a:rPr lang="en-US" sz="700" b="0" i="0" u="none" strike="noStrike" dirty="0" err="1">
                          <a:solidFill>
                            <a:srgbClr val="3366FF"/>
                          </a:solidFill>
                          <a:effectLst/>
                          <a:latin typeface="+mn-lt"/>
                        </a:rPr>
                        <a:t>i.e</a:t>
                      </a:r>
                      <a:r>
                        <a:rPr lang="en-US" sz="700" b="0" i="0" u="none" strike="noStrike" dirty="0">
                          <a:solidFill>
                            <a:srgbClr val="3366FF"/>
                          </a:solidFill>
                          <a:effectLst/>
                          <a:latin typeface="+mn-lt"/>
                        </a:rPr>
                        <a:t> SmartConnect, EBS, PTM.</a:t>
                      </a:r>
                      <a:br>
                        <a:rPr lang="en-US" sz="700" b="0" i="0" u="none" strike="noStrike" dirty="0">
                          <a:solidFill>
                            <a:srgbClr val="3366FF"/>
                          </a:solidFill>
                          <a:effectLst/>
                          <a:latin typeface="+mn-lt"/>
                        </a:rPr>
                      </a:br>
                      <a:r>
                        <a:rPr lang="en-US" sz="700" b="0" i="0" u="none" strike="noStrike" dirty="0">
                          <a:solidFill>
                            <a:srgbClr val="3366FF"/>
                          </a:solidFill>
                          <a:effectLst/>
                          <a:latin typeface="+mn-lt"/>
                        </a:rPr>
                        <a:t>2. Opportunities not captured and progressed in MTO</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dirty="0">
                          <a:solidFill>
                            <a:srgbClr val="3366FF"/>
                          </a:solidFill>
                          <a:effectLst/>
                          <a:latin typeface="+mn-lt"/>
                        </a:rPr>
                        <a:t>1. Deploy PTM and other remote monitoring tool for proactive monitoring.</a:t>
                      </a:r>
                      <a:br>
                        <a:rPr lang="en-US" sz="700" b="0" i="0" u="none" strike="noStrike" dirty="0">
                          <a:solidFill>
                            <a:srgbClr val="3366FF"/>
                          </a:solidFill>
                          <a:effectLst/>
                          <a:latin typeface="+mn-lt"/>
                        </a:rPr>
                      </a:br>
                      <a:r>
                        <a:rPr lang="en-US" sz="700" b="0" i="0" u="none" strike="noStrike" dirty="0">
                          <a:solidFill>
                            <a:srgbClr val="3366FF"/>
                          </a:solidFill>
                          <a:effectLst/>
                          <a:latin typeface="+mn-lt"/>
                        </a:rPr>
                        <a:t>2. Ensure opportunities are captured, entered in tool and progressed.</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205910"/>
                  </a:ext>
                </a:extLst>
              </a:tr>
              <a:tr h="211268">
                <a:tc gridSpan="2">
                  <a:txBody>
                    <a:bodyPr/>
                    <a:lstStyle/>
                    <a:p>
                      <a:pPr algn="l" fontAlgn="ctr"/>
                      <a:r>
                        <a:rPr lang="en-US" sz="700" b="1" i="0" u="none" strike="noStrike">
                          <a:solidFill>
                            <a:srgbClr val="000000"/>
                          </a:solidFill>
                          <a:effectLst/>
                          <a:latin typeface="+mn-lt"/>
                        </a:rPr>
                        <a:t>Manage Threats and Opportunities Work Process Interfaces </a:t>
                      </a:r>
                    </a:p>
                  </a:txBody>
                  <a:tcPr marL="2186" marR="2186" marT="2186"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hMerge="1">
                  <a:txBody>
                    <a:bodyPr/>
                    <a:lstStyle/>
                    <a:p>
                      <a:endParaRPr lang="en-GB"/>
                    </a:p>
                  </a:txBody>
                  <a:tcPr>
                    <a:lnL w="12700" cmpd="sng">
                      <a:noFill/>
                      <a:prstDash val="solid"/>
                    </a:lnL>
                    <a:lnT w="6350" cap="flat" cmpd="sng" algn="ctr">
                      <a:solidFill>
                        <a:srgbClr val="000000"/>
                      </a:solidFill>
                      <a:prstDash val="solid"/>
                      <a:round/>
                      <a:headEnd type="none" w="med" len="med"/>
                      <a:tailEnd type="none" w="med" len="med"/>
                    </a:lnT>
                  </a:tcPr>
                </a:tc>
                <a:tc>
                  <a:txBody>
                    <a:bodyPr/>
                    <a:lstStyle/>
                    <a:p>
                      <a:pPr algn="l" fontAlgn="ctr"/>
                      <a:r>
                        <a:rPr lang="en-US" sz="700" b="1" i="0" u="none" strike="noStrike">
                          <a:solidFill>
                            <a:srgbClr val="000000"/>
                          </a:solidFill>
                          <a:effectLst/>
                          <a:latin typeface="+mn-lt"/>
                        </a:rPr>
                        <a:t> </a:t>
                      </a:r>
                    </a:p>
                  </a:txBody>
                  <a:tcPr marL="2186" marR="2186" marT="2186"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700" b="1" i="0" u="none" strike="noStrike">
                          <a:solidFill>
                            <a:srgbClr val="0070C0"/>
                          </a:solidFill>
                          <a:effectLst/>
                          <a:latin typeface="+mn-lt"/>
                        </a:rPr>
                        <a:t> </a:t>
                      </a:r>
                    </a:p>
                  </a:txBody>
                  <a:tcPr marL="2186" marR="2186" marT="2186"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700" b="1" i="0" u="none" strike="noStrike">
                          <a:solidFill>
                            <a:srgbClr val="0070C0"/>
                          </a:solidFill>
                          <a:effectLst/>
                          <a:latin typeface="+mn-lt"/>
                        </a:rPr>
                        <a:t> </a:t>
                      </a:r>
                    </a:p>
                  </a:txBody>
                  <a:tcPr marL="2186" marR="2186" marT="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147858758"/>
                  </a:ext>
                </a:extLst>
              </a:tr>
              <a:tr h="364305">
                <a:tc>
                  <a:txBody>
                    <a:bodyPr/>
                    <a:lstStyle/>
                    <a:p>
                      <a:pPr algn="ctr" fontAlgn="ctr"/>
                      <a:r>
                        <a:rPr lang="en-US" sz="700" b="0" i="0" u="none" strike="noStrike">
                          <a:solidFill>
                            <a:srgbClr val="000000"/>
                          </a:solidFill>
                          <a:effectLst/>
                          <a:latin typeface="+mn-lt"/>
                        </a:rPr>
                        <a:t>28</a:t>
                      </a:r>
                    </a:p>
                  </a:txBody>
                  <a:tcPr marL="2186" marR="2186" marT="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solidFill>
                            <a:srgbClr val="000000"/>
                          </a:solidFill>
                          <a:effectLst/>
                          <a:latin typeface="+mn-lt"/>
                        </a:rPr>
                        <a:t>Key work processes: </a:t>
                      </a:r>
                      <a:br>
                        <a:rPr lang="en-US" sz="700" b="0" i="0" u="none" strike="noStrike">
                          <a:solidFill>
                            <a:srgbClr val="000000"/>
                          </a:solidFill>
                          <a:effectLst/>
                          <a:latin typeface="+mn-lt"/>
                        </a:rPr>
                      </a:br>
                      <a:r>
                        <a:rPr lang="en-US" sz="700" b="0" i="0" u="none" strike="noStrike">
                          <a:solidFill>
                            <a:srgbClr val="000000"/>
                          </a:solidFill>
                          <a:effectLst/>
                          <a:latin typeface="+mn-lt"/>
                        </a:rPr>
                        <a:t>ESP, HEMP, T/A, WRFM, MEC, ME, Projects</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solidFill>
                            <a:srgbClr val="000000"/>
                          </a:solidFill>
                          <a:effectLst/>
                          <a:latin typeface="+mn-lt"/>
                        </a:rPr>
                        <a:t>Understanding of Interfaces</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dirty="0">
                          <a:solidFill>
                            <a:srgbClr val="3366FF"/>
                          </a:solidFill>
                          <a:effectLst/>
                          <a:latin typeface="+mn-lt"/>
                        </a:rPr>
                        <a:t>Align the prioritization of WRFM opportunities with MTO process applying the 50% threshold as stated in MTO LMS or update LMS to reflect adopted agreed practice by MTO SPO and WRFM SPO</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solidFill>
                            <a:srgbClr val="3366FF"/>
                          </a:solidFill>
                          <a:effectLst/>
                          <a:latin typeface="+mn-lt"/>
                        </a:rPr>
                        <a:t>1.  Engage the Leadership of these processes (Process Safety, Wells, Development/Subsurface) to determine what threats and opportunities can be integrated into the MTO.</a:t>
                      </a:r>
                      <a:br>
                        <a:rPr lang="en-US" sz="700" b="0" i="0" u="none" strike="noStrike">
                          <a:solidFill>
                            <a:srgbClr val="3366FF"/>
                          </a:solidFill>
                          <a:effectLst/>
                          <a:latin typeface="+mn-lt"/>
                        </a:rPr>
                      </a:br>
                      <a:r>
                        <a:rPr lang="en-US" sz="700" b="0" i="0" u="none" strike="noStrike">
                          <a:solidFill>
                            <a:srgbClr val="3366FF"/>
                          </a:solidFill>
                          <a:effectLst/>
                          <a:latin typeface="+mn-lt"/>
                        </a:rPr>
                        <a:t>2. Capture non WRFM facility improvement opportunies into the MTO process.</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9173015"/>
                  </a:ext>
                </a:extLst>
              </a:tr>
              <a:tr h="723830">
                <a:tc>
                  <a:txBody>
                    <a:bodyPr/>
                    <a:lstStyle/>
                    <a:p>
                      <a:pPr algn="ctr" fontAlgn="ctr"/>
                      <a:r>
                        <a:rPr lang="en-US" sz="700" b="0" i="0" u="none" strike="noStrike">
                          <a:solidFill>
                            <a:srgbClr val="000000"/>
                          </a:solidFill>
                          <a:effectLst/>
                          <a:latin typeface="+mn-lt"/>
                        </a:rPr>
                        <a:t>29</a:t>
                      </a:r>
                    </a:p>
                  </a:txBody>
                  <a:tcPr marL="2186" marR="2186" marT="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solidFill>
                            <a:srgbClr val="000000"/>
                          </a:solidFill>
                          <a:effectLst/>
                          <a:latin typeface="+mn-lt"/>
                        </a:rPr>
                        <a:t>Key work processes: </a:t>
                      </a:r>
                      <a:br>
                        <a:rPr lang="en-US" sz="700" b="0" i="0" u="none" strike="noStrike">
                          <a:solidFill>
                            <a:srgbClr val="000000"/>
                          </a:solidFill>
                          <a:effectLst/>
                          <a:latin typeface="+mn-lt"/>
                        </a:rPr>
                      </a:br>
                      <a:r>
                        <a:rPr lang="en-US" sz="700" b="0" i="0" u="none" strike="noStrike">
                          <a:solidFill>
                            <a:srgbClr val="000000"/>
                          </a:solidFill>
                          <a:effectLst/>
                          <a:latin typeface="+mn-lt"/>
                        </a:rPr>
                        <a:t>ESP, HEMP, T/A, WRFM, MEC, ME, Projects</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dirty="0">
                          <a:solidFill>
                            <a:srgbClr val="000000"/>
                          </a:solidFill>
                          <a:effectLst/>
                          <a:latin typeface="+mn-lt"/>
                        </a:rPr>
                        <a:t>Quality of Interfaces</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dirty="0">
                          <a:solidFill>
                            <a:srgbClr val="3366FF"/>
                          </a:solidFill>
                          <a:effectLst/>
                          <a:latin typeface="+mn-lt"/>
                        </a:rPr>
                        <a:t>1. Interface between WRFM opportunities and Fit4MTO is somewhat weak and needs to be strengthened.</a:t>
                      </a:r>
                      <a:br>
                        <a:rPr lang="en-US" sz="700" b="0" i="0" u="none" strike="noStrike" dirty="0">
                          <a:solidFill>
                            <a:srgbClr val="3366FF"/>
                          </a:solidFill>
                          <a:effectLst/>
                          <a:latin typeface="+mn-lt"/>
                        </a:rPr>
                      </a:br>
                      <a:r>
                        <a:rPr lang="en-US" sz="700" b="0" i="0" u="none" strike="noStrike" dirty="0">
                          <a:solidFill>
                            <a:srgbClr val="3366FF"/>
                          </a:solidFill>
                          <a:effectLst/>
                          <a:latin typeface="+mn-lt"/>
                        </a:rPr>
                        <a:t>2. New WRFM opportunities were identified and loaded on quarterly basis as per the set criteria. However these opportunities are not followed up to maturation in the tool.</a:t>
                      </a:r>
                      <a:br>
                        <a:rPr lang="en-US" sz="700" b="0" i="0" u="none" strike="noStrike" dirty="0">
                          <a:solidFill>
                            <a:srgbClr val="3366FF"/>
                          </a:solidFill>
                          <a:effectLst/>
                          <a:latin typeface="+mn-lt"/>
                        </a:rPr>
                      </a:br>
                      <a:r>
                        <a:rPr lang="en-US" sz="700" b="0" i="0" u="none" strike="noStrike" dirty="0">
                          <a:solidFill>
                            <a:srgbClr val="3366FF"/>
                          </a:solidFill>
                          <a:effectLst/>
                          <a:latin typeface="+mn-lt"/>
                        </a:rPr>
                        <a:t>3.  STOG activities and PSOs  are being worked by relevant teams but still not captured and loaded in Fit4MTO tool.</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dirty="0">
                          <a:solidFill>
                            <a:srgbClr val="3366FF"/>
                          </a:solidFill>
                          <a:effectLst/>
                          <a:latin typeface="+mn-lt"/>
                        </a:rPr>
                        <a:t>1. Engage the SPO for WRFM to work out modalities for improvement.</a:t>
                      </a:r>
                      <a:br>
                        <a:rPr lang="en-US" sz="700" b="0" i="0" u="none" strike="noStrike" dirty="0">
                          <a:solidFill>
                            <a:srgbClr val="3366FF"/>
                          </a:solidFill>
                          <a:effectLst/>
                          <a:latin typeface="+mn-lt"/>
                        </a:rPr>
                      </a:br>
                      <a:r>
                        <a:rPr lang="en-US" sz="700" b="0" i="0" u="none" strike="noStrike" dirty="0">
                          <a:solidFill>
                            <a:srgbClr val="3366FF"/>
                          </a:solidFill>
                          <a:effectLst/>
                          <a:latin typeface="+mn-lt"/>
                        </a:rPr>
                        <a:t>2. Identify support  team FPs and Opportunities owners and coach them on the MTO process and opportunity management using the Fit4 tool.</a:t>
                      </a:r>
                      <a:br>
                        <a:rPr lang="en-US" sz="700" b="0" i="0" u="none" strike="noStrike" dirty="0">
                          <a:solidFill>
                            <a:srgbClr val="3366FF"/>
                          </a:solidFill>
                          <a:effectLst/>
                          <a:latin typeface="+mn-lt"/>
                        </a:rPr>
                      </a:br>
                      <a:r>
                        <a:rPr lang="en-US" sz="700" b="0" i="0" u="none" strike="noStrike" dirty="0">
                          <a:solidFill>
                            <a:srgbClr val="3366FF"/>
                          </a:solidFill>
                          <a:effectLst/>
                          <a:latin typeface="+mn-lt"/>
                        </a:rPr>
                        <a:t>3. Identify accountable person and ensure STOG activities and PSOs are captured, loaded and progressed to closure using Fit4MTO  </a:t>
                      </a:r>
                    </a:p>
                  </a:txBody>
                  <a:tcPr marL="2186" marR="2186" marT="2186"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29968166"/>
                  </a:ext>
                </a:extLst>
              </a:tr>
              <a:tr h="106705">
                <a:tc>
                  <a:txBody>
                    <a:bodyPr/>
                    <a:lstStyle/>
                    <a:p>
                      <a:pPr algn="l" fontAlgn="ctr"/>
                      <a:r>
                        <a:rPr lang="en-US" sz="700" b="1" i="0" u="none" strike="noStrike">
                          <a:solidFill>
                            <a:srgbClr val="000000"/>
                          </a:solidFill>
                          <a:effectLst/>
                          <a:latin typeface="+mn-lt"/>
                        </a:rPr>
                        <a:t>Learning Loops </a:t>
                      </a:r>
                    </a:p>
                  </a:txBody>
                  <a:tcPr marL="2186" marR="2186" marT="2186"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ctr"/>
                      <a:r>
                        <a:rPr lang="en-US" sz="700" b="1" i="0" u="none" strike="noStrike">
                          <a:solidFill>
                            <a:srgbClr val="000000"/>
                          </a:solidFill>
                          <a:effectLst/>
                          <a:latin typeface="+mn-lt"/>
                        </a:rPr>
                        <a:t> </a:t>
                      </a:r>
                    </a:p>
                  </a:txBody>
                  <a:tcPr marL="2186" marR="2186" marT="2186"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ctr"/>
                      <a:r>
                        <a:rPr lang="en-US" sz="700" b="1" i="0" u="none" strike="noStrike">
                          <a:solidFill>
                            <a:srgbClr val="000000"/>
                          </a:solidFill>
                          <a:effectLst/>
                          <a:latin typeface="+mn-lt"/>
                        </a:rPr>
                        <a:t> </a:t>
                      </a:r>
                    </a:p>
                  </a:txBody>
                  <a:tcPr marL="2186" marR="2186" marT="2186"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ctr"/>
                      <a:r>
                        <a:rPr lang="en-US" sz="700" b="1" i="0" u="none" strike="noStrike">
                          <a:solidFill>
                            <a:srgbClr val="000000"/>
                          </a:solidFill>
                          <a:effectLst/>
                          <a:latin typeface="+mn-lt"/>
                        </a:rPr>
                        <a:t> </a:t>
                      </a:r>
                    </a:p>
                  </a:txBody>
                  <a:tcPr marL="2186" marR="2186" marT="2186"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ctr"/>
                      <a:r>
                        <a:rPr lang="en-US" sz="700" b="1" i="0" u="none" strike="noStrike">
                          <a:solidFill>
                            <a:srgbClr val="000000"/>
                          </a:solidFill>
                          <a:effectLst/>
                          <a:latin typeface="+mn-lt"/>
                        </a:rPr>
                        <a:t> </a:t>
                      </a:r>
                    </a:p>
                  </a:txBody>
                  <a:tcPr marL="2186" marR="2186" marT="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2722670323"/>
                  </a:ext>
                </a:extLst>
              </a:tr>
              <a:tr h="221060">
                <a:tc>
                  <a:txBody>
                    <a:bodyPr/>
                    <a:lstStyle/>
                    <a:p>
                      <a:pPr algn="ctr" fontAlgn="ctr"/>
                      <a:r>
                        <a:rPr lang="en-US" sz="700" b="0" i="0" u="none" strike="noStrike">
                          <a:solidFill>
                            <a:srgbClr val="000000"/>
                          </a:solidFill>
                          <a:effectLst/>
                          <a:latin typeface="+mn-lt"/>
                        </a:rPr>
                        <a:t>38</a:t>
                      </a:r>
                    </a:p>
                  </a:txBody>
                  <a:tcPr marL="2186" marR="2186" marT="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solidFill>
                            <a:srgbClr val="000000"/>
                          </a:solidFill>
                          <a:effectLst/>
                          <a:latin typeface="+mn-lt"/>
                        </a:rPr>
                        <a:t>AMS Continuous Improvement RP </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solidFill>
                            <a:srgbClr val="000000"/>
                          </a:solidFill>
                          <a:effectLst/>
                          <a:latin typeface="+mn-lt"/>
                        </a:rPr>
                        <a:t>Continuous Improvement</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dirty="0">
                          <a:solidFill>
                            <a:srgbClr val="3366FF"/>
                          </a:solidFill>
                          <a:effectLst/>
                          <a:latin typeface="+mn-lt"/>
                        </a:rPr>
                        <a:t>Include closed actions effectiveness review in the Asset MTO meetings agenda. Threshold is on threats closed in the last three months.</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dirty="0">
                          <a:solidFill>
                            <a:srgbClr val="3366FF"/>
                          </a:solidFill>
                          <a:effectLst/>
                          <a:latin typeface="+mn-lt"/>
                        </a:rPr>
                        <a:t>Include closed actions effectiveness review in the Asset MTO meetings agenda. </a:t>
                      </a:r>
                    </a:p>
                  </a:txBody>
                  <a:tcPr marL="2186" marR="2186" marT="21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8720180"/>
                  </a:ext>
                </a:extLst>
              </a:tr>
            </a:tbl>
          </a:graphicData>
        </a:graphic>
      </p:graphicFrame>
      <p:pic>
        <p:nvPicPr>
          <p:cNvPr id="9" name="Picture 8">
            <a:extLst>
              <a:ext uri="{FF2B5EF4-FFF2-40B4-BE49-F238E27FC236}">
                <a16:creationId xmlns:a16="http://schemas.microsoft.com/office/drawing/2014/main" id="{E4482373-323C-43F3-B0CF-B257B43461D8}"/>
              </a:ext>
            </a:extLst>
          </p:cNvPr>
          <p:cNvPicPr>
            <a:picLocks noChangeAspect="1"/>
          </p:cNvPicPr>
          <p:nvPr/>
        </p:nvPicPr>
        <p:blipFill>
          <a:blip r:embed="rId3"/>
          <a:stretch>
            <a:fillRect/>
          </a:stretch>
        </p:blipFill>
        <p:spPr>
          <a:xfrm>
            <a:off x="10378646" y="46139"/>
            <a:ext cx="1123313" cy="590819"/>
          </a:xfrm>
          <a:prstGeom prst="rect">
            <a:avLst/>
          </a:prstGeom>
        </p:spPr>
      </p:pic>
    </p:spTree>
    <p:extLst>
      <p:ext uri="{BB962C8B-B14F-4D97-AF65-F5344CB8AC3E}">
        <p14:creationId xmlns:p14="http://schemas.microsoft.com/office/powerpoint/2010/main" val="100005020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8A3B6-C5C0-490E-94F8-C7E16E25B984}"/>
              </a:ext>
            </a:extLst>
          </p:cNvPr>
          <p:cNvSpPr>
            <a:spLocks noGrp="1"/>
          </p:cNvSpPr>
          <p:nvPr>
            <p:ph type="title"/>
          </p:nvPr>
        </p:nvSpPr>
        <p:spPr>
          <a:xfrm>
            <a:off x="510381" y="585940"/>
            <a:ext cx="4490160" cy="752475"/>
          </a:xfrm>
        </p:spPr>
        <p:txBody>
          <a:bodyPr/>
          <a:lstStyle/>
          <a:p>
            <a:r>
              <a:rPr lang="en-GB" dirty="0"/>
              <a:t>Appreciation</a:t>
            </a:r>
          </a:p>
        </p:txBody>
      </p:sp>
      <p:sp>
        <p:nvSpPr>
          <p:cNvPr id="3" name="Content Placeholder 2">
            <a:extLst>
              <a:ext uri="{FF2B5EF4-FFF2-40B4-BE49-F238E27FC236}">
                <a16:creationId xmlns:a16="http://schemas.microsoft.com/office/drawing/2014/main" id="{A0093A46-0551-46A4-9445-94DB4DE1B462}"/>
              </a:ext>
            </a:extLst>
          </p:cNvPr>
          <p:cNvSpPr>
            <a:spLocks noGrp="1"/>
          </p:cNvSpPr>
          <p:nvPr>
            <p:ph sz="quarter" idx="11"/>
          </p:nvPr>
        </p:nvSpPr>
        <p:spPr>
          <a:xfrm>
            <a:off x="1230923" y="1212228"/>
            <a:ext cx="3164370" cy="4830761"/>
          </a:xfrm>
        </p:spPr>
        <p:txBody>
          <a:bodyPr/>
          <a:lstStyle/>
          <a:p>
            <a:r>
              <a:rPr lang="en-GB" sz="2400" dirty="0"/>
              <a:t>Thank you ALL for your:</a:t>
            </a:r>
          </a:p>
          <a:p>
            <a:endParaRPr lang="en-GB" sz="1000" dirty="0"/>
          </a:p>
          <a:p>
            <a:pPr marL="0" lvl="1" indent="0">
              <a:lnSpc>
                <a:spcPct val="100000"/>
              </a:lnSpc>
              <a:buNone/>
            </a:pPr>
            <a:r>
              <a:rPr lang="en-GB" dirty="0"/>
              <a:t>		</a:t>
            </a:r>
            <a:r>
              <a:rPr lang="en-GB" sz="2400" i="1" dirty="0"/>
              <a:t>Virtual Hospitality </a:t>
            </a:r>
          </a:p>
          <a:p>
            <a:pPr marL="0" lvl="1" indent="0">
              <a:lnSpc>
                <a:spcPct val="100000"/>
              </a:lnSpc>
              <a:buNone/>
            </a:pPr>
            <a:r>
              <a:rPr lang="en-GB" sz="2400" i="1" dirty="0"/>
              <a:t>		Sharing</a:t>
            </a:r>
          </a:p>
          <a:p>
            <a:pPr marL="0" lvl="1" indent="0">
              <a:lnSpc>
                <a:spcPct val="100000"/>
              </a:lnSpc>
              <a:buNone/>
            </a:pPr>
            <a:r>
              <a:rPr lang="en-GB" sz="2400" i="1" dirty="0"/>
              <a:t>		Transparency</a:t>
            </a:r>
          </a:p>
          <a:p>
            <a:pPr marL="0" lvl="1" indent="0">
              <a:lnSpc>
                <a:spcPct val="100000"/>
              </a:lnSpc>
              <a:buNone/>
            </a:pPr>
            <a:r>
              <a:rPr lang="en-GB" sz="2400" i="1" dirty="0"/>
              <a:t>		Cooperation</a:t>
            </a:r>
          </a:p>
          <a:p>
            <a:pPr marL="0" lvl="1" indent="0">
              <a:buNone/>
            </a:pPr>
            <a:r>
              <a:rPr lang="en-GB" sz="2800" i="1" dirty="0"/>
              <a:t>				</a:t>
            </a:r>
          </a:p>
          <a:p>
            <a:endParaRPr lang="en-GB" dirty="0"/>
          </a:p>
        </p:txBody>
      </p:sp>
      <p:sp>
        <p:nvSpPr>
          <p:cNvPr id="5" name="Slide Number Placeholder 4">
            <a:extLst>
              <a:ext uri="{FF2B5EF4-FFF2-40B4-BE49-F238E27FC236}">
                <a16:creationId xmlns:a16="http://schemas.microsoft.com/office/drawing/2014/main" id="{9DB225BD-CE8F-436A-B32D-FADAE4E0AAD7}"/>
              </a:ext>
            </a:extLst>
          </p:cNvPr>
          <p:cNvSpPr>
            <a:spLocks noGrp="1"/>
          </p:cNvSpPr>
          <p:nvPr>
            <p:ph type="sldNum" sz="quarter" idx="4"/>
          </p:nvPr>
        </p:nvSpPr>
        <p:spPr/>
        <p:txBody>
          <a:bodyPr/>
          <a:lstStyle/>
          <a:p>
            <a:fld id="{D32BAE6A-B452-4007-8177-56DD051636F9}" type="slidenum">
              <a:rPr lang="en-GB" smtClean="0"/>
              <a:pPr/>
              <a:t>2</a:t>
            </a:fld>
            <a:endParaRPr lang="en-GB" dirty="0"/>
          </a:p>
        </p:txBody>
      </p:sp>
      <p:pic>
        <p:nvPicPr>
          <p:cNvPr id="16" name="Picture 15">
            <a:extLst>
              <a:ext uri="{FF2B5EF4-FFF2-40B4-BE49-F238E27FC236}">
                <a16:creationId xmlns:a16="http://schemas.microsoft.com/office/drawing/2014/main" id="{1E5C4207-80E6-4C84-9863-C1E6EF3AC441}"/>
              </a:ext>
            </a:extLst>
          </p:cNvPr>
          <p:cNvPicPr>
            <a:picLocks noChangeAspect="1"/>
          </p:cNvPicPr>
          <p:nvPr/>
        </p:nvPicPr>
        <p:blipFill>
          <a:blip r:embed="rId2"/>
          <a:stretch>
            <a:fillRect/>
          </a:stretch>
        </p:blipFill>
        <p:spPr>
          <a:xfrm>
            <a:off x="1295638" y="3627608"/>
            <a:ext cx="2826954" cy="2358127"/>
          </a:xfrm>
          <a:prstGeom prst="rect">
            <a:avLst/>
          </a:prstGeom>
        </p:spPr>
      </p:pic>
      <p:sp>
        <p:nvSpPr>
          <p:cNvPr id="17" name="Rectangle 16">
            <a:extLst>
              <a:ext uri="{FF2B5EF4-FFF2-40B4-BE49-F238E27FC236}">
                <a16:creationId xmlns:a16="http://schemas.microsoft.com/office/drawing/2014/main" id="{0F723896-AB15-4384-BF52-4AA4A32FA358}"/>
              </a:ext>
            </a:extLst>
          </p:cNvPr>
          <p:cNvSpPr/>
          <p:nvPr/>
        </p:nvSpPr>
        <p:spPr>
          <a:xfrm>
            <a:off x="2989385" y="4330212"/>
            <a:ext cx="1327638" cy="1494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graphicFrame>
        <p:nvGraphicFramePr>
          <p:cNvPr id="6" name="Table 5">
            <a:extLst>
              <a:ext uri="{FF2B5EF4-FFF2-40B4-BE49-F238E27FC236}">
                <a16:creationId xmlns:a16="http://schemas.microsoft.com/office/drawing/2014/main" id="{58A81781-6806-4ECC-BDC6-C73635314E4B}"/>
              </a:ext>
            </a:extLst>
          </p:cNvPr>
          <p:cNvGraphicFramePr>
            <a:graphicFrameLocks noGrp="1"/>
          </p:cNvGraphicFramePr>
          <p:nvPr>
            <p:extLst>
              <p:ext uri="{D42A27DB-BD31-4B8C-83A1-F6EECF244321}">
                <p14:modId xmlns:p14="http://schemas.microsoft.com/office/powerpoint/2010/main" val="2971889018"/>
              </p:ext>
            </p:extLst>
          </p:nvPr>
        </p:nvGraphicFramePr>
        <p:xfrm>
          <a:off x="5000541" y="1464084"/>
          <a:ext cx="6323636" cy="4753777"/>
        </p:xfrm>
        <a:graphic>
          <a:graphicData uri="http://schemas.openxmlformats.org/drawingml/2006/table">
            <a:tbl>
              <a:tblPr/>
              <a:tblGrid>
                <a:gridCol w="1909490">
                  <a:extLst>
                    <a:ext uri="{9D8B030D-6E8A-4147-A177-3AD203B41FA5}">
                      <a16:colId xmlns:a16="http://schemas.microsoft.com/office/drawing/2014/main" val="928095598"/>
                    </a:ext>
                  </a:extLst>
                </a:gridCol>
                <a:gridCol w="4414146">
                  <a:extLst>
                    <a:ext uri="{9D8B030D-6E8A-4147-A177-3AD203B41FA5}">
                      <a16:colId xmlns:a16="http://schemas.microsoft.com/office/drawing/2014/main" val="2274712990"/>
                    </a:ext>
                  </a:extLst>
                </a:gridCol>
              </a:tblGrid>
              <a:tr h="334781">
                <a:tc>
                  <a:txBody>
                    <a:bodyPr/>
                    <a:lstStyle/>
                    <a:p>
                      <a:pPr algn="l" fontAlgn="ctr"/>
                      <a:r>
                        <a:rPr lang="en-US" sz="1100" b="0" i="0" u="none" strike="noStrike">
                          <a:solidFill>
                            <a:srgbClr val="000000"/>
                          </a:solidFill>
                          <a:effectLst/>
                          <a:latin typeface="Calibri" panose="020F0502020204030204" pitchFamily="34" charset="0"/>
                        </a:rPr>
                        <a:t>Asset Manager</a:t>
                      </a:r>
                    </a:p>
                  </a:txBody>
                  <a:tcPr marL="6200" marR="6200" marT="62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de-DE" sz="1100" b="0" i="0" u="none" strike="noStrike">
                          <a:solidFill>
                            <a:srgbClr val="000000"/>
                          </a:solidFill>
                          <a:effectLst/>
                          <a:latin typeface="Calibri" panose="020F0502020204030204" pitchFamily="34" charset="0"/>
                        </a:rPr>
                        <a:t>Maichibi, Meshach  - West Asset Manager</a:t>
                      </a:r>
                    </a:p>
                  </a:txBody>
                  <a:tcPr marL="6200" marR="6200" marT="62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4486985"/>
                  </a:ext>
                </a:extLst>
              </a:tr>
              <a:tr h="334781">
                <a:tc>
                  <a:txBody>
                    <a:bodyPr/>
                    <a:lstStyle/>
                    <a:p>
                      <a:pPr algn="l" fontAlgn="ctr"/>
                      <a:r>
                        <a:rPr lang="en-US" sz="1100" b="0" i="0" u="none" strike="noStrike">
                          <a:solidFill>
                            <a:srgbClr val="000000"/>
                          </a:solidFill>
                          <a:effectLst/>
                          <a:latin typeface="Calibri" panose="020F0502020204030204" pitchFamily="34" charset="0"/>
                        </a:rPr>
                        <a:t>Sponsor</a:t>
                      </a:r>
                    </a:p>
                  </a:txBody>
                  <a:tcPr marL="6200" marR="6200" marT="62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en-US" sz="1100" b="0" i="0" u="none" strike="noStrike">
                          <a:solidFill>
                            <a:srgbClr val="000000"/>
                          </a:solidFill>
                          <a:effectLst/>
                          <a:latin typeface="Calibri" panose="020F0502020204030204" pitchFamily="34" charset="0"/>
                        </a:rPr>
                        <a:t>Kebin Ofori - Manager, Reliability Engineering/MTO SPO</a:t>
                      </a:r>
                    </a:p>
                  </a:txBody>
                  <a:tcPr marL="6200" marR="6200" marT="62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9545125"/>
                  </a:ext>
                </a:extLst>
              </a:tr>
              <a:tr h="539369">
                <a:tc>
                  <a:txBody>
                    <a:bodyPr/>
                    <a:lstStyle/>
                    <a:p>
                      <a:pPr algn="l" fontAlgn="t"/>
                      <a:r>
                        <a:rPr lang="en-US" sz="1100" b="0" i="0" u="none" strike="noStrike">
                          <a:solidFill>
                            <a:srgbClr val="000000"/>
                          </a:solidFill>
                          <a:effectLst/>
                          <a:latin typeface="Calibri" panose="020F0502020204030204" pitchFamily="34" charset="0"/>
                        </a:rPr>
                        <a:t>Asset Management Integration</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0" i="0" u="none" strike="noStrike" dirty="0">
                          <a:solidFill>
                            <a:srgbClr val="000000"/>
                          </a:solidFill>
                          <a:effectLst/>
                          <a:latin typeface="Calibri" panose="020F0502020204030204" pitchFamily="34" charset="0"/>
                        </a:rPr>
                        <a:t>1. Uduanochie,  Ada - AMIL West Asset</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2. Busari, Abiodun -West Project Ops </a:t>
                      </a:r>
                      <a:r>
                        <a:rPr lang="en-US" sz="1100" b="0" i="0" u="none" strike="noStrike" dirty="0" err="1">
                          <a:solidFill>
                            <a:srgbClr val="000000"/>
                          </a:solidFill>
                          <a:effectLst/>
                          <a:latin typeface="Calibri" panose="020F0502020204030204" pitchFamily="34" charset="0"/>
                        </a:rPr>
                        <a:t>Mgr</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3. Michael Ezebuiro/Sotonye Georgewill  - West Asset Support</a:t>
                      </a:r>
                    </a:p>
                  </a:txBody>
                  <a:tcPr marL="6200" marR="6200" marT="62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5786463"/>
                  </a:ext>
                </a:extLst>
              </a:tr>
              <a:tr h="420226">
                <a:tc>
                  <a:txBody>
                    <a:bodyPr/>
                    <a:lstStyle/>
                    <a:p>
                      <a:pPr algn="l" fontAlgn="t"/>
                      <a:r>
                        <a:rPr lang="en-US" sz="1100" b="0" i="0" u="none" strike="noStrike">
                          <a:solidFill>
                            <a:srgbClr val="000000"/>
                          </a:solidFill>
                          <a:effectLst/>
                          <a:latin typeface="Calibri" panose="020F0502020204030204" pitchFamily="34" charset="0"/>
                        </a:rPr>
                        <a:t>Focus PUMs</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r>
                        <a:rPr lang="en-US" sz="1100" b="0" i="0" u="none" strike="noStrike" dirty="0">
                          <a:solidFill>
                            <a:srgbClr val="000000"/>
                          </a:solidFill>
                          <a:effectLst/>
                          <a:latin typeface="Calibri" panose="020F0502020204030204" pitchFamily="34" charset="0"/>
                        </a:rPr>
                        <a:t>1. Godwin Udoh - Forcados Area Production Unit Manager</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2. Tunde Akinro - Forcados Area Production Unit Manager</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3471680"/>
                  </a:ext>
                </a:extLst>
              </a:tr>
              <a:tr h="427775">
                <a:tc>
                  <a:txBody>
                    <a:bodyPr/>
                    <a:lstStyle/>
                    <a:p>
                      <a:pPr algn="l" fontAlgn="t"/>
                      <a:r>
                        <a:rPr lang="en-US" sz="1100" b="0" i="0" u="none" strike="noStrike">
                          <a:solidFill>
                            <a:srgbClr val="000000"/>
                          </a:solidFill>
                          <a:effectLst/>
                          <a:latin typeface="Calibri" panose="020F0502020204030204" pitchFamily="34" charset="0"/>
                        </a:rPr>
                        <a:t>Reliability Engineers/MTO SPFPs</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r>
                        <a:rPr lang="en-US" sz="1100" b="0" i="0" u="none" strike="noStrike" dirty="0">
                          <a:solidFill>
                            <a:srgbClr val="000000"/>
                          </a:solidFill>
                          <a:effectLst/>
                          <a:latin typeface="Calibri" panose="020F0502020204030204" pitchFamily="34" charset="0"/>
                        </a:rPr>
                        <a:t>1. Victor Ndukwe  - Reliability Engineer - Forcados Area</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2. Nzenwa Rita - Snr AMS Change Implementation Supervisor</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6066125"/>
                  </a:ext>
                </a:extLst>
              </a:tr>
              <a:tr h="2696845">
                <a:tc>
                  <a:txBody>
                    <a:bodyPr/>
                    <a:lstStyle/>
                    <a:p>
                      <a:pPr algn="l" fontAlgn="t"/>
                      <a:r>
                        <a:rPr lang="en-US" sz="1100" b="0" i="0" u="none" strike="noStrike">
                          <a:solidFill>
                            <a:srgbClr val="000000"/>
                          </a:solidFill>
                          <a:effectLst/>
                          <a:latin typeface="Calibri" panose="020F0502020204030204" pitchFamily="34" charset="0"/>
                        </a:rPr>
                        <a:t>Interviewees</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r>
                        <a:rPr lang="en-US" sz="1100" b="1" i="0" u="none" strike="noStrike" dirty="0">
                          <a:solidFill>
                            <a:srgbClr val="000000"/>
                          </a:solidFill>
                          <a:effectLst/>
                          <a:latin typeface="Calibri" panose="020F0502020204030204" pitchFamily="34" charset="0"/>
                        </a:rPr>
                        <a:t>Production Team</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1. Godwin Udoh/ Tunde Akinro - Forcados Area Production Unit Managers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2. Agboola, Olufemi/Chidebelu, Clement/Jacks, Dapriye - OPS T/Ls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3. Ude Raphael/Ekeocha Chinedu - </a:t>
                      </a:r>
                      <a:r>
                        <a:rPr lang="en-US" sz="1100" b="0" i="0" u="none" strike="noStrike" dirty="0" err="1">
                          <a:solidFill>
                            <a:srgbClr val="000000"/>
                          </a:solidFill>
                          <a:effectLst/>
                          <a:latin typeface="Calibri" panose="020F0502020204030204" pitchFamily="34" charset="0"/>
                        </a:rPr>
                        <a:t>Mtce</a:t>
                      </a:r>
                      <a:r>
                        <a:rPr lang="en-US" sz="1100" b="0" i="0" u="none" strike="noStrike" dirty="0">
                          <a:solidFill>
                            <a:srgbClr val="000000"/>
                          </a:solidFill>
                          <a:effectLst/>
                          <a:latin typeface="Calibri" panose="020F0502020204030204" pitchFamily="34" charset="0"/>
                        </a:rPr>
                        <a:t> T/Ls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4. Liberty, Gesi/Samuel Eriagbon, Egodo Edward- NBK MTO SPFPs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5. Ononogbu Harry - </a:t>
                      </a:r>
                      <a:r>
                        <a:rPr lang="en-US" sz="1100" b="0" i="0" u="none" strike="noStrike" dirty="0" err="1">
                          <a:solidFill>
                            <a:srgbClr val="000000"/>
                          </a:solidFill>
                          <a:effectLst/>
                          <a:latin typeface="Calibri" panose="020F0502020204030204" pitchFamily="34" charset="0"/>
                        </a:rPr>
                        <a:t>Mtce</a:t>
                      </a:r>
                      <a:r>
                        <a:rPr lang="en-US" sz="1100" b="0" i="0" u="none" strike="noStrike" dirty="0">
                          <a:solidFill>
                            <a:srgbClr val="000000"/>
                          </a:solidFill>
                          <a:effectLst/>
                          <a:latin typeface="Calibri" panose="020F0502020204030204" pitchFamily="34" charset="0"/>
                        </a:rPr>
                        <a:t> Supv</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6. Nelson Odien - OPS Supv/MTO SPFP</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9. Simon Edache - Elect Supv</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10. Debo Oluyoye - PACO Supv</a:t>
                      </a:r>
                      <a:br>
                        <a:rPr lang="en-US" sz="1100" b="0" i="0" u="none" strike="noStrike" dirty="0">
                          <a:solidFill>
                            <a:srgbClr val="000000"/>
                          </a:solidFill>
                          <a:effectLst/>
                          <a:latin typeface="Calibri" panose="020F0502020204030204" pitchFamily="34" charset="0"/>
                        </a:rPr>
                      </a:br>
                      <a:br>
                        <a:rPr lang="en-US" sz="1100" b="1" i="0" u="none" strike="noStrike" dirty="0">
                          <a:solidFill>
                            <a:srgbClr val="000000"/>
                          </a:solidFill>
                          <a:effectLst/>
                          <a:latin typeface="Calibri" panose="020F0502020204030204" pitchFamily="34" charset="0"/>
                        </a:rPr>
                      </a:br>
                      <a:r>
                        <a:rPr lang="en-US" sz="1100" b="1" i="0" u="none" strike="noStrike" dirty="0">
                          <a:solidFill>
                            <a:srgbClr val="000000"/>
                          </a:solidFill>
                          <a:effectLst/>
                          <a:latin typeface="Calibri" panose="020F0502020204030204" pitchFamily="34" charset="0"/>
                        </a:rPr>
                        <a:t>WRFM Team</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11. Boniface Nnogo - Well Integrity Lead WRFM</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12. Chiroma Barka - </a:t>
                      </a:r>
                      <a:r>
                        <a:rPr lang="en-US" sz="1100" b="0" i="0" u="none" strike="noStrike" dirty="0" err="1">
                          <a:solidFill>
                            <a:srgbClr val="000000"/>
                          </a:solidFill>
                          <a:effectLst/>
                          <a:latin typeface="Calibri" panose="020F0502020204030204" pitchFamily="34" charset="0"/>
                        </a:rPr>
                        <a:t>Princ</a:t>
                      </a:r>
                      <a:r>
                        <a:rPr lang="en-US" sz="1100" b="0" i="0" u="none" strike="noStrike" dirty="0">
                          <a:solidFill>
                            <a:srgbClr val="000000"/>
                          </a:solidFill>
                          <a:effectLst/>
                          <a:latin typeface="Calibri" panose="020F0502020204030204" pitchFamily="34" charset="0"/>
                        </a:rPr>
                        <a:t> Process Engr/WRFM Focal Point</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13. Aguye, Dansuleiman - WRFM Well Delivery Adviser</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14. Ebogomo Noah  - FMT Southern Swamp</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1080558"/>
                  </a:ext>
                </a:extLst>
              </a:tr>
            </a:tbl>
          </a:graphicData>
        </a:graphic>
      </p:graphicFrame>
    </p:spTree>
    <p:extLst>
      <p:ext uri="{BB962C8B-B14F-4D97-AF65-F5344CB8AC3E}">
        <p14:creationId xmlns:p14="http://schemas.microsoft.com/office/powerpoint/2010/main" val="407929649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F251A-A1BD-4410-B1B1-75B6A2B780D5}"/>
              </a:ext>
            </a:extLst>
          </p:cNvPr>
          <p:cNvSpPr>
            <a:spLocks noGrp="1"/>
          </p:cNvSpPr>
          <p:nvPr>
            <p:ph type="title"/>
          </p:nvPr>
        </p:nvSpPr>
        <p:spPr>
          <a:xfrm>
            <a:off x="510381" y="653327"/>
            <a:ext cx="11171238" cy="752475"/>
          </a:xfrm>
        </p:spPr>
        <p:txBody>
          <a:bodyPr/>
          <a:lstStyle/>
          <a:p>
            <a:r>
              <a:rPr lang="en-GB" dirty="0"/>
              <a:t>Objectives</a:t>
            </a:r>
          </a:p>
        </p:txBody>
      </p:sp>
      <p:sp>
        <p:nvSpPr>
          <p:cNvPr id="5" name="Slide Number Placeholder 4">
            <a:extLst>
              <a:ext uri="{FF2B5EF4-FFF2-40B4-BE49-F238E27FC236}">
                <a16:creationId xmlns:a16="http://schemas.microsoft.com/office/drawing/2014/main" id="{E28409BD-CAA9-4A5E-B401-DD1B45E17914}"/>
              </a:ext>
            </a:extLst>
          </p:cNvPr>
          <p:cNvSpPr>
            <a:spLocks noGrp="1"/>
          </p:cNvSpPr>
          <p:nvPr>
            <p:ph type="sldNum" sz="quarter" idx="4"/>
          </p:nvPr>
        </p:nvSpPr>
        <p:spPr/>
        <p:txBody>
          <a:bodyPr/>
          <a:lstStyle/>
          <a:p>
            <a:fld id="{D32BAE6A-B452-4007-8177-56DD051636F9}" type="slidenum">
              <a:rPr lang="en-GB" smtClean="0"/>
              <a:pPr/>
              <a:t>3</a:t>
            </a:fld>
            <a:endParaRPr lang="en-GB" dirty="0"/>
          </a:p>
        </p:txBody>
      </p:sp>
      <p:sp>
        <p:nvSpPr>
          <p:cNvPr id="14" name="TextBox 13">
            <a:extLst>
              <a:ext uri="{FF2B5EF4-FFF2-40B4-BE49-F238E27FC236}">
                <a16:creationId xmlns:a16="http://schemas.microsoft.com/office/drawing/2014/main" id="{C27A9E46-1CB5-43E6-A59C-48806C3CAFC3}"/>
              </a:ext>
            </a:extLst>
          </p:cNvPr>
          <p:cNvSpPr txBox="1"/>
          <p:nvPr/>
        </p:nvSpPr>
        <p:spPr bwMode="auto">
          <a:xfrm>
            <a:off x="1071562" y="1686206"/>
            <a:ext cx="10048875" cy="2554545"/>
          </a:xfrm>
          <a:prstGeom prst="rect">
            <a:avLst/>
          </a:prstGeom>
          <a:noFill/>
          <a:ln w="9525" algn="ctr">
            <a:noFill/>
            <a:miter lim="800000"/>
            <a:headEnd/>
            <a:tailEnd/>
          </a:ln>
        </p:spPr>
        <p:txBody>
          <a:bodyPr wrap="square">
            <a:spAutoFit/>
          </a:bodyPr>
          <a:lstStyle/>
          <a:p>
            <a:pPr marL="342900" marR="0" lvl="0" indent="-342900">
              <a:spcBef>
                <a:spcPts val="0"/>
              </a:spcBef>
              <a:spcAft>
                <a:spcPts val="0"/>
              </a:spcAft>
              <a:buFont typeface="Arial" panose="020B0604020202020204" pitchFamily="34" charset="0"/>
              <a:buChar char="•"/>
            </a:pPr>
            <a:r>
              <a:rPr lang="en-US" sz="1600" dirty="0">
                <a:effectLst/>
                <a:ea typeface="Times New Roman" panose="02020603050405020304" pitchFamily="18" charset="0"/>
              </a:rPr>
              <a:t>Collect direct observations and feedback about how the process is being executed – strengths, weakness and gaps.</a:t>
            </a:r>
          </a:p>
          <a:p>
            <a:pPr marL="342900" marR="0" lvl="0" indent="-342900">
              <a:spcBef>
                <a:spcPts val="0"/>
              </a:spcBef>
              <a:spcAft>
                <a:spcPts val="0"/>
              </a:spcAft>
              <a:buFont typeface="Arial" panose="020B0604020202020204" pitchFamily="34" charset="0"/>
              <a:buChar char="•"/>
            </a:pPr>
            <a:endParaRPr lang="en-US" sz="1600" dirty="0">
              <a:effectLst/>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600" dirty="0">
                <a:effectLst/>
                <a:ea typeface="Times New Roman" panose="02020603050405020304" pitchFamily="18" charset="0"/>
              </a:rPr>
              <a:t>Reinforce the importance of the process and process results.</a:t>
            </a:r>
            <a:endParaRPr lang="en-US" sz="1600" dirty="0">
              <a:effectLst/>
              <a:ea typeface="Calibri" panose="020F0502020204030204" pitchFamily="34" charset="0"/>
            </a:endParaRPr>
          </a:p>
          <a:p>
            <a:pPr marL="342900" marR="0" lvl="0" indent="-342900">
              <a:spcBef>
                <a:spcPts val="0"/>
              </a:spcBef>
              <a:spcAft>
                <a:spcPts val="0"/>
              </a:spcAft>
              <a:buFont typeface="Symbol" panose="05050102010706020507" pitchFamily="18" charset="2"/>
              <a:buChar char=""/>
            </a:pPr>
            <a:endParaRPr lang="en-US" sz="1600" dirty="0">
              <a:effectLst/>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600" dirty="0">
                <a:effectLst/>
                <a:ea typeface="Times New Roman" panose="02020603050405020304" pitchFamily="18" charset="0"/>
              </a:rPr>
              <a:t>Coach people on Site Process Owner expectations and process execution</a:t>
            </a:r>
            <a:endParaRPr lang="en-US" sz="1600" dirty="0">
              <a:effectLst/>
              <a:ea typeface="Calibri" panose="020F0502020204030204" pitchFamily="34" charset="0"/>
            </a:endParaRPr>
          </a:p>
          <a:p>
            <a:pPr marL="342900" marR="0" lvl="0" indent="-342900">
              <a:spcBef>
                <a:spcPts val="0"/>
              </a:spcBef>
              <a:spcAft>
                <a:spcPts val="0"/>
              </a:spcAft>
              <a:buFont typeface="Symbol" panose="05050102010706020507" pitchFamily="18" charset="2"/>
              <a:buChar char=""/>
            </a:pPr>
            <a:endParaRPr lang="en-US" sz="1600" dirty="0">
              <a:effectLst/>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600" dirty="0">
                <a:effectLst/>
                <a:ea typeface="Times New Roman" panose="02020603050405020304" pitchFamily="18" charset="0"/>
              </a:rPr>
              <a:t>Identify what parts of the process need improvement and where in the asset improvement is needed.</a:t>
            </a:r>
            <a:endParaRPr lang="en-US" sz="1600" dirty="0">
              <a:effectLst/>
              <a:ea typeface="Calibri" panose="020F0502020204030204" pitchFamily="34" charset="0"/>
            </a:endParaRPr>
          </a:p>
          <a:p>
            <a:pPr marL="342900" marR="0" lvl="0" indent="-342900">
              <a:spcBef>
                <a:spcPts val="0"/>
              </a:spcBef>
              <a:spcAft>
                <a:spcPts val="0"/>
              </a:spcAft>
              <a:buFont typeface="Symbol" panose="05050102010706020507" pitchFamily="18" charset="2"/>
              <a:buChar char=""/>
            </a:pPr>
            <a:endParaRPr lang="en-US" sz="1600" dirty="0">
              <a:effectLst/>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600" dirty="0">
                <a:effectLst/>
                <a:ea typeface="Times New Roman" panose="02020603050405020304" pitchFamily="18" charset="0"/>
              </a:rPr>
              <a:t>Identify practices worth replicating.</a:t>
            </a:r>
            <a:endParaRPr lang="en-US" sz="1600" dirty="0">
              <a:effectLst/>
              <a:ea typeface="Calibri" panose="020F0502020204030204" pitchFamily="34" charset="0"/>
            </a:endParaRPr>
          </a:p>
        </p:txBody>
      </p:sp>
      <p:pic>
        <p:nvPicPr>
          <p:cNvPr id="6" name="Picture 5">
            <a:extLst>
              <a:ext uri="{FF2B5EF4-FFF2-40B4-BE49-F238E27FC236}">
                <a16:creationId xmlns:a16="http://schemas.microsoft.com/office/drawing/2014/main" id="{E4482373-323C-43F3-B0CF-B257B43461D8}"/>
              </a:ext>
            </a:extLst>
          </p:cNvPr>
          <p:cNvPicPr>
            <a:picLocks noChangeAspect="1"/>
          </p:cNvPicPr>
          <p:nvPr/>
        </p:nvPicPr>
        <p:blipFill>
          <a:blip r:embed="rId3"/>
          <a:stretch>
            <a:fillRect/>
          </a:stretch>
        </p:blipFill>
        <p:spPr>
          <a:xfrm>
            <a:off x="10200864" y="357917"/>
            <a:ext cx="1123313" cy="590819"/>
          </a:xfrm>
          <a:prstGeom prst="rect">
            <a:avLst/>
          </a:prstGeom>
        </p:spPr>
      </p:pic>
    </p:spTree>
    <p:extLst>
      <p:ext uri="{BB962C8B-B14F-4D97-AF65-F5344CB8AC3E}">
        <p14:creationId xmlns:p14="http://schemas.microsoft.com/office/powerpoint/2010/main" val="1271065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F251A-A1BD-4410-B1B1-75B6A2B780D5}"/>
              </a:ext>
            </a:extLst>
          </p:cNvPr>
          <p:cNvSpPr>
            <a:spLocks noGrp="1"/>
          </p:cNvSpPr>
          <p:nvPr>
            <p:ph type="title"/>
          </p:nvPr>
        </p:nvSpPr>
        <p:spPr>
          <a:xfrm>
            <a:off x="510381" y="653327"/>
            <a:ext cx="11171238" cy="752475"/>
          </a:xfrm>
        </p:spPr>
        <p:txBody>
          <a:bodyPr/>
          <a:lstStyle/>
          <a:p>
            <a:r>
              <a:rPr lang="en-GB" dirty="0"/>
              <a:t>Recap of Scope and Methodology – Forcados Area</a:t>
            </a:r>
          </a:p>
        </p:txBody>
      </p:sp>
      <p:sp>
        <p:nvSpPr>
          <p:cNvPr id="5" name="Slide Number Placeholder 4">
            <a:extLst>
              <a:ext uri="{FF2B5EF4-FFF2-40B4-BE49-F238E27FC236}">
                <a16:creationId xmlns:a16="http://schemas.microsoft.com/office/drawing/2014/main" id="{E28409BD-CAA9-4A5E-B401-DD1B45E17914}"/>
              </a:ext>
            </a:extLst>
          </p:cNvPr>
          <p:cNvSpPr>
            <a:spLocks noGrp="1"/>
          </p:cNvSpPr>
          <p:nvPr>
            <p:ph type="sldNum" sz="quarter" idx="4"/>
          </p:nvPr>
        </p:nvSpPr>
        <p:spPr/>
        <p:txBody>
          <a:bodyPr/>
          <a:lstStyle/>
          <a:p>
            <a:fld id="{D32BAE6A-B452-4007-8177-56DD051636F9}" type="slidenum">
              <a:rPr lang="en-GB" smtClean="0"/>
              <a:pPr/>
              <a:t>4</a:t>
            </a:fld>
            <a:endParaRPr lang="en-GB" dirty="0"/>
          </a:p>
        </p:txBody>
      </p:sp>
      <p:sp>
        <p:nvSpPr>
          <p:cNvPr id="8" name="Rectangle 7">
            <a:extLst>
              <a:ext uri="{FF2B5EF4-FFF2-40B4-BE49-F238E27FC236}">
                <a16:creationId xmlns:a16="http://schemas.microsoft.com/office/drawing/2014/main" id="{6228BBB4-F3D3-477E-8C8A-3D176F932113}"/>
              </a:ext>
            </a:extLst>
          </p:cNvPr>
          <p:cNvSpPr/>
          <p:nvPr/>
        </p:nvSpPr>
        <p:spPr>
          <a:xfrm>
            <a:off x="1784101" y="1108938"/>
            <a:ext cx="7337607" cy="3924151"/>
          </a:xfrm>
          <a:prstGeom prst="rect">
            <a:avLst/>
          </a:prstGeom>
        </p:spPr>
        <p:txBody>
          <a:bodyPr wrap="square">
            <a:spAutoFit/>
          </a:bodyPr>
          <a:lstStyle/>
          <a:p>
            <a:pPr marL="342900" indent="-342900">
              <a:spcAft>
                <a:spcPts val="300"/>
              </a:spcAft>
              <a:buFont typeface="Arial" panose="020B0604020202020204" pitchFamily="34" charset="0"/>
              <a:buChar char="•"/>
            </a:pPr>
            <a:r>
              <a:rPr lang="en-US" sz="1400" dirty="0"/>
              <a:t>Evidence will be based upon sampling of available information, not all-inclusive or exhaustive to verify the identified improvement opportunities.</a:t>
            </a:r>
          </a:p>
          <a:p>
            <a:pPr marL="342900" indent="-342900">
              <a:spcAft>
                <a:spcPts val="300"/>
              </a:spcAft>
              <a:buFont typeface="Arial" panose="020B0604020202020204" pitchFamily="34" charset="0"/>
              <a:buChar char="•"/>
            </a:pPr>
            <a:r>
              <a:rPr lang="en-US" sz="1400" b="1" dirty="0"/>
              <a:t>Scope </a:t>
            </a:r>
          </a:p>
          <a:p>
            <a:pPr marL="895335" lvl="1" indent="-285750">
              <a:spcAft>
                <a:spcPts val="300"/>
              </a:spcAft>
              <a:buFont typeface="Wingdings" panose="05000000000000000000" pitchFamily="2" charset="2"/>
              <a:buChar char="ü"/>
            </a:pPr>
            <a:r>
              <a:rPr lang="en-US" sz="1400" dirty="0"/>
              <a:t>Leadership, commitment and accountabilities – servant leadership &amp; sustainable organizational capability </a:t>
            </a:r>
          </a:p>
          <a:p>
            <a:pPr marL="895335" lvl="1" indent="-285750">
              <a:spcAft>
                <a:spcPts val="300"/>
              </a:spcAft>
              <a:buFont typeface="Wingdings" panose="05000000000000000000" pitchFamily="2" charset="2"/>
              <a:buChar char="ü"/>
            </a:pPr>
            <a:r>
              <a:rPr lang="en-US" sz="1400" dirty="0"/>
              <a:t>MTO organizational structure – effective Production Team, active PUM ownership, and segregation between ST and LT T/O management.</a:t>
            </a:r>
          </a:p>
          <a:p>
            <a:pPr marL="895335" lvl="1" indent="-285750">
              <a:spcAft>
                <a:spcPts val="300"/>
              </a:spcAft>
              <a:buFont typeface="Wingdings" panose="05000000000000000000" pitchFamily="2" charset="2"/>
              <a:buChar char="ü"/>
            </a:pPr>
            <a:r>
              <a:rPr lang="en-US" sz="1400" dirty="0"/>
              <a:t>T/O Identification – single repository for all LT T/O</a:t>
            </a:r>
          </a:p>
          <a:p>
            <a:pPr marL="895335" lvl="1" indent="-285750">
              <a:spcAft>
                <a:spcPts val="300"/>
              </a:spcAft>
              <a:buFont typeface="Wingdings" panose="05000000000000000000" pitchFamily="2" charset="2"/>
              <a:buChar char="ü"/>
            </a:pPr>
            <a:r>
              <a:rPr lang="en-US" sz="1400" dirty="0"/>
              <a:t>Prioritize and Select – value-focused prioritized list of T/O</a:t>
            </a:r>
          </a:p>
          <a:p>
            <a:pPr marL="895335" lvl="1" indent="-285750">
              <a:spcAft>
                <a:spcPts val="300"/>
              </a:spcAft>
              <a:buFont typeface="Wingdings" panose="05000000000000000000" pitchFamily="2" charset="2"/>
              <a:buChar char="ü"/>
            </a:pPr>
            <a:r>
              <a:rPr lang="en-US" sz="1400" dirty="0"/>
              <a:t>Organizational Capability for Problem Solving – strong causal reasoning capability &amp; capacity, problem solving at various levels of complexity (Frontline, PT and EPST)</a:t>
            </a:r>
          </a:p>
          <a:p>
            <a:pPr marL="895335" lvl="1" indent="-285750">
              <a:spcAft>
                <a:spcPts val="300"/>
              </a:spcAft>
              <a:buFont typeface="Wingdings" panose="05000000000000000000" pitchFamily="2" charset="2"/>
              <a:buChar char="ü"/>
            </a:pPr>
            <a:r>
              <a:rPr lang="en-US" sz="1400" dirty="0"/>
              <a:t>Opportunity Framing – of value proposition which maximize return on investment</a:t>
            </a:r>
          </a:p>
          <a:p>
            <a:pPr marL="895335" lvl="1" indent="-285750">
              <a:spcAft>
                <a:spcPts val="300"/>
              </a:spcAft>
              <a:buFont typeface="Wingdings" panose="05000000000000000000" pitchFamily="2" charset="2"/>
              <a:buChar char="ü"/>
            </a:pPr>
            <a:r>
              <a:rPr lang="en-US" sz="1400" dirty="0"/>
              <a:t>Take Action – clear ownership, budget and execution plan</a:t>
            </a:r>
          </a:p>
          <a:p>
            <a:pPr marL="895335" lvl="1" indent="-285750">
              <a:spcAft>
                <a:spcPts val="300"/>
              </a:spcAft>
              <a:buFont typeface="Wingdings" panose="05000000000000000000" pitchFamily="2" charset="2"/>
              <a:buChar char="ü"/>
            </a:pPr>
            <a:r>
              <a:rPr lang="en-US" sz="1400" dirty="0"/>
              <a:t>Learn and Improve – outcomes of effectiveness assessments are shared/discussed, proactive review of external learnings and include into MTO where applicable.</a:t>
            </a:r>
          </a:p>
          <a:p>
            <a:pPr marL="895335" lvl="1" indent="-285750">
              <a:spcAft>
                <a:spcPts val="300"/>
              </a:spcAft>
              <a:buFont typeface="Wingdings" panose="05000000000000000000" pitchFamily="2" charset="2"/>
              <a:buChar char="ü"/>
            </a:pPr>
            <a:r>
              <a:rPr lang="en-US" sz="1400" dirty="0"/>
              <a:t>Strong interfaces with other key AMS work processes.</a:t>
            </a:r>
          </a:p>
        </p:txBody>
      </p:sp>
      <p:grpSp>
        <p:nvGrpSpPr>
          <p:cNvPr id="9" name="Group 8">
            <a:extLst>
              <a:ext uri="{FF2B5EF4-FFF2-40B4-BE49-F238E27FC236}">
                <a16:creationId xmlns:a16="http://schemas.microsoft.com/office/drawing/2014/main" id="{EF8804D8-00A1-46C7-AD2B-87F4215C63DA}"/>
              </a:ext>
            </a:extLst>
          </p:cNvPr>
          <p:cNvGrpSpPr/>
          <p:nvPr/>
        </p:nvGrpSpPr>
        <p:grpSpPr>
          <a:xfrm>
            <a:off x="198983" y="1108938"/>
            <a:ext cx="1585118" cy="3455840"/>
            <a:chOff x="523082" y="1571222"/>
            <a:chExt cx="2338231" cy="4520492"/>
          </a:xfrm>
        </p:grpSpPr>
        <p:sp>
          <p:nvSpPr>
            <p:cNvPr id="10" name="Rectangle 9">
              <a:extLst>
                <a:ext uri="{FF2B5EF4-FFF2-40B4-BE49-F238E27FC236}">
                  <a16:creationId xmlns:a16="http://schemas.microsoft.com/office/drawing/2014/main" id="{64247995-5E9B-419D-A9F8-7B6CFD7BBEF3}"/>
                </a:ext>
              </a:extLst>
            </p:cNvPr>
            <p:cNvSpPr/>
            <p:nvPr/>
          </p:nvSpPr>
          <p:spPr>
            <a:xfrm>
              <a:off x="523082" y="1571222"/>
              <a:ext cx="2338231" cy="106465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rPr>
                <a:t>Leadership, Commitment &amp; Accountability</a:t>
              </a:r>
            </a:p>
          </p:txBody>
        </p:sp>
        <p:sp>
          <p:nvSpPr>
            <p:cNvPr id="11" name="Rectangle 10">
              <a:extLst>
                <a:ext uri="{FF2B5EF4-FFF2-40B4-BE49-F238E27FC236}">
                  <a16:creationId xmlns:a16="http://schemas.microsoft.com/office/drawing/2014/main" id="{F7A86A0F-8792-46DB-9DD2-1DFA2F28EFD9}"/>
                </a:ext>
              </a:extLst>
            </p:cNvPr>
            <p:cNvSpPr/>
            <p:nvPr/>
          </p:nvSpPr>
          <p:spPr>
            <a:xfrm>
              <a:off x="523082" y="2723169"/>
              <a:ext cx="2338231" cy="1064652"/>
            </a:xfrm>
            <a:prstGeom prst="rect">
              <a:avLst/>
            </a:prstGeom>
            <a:solidFill>
              <a:srgbClr val="C5E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rPr>
                <a:t>Requirements, Processes &amp; Guides</a:t>
              </a:r>
            </a:p>
          </p:txBody>
        </p:sp>
        <p:sp>
          <p:nvSpPr>
            <p:cNvPr id="12" name="Rectangle 11">
              <a:extLst>
                <a:ext uri="{FF2B5EF4-FFF2-40B4-BE49-F238E27FC236}">
                  <a16:creationId xmlns:a16="http://schemas.microsoft.com/office/drawing/2014/main" id="{BB55B539-F27A-48E7-BC63-9D3F24F181EA}"/>
                </a:ext>
              </a:extLst>
            </p:cNvPr>
            <p:cNvSpPr/>
            <p:nvPr/>
          </p:nvSpPr>
          <p:spPr>
            <a:xfrm>
              <a:off x="523082" y="3875116"/>
              <a:ext cx="2338231" cy="1064652"/>
            </a:xfrm>
            <a:prstGeom prst="rect">
              <a:avLst/>
            </a:prstGeom>
            <a:solidFill>
              <a:srgbClr val="6037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rPr>
                <a:t>Organisational Capability</a:t>
              </a:r>
            </a:p>
          </p:txBody>
        </p:sp>
        <p:sp>
          <p:nvSpPr>
            <p:cNvPr id="13" name="Rectangle 12">
              <a:extLst>
                <a:ext uri="{FF2B5EF4-FFF2-40B4-BE49-F238E27FC236}">
                  <a16:creationId xmlns:a16="http://schemas.microsoft.com/office/drawing/2014/main" id="{E8C30325-BCEB-4E07-A592-256AC48E59AD}"/>
                </a:ext>
              </a:extLst>
            </p:cNvPr>
            <p:cNvSpPr/>
            <p:nvPr/>
          </p:nvSpPr>
          <p:spPr>
            <a:xfrm>
              <a:off x="523082" y="5027062"/>
              <a:ext cx="2338231" cy="106465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rPr>
                <a:t>Learning Loops</a:t>
              </a:r>
            </a:p>
          </p:txBody>
        </p:sp>
      </p:grpSp>
      <p:pic>
        <p:nvPicPr>
          <p:cNvPr id="3" name="Picture 2">
            <a:extLst>
              <a:ext uri="{FF2B5EF4-FFF2-40B4-BE49-F238E27FC236}">
                <a16:creationId xmlns:a16="http://schemas.microsoft.com/office/drawing/2014/main" id="{6BD0F19C-296C-4C99-A0C2-CB0D39814AD0}"/>
              </a:ext>
            </a:extLst>
          </p:cNvPr>
          <p:cNvPicPr>
            <a:picLocks noChangeAspect="1"/>
          </p:cNvPicPr>
          <p:nvPr/>
        </p:nvPicPr>
        <p:blipFill>
          <a:blip r:embed="rId3"/>
          <a:stretch>
            <a:fillRect/>
          </a:stretch>
        </p:blipFill>
        <p:spPr>
          <a:xfrm>
            <a:off x="6185519" y="3905249"/>
            <a:ext cx="5993500" cy="2801549"/>
          </a:xfrm>
          <a:prstGeom prst="rect">
            <a:avLst/>
          </a:prstGeom>
        </p:spPr>
      </p:pic>
      <p:sp>
        <p:nvSpPr>
          <p:cNvPr id="14" name="TextBox 13">
            <a:extLst>
              <a:ext uri="{FF2B5EF4-FFF2-40B4-BE49-F238E27FC236}">
                <a16:creationId xmlns:a16="http://schemas.microsoft.com/office/drawing/2014/main" id="{6F3A8239-6106-48F8-A0A1-67F6786D99AB}"/>
              </a:ext>
            </a:extLst>
          </p:cNvPr>
          <p:cNvSpPr txBox="1"/>
          <p:nvPr/>
        </p:nvSpPr>
        <p:spPr bwMode="auto">
          <a:xfrm>
            <a:off x="2847791" y="5177446"/>
            <a:ext cx="2867025" cy="1384995"/>
          </a:xfrm>
          <a:prstGeom prst="rect">
            <a:avLst/>
          </a:prstGeom>
          <a:solidFill>
            <a:schemeClr val="accent1">
              <a:lumMod val="40000"/>
              <a:lumOff val="60000"/>
            </a:schemeClr>
          </a:solidFill>
          <a:ln w="9525" algn="ctr">
            <a:solidFill>
              <a:schemeClr val="tx1"/>
            </a:solidFill>
            <a:miter lim="800000"/>
            <a:headEnd/>
            <a:tailEnd/>
          </a:ln>
        </p:spPr>
        <p:txBody>
          <a:bodyPr wrap="square">
            <a:spAutoFit/>
          </a:bodyPr>
          <a:lstStyle/>
          <a:p>
            <a:pPr marR="0" lvl="0" algn="l" defTabSz="1219170" rtl="0" eaLnBrk="1" fontAlgn="auto" latinLnBrk="0" hangingPunct="1">
              <a:lnSpc>
                <a:spcPct val="100000"/>
              </a:lnSpc>
              <a:spcBef>
                <a:spcPts val="0"/>
              </a:spcBef>
              <a:spcAft>
                <a:spcPts val="0"/>
              </a:spcAft>
              <a:buClrTx/>
              <a:buSzTx/>
              <a:tabLst/>
              <a:defRPr/>
            </a:pPr>
            <a:r>
              <a:rPr lang="en-US" sz="1400" dirty="0">
                <a:solidFill>
                  <a:srgbClr val="595959"/>
                </a:solidFill>
                <a:latin typeface="Futura Medium"/>
              </a:rPr>
              <a:t>Resources:</a:t>
            </a:r>
          </a:p>
          <a:p>
            <a:pPr marR="0" lvl="0" algn="l" defTabSz="1219170" rtl="0" eaLnBrk="1" fontAlgn="auto" latinLnBrk="0" hangingPunct="1">
              <a:lnSpc>
                <a:spcPct val="100000"/>
              </a:lnSpc>
              <a:spcBef>
                <a:spcPts val="0"/>
              </a:spcBef>
              <a:spcAft>
                <a:spcPts val="0"/>
              </a:spcAft>
              <a:buClrTx/>
              <a:buSzTx/>
              <a:tabLst/>
              <a:defRPr/>
            </a:pPr>
            <a:endParaRPr lang="en-US" sz="1400" dirty="0">
              <a:solidFill>
                <a:srgbClr val="595959"/>
              </a:solidFill>
              <a:latin typeface="Futura Medium"/>
            </a:endParaRP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595959"/>
                </a:solidFill>
                <a:effectLst/>
                <a:uLnTx/>
                <a:uFillTx/>
                <a:latin typeface="Futura Medium"/>
                <a:ea typeface="+mn-ea"/>
                <a:cs typeface="+mn-cs"/>
              </a:rPr>
              <a:t> Inhouse expertise </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595959"/>
              </a:solidFill>
              <a:effectLst/>
              <a:uLnTx/>
              <a:uFillTx/>
              <a:latin typeface="Futura Medium"/>
              <a:ea typeface="+mn-ea"/>
              <a:cs typeface="+mn-cs"/>
            </a:endParaRP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595959"/>
                </a:solidFill>
                <a:effectLst/>
                <a:uLnTx/>
                <a:uFillTx/>
                <a:latin typeface="Futura Medium"/>
                <a:ea typeface="+mn-ea"/>
                <a:cs typeface="+mn-cs"/>
              </a:rPr>
              <a:t>MTO Process Health Check template to gather information.</a:t>
            </a:r>
          </a:p>
        </p:txBody>
      </p:sp>
    </p:spTree>
    <p:extLst>
      <p:ext uri="{BB962C8B-B14F-4D97-AF65-F5344CB8AC3E}">
        <p14:creationId xmlns:p14="http://schemas.microsoft.com/office/powerpoint/2010/main" val="42132959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F251A-A1BD-4410-B1B1-75B6A2B780D5}"/>
              </a:ext>
            </a:extLst>
          </p:cNvPr>
          <p:cNvSpPr>
            <a:spLocks noGrp="1"/>
          </p:cNvSpPr>
          <p:nvPr>
            <p:ph type="title"/>
          </p:nvPr>
        </p:nvSpPr>
        <p:spPr/>
        <p:txBody>
          <a:bodyPr/>
          <a:lstStyle/>
          <a:p>
            <a:r>
              <a:rPr lang="en-GB" sz="2000" dirty="0"/>
              <a:t>LOD1 Health Check Observations</a:t>
            </a:r>
          </a:p>
        </p:txBody>
      </p:sp>
      <p:sp>
        <p:nvSpPr>
          <p:cNvPr id="5" name="Slide Number Placeholder 4">
            <a:extLst>
              <a:ext uri="{FF2B5EF4-FFF2-40B4-BE49-F238E27FC236}">
                <a16:creationId xmlns:a16="http://schemas.microsoft.com/office/drawing/2014/main" id="{E28409BD-CAA9-4A5E-B401-DD1B45E17914}"/>
              </a:ext>
            </a:extLst>
          </p:cNvPr>
          <p:cNvSpPr>
            <a:spLocks noGrp="1"/>
          </p:cNvSpPr>
          <p:nvPr>
            <p:ph type="sldNum" sz="quarter" idx="4"/>
          </p:nvPr>
        </p:nvSpPr>
        <p:spPr/>
        <p:txBody>
          <a:bodyPr/>
          <a:lstStyle/>
          <a:p>
            <a:fld id="{D32BAE6A-B452-4007-8177-56DD051636F9}" type="slidenum">
              <a:rPr lang="en-GB" smtClean="0"/>
              <a:pPr/>
              <a:t>5</a:t>
            </a:fld>
            <a:endParaRPr lang="en-GB" dirty="0"/>
          </a:p>
        </p:txBody>
      </p:sp>
      <p:pic>
        <p:nvPicPr>
          <p:cNvPr id="7" name="Picture 6">
            <a:extLst>
              <a:ext uri="{FF2B5EF4-FFF2-40B4-BE49-F238E27FC236}">
                <a16:creationId xmlns:a16="http://schemas.microsoft.com/office/drawing/2014/main" id="{D79F70F1-A07F-4110-A532-B8A3905BA443}"/>
              </a:ext>
            </a:extLst>
          </p:cNvPr>
          <p:cNvPicPr>
            <a:picLocks noChangeAspect="1"/>
          </p:cNvPicPr>
          <p:nvPr/>
        </p:nvPicPr>
        <p:blipFill>
          <a:blip r:embed="rId3"/>
          <a:stretch>
            <a:fillRect/>
          </a:stretch>
        </p:blipFill>
        <p:spPr>
          <a:xfrm>
            <a:off x="9915525" y="1000125"/>
            <a:ext cx="2173244" cy="1866900"/>
          </a:xfrm>
          <a:prstGeom prst="rect">
            <a:avLst/>
          </a:prstGeom>
          <a:ln w="12700">
            <a:solidFill>
              <a:srgbClr val="0070C0"/>
            </a:solidFill>
          </a:ln>
        </p:spPr>
      </p:pic>
      <p:pic>
        <p:nvPicPr>
          <p:cNvPr id="8" name="Picture 7">
            <a:extLst>
              <a:ext uri="{FF2B5EF4-FFF2-40B4-BE49-F238E27FC236}">
                <a16:creationId xmlns:a16="http://schemas.microsoft.com/office/drawing/2014/main" id="{97008B76-3426-4E04-AC44-F817632A1CAC}"/>
              </a:ext>
            </a:extLst>
          </p:cNvPr>
          <p:cNvPicPr>
            <a:picLocks noChangeAspect="1"/>
          </p:cNvPicPr>
          <p:nvPr/>
        </p:nvPicPr>
        <p:blipFill rotWithShape="1">
          <a:blip r:embed="rId4"/>
          <a:srcRect l="21179" t="12110" r="19299" b="12110"/>
          <a:stretch/>
        </p:blipFill>
        <p:spPr>
          <a:xfrm>
            <a:off x="6172200" y="712800"/>
            <a:ext cx="3667125" cy="2154226"/>
          </a:xfrm>
          <a:prstGeom prst="rect">
            <a:avLst/>
          </a:prstGeom>
          <a:ln w="12700">
            <a:solidFill>
              <a:srgbClr val="0070C0"/>
            </a:solidFill>
          </a:ln>
        </p:spPr>
      </p:pic>
      <p:sp>
        <p:nvSpPr>
          <p:cNvPr id="3" name="Content Placeholder 2">
            <a:extLst>
              <a:ext uri="{FF2B5EF4-FFF2-40B4-BE49-F238E27FC236}">
                <a16:creationId xmlns:a16="http://schemas.microsoft.com/office/drawing/2014/main" id="{45539D71-45FD-4D0A-BC9D-24544A10E606}"/>
              </a:ext>
            </a:extLst>
          </p:cNvPr>
          <p:cNvSpPr>
            <a:spLocks noGrp="1"/>
          </p:cNvSpPr>
          <p:nvPr>
            <p:ph sz="quarter" idx="11"/>
          </p:nvPr>
        </p:nvSpPr>
        <p:spPr>
          <a:xfrm>
            <a:off x="447071" y="1108087"/>
            <a:ext cx="5648929" cy="1866900"/>
          </a:xfrm>
          <a:ln>
            <a:solidFill>
              <a:schemeClr val="tx1"/>
            </a:solidFill>
          </a:ln>
        </p:spPr>
        <p:txBody>
          <a:bodyPr/>
          <a:lstStyle/>
          <a:p>
            <a:pPr marL="285750" indent="-285750">
              <a:lnSpc>
                <a:spcPct val="100000"/>
              </a:lnSpc>
              <a:buFont typeface="Arial" panose="020B0604020202020204" pitchFamily="34" charset="0"/>
              <a:buChar char="•"/>
            </a:pPr>
            <a:r>
              <a:rPr lang="en-GB" sz="1400" dirty="0"/>
              <a:t>39 Assurance Points were assessed across all 4 AMS pillars.</a:t>
            </a:r>
          </a:p>
          <a:p>
            <a:pPr marL="285750" indent="-285750">
              <a:lnSpc>
                <a:spcPct val="100000"/>
              </a:lnSpc>
              <a:buFont typeface="Arial" panose="020B0604020202020204" pitchFamily="34" charset="0"/>
              <a:buChar char="•"/>
            </a:pPr>
            <a:endParaRPr lang="en-GB" sz="1400" dirty="0"/>
          </a:p>
          <a:p>
            <a:pPr marL="285750" indent="-285750">
              <a:lnSpc>
                <a:spcPct val="100000"/>
              </a:lnSpc>
              <a:buFont typeface="Arial" panose="020B0604020202020204" pitchFamily="34" charset="0"/>
              <a:buChar char="•"/>
            </a:pPr>
            <a:r>
              <a:rPr lang="en-GB" sz="1400" dirty="0"/>
              <a:t>15 out of 39 Assurance Points are requirements (‘shall’).</a:t>
            </a:r>
          </a:p>
          <a:p>
            <a:pPr marL="285750" indent="-285750">
              <a:lnSpc>
                <a:spcPct val="100000"/>
              </a:lnSpc>
              <a:buFont typeface="Arial" panose="020B0604020202020204" pitchFamily="34" charset="0"/>
              <a:buChar char="•"/>
            </a:pPr>
            <a:endParaRPr lang="en-GB" sz="1400" dirty="0"/>
          </a:p>
          <a:p>
            <a:pPr marL="285750" indent="-285750">
              <a:lnSpc>
                <a:spcPct val="100000"/>
              </a:lnSpc>
              <a:buFont typeface="Arial" panose="020B0604020202020204" pitchFamily="34" charset="0"/>
              <a:buChar char="•"/>
            </a:pPr>
            <a:r>
              <a:rPr lang="en-GB" sz="1400" dirty="0"/>
              <a:t>26 Assurance Points meet the intent.</a:t>
            </a:r>
          </a:p>
          <a:p>
            <a:pPr marL="285750" indent="-285750">
              <a:lnSpc>
                <a:spcPct val="100000"/>
              </a:lnSpc>
              <a:buFont typeface="Arial" panose="020B0604020202020204" pitchFamily="34" charset="0"/>
              <a:buChar char="•"/>
            </a:pPr>
            <a:endParaRPr lang="en-GB" sz="1400" dirty="0"/>
          </a:p>
          <a:p>
            <a:pPr marL="285750" indent="-285750">
              <a:lnSpc>
                <a:spcPct val="100000"/>
              </a:lnSpc>
              <a:buFont typeface="Arial" panose="020B0604020202020204" pitchFamily="34" charset="0"/>
              <a:buChar char="•"/>
            </a:pPr>
            <a:r>
              <a:rPr lang="en-GB" sz="1400" dirty="0"/>
              <a:t>Remaining 13 of which 8 are ‘shall’ requirements have areas for improvement opportunity.</a:t>
            </a:r>
          </a:p>
        </p:txBody>
      </p:sp>
      <p:sp>
        <p:nvSpPr>
          <p:cNvPr id="12" name="Rectangle 11">
            <a:extLst>
              <a:ext uri="{FF2B5EF4-FFF2-40B4-BE49-F238E27FC236}">
                <a16:creationId xmlns:a16="http://schemas.microsoft.com/office/drawing/2014/main" id="{3BF47F66-2335-444C-831D-222634577EFB}"/>
              </a:ext>
            </a:extLst>
          </p:cNvPr>
          <p:cNvSpPr/>
          <p:nvPr/>
        </p:nvSpPr>
        <p:spPr>
          <a:xfrm>
            <a:off x="-1" y="2890837"/>
            <a:ext cx="10963275" cy="3454792"/>
          </a:xfrm>
          <a:prstGeom prst="rect">
            <a:avLst/>
          </a:prstGeom>
        </p:spPr>
        <p:txBody>
          <a:bodyPr wrap="square">
            <a:spAutoFit/>
          </a:bodyPr>
          <a:lstStyle/>
          <a:p>
            <a:pPr>
              <a:spcAft>
                <a:spcPts val="300"/>
              </a:spcAft>
            </a:pPr>
            <a:r>
              <a:rPr lang="en-US" sz="1400" b="1" dirty="0"/>
              <a:t>     Scope </a:t>
            </a:r>
          </a:p>
          <a:p>
            <a:pPr marL="895335" lvl="1" indent="-285750">
              <a:spcAft>
                <a:spcPts val="300"/>
              </a:spcAft>
              <a:buFont typeface="Wingdings" panose="05000000000000000000" pitchFamily="2" charset="2"/>
              <a:buChar char="ü"/>
            </a:pPr>
            <a:r>
              <a:rPr lang="en-US" sz="1400" dirty="0">
                <a:highlight>
                  <a:srgbClr val="DFD1DE"/>
                </a:highlight>
              </a:rPr>
              <a:t>(</a:t>
            </a:r>
            <a:r>
              <a:rPr lang="en-US" sz="1400" b="1" dirty="0">
                <a:highlight>
                  <a:srgbClr val="DFD1DE"/>
                </a:highlight>
              </a:rPr>
              <a:t>APs 1&amp;4): </a:t>
            </a:r>
            <a:r>
              <a:rPr lang="en-US" sz="1400" dirty="0"/>
              <a:t>Leadership, commitment and accountabilities – servant leadership &amp; </a:t>
            </a:r>
            <a:r>
              <a:rPr lang="en-US" sz="1400" dirty="0">
                <a:solidFill>
                  <a:srgbClr val="EB8705"/>
                </a:solidFill>
              </a:rPr>
              <a:t>sustainable organizational capability – Weekly Meetings</a:t>
            </a:r>
          </a:p>
          <a:p>
            <a:pPr marL="895335" lvl="1" indent="-285750">
              <a:spcAft>
                <a:spcPts val="300"/>
              </a:spcAft>
              <a:buFont typeface="Wingdings" panose="05000000000000000000" pitchFamily="2" charset="2"/>
              <a:buChar char="ü"/>
            </a:pPr>
            <a:r>
              <a:rPr lang="en-US" sz="1400" b="1" dirty="0">
                <a:highlight>
                  <a:srgbClr val="DFD1DE"/>
                </a:highlight>
              </a:rPr>
              <a:t>(APs 11, 14 &amp; 15):</a:t>
            </a:r>
            <a:r>
              <a:rPr lang="en-US" sz="1400" b="1" dirty="0"/>
              <a:t> </a:t>
            </a:r>
            <a:r>
              <a:rPr lang="en-US" sz="1400" dirty="0"/>
              <a:t>MTO organizational structure – effective Production Team, </a:t>
            </a:r>
            <a:r>
              <a:rPr lang="en-US" sz="1400" dirty="0">
                <a:solidFill>
                  <a:srgbClr val="EB8705"/>
                </a:solidFill>
              </a:rPr>
              <a:t>active PUM ownership, and segregation between ST and LT T/O management.</a:t>
            </a:r>
          </a:p>
          <a:p>
            <a:pPr marL="895335" lvl="1" indent="-285750">
              <a:spcAft>
                <a:spcPts val="300"/>
              </a:spcAft>
              <a:buFont typeface="Wingdings" panose="05000000000000000000" pitchFamily="2" charset="2"/>
              <a:buChar char="ü"/>
            </a:pPr>
            <a:r>
              <a:rPr lang="en-US" sz="1400" b="1" dirty="0">
                <a:highlight>
                  <a:srgbClr val="DFD1DE"/>
                </a:highlight>
              </a:rPr>
              <a:t>(AP 18, 24, 25): </a:t>
            </a:r>
            <a:r>
              <a:rPr lang="en-US" sz="1400" dirty="0"/>
              <a:t>T/O Identification – single repository for all LT T/O </a:t>
            </a:r>
            <a:r>
              <a:rPr lang="en-US" sz="1400" dirty="0">
                <a:solidFill>
                  <a:srgbClr val="EB8705"/>
                </a:solidFill>
              </a:rPr>
              <a:t>(WFRM Opportunities management &amp; PTM</a:t>
            </a:r>
            <a:r>
              <a:rPr lang="en-US" sz="1400" dirty="0"/>
              <a:t>)</a:t>
            </a:r>
          </a:p>
          <a:p>
            <a:pPr marL="895335" lvl="1" indent="-285750">
              <a:spcAft>
                <a:spcPts val="300"/>
              </a:spcAft>
              <a:buFont typeface="Wingdings" panose="05000000000000000000" pitchFamily="2" charset="2"/>
              <a:buChar char="ü"/>
            </a:pPr>
            <a:r>
              <a:rPr lang="en-US" sz="1400" dirty="0"/>
              <a:t>Prioritize and Select – value-focused prioritized list of T/O</a:t>
            </a:r>
          </a:p>
          <a:p>
            <a:pPr marL="895335" lvl="1" indent="-285750">
              <a:spcAft>
                <a:spcPts val="300"/>
              </a:spcAft>
              <a:buFont typeface="Wingdings" panose="05000000000000000000" pitchFamily="2" charset="2"/>
              <a:buChar char="ü"/>
            </a:pPr>
            <a:r>
              <a:rPr lang="en-US" sz="1400" dirty="0"/>
              <a:t>Organizational Capability for Problem Solving – strong causal reasoning capability &amp; capacity, problem solving at various levels of complexity (Frontline, PT and EPST)</a:t>
            </a:r>
          </a:p>
          <a:p>
            <a:pPr marL="895335" lvl="1" indent="-285750">
              <a:spcAft>
                <a:spcPts val="300"/>
              </a:spcAft>
              <a:buFont typeface="Wingdings" panose="05000000000000000000" pitchFamily="2" charset="2"/>
              <a:buChar char="ü"/>
            </a:pPr>
            <a:r>
              <a:rPr lang="en-US" sz="1400" b="1" dirty="0">
                <a:highlight>
                  <a:srgbClr val="DFD1DE"/>
                </a:highlight>
              </a:rPr>
              <a:t>(AP 18): </a:t>
            </a:r>
            <a:r>
              <a:rPr lang="en-US" sz="1400" dirty="0">
                <a:solidFill>
                  <a:srgbClr val="EB8705"/>
                </a:solidFill>
              </a:rPr>
              <a:t>Opportunity Framing – of value proposition </a:t>
            </a:r>
            <a:r>
              <a:rPr lang="en-US" sz="1400" dirty="0"/>
              <a:t>which maximize return on investment</a:t>
            </a:r>
          </a:p>
          <a:p>
            <a:pPr marL="895335" lvl="1" indent="-285750">
              <a:spcAft>
                <a:spcPts val="300"/>
              </a:spcAft>
              <a:buFont typeface="Wingdings" panose="05000000000000000000" pitchFamily="2" charset="2"/>
              <a:buChar char="ü"/>
            </a:pPr>
            <a:r>
              <a:rPr lang="en-US" sz="1400" b="1" dirty="0">
                <a:highlight>
                  <a:srgbClr val="DFD1DE"/>
                </a:highlight>
              </a:rPr>
              <a:t>(APs 28 &amp; 29): </a:t>
            </a:r>
            <a:r>
              <a:rPr lang="en-US" sz="1400" dirty="0">
                <a:solidFill>
                  <a:srgbClr val="EB8705"/>
                </a:solidFill>
              </a:rPr>
              <a:t>Week interfaces </a:t>
            </a:r>
            <a:r>
              <a:rPr lang="en-US" sz="1400" dirty="0"/>
              <a:t>with other key AMS work processes.</a:t>
            </a:r>
          </a:p>
          <a:p>
            <a:pPr marL="895335" lvl="1" indent="-285750">
              <a:spcAft>
                <a:spcPts val="300"/>
              </a:spcAft>
              <a:buFont typeface="Wingdings" panose="05000000000000000000" pitchFamily="2" charset="2"/>
              <a:buChar char="ü"/>
            </a:pPr>
            <a:r>
              <a:rPr lang="en-US" sz="1400" dirty="0"/>
              <a:t>Take Action – clear ownership</a:t>
            </a:r>
            <a:r>
              <a:rPr lang="en-US" sz="1400" dirty="0">
                <a:solidFill>
                  <a:srgbClr val="EB8705"/>
                </a:solidFill>
              </a:rPr>
              <a:t>, budget and execution plan</a:t>
            </a:r>
          </a:p>
          <a:p>
            <a:pPr marL="895335" lvl="1" indent="-285750">
              <a:spcAft>
                <a:spcPts val="300"/>
              </a:spcAft>
              <a:buFont typeface="Wingdings" panose="05000000000000000000" pitchFamily="2" charset="2"/>
              <a:buChar char="ü"/>
            </a:pPr>
            <a:r>
              <a:rPr lang="en-US" sz="1400" b="1" dirty="0">
                <a:highlight>
                  <a:srgbClr val="DFD1DE"/>
                </a:highlight>
              </a:rPr>
              <a:t>(AP 38): </a:t>
            </a:r>
            <a:r>
              <a:rPr lang="en-US" sz="1400" dirty="0"/>
              <a:t>Learn and Improve – </a:t>
            </a:r>
            <a:r>
              <a:rPr lang="en-US" sz="1400" dirty="0">
                <a:solidFill>
                  <a:srgbClr val="EB8705"/>
                </a:solidFill>
              </a:rPr>
              <a:t>outcomes of effectiveness assessments are shared/discussed</a:t>
            </a:r>
            <a:r>
              <a:rPr lang="en-US" sz="1400" dirty="0">
                <a:solidFill>
                  <a:schemeClr val="accent6">
                    <a:lumMod val="60000"/>
                    <a:lumOff val="40000"/>
                  </a:schemeClr>
                </a:solidFill>
              </a:rPr>
              <a:t>, </a:t>
            </a:r>
            <a:r>
              <a:rPr lang="en-US" sz="1400" dirty="0"/>
              <a:t>proactive review of external learnings and include into MTO where applicable.</a:t>
            </a:r>
          </a:p>
        </p:txBody>
      </p:sp>
      <p:pic>
        <p:nvPicPr>
          <p:cNvPr id="13" name="Picture 12">
            <a:extLst>
              <a:ext uri="{FF2B5EF4-FFF2-40B4-BE49-F238E27FC236}">
                <a16:creationId xmlns:a16="http://schemas.microsoft.com/office/drawing/2014/main" id="{E4482373-323C-43F3-B0CF-B257B43461D8}"/>
              </a:ext>
            </a:extLst>
          </p:cNvPr>
          <p:cNvPicPr>
            <a:picLocks noChangeAspect="1"/>
          </p:cNvPicPr>
          <p:nvPr/>
        </p:nvPicPr>
        <p:blipFill>
          <a:blip r:embed="rId5"/>
          <a:stretch>
            <a:fillRect/>
          </a:stretch>
        </p:blipFill>
        <p:spPr>
          <a:xfrm>
            <a:off x="10401617" y="121981"/>
            <a:ext cx="1123313" cy="590819"/>
          </a:xfrm>
          <a:prstGeom prst="rect">
            <a:avLst/>
          </a:prstGeom>
        </p:spPr>
      </p:pic>
    </p:spTree>
    <p:extLst>
      <p:ext uri="{BB962C8B-B14F-4D97-AF65-F5344CB8AC3E}">
        <p14:creationId xmlns:p14="http://schemas.microsoft.com/office/powerpoint/2010/main" val="392551906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0E48D-A5C4-4673-A3F7-29B0D4E438C6}"/>
              </a:ext>
            </a:extLst>
          </p:cNvPr>
          <p:cNvSpPr>
            <a:spLocks noGrp="1"/>
          </p:cNvSpPr>
          <p:nvPr>
            <p:ph type="title"/>
          </p:nvPr>
        </p:nvSpPr>
        <p:spPr>
          <a:xfrm>
            <a:off x="508000" y="712800"/>
            <a:ext cx="3732599" cy="752475"/>
          </a:xfrm>
        </p:spPr>
        <p:txBody>
          <a:bodyPr/>
          <a:lstStyle/>
          <a:p>
            <a:r>
              <a:rPr lang="en-GB" dirty="0"/>
              <a:t>Strength observed</a:t>
            </a:r>
          </a:p>
        </p:txBody>
      </p:sp>
      <p:sp>
        <p:nvSpPr>
          <p:cNvPr id="3" name="Content Placeholder 2">
            <a:extLst>
              <a:ext uri="{FF2B5EF4-FFF2-40B4-BE49-F238E27FC236}">
                <a16:creationId xmlns:a16="http://schemas.microsoft.com/office/drawing/2014/main" id="{BC79BEBE-D039-4940-965B-779F67D64B86}"/>
              </a:ext>
            </a:extLst>
          </p:cNvPr>
          <p:cNvSpPr>
            <a:spLocks noGrp="1"/>
          </p:cNvSpPr>
          <p:nvPr>
            <p:ph sz="quarter" idx="11"/>
          </p:nvPr>
        </p:nvSpPr>
        <p:spPr>
          <a:xfrm>
            <a:off x="963002" y="1827729"/>
            <a:ext cx="9562124" cy="3668196"/>
          </a:xfrm>
        </p:spPr>
        <p:txBody>
          <a:bodyPr/>
          <a:lstStyle/>
          <a:p>
            <a:pPr marL="342900" indent="-342900">
              <a:lnSpc>
                <a:spcPct val="100000"/>
              </a:lnSpc>
              <a:spcAft>
                <a:spcPts val="1200"/>
              </a:spcAft>
              <a:buFont typeface="+mj-lt"/>
              <a:buAutoNum type="arabicPeriod"/>
            </a:pPr>
            <a:r>
              <a:rPr lang="en-US" sz="1400" dirty="0"/>
              <a:t>Good governance &amp; LMS – Demonstrated commitment to all relevant AMS processes.                                                                        Competence on the MTO process was also demonstrated by all interviewees lead by the PUM.</a:t>
            </a:r>
          </a:p>
          <a:p>
            <a:pPr marL="342900" indent="-342900">
              <a:lnSpc>
                <a:spcPct val="100000"/>
              </a:lnSpc>
              <a:spcAft>
                <a:spcPts val="1200"/>
              </a:spcAft>
              <a:buFont typeface="+mj-lt"/>
              <a:buAutoNum type="arabicPeriod"/>
            </a:pPr>
            <a:r>
              <a:rPr lang="en-US" sz="1400" dirty="0"/>
              <a:t>PU LT walks the talk – shared vision &amp; priorities, commitment in the use of process assurance (internal health check) &amp; MTO KPI to manage risk and deliver business targets.</a:t>
            </a:r>
          </a:p>
          <a:p>
            <a:pPr marL="342900" indent="-342900">
              <a:lnSpc>
                <a:spcPct val="100000"/>
              </a:lnSpc>
              <a:spcAft>
                <a:spcPts val="1200"/>
              </a:spcAft>
              <a:buFont typeface="+mj-lt"/>
              <a:buAutoNum type="arabicPeriod"/>
            </a:pPr>
            <a:r>
              <a:rPr lang="en-US" sz="1400" dirty="0"/>
              <a:t>MTO Focal Points showed high sense of ownership of the process, praised by interviewers.</a:t>
            </a:r>
          </a:p>
          <a:p>
            <a:pPr marL="342900" indent="-342900">
              <a:lnSpc>
                <a:spcPct val="100000"/>
              </a:lnSpc>
              <a:spcAft>
                <a:spcPts val="1200"/>
              </a:spcAft>
              <a:buFont typeface="+mj-lt"/>
              <a:buAutoNum type="arabicPeriod"/>
            </a:pPr>
            <a:r>
              <a:rPr lang="en-US" sz="1400" dirty="0"/>
              <a:t>Active Bad Actor management – Zero Repeat Trip ambition is great, with commitment from all levels in the PU.</a:t>
            </a:r>
          </a:p>
          <a:p>
            <a:pPr marL="342900" indent="-342900">
              <a:lnSpc>
                <a:spcPct val="100000"/>
              </a:lnSpc>
              <a:spcAft>
                <a:spcPts val="1200"/>
              </a:spcAft>
              <a:buFont typeface="+mj-lt"/>
              <a:buAutoNum type="arabicPeriod"/>
            </a:pPr>
            <a:r>
              <a:rPr lang="en-US" sz="1400" dirty="0"/>
              <a:t>Process performers understood how the process connects with expected business outcomes.  </a:t>
            </a:r>
          </a:p>
          <a:p>
            <a:pPr marL="342900" indent="-342900">
              <a:lnSpc>
                <a:spcPct val="100000"/>
              </a:lnSpc>
              <a:spcAft>
                <a:spcPts val="1200"/>
              </a:spcAft>
              <a:buFont typeface="+mj-lt"/>
              <a:buAutoNum type="arabicPeriod"/>
            </a:pPr>
            <a:r>
              <a:rPr lang="en-US" sz="1400" dirty="0"/>
              <a:t>Best practice adopted in the training of personnel on the use of Causal Reasoning for low/medium impact threats and establishment of an EPST to investigate high impact threats. </a:t>
            </a:r>
          </a:p>
          <a:p>
            <a:pPr marL="342900" indent="-342900">
              <a:lnSpc>
                <a:spcPct val="100000"/>
              </a:lnSpc>
              <a:spcAft>
                <a:spcPts val="1200"/>
              </a:spcAft>
              <a:buFont typeface="+mj-lt"/>
              <a:buAutoNum type="arabicPeriod"/>
            </a:pPr>
            <a:r>
              <a:rPr lang="en-US" sz="1400" dirty="0"/>
              <a:t>Appreciable number of 5WHYs investigation done with staff showing good understanding of the causal investigation process </a:t>
            </a:r>
          </a:p>
          <a:p>
            <a:pPr marL="342900" indent="-342900">
              <a:lnSpc>
                <a:spcPct val="100000"/>
              </a:lnSpc>
              <a:spcAft>
                <a:spcPts val="1200"/>
              </a:spcAft>
              <a:buFont typeface="+mj-lt"/>
              <a:buAutoNum type="arabicPeriod"/>
            </a:pPr>
            <a:r>
              <a:rPr lang="en-US" sz="1400" dirty="0"/>
              <a:t>Threats and Opportunities are in single database with clear ownership and action accountabilities.</a:t>
            </a:r>
          </a:p>
        </p:txBody>
      </p:sp>
      <p:sp>
        <p:nvSpPr>
          <p:cNvPr id="5" name="Slide Number Placeholder 4">
            <a:extLst>
              <a:ext uri="{FF2B5EF4-FFF2-40B4-BE49-F238E27FC236}">
                <a16:creationId xmlns:a16="http://schemas.microsoft.com/office/drawing/2014/main" id="{A9E4C05C-5CB7-4797-944F-3FE1AAFFF00D}"/>
              </a:ext>
            </a:extLst>
          </p:cNvPr>
          <p:cNvSpPr>
            <a:spLocks noGrp="1"/>
          </p:cNvSpPr>
          <p:nvPr>
            <p:ph type="sldNum" sz="quarter" idx="4"/>
          </p:nvPr>
        </p:nvSpPr>
        <p:spPr/>
        <p:txBody>
          <a:bodyPr/>
          <a:lstStyle/>
          <a:p>
            <a:fld id="{D32BAE6A-B452-4007-8177-56DD051636F9}" type="slidenum">
              <a:rPr lang="en-GB" smtClean="0"/>
              <a:pPr/>
              <a:t>6</a:t>
            </a:fld>
            <a:endParaRPr lang="en-GB" dirty="0"/>
          </a:p>
        </p:txBody>
      </p:sp>
      <p:pic>
        <p:nvPicPr>
          <p:cNvPr id="6" name="Picture 5">
            <a:extLst>
              <a:ext uri="{FF2B5EF4-FFF2-40B4-BE49-F238E27FC236}">
                <a16:creationId xmlns:a16="http://schemas.microsoft.com/office/drawing/2014/main" id="{86E5C24C-D169-4C64-A891-EA80FCBDCB62}"/>
              </a:ext>
            </a:extLst>
          </p:cNvPr>
          <p:cNvPicPr>
            <a:picLocks noChangeAspect="1"/>
          </p:cNvPicPr>
          <p:nvPr/>
        </p:nvPicPr>
        <p:blipFill>
          <a:blip r:embed="rId2"/>
          <a:stretch>
            <a:fillRect/>
          </a:stretch>
        </p:blipFill>
        <p:spPr>
          <a:xfrm>
            <a:off x="4240599" y="470857"/>
            <a:ext cx="2505328" cy="1356872"/>
          </a:xfrm>
          <a:prstGeom prst="rect">
            <a:avLst/>
          </a:prstGeom>
        </p:spPr>
      </p:pic>
      <p:pic>
        <p:nvPicPr>
          <p:cNvPr id="7" name="Picture 6">
            <a:extLst>
              <a:ext uri="{FF2B5EF4-FFF2-40B4-BE49-F238E27FC236}">
                <a16:creationId xmlns:a16="http://schemas.microsoft.com/office/drawing/2014/main" id="{E4482373-323C-43F3-B0CF-B257B43461D8}"/>
              </a:ext>
            </a:extLst>
          </p:cNvPr>
          <p:cNvPicPr>
            <a:picLocks noChangeAspect="1"/>
          </p:cNvPicPr>
          <p:nvPr/>
        </p:nvPicPr>
        <p:blipFill>
          <a:blip r:embed="rId3"/>
          <a:stretch>
            <a:fillRect/>
          </a:stretch>
        </p:blipFill>
        <p:spPr>
          <a:xfrm>
            <a:off x="10200864" y="263065"/>
            <a:ext cx="1123313" cy="590819"/>
          </a:xfrm>
          <a:prstGeom prst="rect">
            <a:avLst/>
          </a:prstGeom>
        </p:spPr>
      </p:pic>
    </p:spTree>
    <p:extLst>
      <p:ext uri="{BB962C8B-B14F-4D97-AF65-F5344CB8AC3E}">
        <p14:creationId xmlns:p14="http://schemas.microsoft.com/office/powerpoint/2010/main" val="36390465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0E48D-A5C4-4673-A3F7-29B0D4E438C6}"/>
              </a:ext>
            </a:extLst>
          </p:cNvPr>
          <p:cNvSpPr>
            <a:spLocks noGrp="1"/>
          </p:cNvSpPr>
          <p:nvPr>
            <p:ph type="title"/>
          </p:nvPr>
        </p:nvSpPr>
        <p:spPr>
          <a:xfrm>
            <a:off x="508001" y="712800"/>
            <a:ext cx="5797550" cy="496875"/>
          </a:xfrm>
        </p:spPr>
        <p:txBody>
          <a:bodyPr/>
          <a:lstStyle/>
          <a:p>
            <a:r>
              <a:rPr lang="en-GB" dirty="0"/>
              <a:t>Weakness observed</a:t>
            </a:r>
          </a:p>
        </p:txBody>
      </p:sp>
      <p:sp>
        <p:nvSpPr>
          <p:cNvPr id="3" name="Content Placeholder 2">
            <a:extLst>
              <a:ext uri="{FF2B5EF4-FFF2-40B4-BE49-F238E27FC236}">
                <a16:creationId xmlns:a16="http://schemas.microsoft.com/office/drawing/2014/main" id="{BC79BEBE-D039-4940-965B-779F67D64B86}"/>
              </a:ext>
            </a:extLst>
          </p:cNvPr>
          <p:cNvSpPr>
            <a:spLocks noGrp="1"/>
          </p:cNvSpPr>
          <p:nvPr>
            <p:ph sz="quarter" idx="11"/>
          </p:nvPr>
        </p:nvSpPr>
        <p:spPr>
          <a:xfrm>
            <a:off x="477226" y="1465275"/>
            <a:ext cx="11124223" cy="4422136"/>
          </a:xfrm>
        </p:spPr>
        <p:txBody>
          <a:bodyPr/>
          <a:lstStyle/>
          <a:p>
            <a:pPr marL="342900" indent="-342900">
              <a:lnSpc>
                <a:spcPct val="100000"/>
              </a:lnSpc>
              <a:spcAft>
                <a:spcPts val="1200"/>
              </a:spcAft>
              <a:buFont typeface="+mj-lt"/>
              <a:buAutoNum type="arabicPeriod"/>
            </a:pPr>
            <a:r>
              <a:rPr lang="en-US" sz="1400" dirty="0"/>
              <a:t>Weekly MTO meetings: very weak in terms of frequency and attendance.</a:t>
            </a:r>
          </a:p>
          <a:p>
            <a:pPr marL="342900" indent="-342900">
              <a:lnSpc>
                <a:spcPct val="100000"/>
              </a:lnSpc>
              <a:spcAft>
                <a:spcPts val="1200"/>
              </a:spcAft>
              <a:buFont typeface="+mj-lt"/>
              <a:buAutoNum type="arabicPeriod"/>
            </a:pPr>
            <a:r>
              <a:rPr lang="en-US" sz="1400" dirty="0"/>
              <a:t>Timely closure of threats (actions) occasioned by budget, workload, knowledge of the MTO process.</a:t>
            </a:r>
          </a:p>
          <a:p>
            <a:pPr marL="342900" indent="-342900">
              <a:lnSpc>
                <a:spcPct val="100000"/>
              </a:lnSpc>
              <a:spcAft>
                <a:spcPts val="1200"/>
              </a:spcAft>
              <a:buFont typeface="+mj-lt"/>
              <a:buAutoNum type="arabicPeriod"/>
            </a:pPr>
            <a:r>
              <a:rPr lang="en-US" sz="1400" dirty="0"/>
              <a:t>Short Term Threats management: not impressive and needs to be matured.</a:t>
            </a:r>
          </a:p>
          <a:p>
            <a:pPr marL="342900" indent="-342900">
              <a:lnSpc>
                <a:spcPct val="100000"/>
              </a:lnSpc>
              <a:spcAft>
                <a:spcPts val="1200"/>
              </a:spcAft>
              <a:buFont typeface="+mj-lt"/>
              <a:buAutoNum type="arabicPeriod"/>
            </a:pPr>
            <a:r>
              <a:rPr lang="en-US" sz="1400" dirty="0"/>
              <a:t>Early threat identification and mitigation: Frontline plays an inactive role.</a:t>
            </a:r>
          </a:p>
          <a:p>
            <a:pPr marL="342900" indent="-342900">
              <a:lnSpc>
                <a:spcPct val="100000"/>
              </a:lnSpc>
              <a:spcAft>
                <a:spcPts val="1200"/>
              </a:spcAft>
              <a:buFont typeface="+mj-lt"/>
              <a:buAutoNum type="arabicPeriod"/>
            </a:pPr>
            <a:r>
              <a:rPr lang="en-US" sz="1400" dirty="0"/>
              <a:t>Updating WRFM Opportunities: no evidence of update for loaded opportunities.</a:t>
            </a:r>
          </a:p>
          <a:p>
            <a:pPr marL="342900" indent="-342900">
              <a:lnSpc>
                <a:spcPct val="100000"/>
              </a:lnSpc>
              <a:spcAft>
                <a:spcPts val="1200"/>
              </a:spcAft>
              <a:buFont typeface="+mj-lt"/>
              <a:buAutoNum type="arabicPeriod"/>
            </a:pPr>
            <a:r>
              <a:rPr lang="en-US" sz="1400" dirty="0"/>
              <a:t>Involvement of support teams in MTO process (WRFM, Asset Support Engineering, ME, Well, </a:t>
            </a:r>
            <a:r>
              <a:rPr lang="en-US" sz="1400" dirty="0" err="1"/>
              <a:t>etc</a:t>
            </a:r>
            <a:r>
              <a:rPr lang="en-US" sz="1400" dirty="0"/>
              <a:t>):  Very weak. Having better understanding of AMS process</a:t>
            </a:r>
          </a:p>
          <a:p>
            <a:pPr marL="342900" indent="-342900">
              <a:lnSpc>
                <a:spcPct val="100000"/>
              </a:lnSpc>
              <a:spcAft>
                <a:spcPts val="1200"/>
              </a:spcAft>
              <a:buFont typeface="+mj-lt"/>
              <a:buAutoNum type="arabicPeriod"/>
            </a:pPr>
            <a:r>
              <a:rPr lang="en-US" sz="1400" dirty="0"/>
              <a:t>Threats owned by external party: No traction on the threats. Most times they are managed by site teams.</a:t>
            </a:r>
          </a:p>
          <a:p>
            <a:pPr marL="342900" indent="-342900">
              <a:lnSpc>
                <a:spcPct val="100000"/>
              </a:lnSpc>
              <a:spcAft>
                <a:spcPts val="1200"/>
              </a:spcAft>
              <a:buFont typeface="+mj-lt"/>
              <a:buAutoNum type="arabicPeriod"/>
            </a:pPr>
            <a:r>
              <a:rPr lang="en-US" sz="1400" dirty="0"/>
              <a:t>Critical production equipment not connected to remote monitoring devises</a:t>
            </a:r>
          </a:p>
          <a:p>
            <a:pPr marL="342900" indent="-342900">
              <a:lnSpc>
                <a:spcPct val="100000"/>
              </a:lnSpc>
              <a:spcAft>
                <a:spcPts val="1200"/>
              </a:spcAft>
              <a:buFont typeface="+mj-lt"/>
              <a:buAutoNum type="arabicPeriod"/>
            </a:pPr>
            <a:r>
              <a:rPr lang="en-US" sz="1400" dirty="0"/>
              <a:t>Learn and improve is not evident in the PU. Regular cross sharing and learning on ‘GO SEEs’, internal health check assessment and best practices to improve the process and business performance.</a:t>
            </a:r>
          </a:p>
        </p:txBody>
      </p:sp>
      <p:sp>
        <p:nvSpPr>
          <p:cNvPr id="5" name="Slide Number Placeholder 4">
            <a:extLst>
              <a:ext uri="{FF2B5EF4-FFF2-40B4-BE49-F238E27FC236}">
                <a16:creationId xmlns:a16="http://schemas.microsoft.com/office/drawing/2014/main" id="{A9E4C05C-5CB7-4797-944F-3FE1AAFFF00D}"/>
              </a:ext>
            </a:extLst>
          </p:cNvPr>
          <p:cNvSpPr>
            <a:spLocks noGrp="1"/>
          </p:cNvSpPr>
          <p:nvPr>
            <p:ph type="sldNum" sz="quarter" idx="4"/>
          </p:nvPr>
        </p:nvSpPr>
        <p:spPr/>
        <p:txBody>
          <a:bodyPr/>
          <a:lstStyle/>
          <a:p>
            <a:fld id="{D32BAE6A-B452-4007-8177-56DD051636F9}" type="slidenum">
              <a:rPr lang="en-GB" smtClean="0"/>
              <a:pPr/>
              <a:t>7</a:t>
            </a:fld>
            <a:endParaRPr lang="en-GB" dirty="0"/>
          </a:p>
        </p:txBody>
      </p:sp>
      <p:pic>
        <p:nvPicPr>
          <p:cNvPr id="7" name="Picture 6">
            <a:extLst>
              <a:ext uri="{FF2B5EF4-FFF2-40B4-BE49-F238E27FC236}">
                <a16:creationId xmlns:a16="http://schemas.microsoft.com/office/drawing/2014/main" id="{5C295363-CFB0-456A-B1C0-EF7BADDA3464}"/>
              </a:ext>
            </a:extLst>
          </p:cNvPr>
          <p:cNvPicPr>
            <a:picLocks noChangeAspect="1"/>
          </p:cNvPicPr>
          <p:nvPr/>
        </p:nvPicPr>
        <p:blipFill>
          <a:blip r:embed="rId2"/>
          <a:stretch>
            <a:fillRect/>
          </a:stretch>
        </p:blipFill>
        <p:spPr>
          <a:xfrm>
            <a:off x="8353085" y="1799755"/>
            <a:ext cx="1366410" cy="835989"/>
          </a:xfrm>
          <a:prstGeom prst="rect">
            <a:avLst/>
          </a:prstGeom>
        </p:spPr>
      </p:pic>
      <p:pic>
        <p:nvPicPr>
          <p:cNvPr id="8" name="Picture 7">
            <a:extLst>
              <a:ext uri="{FF2B5EF4-FFF2-40B4-BE49-F238E27FC236}">
                <a16:creationId xmlns:a16="http://schemas.microsoft.com/office/drawing/2014/main" id="{E4482373-323C-43F3-B0CF-B257B43461D8}"/>
              </a:ext>
            </a:extLst>
          </p:cNvPr>
          <p:cNvPicPr>
            <a:picLocks noChangeAspect="1"/>
          </p:cNvPicPr>
          <p:nvPr/>
        </p:nvPicPr>
        <p:blipFill>
          <a:blip r:embed="rId3"/>
          <a:stretch>
            <a:fillRect/>
          </a:stretch>
        </p:blipFill>
        <p:spPr>
          <a:xfrm>
            <a:off x="10039231" y="170860"/>
            <a:ext cx="1123313" cy="590819"/>
          </a:xfrm>
          <a:prstGeom prst="rect">
            <a:avLst/>
          </a:prstGeom>
        </p:spPr>
      </p:pic>
      <p:sp>
        <p:nvSpPr>
          <p:cNvPr id="4" name="TextBox 3">
            <a:extLst>
              <a:ext uri="{FF2B5EF4-FFF2-40B4-BE49-F238E27FC236}">
                <a16:creationId xmlns:a16="http://schemas.microsoft.com/office/drawing/2014/main" id="{223F19EF-1E60-4082-9264-7C499C32AD75}"/>
              </a:ext>
            </a:extLst>
          </p:cNvPr>
          <p:cNvSpPr txBox="1"/>
          <p:nvPr/>
        </p:nvSpPr>
        <p:spPr bwMode="auto">
          <a:xfrm>
            <a:off x="1695450" y="5498907"/>
            <a:ext cx="3238500" cy="38850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2000" dirty="0">
                <a:solidFill>
                  <a:srgbClr val="595959"/>
                </a:solidFill>
              </a:rPr>
              <a:t>Active Leader Involvement </a:t>
            </a:r>
          </a:p>
        </p:txBody>
      </p:sp>
    </p:spTree>
    <p:extLst>
      <p:ext uri="{BB962C8B-B14F-4D97-AF65-F5344CB8AC3E}">
        <p14:creationId xmlns:p14="http://schemas.microsoft.com/office/powerpoint/2010/main" val="202091618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0E48D-A5C4-4673-A3F7-29B0D4E438C6}"/>
              </a:ext>
            </a:extLst>
          </p:cNvPr>
          <p:cNvSpPr>
            <a:spLocks noGrp="1"/>
          </p:cNvSpPr>
          <p:nvPr>
            <p:ph type="title"/>
          </p:nvPr>
        </p:nvSpPr>
        <p:spPr>
          <a:xfrm>
            <a:off x="508000" y="712801"/>
            <a:ext cx="6055458" cy="470048"/>
          </a:xfrm>
        </p:spPr>
        <p:txBody>
          <a:bodyPr/>
          <a:lstStyle/>
          <a:p>
            <a:r>
              <a:rPr lang="en-GB" dirty="0"/>
              <a:t>Final Action Plan</a:t>
            </a:r>
          </a:p>
        </p:txBody>
      </p:sp>
      <p:sp>
        <p:nvSpPr>
          <p:cNvPr id="5" name="Slide Number Placeholder 4">
            <a:extLst>
              <a:ext uri="{FF2B5EF4-FFF2-40B4-BE49-F238E27FC236}">
                <a16:creationId xmlns:a16="http://schemas.microsoft.com/office/drawing/2014/main" id="{A9E4C05C-5CB7-4797-944F-3FE1AAFFF00D}"/>
              </a:ext>
            </a:extLst>
          </p:cNvPr>
          <p:cNvSpPr>
            <a:spLocks noGrp="1"/>
          </p:cNvSpPr>
          <p:nvPr>
            <p:ph type="sldNum" sz="quarter" idx="4"/>
          </p:nvPr>
        </p:nvSpPr>
        <p:spPr/>
        <p:txBody>
          <a:bodyPr/>
          <a:lstStyle/>
          <a:p>
            <a:fld id="{D32BAE6A-B452-4007-8177-56DD051636F9}" type="slidenum">
              <a:rPr lang="en-GB" smtClean="0"/>
              <a:pPr/>
              <a:t>8</a:t>
            </a:fld>
            <a:endParaRPr lang="en-GB" dirty="0"/>
          </a:p>
        </p:txBody>
      </p:sp>
      <p:sp>
        <p:nvSpPr>
          <p:cNvPr id="6" name="TextBox 5">
            <a:extLst>
              <a:ext uri="{FF2B5EF4-FFF2-40B4-BE49-F238E27FC236}">
                <a16:creationId xmlns:a16="http://schemas.microsoft.com/office/drawing/2014/main" id="{B9F49E0C-FC01-4F8D-802E-87D0863387D7}"/>
              </a:ext>
            </a:extLst>
          </p:cNvPr>
          <p:cNvSpPr txBox="1"/>
          <p:nvPr/>
        </p:nvSpPr>
        <p:spPr bwMode="auto">
          <a:xfrm>
            <a:off x="5717241" y="545441"/>
            <a:ext cx="5867251" cy="523220"/>
          </a:xfrm>
          <a:prstGeom prst="rect">
            <a:avLst/>
          </a:prstGeom>
          <a:solidFill>
            <a:schemeClr val="accent1">
              <a:lumMod val="40000"/>
              <a:lumOff val="60000"/>
            </a:schemeClr>
          </a:solidFill>
          <a:ln w="9525" algn="ctr">
            <a:solidFill>
              <a:schemeClr val="tx1"/>
            </a:solidFill>
            <a:miter lim="800000"/>
            <a:headEnd/>
            <a:tailEnd/>
          </a:ln>
        </p:spPr>
        <p:txBody>
          <a:bodyPr wrap="square">
            <a:spAutoFit/>
          </a:bodyPr>
          <a:lstStyle/>
          <a:p>
            <a:pPr marR="0" lvl="0" algn="l" defTabSz="1219170" rtl="0" eaLnBrk="1" fontAlgn="auto" latinLnBrk="0" hangingPunct="1">
              <a:lnSpc>
                <a:spcPct val="100000"/>
              </a:lnSpc>
              <a:spcBef>
                <a:spcPts val="0"/>
              </a:spcBef>
              <a:spcAft>
                <a:spcPts val="300"/>
              </a:spcAft>
              <a:buClrTx/>
              <a:buSzTx/>
              <a:tabLst/>
              <a:defRPr/>
            </a:pPr>
            <a:r>
              <a:rPr kumimoji="0" lang="en-US" sz="1400" b="0" i="0" u="none" strike="noStrike" kern="1200" cap="none" spc="0" normalizeH="0" baseline="0" noProof="0" dirty="0">
                <a:ln>
                  <a:noFill/>
                </a:ln>
                <a:solidFill>
                  <a:srgbClr val="595959"/>
                </a:solidFill>
                <a:effectLst/>
                <a:uLnTx/>
                <a:uFillTx/>
                <a:latin typeface="Futura Medium"/>
                <a:ea typeface="+mn-ea"/>
                <a:cs typeface="+mn-cs"/>
              </a:rPr>
              <a:t>The Production Unit Leadership and MTO SPO are accountable for ensuring adequate and timely response to the identified improvement opportunities.</a:t>
            </a:r>
            <a:endParaRPr lang="en-GB" sz="1400" dirty="0"/>
          </a:p>
        </p:txBody>
      </p:sp>
      <p:graphicFrame>
        <p:nvGraphicFramePr>
          <p:cNvPr id="7" name="Table 6">
            <a:extLst>
              <a:ext uri="{FF2B5EF4-FFF2-40B4-BE49-F238E27FC236}">
                <a16:creationId xmlns:a16="http://schemas.microsoft.com/office/drawing/2014/main" id="{77C7E3B8-C286-473B-8C9B-117B3177EC4A}"/>
              </a:ext>
            </a:extLst>
          </p:cNvPr>
          <p:cNvGraphicFramePr>
            <a:graphicFrameLocks noGrp="1"/>
          </p:cNvGraphicFramePr>
          <p:nvPr>
            <p:extLst>
              <p:ext uri="{D42A27DB-BD31-4B8C-83A1-F6EECF244321}">
                <p14:modId xmlns:p14="http://schemas.microsoft.com/office/powerpoint/2010/main" val="3260525749"/>
              </p:ext>
            </p:extLst>
          </p:nvPr>
        </p:nvGraphicFramePr>
        <p:xfrm>
          <a:off x="412750" y="1139987"/>
          <a:ext cx="11274425" cy="5170760"/>
        </p:xfrm>
        <a:graphic>
          <a:graphicData uri="http://schemas.openxmlformats.org/drawingml/2006/table">
            <a:tbl>
              <a:tblPr/>
              <a:tblGrid>
                <a:gridCol w="506037">
                  <a:extLst>
                    <a:ext uri="{9D8B030D-6E8A-4147-A177-3AD203B41FA5}">
                      <a16:colId xmlns:a16="http://schemas.microsoft.com/office/drawing/2014/main" val="4266738309"/>
                    </a:ext>
                  </a:extLst>
                </a:gridCol>
                <a:gridCol w="3319838">
                  <a:extLst>
                    <a:ext uri="{9D8B030D-6E8A-4147-A177-3AD203B41FA5}">
                      <a16:colId xmlns:a16="http://schemas.microsoft.com/office/drawing/2014/main" val="3714399768"/>
                    </a:ext>
                  </a:extLst>
                </a:gridCol>
                <a:gridCol w="5019675">
                  <a:extLst>
                    <a:ext uri="{9D8B030D-6E8A-4147-A177-3AD203B41FA5}">
                      <a16:colId xmlns:a16="http://schemas.microsoft.com/office/drawing/2014/main" val="2243095426"/>
                    </a:ext>
                  </a:extLst>
                </a:gridCol>
                <a:gridCol w="1390650">
                  <a:extLst>
                    <a:ext uri="{9D8B030D-6E8A-4147-A177-3AD203B41FA5}">
                      <a16:colId xmlns:a16="http://schemas.microsoft.com/office/drawing/2014/main" val="1769241414"/>
                    </a:ext>
                  </a:extLst>
                </a:gridCol>
                <a:gridCol w="1038225">
                  <a:extLst>
                    <a:ext uri="{9D8B030D-6E8A-4147-A177-3AD203B41FA5}">
                      <a16:colId xmlns:a16="http://schemas.microsoft.com/office/drawing/2014/main" val="1210795941"/>
                    </a:ext>
                  </a:extLst>
                </a:gridCol>
              </a:tblGrid>
              <a:tr h="290502">
                <a:tc>
                  <a:txBody>
                    <a:bodyPr/>
                    <a:lstStyle/>
                    <a:p>
                      <a:pPr algn="ctr" fontAlgn="ctr"/>
                      <a:r>
                        <a:rPr lang="en-US" sz="1050" b="1" i="0" u="none" strike="noStrike">
                          <a:solidFill>
                            <a:schemeClr val="tx1"/>
                          </a:solidFill>
                          <a:effectLst/>
                          <a:latin typeface="Futura Medium" panose="00000400000000000000" pitchFamily="2" charset="0"/>
                        </a:rPr>
                        <a:t>S/No.</a:t>
                      </a:r>
                    </a:p>
                  </a:txBody>
                  <a:tcPr marL="4686" marR="4686" marT="46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50" b="1" i="0" u="none" strike="noStrike">
                          <a:solidFill>
                            <a:schemeClr val="tx1"/>
                          </a:solidFill>
                          <a:effectLst/>
                          <a:latin typeface="Futura Medium" panose="00000400000000000000" pitchFamily="2" charset="0"/>
                        </a:rPr>
                        <a:t>Gaps Identified / Findings</a:t>
                      </a:r>
                    </a:p>
                  </a:txBody>
                  <a:tcPr marL="4686" marR="4686" marT="46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50" b="1" i="0" u="none" strike="noStrike">
                          <a:solidFill>
                            <a:schemeClr val="tx1"/>
                          </a:solidFill>
                          <a:effectLst/>
                          <a:latin typeface="Futura Medium" panose="00000400000000000000" pitchFamily="2" charset="0"/>
                        </a:rPr>
                        <a:t>Recommended Improvement Opportunities</a:t>
                      </a:r>
                    </a:p>
                  </a:txBody>
                  <a:tcPr marL="4686" marR="4686" marT="46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50" b="1" i="0" u="none" strike="noStrike">
                          <a:solidFill>
                            <a:schemeClr val="tx1"/>
                          </a:solidFill>
                          <a:effectLst/>
                          <a:latin typeface="Futura Medium" panose="00000400000000000000" pitchFamily="2" charset="0"/>
                        </a:rPr>
                        <a:t>Action Owner </a:t>
                      </a:r>
                    </a:p>
                  </a:txBody>
                  <a:tcPr marL="4686" marR="4686" marT="46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50" b="1" i="0" u="none" strike="noStrike">
                          <a:solidFill>
                            <a:schemeClr val="tx1"/>
                          </a:solidFill>
                          <a:effectLst/>
                          <a:latin typeface="Futura Medium" panose="00000400000000000000" pitchFamily="2" charset="0"/>
                        </a:rPr>
                        <a:t>Target Close out date</a:t>
                      </a:r>
                    </a:p>
                  </a:txBody>
                  <a:tcPr marL="4686" marR="4686" marT="46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791533379"/>
                  </a:ext>
                </a:extLst>
              </a:tr>
              <a:tr h="637230">
                <a:tc>
                  <a:txBody>
                    <a:bodyPr/>
                    <a:lstStyle/>
                    <a:p>
                      <a:pPr algn="ctr" fontAlgn="ctr"/>
                      <a:r>
                        <a:rPr lang="en-US" sz="1050" b="0" i="0" u="none" strike="noStrike">
                          <a:solidFill>
                            <a:schemeClr val="tx1"/>
                          </a:solidFill>
                          <a:effectLst/>
                          <a:latin typeface="Futura Medium" panose="00000400000000000000" pitchFamily="2" charset="0"/>
                        </a:rPr>
                        <a:t>1</a:t>
                      </a:r>
                      <a:br>
                        <a:rPr lang="en-US" sz="1050" b="0" i="0" u="none" strike="noStrike">
                          <a:solidFill>
                            <a:schemeClr val="tx1"/>
                          </a:solidFill>
                          <a:effectLst/>
                          <a:latin typeface="Futura Medium" panose="00000400000000000000" pitchFamily="2" charset="0"/>
                        </a:rPr>
                      </a:br>
                      <a:endParaRPr lang="en-US" sz="1050" b="0" i="0" u="none" strike="noStrike">
                        <a:solidFill>
                          <a:schemeClr val="tx1"/>
                        </a:solidFill>
                        <a:effectLst/>
                        <a:latin typeface="Futura Medium" panose="00000400000000000000" pitchFamily="2" charset="0"/>
                      </a:endParaRPr>
                    </a:p>
                  </a:txBody>
                  <a:tcPr marL="4686" marR="4686" marT="46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chemeClr val="tx1"/>
                          </a:solidFill>
                          <a:effectLst/>
                          <a:latin typeface="Futura Medium" panose="00000400000000000000" pitchFamily="2" charset="0"/>
                        </a:rPr>
                        <a:t>Meetings hold occasionally - not in line with the Standard Manual</a:t>
                      </a:r>
                      <a:br>
                        <a:rPr lang="en-US" sz="1050" b="0" i="0" u="none" strike="noStrike">
                          <a:solidFill>
                            <a:schemeClr val="tx1"/>
                          </a:solidFill>
                          <a:effectLst/>
                          <a:latin typeface="Futura Medium" panose="00000400000000000000" pitchFamily="2" charset="0"/>
                        </a:rPr>
                      </a:br>
                      <a:r>
                        <a:rPr lang="en-US" sz="1050" b="0" i="0" u="none" strike="noStrike">
                          <a:solidFill>
                            <a:schemeClr val="tx1"/>
                          </a:solidFill>
                          <a:effectLst/>
                          <a:latin typeface="Futura Medium" panose="00000400000000000000" pitchFamily="2" charset="0"/>
                        </a:rPr>
                        <a:t>PUM or his designate to preside over the meeting with all members (as stipulated in the Meeting Term Of Reference) in attendance on a regular frequency</a:t>
                      </a:r>
                    </a:p>
                  </a:txBody>
                  <a:tcPr marL="4686" marR="4686" marT="46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chemeClr val="tx1"/>
                          </a:solidFill>
                          <a:effectLst/>
                          <a:latin typeface="Futura Medium" panose="00000400000000000000" pitchFamily="2" charset="0"/>
                        </a:rPr>
                        <a:t>1. Develop workable plan  for weekly MTO meeting (PUM)</a:t>
                      </a:r>
                      <a:br>
                        <a:rPr lang="en-US" sz="1050" b="0" i="0" u="none" strike="noStrike">
                          <a:solidFill>
                            <a:schemeClr val="tx1"/>
                          </a:solidFill>
                          <a:effectLst/>
                          <a:latin typeface="Futura Medium" panose="00000400000000000000" pitchFamily="2" charset="0"/>
                        </a:rPr>
                      </a:br>
                      <a:r>
                        <a:rPr lang="en-US" sz="1050" b="0" i="0" u="none" strike="noStrike">
                          <a:solidFill>
                            <a:schemeClr val="tx1"/>
                          </a:solidFill>
                          <a:effectLst/>
                          <a:latin typeface="Futura Medium" panose="00000400000000000000" pitchFamily="2" charset="0"/>
                        </a:rPr>
                        <a:t>2. Hold MTO meeting regularly with PUM or his designate presiding while ensuring attendance of all required membres</a:t>
                      </a:r>
                      <a:br>
                        <a:rPr lang="en-US" sz="1050" b="0" i="0" u="none" strike="noStrike">
                          <a:solidFill>
                            <a:schemeClr val="tx1"/>
                          </a:solidFill>
                          <a:effectLst/>
                          <a:latin typeface="Futura Medium" panose="00000400000000000000" pitchFamily="2" charset="0"/>
                        </a:rPr>
                      </a:br>
                      <a:r>
                        <a:rPr lang="en-US" sz="1050" b="0" i="0" u="none" strike="noStrike">
                          <a:solidFill>
                            <a:schemeClr val="tx1"/>
                          </a:solidFill>
                          <a:effectLst/>
                          <a:latin typeface="Futura Medium" panose="00000400000000000000" pitchFamily="2" charset="0"/>
                        </a:rPr>
                        <a:t>3. Conduct Refreshers Course on AMS Process for Asset Support Engineering</a:t>
                      </a:r>
                    </a:p>
                  </a:txBody>
                  <a:tcPr marL="4686" marR="4686" marT="46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050" b="0" i="0" u="none" strike="noStrike" dirty="0">
                          <a:solidFill>
                            <a:schemeClr val="tx1"/>
                          </a:solidFill>
                          <a:effectLst/>
                          <a:latin typeface="Futura Medium" panose="00000400000000000000" pitchFamily="2" charset="0"/>
                        </a:rPr>
                        <a:t>1. PUM</a:t>
                      </a:r>
                      <a:br>
                        <a:rPr lang="pt-BR" sz="1050" b="0" i="0" u="none" strike="noStrike" dirty="0">
                          <a:solidFill>
                            <a:schemeClr val="tx1"/>
                          </a:solidFill>
                          <a:effectLst/>
                          <a:latin typeface="Futura Medium" panose="00000400000000000000" pitchFamily="2" charset="0"/>
                        </a:rPr>
                      </a:br>
                      <a:r>
                        <a:rPr lang="pt-BR" sz="1050" b="0" i="0" u="none" strike="noStrike" dirty="0">
                          <a:solidFill>
                            <a:schemeClr val="tx1"/>
                          </a:solidFill>
                          <a:effectLst/>
                          <a:latin typeface="Futura Medium" panose="00000400000000000000" pitchFamily="2" charset="0"/>
                        </a:rPr>
                        <a:t>2. PUM</a:t>
                      </a:r>
                      <a:br>
                        <a:rPr lang="pt-BR" sz="1050" b="0" i="0" u="none" strike="noStrike" dirty="0">
                          <a:solidFill>
                            <a:schemeClr val="tx1"/>
                          </a:solidFill>
                          <a:effectLst/>
                          <a:latin typeface="Futura Medium" panose="00000400000000000000" pitchFamily="2" charset="0"/>
                        </a:rPr>
                      </a:br>
                      <a:br>
                        <a:rPr lang="pt-BR" sz="1050" b="0" i="0" u="none" strike="noStrike" dirty="0">
                          <a:solidFill>
                            <a:schemeClr val="tx1"/>
                          </a:solidFill>
                          <a:effectLst/>
                          <a:latin typeface="Futura Medium" panose="00000400000000000000" pitchFamily="2" charset="0"/>
                        </a:rPr>
                      </a:br>
                      <a:r>
                        <a:rPr lang="pt-BR" sz="1050" b="0" i="0" u="none" strike="noStrike" dirty="0">
                          <a:solidFill>
                            <a:schemeClr val="tx1"/>
                          </a:solidFill>
                          <a:effectLst/>
                          <a:latin typeface="Futura Medium" panose="00000400000000000000" pitchFamily="2" charset="0"/>
                        </a:rPr>
                        <a:t>3. Mike Ezebuiro</a:t>
                      </a:r>
                    </a:p>
                  </a:txBody>
                  <a:tcPr marL="4686" marR="4686" marT="46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1219170" rtl="0" eaLnBrk="1" fontAlgn="t" latinLnBrk="0" hangingPunct="1">
                        <a:lnSpc>
                          <a:spcPct val="100000"/>
                        </a:lnSpc>
                        <a:spcBef>
                          <a:spcPts val="0"/>
                        </a:spcBef>
                        <a:spcAft>
                          <a:spcPts val="0"/>
                        </a:spcAft>
                        <a:buClrTx/>
                        <a:buSzTx/>
                        <a:buFontTx/>
                        <a:buNone/>
                        <a:tabLst/>
                        <a:defRPr/>
                      </a:pPr>
                      <a:r>
                        <a:rPr lang="pt-BR" sz="1050" b="0" i="0" u="none" strike="noStrike" dirty="0">
                          <a:solidFill>
                            <a:schemeClr val="tx1"/>
                          </a:solidFill>
                          <a:effectLst/>
                          <a:latin typeface="Futura Medium" panose="00000400000000000000" pitchFamily="2" charset="0"/>
                        </a:rPr>
                        <a:t>1. 31/10/2022</a:t>
                      </a:r>
                      <a:br>
                        <a:rPr lang="pt-BR" sz="1050" b="0" i="0" u="none" strike="noStrike" dirty="0">
                          <a:solidFill>
                            <a:schemeClr val="tx1"/>
                          </a:solidFill>
                          <a:effectLst/>
                          <a:latin typeface="Futura Medium" panose="00000400000000000000" pitchFamily="2" charset="0"/>
                        </a:rPr>
                      </a:br>
                      <a:r>
                        <a:rPr lang="pt-BR" sz="1050" b="0" i="0" u="none" strike="noStrike" dirty="0">
                          <a:solidFill>
                            <a:schemeClr val="tx1"/>
                          </a:solidFill>
                          <a:effectLst/>
                          <a:latin typeface="Futura Medium" panose="00000400000000000000" pitchFamily="2" charset="0"/>
                        </a:rPr>
                        <a:t>2. 31/10/2022</a:t>
                      </a:r>
                      <a:br>
                        <a:rPr lang="pt-BR" sz="1050" b="0" i="0" u="none" strike="noStrike" dirty="0">
                          <a:solidFill>
                            <a:schemeClr val="tx1"/>
                          </a:solidFill>
                          <a:effectLst/>
                          <a:latin typeface="Futura Medium" panose="00000400000000000000" pitchFamily="2" charset="0"/>
                        </a:rPr>
                      </a:br>
                      <a:br>
                        <a:rPr lang="pt-BR" sz="1050" b="0" i="0" u="none" strike="noStrike" dirty="0">
                          <a:solidFill>
                            <a:schemeClr val="tx1"/>
                          </a:solidFill>
                          <a:effectLst/>
                          <a:latin typeface="Futura Medium" panose="00000400000000000000" pitchFamily="2" charset="0"/>
                        </a:rPr>
                      </a:br>
                      <a:endParaRPr lang="pt-BR" sz="1050" b="0" i="0" u="none" strike="noStrike" dirty="0">
                        <a:solidFill>
                          <a:schemeClr val="tx1"/>
                        </a:solidFill>
                        <a:effectLst/>
                        <a:latin typeface="Futura Medium" panose="00000400000000000000" pitchFamily="2" charset="0"/>
                      </a:endParaRPr>
                    </a:p>
                  </a:txBody>
                  <a:tcPr marL="4686" marR="4686" marT="46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05728361"/>
                  </a:ext>
                </a:extLst>
              </a:tr>
              <a:tr h="327986">
                <a:tc>
                  <a:txBody>
                    <a:bodyPr/>
                    <a:lstStyle/>
                    <a:p>
                      <a:pPr algn="ctr" fontAlgn="ctr"/>
                      <a:r>
                        <a:rPr lang="en-US" sz="1050" b="0" i="0" u="none" strike="noStrike" dirty="0">
                          <a:solidFill>
                            <a:schemeClr val="tx1"/>
                          </a:solidFill>
                          <a:effectLst/>
                          <a:latin typeface="Futura Medium" panose="00000400000000000000" pitchFamily="2" charset="0"/>
                        </a:rPr>
                        <a:t>2</a:t>
                      </a:r>
                    </a:p>
                  </a:txBody>
                  <a:tcPr marL="4686" marR="4686" marT="46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chemeClr val="tx1"/>
                          </a:solidFill>
                          <a:effectLst/>
                          <a:latin typeface="Futura Medium" panose="00000400000000000000" pitchFamily="2" charset="0"/>
                        </a:rPr>
                        <a:t>No evidence of 'GO SEE' report for process improvement.</a:t>
                      </a:r>
                    </a:p>
                  </a:txBody>
                  <a:tcPr marL="4686" marR="4686" marT="46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chemeClr val="tx1"/>
                          </a:solidFill>
                          <a:effectLst/>
                          <a:latin typeface="Futura Medium" panose="00000400000000000000" pitchFamily="2" charset="0"/>
                        </a:rPr>
                        <a:t>1. Arrange for a 'GO-SEE' for team members to learn what other PUs are doing.</a:t>
                      </a:r>
                      <a:br>
                        <a:rPr lang="en-US" sz="1050" b="0" i="0" u="none" strike="noStrike">
                          <a:solidFill>
                            <a:schemeClr val="tx1"/>
                          </a:solidFill>
                          <a:effectLst/>
                          <a:latin typeface="Futura Medium" panose="00000400000000000000" pitchFamily="2" charset="0"/>
                        </a:rPr>
                      </a:br>
                      <a:r>
                        <a:rPr lang="en-US" sz="1050" b="0" i="0" u="none" strike="noStrike">
                          <a:solidFill>
                            <a:schemeClr val="tx1"/>
                          </a:solidFill>
                          <a:effectLst/>
                          <a:latin typeface="Futura Medium" panose="00000400000000000000" pitchFamily="2" charset="0"/>
                        </a:rPr>
                        <a:t>2. Create a SharePoint repository for all ' MTO go-see' reports.</a:t>
                      </a:r>
                    </a:p>
                  </a:txBody>
                  <a:tcPr marL="4686" marR="4686" marT="46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050" b="0" i="0" u="none" strike="noStrike" dirty="0">
                          <a:solidFill>
                            <a:schemeClr val="tx1"/>
                          </a:solidFill>
                          <a:effectLst/>
                          <a:latin typeface="Futura Medium" panose="00000400000000000000" pitchFamily="2" charset="0"/>
                        </a:rPr>
                        <a:t>1. PUM</a:t>
                      </a:r>
                      <a:br>
                        <a:rPr lang="pt-BR" sz="1050" b="0" i="0" u="none" strike="noStrike" dirty="0">
                          <a:solidFill>
                            <a:schemeClr val="tx1"/>
                          </a:solidFill>
                          <a:effectLst/>
                          <a:latin typeface="Futura Medium" panose="00000400000000000000" pitchFamily="2" charset="0"/>
                        </a:rPr>
                      </a:br>
                      <a:r>
                        <a:rPr lang="pt-BR" sz="1050" b="0" i="0" u="none" strike="noStrike" dirty="0">
                          <a:solidFill>
                            <a:schemeClr val="tx1"/>
                          </a:solidFill>
                          <a:effectLst/>
                          <a:latin typeface="Futura Medium" panose="00000400000000000000" pitchFamily="2" charset="0"/>
                        </a:rPr>
                        <a:t>2. MTO FP</a:t>
                      </a:r>
                    </a:p>
                  </a:txBody>
                  <a:tcPr marL="4686" marR="4686" marT="46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l" defTabSz="1219170" rtl="0" eaLnBrk="1" fontAlgn="t" latinLnBrk="0" hangingPunct="1"/>
                      <a:r>
                        <a:rPr lang="en-US" sz="1050" b="0" i="0" u="none" strike="noStrike" kern="1200" dirty="0">
                          <a:solidFill>
                            <a:schemeClr val="tx1"/>
                          </a:solidFill>
                          <a:effectLst/>
                          <a:latin typeface="Futura Medium" panose="00000400000000000000" pitchFamily="2" charset="0"/>
                          <a:ea typeface="+mn-ea"/>
                          <a:cs typeface="+mn-cs"/>
                        </a:rPr>
                        <a:t>1. 31/12/2022 2. 31/12/2022</a:t>
                      </a:r>
                    </a:p>
                  </a:txBody>
                  <a:tcPr marL="4686" marR="4686" marT="46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73916587"/>
                  </a:ext>
                </a:extLst>
              </a:tr>
              <a:tr h="342042">
                <a:tc>
                  <a:txBody>
                    <a:bodyPr/>
                    <a:lstStyle/>
                    <a:p>
                      <a:pPr algn="ctr" fontAlgn="b"/>
                      <a:r>
                        <a:rPr lang="en-US" sz="1050" b="0" i="0" u="none" strike="noStrike">
                          <a:solidFill>
                            <a:schemeClr val="tx1"/>
                          </a:solidFill>
                          <a:effectLst/>
                          <a:latin typeface="Futura Medium" panose="00000400000000000000" pitchFamily="2" charset="0"/>
                        </a:rPr>
                        <a:t>3</a:t>
                      </a:r>
                      <a:br>
                        <a:rPr lang="en-US" sz="1050" b="0" i="0" u="none" strike="noStrike">
                          <a:solidFill>
                            <a:schemeClr val="tx1"/>
                          </a:solidFill>
                          <a:effectLst/>
                          <a:latin typeface="Futura Medium" panose="00000400000000000000" pitchFamily="2" charset="0"/>
                        </a:rPr>
                      </a:br>
                      <a:endParaRPr lang="en-US" sz="1050" b="0" i="0" u="none" strike="noStrike">
                        <a:solidFill>
                          <a:schemeClr val="tx1"/>
                        </a:solidFill>
                        <a:effectLst/>
                        <a:latin typeface="Futura Medium" panose="00000400000000000000" pitchFamily="2" charset="0"/>
                      </a:endParaRPr>
                    </a:p>
                  </a:txBody>
                  <a:tcPr marL="4686" marR="4686" marT="46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br>
                        <a:rPr lang="en-US" sz="1050" b="0" i="0" u="none" strike="noStrike">
                          <a:solidFill>
                            <a:schemeClr val="tx1"/>
                          </a:solidFill>
                          <a:effectLst/>
                          <a:latin typeface="Futura Medium" panose="00000400000000000000" pitchFamily="2" charset="0"/>
                        </a:rPr>
                      </a:br>
                      <a:r>
                        <a:rPr lang="en-US" sz="1050" b="0" i="0" u="none" strike="noStrike">
                          <a:solidFill>
                            <a:schemeClr val="tx1"/>
                          </a:solidFill>
                          <a:effectLst/>
                          <a:latin typeface="Futura Medium" panose="00000400000000000000" pitchFamily="2" charset="0"/>
                        </a:rPr>
                        <a:t>Appointment letters not made available for all staff occupying MTO critical positions</a:t>
                      </a:r>
                    </a:p>
                  </a:txBody>
                  <a:tcPr marL="4686" marR="4686" marT="46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br>
                        <a:rPr lang="en-US" sz="1050" b="0" i="0" u="none" strike="noStrike">
                          <a:solidFill>
                            <a:schemeClr val="tx1"/>
                          </a:solidFill>
                          <a:effectLst/>
                          <a:latin typeface="Futura Medium" panose="00000400000000000000" pitchFamily="2" charset="0"/>
                        </a:rPr>
                      </a:br>
                      <a:r>
                        <a:rPr lang="en-US" sz="1050" b="0" i="0" u="none" strike="noStrike">
                          <a:solidFill>
                            <a:schemeClr val="tx1"/>
                          </a:solidFill>
                          <a:effectLst/>
                          <a:latin typeface="Futura Medium" panose="00000400000000000000" pitchFamily="2" charset="0"/>
                        </a:rPr>
                        <a:t>Prepare, sign and issue an appoiintment letter to all persons occupying MTO critical positions including WRFM Focal Points.</a:t>
                      </a:r>
                    </a:p>
                  </a:txBody>
                  <a:tcPr marL="4686" marR="4686" marT="46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chemeClr val="tx1"/>
                          </a:solidFill>
                          <a:effectLst/>
                          <a:latin typeface="Futura Medium" panose="00000400000000000000" pitchFamily="2" charset="0"/>
                        </a:rPr>
                        <a:t>MTO SPO/ Reliability Engineer</a:t>
                      </a:r>
                    </a:p>
                  </a:txBody>
                  <a:tcPr marL="4686" marR="4686" marT="46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050" b="0" i="0" u="none" strike="noStrike" dirty="0">
                          <a:solidFill>
                            <a:schemeClr val="tx1"/>
                          </a:solidFill>
                          <a:effectLst/>
                          <a:latin typeface="Futura Medium" panose="00000400000000000000" pitchFamily="2" charset="0"/>
                        </a:rPr>
                        <a:t>30/11/2022 </a:t>
                      </a:r>
                    </a:p>
                  </a:txBody>
                  <a:tcPr marL="4686" marR="4686" marT="46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78172703"/>
                  </a:ext>
                </a:extLst>
              </a:tr>
              <a:tr h="299873">
                <a:tc>
                  <a:txBody>
                    <a:bodyPr/>
                    <a:lstStyle/>
                    <a:p>
                      <a:pPr algn="ctr" fontAlgn="ctr"/>
                      <a:r>
                        <a:rPr lang="en-US" sz="1050" b="0" i="0" u="none" strike="noStrike">
                          <a:solidFill>
                            <a:schemeClr val="tx1"/>
                          </a:solidFill>
                          <a:effectLst/>
                          <a:latin typeface="Futura Medium" panose="00000400000000000000" pitchFamily="2" charset="0"/>
                        </a:rPr>
                        <a:t>4</a:t>
                      </a:r>
                    </a:p>
                  </a:txBody>
                  <a:tcPr marL="4686" marR="4686" marT="46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chemeClr val="tx1"/>
                          </a:solidFill>
                          <a:effectLst/>
                          <a:latin typeface="Futura Medium" panose="00000400000000000000" pitchFamily="2" charset="0"/>
                        </a:rPr>
                        <a:t>1. There was no virtual board to aid online ST review.</a:t>
                      </a:r>
                      <a:br>
                        <a:rPr lang="en-US" sz="1050" b="0" i="0" u="none" strike="noStrike">
                          <a:solidFill>
                            <a:schemeClr val="tx1"/>
                          </a:solidFill>
                          <a:effectLst/>
                          <a:latin typeface="Futura Medium" panose="00000400000000000000" pitchFamily="2" charset="0"/>
                        </a:rPr>
                      </a:br>
                      <a:r>
                        <a:rPr lang="en-US" sz="1050" b="0" i="0" u="none" strike="noStrike">
                          <a:solidFill>
                            <a:schemeClr val="tx1"/>
                          </a:solidFill>
                          <a:effectLst/>
                          <a:latin typeface="Futura Medium" panose="00000400000000000000" pitchFamily="2" charset="0"/>
                        </a:rPr>
                        <a:t>2. Record of closed ST not maintained</a:t>
                      </a:r>
                    </a:p>
                  </a:txBody>
                  <a:tcPr marL="4686" marR="4686" marT="46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chemeClr val="tx1"/>
                          </a:solidFill>
                          <a:effectLst/>
                          <a:latin typeface="Futura Medium" panose="00000400000000000000" pitchFamily="2" charset="0"/>
                        </a:rPr>
                        <a:t>1. Develop and put into use a vistual  White Board for managing the STs</a:t>
                      </a:r>
                      <a:br>
                        <a:rPr lang="en-US" sz="1050" b="0" i="0" u="none" strike="noStrike">
                          <a:solidFill>
                            <a:schemeClr val="tx1"/>
                          </a:solidFill>
                          <a:effectLst/>
                          <a:latin typeface="Futura Medium" panose="00000400000000000000" pitchFamily="2" charset="0"/>
                        </a:rPr>
                      </a:br>
                      <a:r>
                        <a:rPr lang="en-US" sz="1050" b="0" i="0" u="none" strike="noStrike">
                          <a:solidFill>
                            <a:schemeClr val="tx1"/>
                          </a:solidFill>
                          <a:effectLst/>
                          <a:latin typeface="Futura Medium" panose="00000400000000000000" pitchFamily="2" charset="0"/>
                        </a:rPr>
                        <a:t>2. Maintain record of completed STs by creating a TAB on the virtual White Board</a:t>
                      </a:r>
                    </a:p>
                  </a:txBody>
                  <a:tcPr marL="4686" marR="4686" marT="46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chemeClr val="tx1"/>
                          </a:solidFill>
                          <a:effectLst/>
                          <a:latin typeface="Futura Medium" panose="00000400000000000000" pitchFamily="2" charset="0"/>
                        </a:rPr>
                        <a:t>1. MTO FP</a:t>
                      </a:r>
                      <a:br>
                        <a:rPr lang="en-US" sz="1050" b="0" i="0" u="none" strike="noStrike">
                          <a:solidFill>
                            <a:schemeClr val="tx1"/>
                          </a:solidFill>
                          <a:effectLst/>
                          <a:latin typeface="Futura Medium" panose="00000400000000000000" pitchFamily="2" charset="0"/>
                        </a:rPr>
                      </a:br>
                      <a:r>
                        <a:rPr lang="en-US" sz="1050" b="0" i="0" u="none" strike="noStrike">
                          <a:solidFill>
                            <a:schemeClr val="tx1"/>
                          </a:solidFill>
                          <a:effectLst/>
                          <a:latin typeface="Futura Medium" panose="00000400000000000000" pitchFamily="2" charset="0"/>
                        </a:rPr>
                        <a:t>2. MTO FP</a:t>
                      </a:r>
                    </a:p>
                  </a:txBody>
                  <a:tcPr marL="4686" marR="4686" marT="46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050" b="0" i="0" u="none" strike="noStrike" dirty="0">
                          <a:solidFill>
                            <a:schemeClr val="tx1"/>
                          </a:solidFill>
                          <a:effectLst/>
                          <a:latin typeface="Futura Medium" panose="00000400000000000000" pitchFamily="2" charset="0"/>
                        </a:rPr>
                        <a:t>1. 31/10/2022 2. 31/10/2022</a:t>
                      </a:r>
                    </a:p>
                  </a:txBody>
                  <a:tcPr marL="4686" marR="4686" marT="46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39065980"/>
                  </a:ext>
                </a:extLst>
              </a:tr>
              <a:tr h="271760">
                <a:tc>
                  <a:txBody>
                    <a:bodyPr/>
                    <a:lstStyle/>
                    <a:p>
                      <a:pPr algn="ctr" fontAlgn="ctr"/>
                      <a:r>
                        <a:rPr lang="en-US" sz="1050" b="0" i="0" u="none" strike="noStrike">
                          <a:solidFill>
                            <a:schemeClr val="tx1"/>
                          </a:solidFill>
                          <a:effectLst/>
                          <a:latin typeface="Futura Medium" panose="00000400000000000000" pitchFamily="2" charset="0"/>
                        </a:rPr>
                        <a:t>5</a:t>
                      </a:r>
                    </a:p>
                  </a:txBody>
                  <a:tcPr marL="4686" marR="4686" marT="46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chemeClr val="tx1"/>
                          </a:solidFill>
                          <a:effectLst/>
                          <a:latin typeface="Futura Medium" panose="00000400000000000000" pitchFamily="2" charset="0"/>
                        </a:rPr>
                        <a:t>Few T/O for PU, Subsurface, WRFM</a:t>
                      </a:r>
                    </a:p>
                  </a:txBody>
                  <a:tcPr marL="4686" marR="4686" marT="46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chemeClr val="tx1"/>
                          </a:solidFill>
                          <a:effectLst/>
                          <a:latin typeface="Futura Medium" panose="00000400000000000000" pitchFamily="2" charset="0"/>
                        </a:rPr>
                        <a:t>1. Capture relevant WRFM opportunities in the SAP-OM into Fit4MTO tool.</a:t>
                      </a:r>
                      <a:br>
                        <a:rPr lang="en-US" sz="1050" b="0" i="0" u="none" strike="noStrike">
                          <a:solidFill>
                            <a:schemeClr val="tx1"/>
                          </a:solidFill>
                          <a:effectLst/>
                          <a:latin typeface="Futura Medium" panose="00000400000000000000" pitchFamily="2" charset="0"/>
                        </a:rPr>
                      </a:br>
                      <a:r>
                        <a:rPr lang="en-US" sz="1050" b="0" i="0" u="none" strike="noStrike">
                          <a:solidFill>
                            <a:schemeClr val="tx1"/>
                          </a:solidFill>
                          <a:effectLst/>
                          <a:latin typeface="Futura Medium" panose="00000400000000000000" pitchFamily="2" charset="0"/>
                        </a:rPr>
                        <a:t>2. Update the captured Opportunities on regular basis.</a:t>
                      </a:r>
                    </a:p>
                  </a:txBody>
                  <a:tcPr marL="4686" marR="4686" marT="46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a:solidFill>
                            <a:schemeClr val="tx1"/>
                          </a:solidFill>
                          <a:effectLst/>
                          <a:latin typeface="Futura Medium" panose="00000400000000000000" pitchFamily="2" charset="0"/>
                        </a:rPr>
                        <a:t>1. Ebogomo Noah</a:t>
                      </a:r>
                      <a:br>
                        <a:rPr lang="en-US" sz="1050" b="0" i="0" u="none" strike="noStrike" dirty="0">
                          <a:solidFill>
                            <a:schemeClr val="tx1"/>
                          </a:solidFill>
                          <a:effectLst/>
                          <a:latin typeface="Futura Medium" panose="00000400000000000000" pitchFamily="2" charset="0"/>
                        </a:rPr>
                      </a:br>
                      <a:r>
                        <a:rPr lang="en-US" sz="1050" b="0" i="0" u="none" strike="noStrike" dirty="0">
                          <a:solidFill>
                            <a:schemeClr val="tx1"/>
                          </a:solidFill>
                          <a:effectLst/>
                          <a:latin typeface="Futura Medium" panose="00000400000000000000" pitchFamily="2" charset="0"/>
                        </a:rPr>
                        <a:t>2. Ebogomo Noah</a:t>
                      </a:r>
                    </a:p>
                  </a:txBody>
                  <a:tcPr marL="4686" marR="4686" marT="46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050" b="0" i="0" u="none" strike="noStrike" dirty="0">
                          <a:solidFill>
                            <a:schemeClr val="tx1"/>
                          </a:solidFill>
                          <a:effectLst/>
                          <a:latin typeface="Futura Medium" panose="00000400000000000000" pitchFamily="2" charset="0"/>
                        </a:rPr>
                        <a:t> 1. 28/2/2023</a:t>
                      </a:r>
                    </a:p>
                    <a:p>
                      <a:pPr algn="l" fontAlgn="b"/>
                      <a:r>
                        <a:rPr lang="en-US" sz="1050" b="0" i="0" u="none" strike="noStrike" dirty="0">
                          <a:solidFill>
                            <a:schemeClr val="tx1"/>
                          </a:solidFill>
                          <a:effectLst/>
                          <a:latin typeface="Futura Medium" panose="00000400000000000000" pitchFamily="2" charset="0"/>
                        </a:rPr>
                        <a:t>2. 30/11/2022</a:t>
                      </a:r>
                    </a:p>
                  </a:txBody>
                  <a:tcPr marL="4686" marR="4686" marT="46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52978275"/>
                  </a:ext>
                </a:extLst>
              </a:tr>
              <a:tr h="271760">
                <a:tc>
                  <a:txBody>
                    <a:bodyPr/>
                    <a:lstStyle/>
                    <a:p>
                      <a:pPr algn="ctr" fontAlgn="ctr"/>
                      <a:r>
                        <a:rPr lang="en-US" sz="1050" b="0" i="0" u="none" strike="noStrike" dirty="0">
                          <a:solidFill>
                            <a:schemeClr val="tx1"/>
                          </a:solidFill>
                          <a:effectLst/>
                          <a:latin typeface="Futura Medium" panose="00000400000000000000" pitchFamily="2" charset="0"/>
                        </a:rPr>
                        <a:t>6</a:t>
                      </a:r>
                    </a:p>
                  </a:txBody>
                  <a:tcPr marL="4686" marR="4686" marT="46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chemeClr val="tx1"/>
                          </a:solidFill>
                          <a:effectLst/>
                          <a:latin typeface="Futura Medium" panose="00000400000000000000" pitchFamily="2" charset="0"/>
                        </a:rPr>
                        <a:t>Absence of Remote monitoring tools i.e SmartConnect, EBS, PTM.</a:t>
                      </a:r>
                    </a:p>
                  </a:txBody>
                  <a:tcPr marL="4686" marR="4686" marT="46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chemeClr val="tx1"/>
                          </a:solidFill>
                          <a:effectLst/>
                          <a:latin typeface="Futura Medium" panose="00000400000000000000" pitchFamily="2" charset="0"/>
                        </a:rPr>
                        <a:t>Deploy PTM and other remote monitoring tool for proactive monitoring.</a:t>
                      </a:r>
                      <a:br>
                        <a:rPr lang="en-US" sz="1050" b="0" i="0" u="none" strike="noStrike">
                          <a:solidFill>
                            <a:schemeClr val="tx1"/>
                          </a:solidFill>
                          <a:effectLst/>
                          <a:latin typeface="Futura Medium" panose="00000400000000000000" pitchFamily="2" charset="0"/>
                        </a:rPr>
                      </a:br>
                      <a:endParaRPr lang="en-US" sz="1050" b="0" i="0" u="none" strike="noStrike">
                        <a:solidFill>
                          <a:schemeClr val="tx1"/>
                        </a:solidFill>
                        <a:effectLst/>
                        <a:latin typeface="Futura Medium" panose="00000400000000000000" pitchFamily="2" charset="0"/>
                      </a:endParaRPr>
                    </a:p>
                  </a:txBody>
                  <a:tcPr marL="4686" marR="4686" marT="46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chemeClr val="tx1"/>
                          </a:solidFill>
                          <a:effectLst/>
                          <a:latin typeface="Futura Medium" panose="00000400000000000000" pitchFamily="2" charset="0"/>
                        </a:rPr>
                        <a:t>PTME Lead</a:t>
                      </a:r>
                      <a:br>
                        <a:rPr lang="en-US" sz="1050" b="0" i="0" u="none" strike="noStrike">
                          <a:solidFill>
                            <a:schemeClr val="tx1"/>
                          </a:solidFill>
                          <a:effectLst/>
                          <a:latin typeface="Futura Medium" panose="00000400000000000000" pitchFamily="2" charset="0"/>
                        </a:rPr>
                      </a:br>
                      <a:endParaRPr lang="en-US" sz="1050" b="0" i="0" u="none" strike="noStrike">
                        <a:solidFill>
                          <a:schemeClr val="tx1"/>
                        </a:solidFill>
                        <a:effectLst/>
                        <a:latin typeface="Futura Medium" panose="00000400000000000000" pitchFamily="2" charset="0"/>
                      </a:endParaRPr>
                    </a:p>
                  </a:txBody>
                  <a:tcPr marL="4686" marR="4686" marT="46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050" b="0" i="0" u="none" strike="noStrike" dirty="0">
                          <a:solidFill>
                            <a:schemeClr val="tx1"/>
                          </a:solidFill>
                          <a:effectLst/>
                          <a:latin typeface="Futura Medium" panose="00000400000000000000" pitchFamily="2" charset="0"/>
                        </a:rPr>
                        <a:t>30/9/2023 </a:t>
                      </a:r>
                    </a:p>
                  </a:txBody>
                  <a:tcPr marL="4686" marR="4686" marT="46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47661529"/>
                  </a:ext>
                </a:extLst>
              </a:tr>
              <a:tr h="407639">
                <a:tc>
                  <a:txBody>
                    <a:bodyPr/>
                    <a:lstStyle/>
                    <a:p>
                      <a:pPr algn="ctr" fontAlgn="ctr"/>
                      <a:r>
                        <a:rPr lang="en-US" sz="1050" b="0" i="0" u="none" strike="noStrike" dirty="0">
                          <a:solidFill>
                            <a:schemeClr val="tx1"/>
                          </a:solidFill>
                          <a:effectLst/>
                          <a:latin typeface="Futura Medium" panose="00000400000000000000" pitchFamily="2" charset="0"/>
                        </a:rPr>
                        <a:t>7</a:t>
                      </a:r>
                    </a:p>
                  </a:txBody>
                  <a:tcPr marL="4686" marR="4686" marT="46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chemeClr val="tx1"/>
                          </a:solidFill>
                          <a:effectLst/>
                          <a:latin typeface="Futura Medium" panose="00000400000000000000" pitchFamily="2" charset="0"/>
                        </a:rPr>
                        <a:t>Align the prioritization of WRFM opportunities with MTO process applying the 50% threshold as stated in MTO/WRFM Interface Document</a:t>
                      </a:r>
                    </a:p>
                  </a:txBody>
                  <a:tcPr marL="4686" marR="4686" marT="46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chemeClr val="tx1"/>
                          </a:solidFill>
                          <a:effectLst/>
                          <a:latin typeface="Futura Medium" panose="00000400000000000000" pitchFamily="2" charset="0"/>
                        </a:rPr>
                        <a:t>Engage the WRFM Leadership of these teams to determine the threats and opportunities to be loaded into the MTO.</a:t>
                      </a:r>
                    </a:p>
                  </a:txBody>
                  <a:tcPr marL="4686" marR="4686" marT="46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chemeClr val="tx1"/>
                          </a:solidFill>
                          <a:effectLst/>
                          <a:latin typeface="Futura Medium" panose="00000400000000000000" pitchFamily="2" charset="0"/>
                        </a:rPr>
                        <a:t>Aguye Dansuleiman</a:t>
                      </a:r>
                    </a:p>
                  </a:txBody>
                  <a:tcPr marL="4686" marR="4686" marT="46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050" b="0" i="0" u="none" strike="noStrike" dirty="0">
                          <a:solidFill>
                            <a:schemeClr val="tx1"/>
                          </a:solidFill>
                          <a:effectLst/>
                          <a:latin typeface="Futura Medium" panose="00000400000000000000" pitchFamily="2" charset="0"/>
                        </a:rPr>
                        <a:t>30/11/2022 </a:t>
                      </a:r>
                    </a:p>
                  </a:txBody>
                  <a:tcPr marL="4686" marR="4686" marT="46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39173627"/>
                  </a:ext>
                </a:extLst>
              </a:tr>
              <a:tr h="1204176">
                <a:tc>
                  <a:txBody>
                    <a:bodyPr/>
                    <a:lstStyle/>
                    <a:p>
                      <a:pPr algn="ctr" fontAlgn="ctr"/>
                      <a:r>
                        <a:rPr lang="en-US" sz="1050" b="0" i="0" u="none" strike="noStrike" dirty="0">
                          <a:solidFill>
                            <a:schemeClr val="tx1"/>
                          </a:solidFill>
                          <a:effectLst/>
                          <a:latin typeface="Futura Medium" panose="00000400000000000000" pitchFamily="2" charset="0"/>
                        </a:rPr>
                        <a:t>8</a:t>
                      </a:r>
                    </a:p>
                  </a:txBody>
                  <a:tcPr marL="4686" marR="4686" marT="46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chemeClr val="tx1"/>
                          </a:solidFill>
                          <a:effectLst/>
                          <a:latin typeface="Futura Medium" panose="00000400000000000000" pitchFamily="2" charset="0"/>
                        </a:rPr>
                        <a:t>1. Interface between WRFM opportunities and Fit4MTO is somewhat weak and needs to be strenghtened.</a:t>
                      </a:r>
                      <a:br>
                        <a:rPr lang="en-US" sz="1050" b="0" i="0" u="none" strike="noStrike">
                          <a:solidFill>
                            <a:schemeClr val="tx1"/>
                          </a:solidFill>
                          <a:effectLst/>
                          <a:latin typeface="Futura Medium" panose="00000400000000000000" pitchFamily="2" charset="0"/>
                        </a:rPr>
                      </a:br>
                      <a:r>
                        <a:rPr lang="en-US" sz="1050" b="0" i="0" u="none" strike="noStrike">
                          <a:solidFill>
                            <a:schemeClr val="tx1"/>
                          </a:solidFill>
                          <a:effectLst/>
                          <a:latin typeface="Futura Medium" panose="00000400000000000000" pitchFamily="2" charset="0"/>
                        </a:rPr>
                        <a:t>2. New WRFM opportunities were identified and loaded on quarterly basis as per the set criteria. However these opportunities are not followed up to maturation in the tool.</a:t>
                      </a:r>
                      <a:br>
                        <a:rPr lang="en-US" sz="1050" b="0" i="0" u="none" strike="noStrike">
                          <a:solidFill>
                            <a:schemeClr val="tx1"/>
                          </a:solidFill>
                          <a:effectLst/>
                          <a:latin typeface="Futura Medium" panose="00000400000000000000" pitchFamily="2" charset="0"/>
                        </a:rPr>
                      </a:br>
                      <a:r>
                        <a:rPr lang="en-US" sz="1050" b="0" i="0" u="none" strike="noStrike">
                          <a:solidFill>
                            <a:schemeClr val="tx1"/>
                          </a:solidFill>
                          <a:effectLst/>
                          <a:latin typeface="Futura Medium" panose="00000400000000000000" pitchFamily="2" charset="0"/>
                        </a:rPr>
                        <a:t>3.  STOG activites and PSOs  are being worked by relevant teams but still not captured and loaded in Fit4MTO tool.</a:t>
                      </a:r>
                    </a:p>
                  </a:txBody>
                  <a:tcPr marL="4686" marR="4686" marT="46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50" b="0" i="0" u="none" strike="noStrike" dirty="0">
                          <a:solidFill>
                            <a:schemeClr val="tx1"/>
                          </a:solidFill>
                          <a:effectLst/>
                          <a:latin typeface="Futura Medium" panose="00000400000000000000" pitchFamily="2" charset="0"/>
                        </a:rPr>
                        <a:t>1. Engage the SPO for WRFM, ME, ESP, MSC, MEC to work out modalities to strengthen the interface relationship.</a:t>
                      </a:r>
                      <a:br>
                        <a:rPr lang="en-US" sz="1050" b="0" i="0" u="none" strike="noStrike" dirty="0">
                          <a:solidFill>
                            <a:schemeClr val="tx1"/>
                          </a:solidFill>
                          <a:effectLst/>
                          <a:latin typeface="Futura Medium" panose="00000400000000000000" pitchFamily="2" charset="0"/>
                        </a:rPr>
                      </a:br>
                      <a:br>
                        <a:rPr lang="en-US" sz="1050" b="0" i="0" u="none" strike="noStrike" dirty="0">
                          <a:solidFill>
                            <a:schemeClr val="tx1"/>
                          </a:solidFill>
                          <a:effectLst/>
                          <a:latin typeface="Futura Medium" panose="00000400000000000000" pitchFamily="2" charset="0"/>
                        </a:rPr>
                      </a:br>
                      <a:r>
                        <a:rPr lang="en-US" sz="1050" b="0" i="0" u="none" strike="noStrike" dirty="0">
                          <a:solidFill>
                            <a:schemeClr val="tx1"/>
                          </a:solidFill>
                          <a:effectLst/>
                          <a:latin typeface="Futura Medium" panose="00000400000000000000" pitchFamily="2" charset="0"/>
                        </a:rPr>
                        <a:t>2. Identify support  team FPs and Opportunities owners and coach them on the MTO process and opportunity management using the Fit4 tool.</a:t>
                      </a:r>
                      <a:br>
                        <a:rPr lang="en-US" sz="1050" b="0" i="0" u="none" strike="noStrike" dirty="0">
                          <a:solidFill>
                            <a:schemeClr val="tx1"/>
                          </a:solidFill>
                          <a:effectLst/>
                          <a:latin typeface="Futura Medium" panose="00000400000000000000" pitchFamily="2" charset="0"/>
                        </a:rPr>
                      </a:br>
                      <a:br>
                        <a:rPr lang="en-US" sz="1050" b="0" i="0" u="none" strike="noStrike" dirty="0">
                          <a:solidFill>
                            <a:schemeClr val="tx1"/>
                          </a:solidFill>
                          <a:effectLst/>
                          <a:latin typeface="Futura Medium" panose="00000400000000000000" pitchFamily="2" charset="0"/>
                        </a:rPr>
                      </a:br>
                      <a:r>
                        <a:rPr lang="en-US" sz="1050" b="0" i="0" u="none" strike="noStrike" dirty="0">
                          <a:solidFill>
                            <a:schemeClr val="tx1"/>
                          </a:solidFill>
                          <a:effectLst/>
                          <a:latin typeface="Futura Medium" panose="00000400000000000000" pitchFamily="2" charset="0"/>
                        </a:rPr>
                        <a:t>3. Identify accountable person and ensure STOG activities and PSOs are captured, loaded and progressed to closure using Fit4MTO  </a:t>
                      </a:r>
                    </a:p>
                  </a:txBody>
                  <a:tcPr marL="4686" marR="4686" marT="46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chemeClr val="tx1"/>
                          </a:solidFill>
                          <a:effectLst/>
                          <a:latin typeface="Futura Medium" panose="00000400000000000000" pitchFamily="2" charset="0"/>
                        </a:rPr>
                        <a:t>1.  MTO SPO</a:t>
                      </a:r>
                      <a:br>
                        <a:rPr lang="en-US" sz="1050" b="0" i="0" u="none" strike="noStrike">
                          <a:solidFill>
                            <a:schemeClr val="tx1"/>
                          </a:solidFill>
                          <a:effectLst/>
                          <a:latin typeface="Futura Medium" panose="00000400000000000000" pitchFamily="2" charset="0"/>
                        </a:rPr>
                      </a:br>
                      <a:br>
                        <a:rPr lang="en-US" sz="1050" b="0" i="0" u="none" strike="noStrike">
                          <a:solidFill>
                            <a:schemeClr val="tx1"/>
                          </a:solidFill>
                          <a:effectLst/>
                          <a:latin typeface="Futura Medium" panose="00000400000000000000" pitchFamily="2" charset="0"/>
                        </a:rPr>
                      </a:br>
                      <a:br>
                        <a:rPr lang="en-US" sz="1050" b="0" i="0" u="none" strike="noStrike">
                          <a:solidFill>
                            <a:schemeClr val="tx1"/>
                          </a:solidFill>
                          <a:effectLst/>
                          <a:latin typeface="Futura Medium" panose="00000400000000000000" pitchFamily="2" charset="0"/>
                        </a:rPr>
                      </a:br>
                      <a:r>
                        <a:rPr lang="en-US" sz="1050" b="0" i="0" u="none" strike="noStrike">
                          <a:solidFill>
                            <a:schemeClr val="tx1"/>
                          </a:solidFill>
                          <a:effectLst/>
                          <a:latin typeface="Futura Medium" panose="00000400000000000000" pitchFamily="2" charset="0"/>
                        </a:rPr>
                        <a:t>2. Relaibility Engr</a:t>
                      </a:r>
                      <a:br>
                        <a:rPr lang="en-US" sz="1050" b="0" i="0" u="none" strike="noStrike">
                          <a:solidFill>
                            <a:schemeClr val="tx1"/>
                          </a:solidFill>
                          <a:effectLst/>
                          <a:latin typeface="Futura Medium" panose="00000400000000000000" pitchFamily="2" charset="0"/>
                        </a:rPr>
                      </a:br>
                      <a:br>
                        <a:rPr lang="en-US" sz="1050" b="0" i="0" u="none" strike="noStrike">
                          <a:solidFill>
                            <a:schemeClr val="tx1"/>
                          </a:solidFill>
                          <a:effectLst/>
                          <a:latin typeface="Futura Medium" panose="00000400000000000000" pitchFamily="2" charset="0"/>
                        </a:rPr>
                      </a:br>
                      <a:br>
                        <a:rPr lang="en-US" sz="1050" b="0" i="0" u="none" strike="noStrike">
                          <a:solidFill>
                            <a:schemeClr val="tx1"/>
                          </a:solidFill>
                          <a:effectLst/>
                          <a:latin typeface="Futura Medium" panose="00000400000000000000" pitchFamily="2" charset="0"/>
                        </a:rPr>
                      </a:br>
                      <a:r>
                        <a:rPr lang="en-US" sz="1050" b="0" i="0" u="none" strike="noStrike">
                          <a:solidFill>
                            <a:schemeClr val="tx1"/>
                          </a:solidFill>
                          <a:effectLst/>
                          <a:latin typeface="Futura Medium" panose="00000400000000000000" pitchFamily="2" charset="0"/>
                        </a:rPr>
                        <a:t>3. Aguye Dansuleiman</a:t>
                      </a:r>
                    </a:p>
                  </a:txBody>
                  <a:tcPr marL="4686" marR="4686" marT="46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228600" indent="-228600" algn="l" fontAlgn="b">
                        <a:buAutoNum type="arabicPeriod"/>
                      </a:pPr>
                      <a:r>
                        <a:rPr lang="en-US" sz="1050" b="0" i="0" u="none" strike="noStrike" dirty="0">
                          <a:solidFill>
                            <a:schemeClr val="tx1"/>
                          </a:solidFill>
                          <a:effectLst/>
                          <a:latin typeface="Futura Medium" panose="00000400000000000000" pitchFamily="2" charset="0"/>
                        </a:rPr>
                        <a:t>31/1/2023</a:t>
                      </a:r>
                    </a:p>
                    <a:p>
                      <a:pPr marL="228600" indent="-228600" algn="l" fontAlgn="b">
                        <a:buAutoNum type="arabicPeriod"/>
                      </a:pPr>
                      <a:endParaRPr lang="en-US" sz="1050" b="0" i="0" u="none" strike="noStrike" dirty="0">
                        <a:solidFill>
                          <a:schemeClr val="tx1"/>
                        </a:solidFill>
                        <a:effectLst/>
                        <a:latin typeface="Futura Medium" panose="00000400000000000000" pitchFamily="2" charset="0"/>
                      </a:endParaRPr>
                    </a:p>
                    <a:p>
                      <a:pPr marL="228600" indent="-228600" algn="l" fontAlgn="b">
                        <a:buAutoNum type="arabicPeriod"/>
                      </a:pPr>
                      <a:endParaRPr lang="en-US" sz="1050" b="0" i="0" u="none" strike="noStrike" dirty="0">
                        <a:solidFill>
                          <a:schemeClr val="tx1"/>
                        </a:solidFill>
                        <a:effectLst/>
                        <a:latin typeface="Futura Medium" panose="00000400000000000000" pitchFamily="2" charset="0"/>
                      </a:endParaRPr>
                    </a:p>
                    <a:p>
                      <a:pPr marL="228600" indent="-228600" algn="l" fontAlgn="b">
                        <a:buAutoNum type="arabicPeriod"/>
                      </a:pPr>
                      <a:r>
                        <a:rPr lang="en-US" sz="1050" b="0" i="0" u="none" strike="noStrike" dirty="0">
                          <a:solidFill>
                            <a:schemeClr val="tx1"/>
                          </a:solidFill>
                          <a:effectLst/>
                          <a:latin typeface="Futura Medium" panose="00000400000000000000" pitchFamily="2" charset="0"/>
                        </a:rPr>
                        <a:t>30/1/2023</a:t>
                      </a:r>
                    </a:p>
                    <a:p>
                      <a:pPr marL="228600" indent="-228600" algn="l" fontAlgn="b">
                        <a:buAutoNum type="arabicPeriod"/>
                      </a:pPr>
                      <a:endParaRPr lang="en-US" sz="1050" b="0" i="0" u="none" strike="noStrike" dirty="0">
                        <a:solidFill>
                          <a:schemeClr val="tx1"/>
                        </a:solidFill>
                        <a:effectLst/>
                        <a:latin typeface="Futura Medium" panose="00000400000000000000" pitchFamily="2" charset="0"/>
                      </a:endParaRPr>
                    </a:p>
                    <a:p>
                      <a:pPr marL="0" indent="0" algn="l" fontAlgn="b">
                        <a:buNone/>
                      </a:pPr>
                      <a:endParaRPr lang="en-US" sz="1050" b="0" i="0" u="none" strike="noStrike" dirty="0">
                        <a:solidFill>
                          <a:schemeClr val="tx1"/>
                        </a:solidFill>
                        <a:effectLst/>
                        <a:latin typeface="Futura Medium" panose="00000400000000000000" pitchFamily="2" charset="0"/>
                      </a:endParaRPr>
                    </a:p>
                    <a:p>
                      <a:pPr marL="0" indent="0" algn="l" fontAlgn="b">
                        <a:buNone/>
                      </a:pPr>
                      <a:r>
                        <a:rPr lang="en-US" sz="1050" b="0" i="0" u="none" strike="noStrike" dirty="0">
                          <a:solidFill>
                            <a:schemeClr val="tx1"/>
                          </a:solidFill>
                          <a:effectLst/>
                          <a:latin typeface="Futura Medium" panose="00000400000000000000" pitchFamily="2" charset="0"/>
                        </a:rPr>
                        <a:t>3.30/11/2022  </a:t>
                      </a:r>
                    </a:p>
                  </a:txBody>
                  <a:tcPr marL="4686" marR="4686" marT="46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40297107"/>
                  </a:ext>
                </a:extLst>
              </a:tr>
              <a:tr h="468551">
                <a:tc>
                  <a:txBody>
                    <a:bodyPr/>
                    <a:lstStyle/>
                    <a:p>
                      <a:pPr algn="ctr" fontAlgn="ctr"/>
                      <a:r>
                        <a:rPr lang="en-US" sz="1050" b="0" i="0" u="none" strike="noStrike" dirty="0">
                          <a:solidFill>
                            <a:schemeClr val="tx1"/>
                          </a:solidFill>
                          <a:effectLst/>
                          <a:latin typeface="Futura Medium" panose="00000400000000000000" pitchFamily="2" charset="0"/>
                        </a:rPr>
                        <a:t>9</a:t>
                      </a:r>
                    </a:p>
                  </a:txBody>
                  <a:tcPr marL="4686" marR="4686" marT="46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a:solidFill>
                            <a:schemeClr val="tx1"/>
                          </a:solidFill>
                          <a:effectLst/>
                          <a:latin typeface="Futura Medium" panose="00000400000000000000" pitchFamily="2" charset="0"/>
                        </a:rPr>
                        <a:t>Include closed actions effectiveness review in the MTO meetings agenda. Threshold is on threats closed in the last three months.</a:t>
                      </a:r>
                    </a:p>
                  </a:txBody>
                  <a:tcPr marL="4686" marR="4686" marT="46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chemeClr val="tx1"/>
                          </a:solidFill>
                          <a:effectLst/>
                          <a:latin typeface="Futura Medium" panose="00000400000000000000" pitchFamily="2" charset="0"/>
                        </a:rPr>
                        <a:t>Include closed actions effectiveness review in the Weekly MTO meetings agenda. </a:t>
                      </a:r>
                    </a:p>
                  </a:txBody>
                  <a:tcPr marL="4686" marR="4686" marT="46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chemeClr val="tx1"/>
                          </a:solidFill>
                          <a:effectLst/>
                          <a:latin typeface="Futura Medium" panose="00000400000000000000" pitchFamily="2" charset="0"/>
                        </a:rPr>
                        <a:t>MTO FP /Reliability Engineer</a:t>
                      </a:r>
                    </a:p>
                  </a:txBody>
                  <a:tcPr marL="4686" marR="4686" marT="468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050" b="0" i="0" u="none" strike="noStrike" dirty="0">
                          <a:solidFill>
                            <a:schemeClr val="tx1"/>
                          </a:solidFill>
                          <a:effectLst/>
                          <a:latin typeface="Futura Medium" panose="00000400000000000000" pitchFamily="2" charset="0"/>
                        </a:rPr>
                        <a:t>30/11/2022 </a:t>
                      </a:r>
                    </a:p>
                  </a:txBody>
                  <a:tcPr marL="4686" marR="4686" marT="46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93130840"/>
                  </a:ext>
                </a:extLst>
              </a:tr>
            </a:tbl>
          </a:graphicData>
        </a:graphic>
      </p:graphicFrame>
    </p:spTree>
    <p:extLst>
      <p:ext uri="{BB962C8B-B14F-4D97-AF65-F5344CB8AC3E}">
        <p14:creationId xmlns:p14="http://schemas.microsoft.com/office/powerpoint/2010/main" val="221340378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0E48D-A5C4-4673-A3F7-29B0D4E438C6}"/>
              </a:ext>
            </a:extLst>
          </p:cNvPr>
          <p:cNvSpPr>
            <a:spLocks noGrp="1"/>
          </p:cNvSpPr>
          <p:nvPr>
            <p:ph type="title"/>
          </p:nvPr>
        </p:nvSpPr>
        <p:spPr>
          <a:xfrm>
            <a:off x="507999" y="712800"/>
            <a:ext cx="9921875" cy="752475"/>
          </a:xfrm>
        </p:spPr>
        <p:txBody>
          <a:bodyPr/>
          <a:lstStyle/>
          <a:p>
            <a:r>
              <a:rPr lang="en-GB" dirty="0"/>
              <a:t>Good Practices – Sample Whiteboard for STs from Tunu</a:t>
            </a:r>
          </a:p>
        </p:txBody>
      </p:sp>
      <p:sp>
        <p:nvSpPr>
          <p:cNvPr id="5" name="Slide Number Placeholder 4">
            <a:extLst>
              <a:ext uri="{FF2B5EF4-FFF2-40B4-BE49-F238E27FC236}">
                <a16:creationId xmlns:a16="http://schemas.microsoft.com/office/drawing/2014/main" id="{A9E4C05C-5CB7-4797-944F-3FE1AAFFF00D}"/>
              </a:ext>
            </a:extLst>
          </p:cNvPr>
          <p:cNvSpPr>
            <a:spLocks noGrp="1"/>
          </p:cNvSpPr>
          <p:nvPr>
            <p:ph type="sldNum" sz="quarter" idx="4"/>
          </p:nvPr>
        </p:nvSpPr>
        <p:spPr/>
        <p:txBody>
          <a:bodyPr/>
          <a:lstStyle/>
          <a:p>
            <a:fld id="{D32BAE6A-B452-4007-8177-56DD051636F9}" type="slidenum">
              <a:rPr lang="en-GB" smtClean="0"/>
              <a:pPr/>
              <a:t>9</a:t>
            </a:fld>
            <a:endParaRPr lang="en-GB" dirty="0"/>
          </a:p>
        </p:txBody>
      </p:sp>
      <p:pic>
        <p:nvPicPr>
          <p:cNvPr id="3" name="Picture 2">
            <a:extLst>
              <a:ext uri="{FF2B5EF4-FFF2-40B4-BE49-F238E27FC236}">
                <a16:creationId xmlns:a16="http://schemas.microsoft.com/office/drawing/2014/main" id="{D4F0752C-3864-4C78-AE96-05A76C77D47C}"/>
              </a:ext>
            </a:extLst>
          </p:cNvPr>
          <p:cNvPicPr>
            <a:picLocks noChangeAspect="1"/>
          </p:cNvPicPr>
          <p:nvPr/>
        </p:nvPicPr>
        <p:blipFill>
          <a:blip r:embed="rId2"/>
          <a:stretch>
            <a:fillRect/>
          </a:stretch>
        </p:blipFill>
        <p:spPr>
          <a:xfrm>
            <a:off x="352425" y="1162049"/>
            <a:ext cx="10782299" cy="5307149"/>
          </a:xfrm>
          <a:prstGeom prst="rect">
            <a:avLst/>
          </a:prstGeom>
        </p:spPr>
      </p:pic>
    </p:spTree>
    <p:extLst>
      <p:ext uri="{BB962C8B-B14F-4D97-AF65-F5344CB8AC3E}">
        <p14:creationId xmlns:p14="http://schemas.microsoft.com/office/powerpoint/2010/main" val="1066263434"/>
      </p:ext>
    </p:extLst>
  </p:cSld>
  <p:clrMapOvr>
    <a:masterClrMapping/>
  </p:clrMapOvr>
  <p:transition/>
</p:sld>
</file>

<file path=ppt/theme/theme1.xml><?xml version="1.0" encoding="utf-8"?>
<a:theme xmlns:a="http://schemas.openxmlformats.org/drawingml/2006/main" name="Shell WizKit V3_Template_Widescreen_06July2016">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solidFill>
              <a:srgbClr val="595959"/>
            </a:solidFill>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33.potx" id="{DCB8EBDD-AD61-4D12-B9D8-0A71DB1F1C72}" vid="{6D69188D-DD7E-4D0E-8AB8-46CCC4C7C1FE}"/>
    </a:ext>
  </a:extLst>
</a:theme>
</file>

<file path=ppt/theme/theme2.xml><?xml version="1.0" encoding="utf-8"?>
<a:theme xmlns:a="http://schemas.openxmlformats.org/drawingml/2006/main" name="Default Design">
  <a:themeElements>
    <a:clrScheme name="Default Design 1">
      <a:dk1>
        <a:srgbClr val="595959"/>
      </a:dk1>
      <a:lt1>
        <a:srgbClr val="FFFFFF"/>
      </a:lt1>
      <a:dk2>
        <a:srgbClr val="D42E12"/>
      </a:dk2>
      <a:lt2>
        <a:srgbClr val="F7D117"/>
      </a:lt2>
      <a:accent1>
        <a:srgbClr val="611759"/>
      </a:accent1>
      <a:accent2>
        <a:srgbClr val="00824A"/>
      </a:accent2>
      <a:accent3>
        <a:srgbClr val="FFFFFF"/>
      </a:accent3>
      <a:accent4>
        <a:srgbClr val="4B4B4B"/>
      </a:accent4>
      <a:accent5>
        <a:srgbClr val="B7ABB5"/>
      </a:accent5>
      <a:accent6>
        <a:srgbClr val="007542"/>
      </a:accent6>
      <a:hlink>
        <a:srgbClr val="DE8703"/>
      </a:hlink>
      <a:folHlink>
        <a:srgbClr val="003882"/>
      </a:folHlink>
    </a:clrScheme>
    <a:fontScheme name="Default Design">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595959"/>
        </a:dk1>
        <a:lt1>
          <a:srgbClr val="FFFFFF"/>
        </a:lt1>
        <a:dk2>
          <a:srgbClr val="D42E12"/>
        </a:dk2>
        <a:lt2>
          <a:srgbClr val="F7D117"/>
        </a:lt2>
        <a:accent1>
          <a:srgbClr val="611759"/>
        </a:accent1>
        <a:accent2>
          <a:srgbClr val="00824A"/>
        </a:accent2>
        <a:accent3>
          <a:srgbClr val="FFFFFF"/>
        </a:accent3>
        <a:accent4>
          <a:srgbClr val="4B4B4B"/>
        </a:accent4>
        <a:accent5>
          <a:srgbClr val="B7ABB5"/>
        </a:accent5>
        <a:accent6>
          <a:srgbClr val="007542"/>
        </a:accent6>
        <a:hlink>
          <a:srgbClr val="DE8703"/>
        </a:hlink>
        <a:folHlink>
          <a:srgbClr val="00388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Shell layouts without footer">
  <a:themeElements>
    <a:clrScheme name="Shell - Colours">
      <a:dk1>
        <a:srgbClr val="595959"/>
      </a:dk1>
      <a:lt1>
        <a:srgbClr val="FFFFFF"/>
      </a:lt1>
      <a:dk2>
        <a:srgbClr val="999999"/>
      </a:dk2>
      <a:lt2>
        <a:srgbClr val="CCCCCC"/>
      </a:lt2>
      <a:accent1>
        <a:srgbClr val="F7D117"/>
      </a:accent1>
      <a:accent2>
        <a:srgbClr val="D42E12"/>
      </a:accent2>
      <a:accent3>
        <a:srgbClr val="003882"/>
      </a:accent3>
      <a:accent4>
        <a:srgbClr val="611759"/>
      </a:accent4>
      <a:accent5>
        <a:srgbClr val="00824A"/>
      </a:accent5>
      <a:accent6>
        <a:srgbClr val="DE8703"/>
      </a:accent6>
      <a:hlink>
        <a:srgbClr val="000000"/>
      </a:hlink>
      <a:folHlink>
        <a:srgbClr val="000000"/>
      </a:folHlink>
    </a:clrScheme>
    <a:fontScheme name="Shell - Fonts">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5_Interim PowerPoint Template Vista April2010">
  <a:themeElements>
    <a:clrScheme name="Shell - Colours">
      <a:dk1>
        <a:srgbClr val="595959"/>
      </a:dk1>
      <a:lt1>
        <a:srgbClr val="FFFFFF"/>
      </a:lt1>
      <a:dk2>
        <a:srgbClr val="999999"/>
      </a:dk2>
      <a:lt2>
        <a:srgbClr val="CCCCCC"/>
      </a:lt2>
      <a:accent1>
        <a:srgbClr val="F7D117"/>
      </a:accent1>
      <a:accent2>
        <a:srgbClr val="D42E12"/>
      </a:accent2>
      <a:accent3>
        <a:srgbClr val="003882"/>
      </a:accent3>
      <a:accent4>
        <a:srgbClr val="611759"/>
      </a:accent4>
      <a:accent5>
        <a:srgbClr val="00824A"/>
      </a:accent5>
      <a:accent6>
        <a:srgbClr val="DE8703"/>
      </a:accent6>
      <a:hlink>
        <a:srgbClr val="000000"/>
      </a:hlink>
      <a:folHlink>
        <a:srgbClr val="000000"/>
      </a:folHlink>
    </a:clrScheme>
    <a:fontScheme name="Shell - Fonts">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ts val="2100"/>
          </a:lnSpc>
          <a:spcAft>
            <a:spcPts val="1200"/>
          </a:spcAft>
          <a:defRPr dirty="0" err="1" smtClean="0"/>
        </a:defPPr>
      </a:lstStyle>
    </a:txDef>
  </a:objectDefaults>
  <a:extraClrSchemeLst/>
</a:theme>
</file>

<file path=ppt/theme/theme5.xml><?xml version="1.0" encoding="utf-8"?>
<a:theme xmlns:a="http://schemas.openxmlformats.org/drawingml/2006/main" name="Shell layouts without footer">
  <a:themeElements>
    <a:clrScheme name="Shell - Colours">
      <a:dk1>
        <a:srgbClr val="595959"/>
      </a:dk1>
      <a:lt1>
        <a:srgbClr val="FFFFFF"/>
      </a:lt1>
      <a:dk2>
        <a:srgbClr val="999999"/>
      </a:dk2>
      <a:lt2>
        <a:srgbClr val="CCCCCC"/>
      </a:lt2>
      <a:accent1>
        <a:srgbClr val="F7D117"/>
      </a:accent1>
      <a:accent2>
        <a:srgbClr val="D42E12"/>
      </a:accent2>
      <a:accent3>
        <a:srgbClr val="003882"/>
      </a:accent3>
      <a:accent4>
        <a:srgbClr val="611759"/>
      </a:accent4>
      <a:accent5>
        <a:srgbClr val="00824A"/>
      </a:accent5>
      <a:accent6>
        <a:srgbClr val="DE8703"/>
      </a:accent6>
      <a:hlink>
        <a:srgbClr val="000000"/>
      </a:hlink>
      <a:folHlink>
        <a:srgbClr val="000000"/>
      </a:folHlink>
    </a:clrScheme>
    <a:fontScheme name="Shell - Fonts">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4AC762B292E1745A0EC5EC14205E9F0" ma:contentTypeVersion="13" ma:contentTypeDescription="Create a new document." ma:contentTypeScope="" ma:versionID="1470bd2ba0e4420fa4821068cadc87be">
  <xsd:schema xmlns:xsd="http://www.w3.org/2001/XMLSchema" xmlns:xs="http://www.w3.org/2001/XMLSchema" xmlns:p="http://schemas.microsoft.com/office/2006/metadata/properties" xmlns:ns3="17f5dc20-4670-461a-93c7-a78ed6aaf067" xmlns:ns4="aafff011-7ef2-4a4c-a3be-b9769e8d445d" targetNamespace="http://schemas.microsoft.com/office/2006/metadata/properties" ma:root="true" ma:fieldsID="7942a01935471f2d6930377b7664845d" ns3:_="" ns4:_="">
    <xsd:import namespace="17f5dc20-4670-461a-93c7-a78ed6aaf067"/>
    <xsd:import namespace="aafff011-7ef2-4a4c-a3be-b9769e8d445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f5dc20-4670-461a-93c7-a78ed6aaf0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afff011-7ef2-4a4c-a3be-b9769e8d445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0B34EB-227D-4AE8-873F-976F2FEF7EE8}">
  <ds:schemaRefs>
    <ds:schemaRef ds:uri="http://schemas.microsoft.com/sharepoint/v3/contenttype/forms"/>
  </ds:schemaRefs>
</ds:datastoreItem>
</file>

<file path=customXml/itemProps2.xml><?xml version="1.0" encoding="utf-8"?>
<ds:datastoreItem xmlns:ds="http://schemas.openxmlformats.org/officeDocument/2006/customXml" ds:itemID="{B3528324-E1E2-431B-AD88-BDC8B6B343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f5dc20-4670-461a-93c7-a78ed6aaf067"/>
    <ds:schemaRef ds:uri="aafff011-7ef2-4a4c-a3be-b9769e8d44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9F78AA-8494-4546-9B30-E60F1017330C}">
  <ds:schemaRefs>
    <ds:schemaRef ds:uri="aafff011-7ef2-4a4c-a3be-b9769e8d445d"/>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17f5dc20-4670-461a-93c7-a78ed6aaf067"/>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Shell WizKit V3_Template_Widescreen_06July2016</Template>
  <TotalTime>14246</TotalTime>
  <Words>3214</Words>
  <Application>Microsoft Office PowerPoint</Application>
  <PresentationFormat>Widescreen</PresentationFormat>
  <Paragraphs>324</Paragraphs>
  <Slides>13</Slides>
  <Notes>4</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13</vt:i4>
      </vt:variant>
    </vt:vector>
  </HeadingPairs>
  <TitlesOfParts>
    <vt:vector size="27" baseType="lpstr">
      <vt:lpstr>Wingdings</vt:lpstr>
      <vt:lpstr>Futura Bold</vt:lpstr>
      <vt:lpstr>Futura Light</vt:lpstr>
      <vt:lpstr>Symbol</vt:lpstr>
      <vt:lpstr>Calibri</vt:lpstr>
      <vt:lpstr>Futura</vt:lpstr>
      <vt:lpstr>Arial</vt:lpstr>
      <vt:lpstr>Futura Medium</vt:lpstr>
      <vt:lpstr>Tahoma</vt:lpstr>
      <vt:lpstr>Shell WizKit V3_Template_Widescreen_06July2016</vt:lpstr>
      <vt:lpstr>Default Design</vt:lpstr>
      <vt:lpstr>5_Shell layouts without footer</vt:lpstr>
      <vt:lpstr>5_Interim PowerPoint Template Vista April2010</vt:lpstr>
      <vt:lpstr>Shell layouts without footer</vt:lpstr>
      <vt:lpstr>PowerPoint Presentation</vt:lpstr>
      <vt:lpstr>Appreciation</vt:lpstr>
      <vt:lpstr>Objectives</vt:lpstr>
      <vt:lpstr>Recap of Scope and Methodology – Forcados Area</vt:lpstr>
      <vt:lpstr>LOD1 Health Check Observations</vt:lpstr>
      <vt:lpstr>Strength observed</vt:lpstr>
      <vt:lpstr>Weakness observed</vt:lpstr>
      <vt:lpstr>Final Action Plan</vt:lpstr>
      <vt:lpstr>Good Practices – Sample Whiteboard for STs from Tunu</vt:lpstr>
      <vt:lpstr>PowerPoint Presentation</vt:lpstr>
      <vt:lpstr>PowerPoint Presentation</vt:lpstr>
      <vt:lpstr>WEST ASSET WEEKLY MTO meeting - tOr</vt:lpstr>
      <vt:lpstr>Improvement Opportunity</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  Second title line if required</dc:title>
  <dc:creator>Wim.deNobel@shell.com</dc:creator>
  <cp:lastModifiedBy>Liberty, Gesi SPDC-UPC/G/UWF</cp:lastModifiedBy>
  <cp:revision>1102</cp:revision>
  <cp:lastPrinted>2016-11-07T08:41:53Z</cp:lastPrinted>
  <dcterms:created xsi:type="dcterms:W3CDTF">2016-09-29T13:51:18Z</dcterms:created>
  <dcterms:modified xsi:type="dcterms:W3CDTF">2022-11-02T14:29:41Z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0x01010094AC762B292E1745A0EC5EC14205E9F0</vt:lpwstr>
  </property>
</Properties>
</file>