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8" r:id="rId2"/>
  </p:sldIdLst>
  <p:sldSz cx="12192000" cy="6858000"/>
  <p:notesSz cx="6858000" cy="9144000"/>
  <p:embeddedFontLst>
    <p:embeddedFont>
      <p:font typeface="Calibri" panose="020F0502020204030204" pitchFamily="34" charset="0"/>
      <p:regular r:id="rId3"/>
      <p:bold r:id="rId4"/>
      <p:italic r:id="rId5"/>
      <p:boldItalic r:id="rId6"/>
    </p:embeddedFont>
    <p:embeddedFont>
      <p:font typeface="Futura Bold" panose="020B0604020202020204"/>
      <p:regular r:id="rId7"/>
    </p:embeddedFont>
    <p:embeddedFont>
      <p:font typeface="Futura Medium" panose="00000800000000000000"/>
      <p:regular r:id="rId8"/>
      <p:bold r:id="rId9"/>
      <p:italic r:id="rId10"/>
      <p:boldItalic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61" d="100"/>
          <a:sy n="161" d="100"/>
        </p:scale>
        <p:origin x="3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tableStyles" Target="tableStyle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6F45-838D-4BF8-AD3D-59F5E069E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8B002B4-D7B3-411D-B3F7-9C14D8B15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A30148F-1CFC-489B-A4E0-CE3B216FA0A3}"/>
              </a:ext>
            </a:extLst>
          </p:cNvPr>
          <p:cNvSpPr>
            <a:spLocks noGrp="1"/>
          </p:cNvSpPr>
          <p:nvPr>
            <p:ph type="dt" sz="half" idx="10"/>
          </p:nvPr>
        </p:nvSpPr>
        <p:spPr/>
        <p:txBody>
          <a:bodyPr/>
          <a:lstStyle/>
          <a:p>
            <a:fld id="{53AE2D45-FB3F-4A2E-A073-63B64C927BB4}" type="datetimeFigureOut">
              <a:rPr lang="en-GB" smtClean="0"/>
              <a:t>15/03/2024</a:t>
            </a:fld>
            <a:endParaRPr lang="en-GB"/>
          </a:p>
        </p:txBody>
      </p:sp>
      <p:sp>
        <p:nvSpPr>
          <p:cNvPr id="5" name="Footer Placeholder 4">
            <a:extLst>
              <a:ext uri="{FF2B5EF4-FFF2-40B4-BE49-F238E27FC236}">
                <a16:creationId xmlns:a16="http://schemas.microsoft.com/office/drawing/2014/main" id="{2EA82F34-9D87-4845-8E9A-4D412A4D0E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6D5578-BD31-4EC1-B269-F9BE6D649E08}"/>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73014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60D1-3DC8-4C26-84F4-5E15E24BC9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483F52-A970-4FD7-A149-39F6C0701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F249A0-A80A-40B2-986A-3C62A08881A7}"/>
              </a:ext>
            </a:extLst>
          </p:cNvPr>
          <p:cNvSpPr>
            <a:spLocks noGrp="1"/>
          </p:cNvSpPr>
          <p:nvPr>
            <p:ph type="dt" sz="half" idx="10"/>
          </p:nvPr>
        </p:nvSpPr>
        <p:spPr/>
        <p:txBody>
          <a:bodyPr/>
          <a:lstStyle/>
          <a:p>
            <a:fld id="{53AE2D45-FB3F-4A2E-A073-63B64C927BB4}" type="datetimeFigureOut">
              <a:rPr lang="en-GB" smtClean="0"/>
              <a:t>15/03/2024</a:t>
            </a:fld>
            <a:endParaRPr lang="en-GB"/>
          </a:p>
        </p:txBody>
      </p:sp>
      <p:sp>
        <p:nvSpPr>
          <p:cNvPr id="5" name="Footer Placeholder 4">
            <a:extLst>
              <a:ext uri="{FF2B5EF4-FFF2-40B4-BE49-F238E27FC236}">
                <a16:creationId xmlns:a16="http://schemas.microsoft.com/office/drawing/2014/main" id="{FC3C6CA3-821B-494E-94AC-62657119FE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042F18-44BE-4291-9B61-9917A273B05C}"/>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61321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025CA-850E-45F3-84E4-625587BAD1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AB90C4-158B-4D1A-820D-690AAF0F57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2F0D7A-DB17-451B-BFE9-9713EFE6A070}"/>
              </a:ext>
            </a:extLst>
          </p:cNvPr>
          <p:cNvSpPr>
            <a:spLocks noGrp="1"/>
          </p:cNvSpPr>
          <p:nvPr>
            <p:ph type="dt" sz="half" idx="10"/>
          </p:nvPr>
        </p:nvSpPr>
        <p:spPr/>
        <p:txBody>
          <a:bodyPr/>
          <a:lstStyle/>
          <a:p>
            <a:fld id="{53AE2D45-FB3F-4A2E-A073-63B64C927BB4}" type="datetimeFigureOut">
              <a:rPr lang="en-GB" smtClean="0"/>
              <a:t>15/03/2024</a:t>
            </a:fld>
            <a:endParaRPr lang="en-GB"/>
          </a:p>
        </p:txBody>
      </p:sp>
      <p:sp>
        <p:nvSpPr>
          <p:cNvPr id="5" name="Footer Placeholder 4">
            <a:extLst>
              <a:ext uri="{FF2B5EF4-FFF2-40B4-BE49-F238E27FC236}">
                <a16:creationId xmlns:a16="http://schemas.microsoft.com/office/drawing/2014/main" id="{630BCC2B-5653-40BF-BBAF-CBF114927E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D64D01-6037-4836-9D02-D6E0973A3956}"/>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79686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B7CD-3A7A-4985-AD23-734D60EA73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ACB8DB-0132-4523-B21F-C9339F22B4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8F322-0411-4DA5-969B-80DC837C4986}"/>
              </a:ext>
            </a:extLst>
          </p:cNvPr>
          <p:cNvSpPr>
            <a:spLocks noGrp="1"/>
          </p:cNvSpPr>
          <p:nvPr>
            <p:ph type="dt" sz="half" idx="10"/>
          </p:nvPr>
        </p:nvSpPr>
        <p:spPr/>
        <p:txBody>
          <a:bodyPr/>
          <a:lstStyle/>
          <a:p>
            <a:fld id="{53AE2D45-FB3F-4A2E-A073-63B64C927BB4}" type="datetimeFigureOut">
              <a:rPr lang="en-GB" smtClean="0"/>
              <a:t>15/03/2024</a:t>
            </a:fld>
            <a:endParaRPr lang="en-GB"/>
          </a:p>
        </p:txBody>
      </p:sp>
      <p:sp>
        <p:nvSpPr>
          <p:cNvPr id="5" name="Footer Placeholder 4">
            <a:extLst>
              <a:ext uri="{FF2B5EF4-FFF2-40B4-BE49-F238E27FC236}">
                <a16:creationId xmlns:a16="http://schemas.microsoft.com/office/drawing/2014/main" id="{10AFEE77-C878-42F3-ADDA-D689FCF250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F5F5E4-84A2-4629-92F9-56BD48EFB90D}"/>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25514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5583-FB73-4E69-BCDB-0A2EA297A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46AE4A-F851-4976-B05D-DFD70FBD31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AFCBC-3A9E-4A9C-8ECD-DEBC97E74C85}"/>
              </a:ext>
            </a:extLst>
          </p:cNvPr>
          <p:cNvSpPr>
            <a:spLocks noGrp="1"/>
          </p:cNvSpPr>
          <p:nvPr>
            <p:ph type="dt" sz="half" idx="10"/>
          </p:nvPr>
        </p:nvSpPr>
        <p:spPr/>
        <p:txBody>
          <a:bodyPr/>
          <a:lstStyle/>
          <a:p>
            <a:fld id="{53AE2D45-FB3F-4A2E-A073-63B64C927BB4}" type="datetimeFigureOut">
              <a:rPr lang="en-GB" smtClean="0"/>
              <a:t>15/03/2024</a:t>
            </a:fld>
            <a:endParaRPr lang="en-GB"/>
          </a:p>
        </p:txBody>
      </p:sp>
      <p:sp>
        <p:nvSpPr>
          <p:cNvPr id="5" name="Footer Placeholder 4">
            <a:extLst>
              <a:ext uri="{FF2B5EF4-FFF2-40B4-BE49-F238E27FC236}">
                <a16:creationId xmlns:a16="http://schemas.microsoft.com/office/drawing/2014/main" id="{5A6E28BB-44C6-433B-8254-557B165A6F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532EF7-1BC4-42D0-801B-B0C9E8A7D99C}"/>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6574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2607-4AEE-4D0E-9424-1BEBAF695B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1D8FA7-F86C-4EEB-AA79-B7B884073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5AA711-4EFF-4D87-9042-23314ACF11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ABA662-9D99-4E7B-9E48-037D35C735FA}"/>
              </a:ext>
            </a:extLst>
          </p:cNvPr>
          <p:cNvSpPr>
            <a:spLocks noGrp="1"/>
          </p:cNvSpPr>
          <p:nvPr>
            <p:ph type="dt" sz="half" idx="10"/>
          </p:nvPr>
        </p:nvSpPr>
        <p:spPr/>
        <p:txBody>
          <a:bodyPr/>
          <a:lstStyle/>
          <a:p>
            <a:fld id="{53AE2D45-FB3F-4A2E-A073-63B64C927BB4}" type="datetimeFigureOut">
              <a:rPr lang="en-GB" smtClean="0"/>
              <a:t>15/03/2024</a:t>
            </a:fld>
            <a:endParaRPr lang="en-GB"/>
          </a:p>
        </p:txBody>
      </p:sp>
      <p:sp>
        <p:nvSpPr>
          <p:cNvPr id="6" name="Footer Placeholder 5">
            <a:extLst>
              <a:ext uri="{FF2B5EF4-FFF2-40B4-BE49-F238E27FC236}">
                <a16:creationId xmlns:a16="http://schemas.microsoft.com/office/drawing/2014/main" id="{DABE094C-B80E-4497-9AAF-8A9521A72C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5E5B76-4717-4D28-A279-7815BA9E6EAD}"/>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4395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76A3-1F93-4D8F-A8B4-7EC2ED62A1C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EE61E1-03C6-4964-8B0C-A259222A1A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667C9-AC76-4641-AD5A-07E388423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9702A4-B797-47EA-A4A2-2C45A2989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F932D-E705-4543-8C44-4A7DE38B3C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2F9796-12CD-48EB-BD30-EEBD23C889BA}"/>
              </a:ext>
            </a:extLst>
          </p:cNvPr>
          <p:cNvSpPr>
            <a:spLocks noGrp="1"/>
          </p:cNvSpPr>
          <p:nvPr>
            <p:ph type="dt" sz="half" idx="10"/>
          </p:nvPr>
        </p:nvSpPr>
        <p:spPr/>
        <p:txBody>
          <a:bodyPr/>
          <a:lstStyle/>
          <a:p>
            <a:fld id="{53AE2D45-FB3F-4A2E-A073-63B64C927BB4}" type="datetimeFigureOut">
              <a:rPr lang="en-GB" smtClean="0"/>
              <a:t>15/03/2024</a:t>
            </a:fld>
            <a:endParaRPr lang="en-GB"/>
          </a:p>
        </p:txBody>
      </p:sp>
      <p:sp>
        <p:nvSpPr>
          <p:cNvPr id="8" name="Footer Placeholder 7">
            <a:extLst>
              <a:ext uri="{FF2B5EF4-FFF2-40B4-BE49-F238E27FC236}">
                <a16:creationId xmlns:a16="http://schemas.microsoft.com/office/drawing/2014/main" id="{4E92C4B0-9654-47D1-BDA7-B6E49B3E306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3613517-51E0-4E8F-A6EB-54B642714CF6}"/>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30286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A680-0332-44E7-B16D-DA22E53842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11081D3-B56E-4CB8-943B-E95E38D094FF}"/>
              </a:ext>
            </a:extLst>
          </p:cNvPr>
          <p:cNvSpPr>
            <a:spLocks noGrp="1"/>
          </p:cNvSpPr>
          <p:nvPr>
            <p:ph type="dt" sz="half" idx="10"/>
          </p:nvPr>
        </p:nvSpPr>
        <p:spPr/>
        <p:txBody>
          <a:bodyPr/>
          <a:lstStyle/>
          <a:p>
            <a:fld id="{53AE2D45-FB3F-4A2E-A073-63B64C927BB4}" type="datetimeFigureOut">
              <a:rPr lang="en-GB" smtClean="0"/>
              <a:t>15/03/2024</a:t>
            </a:fld>
            <a:endParaRPr lang="en-GB"/>
          </a:p>
        </p:txBody>
      </p:sp>
      <p:sp>
        <p:nvSpPr>
          <p:cNvPr id="4" name="Footer Placeholder 3">
            <a:extLst>
              <a:ext uri="{FF2B5EF4-FFF2-40B4-BE49-F238E27FC236}">
                <a16:creationId xmlns:a16="http://schemas.microsoft.com/office/drawing/2014/main" id="{3A1F3BE4-40D7-4230-ADA8-023C73858F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AF99E3-A9F0-4F7A-833A-3A9737DCA653}"/>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61330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4AA61-3F78-48EC-BB5F-DBA7C9FFB2E5}"/>
              </a:ext>
            </a:extLst>
          </p:cNvPr>
          <p:cNvSpPr>
            <a:spLocks noGrp="1"/>
          </p:cNvSpPr>
          <p:nvPr>
            <p:ph type="dt" sz="half" idx="10"/>
          </p:nvPr>
        </p:nvSpPr>
        <p:spPr/>
        <p:txBody>
          <a:bodyPr/>
          <a:lstStyle/>
          <a:p>
            <a:fld id="{53AE2D45-FB3F-4A2E-A073-63B64C927BB4}" type="datetimeFigureOut">
              <a:rPr lang="en-GB" smtClean="0"/>
              <a:t>15/03/2024</a:t>
            </a:fld>
            <a:endParaRPr lang="en-GB"/>
          </a:p>
        </p:txBody>
      </p:sp>
      <p:sp>
        <p:nvSpPr>
          <p:cNvPr id="3" name="Footer Placeholder 2">
            <a:extLst>
              <a:ext uri="{FF2B5EF4-FFF2-40B4-BE49-F238E27FC236}">
                <a16:creationId xmlns:a16="http://schemas.microsoft.com/office/drawing/2014/main" id="{45E8720B-71DE-4383-B821-8AE08DE8B1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EBEA9A-CF40-4F34-9F5D-F165C1B37D7E}"/>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15445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207A-677E-4265-9A74-B4A9EBD74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7D5CDC-2379-4C62-82D0-26A0E78E3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4A0D07-8BB4-4A68-8022-EB382E6CD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EBE0F-C22C-4C08-81AB-0A98EF86CCDD}"/>
              </a:ext>
            </a:extLst>
          </p:cNvPr>
          <p:cNvSpPr>
            <a:spLocks noGrp="1"/>
          </p:cNvSpPr>
          <p:nvPr>
            <p:ph type="dt" sz="half" idx="10"/>
          </p:nvPr>
        </p:nvSpPr>
        <p:spPr/>
        <p:txBody>
          <a:bodyPr/>
          <a:lstStyle/>
          <a:p>
            <a:fld id="{53AE2D45-FB3F-4A2E-A073-63B64C927BB4}" type="datetimeFigureOut">
              <a:rPr lang="en-GB" smtClean="0"/>
              <a:t>15/03/2024</a:t>
            </a:fld>
            <a:endParaRPr lang="en-GB"/>
          </a:p>
        </p:txBody>
      </p:sp>
      <p:sp>
        <p:nvSpPr>
          <p:cNvPr id="6" name="Footer Placeholder 5">
            <a:extLst>
              <a:ext uri="{FF2B5EF4-FFF2-40B4-BE49-F238E27FC236}">
                <a16:creationId xmlns:a16="http://schemas.microsoft.com/office/drawing/2014/main" id="{BC7B6A9E-4186-49A4-B5FF-8185C05613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FC9EC6-0CA8-4378-8444-DFCDBCE2F605}"/>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319847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2000-240D-4DD0-B81F-CB81D3024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683D82-006E-4FAD-93E4-6D4FF31B0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5B446E53-4765-45AB-A0B8-834677670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44EE7-2FE6-44DE-994C-2ECE284DD627}"/>
              </a:ext>
            </a:extLst>
          </p:cNvPr>
          <p:cNvSpPr>
            <a:spLocks noGrp="1"/>
          </p:cNvSpPr>
          <p:nvPr>
            <p:ph type="dt" sz="half" idx="10"/>
          </p:nvPr>
        </p:nvSpPr>
        <p:spPr/>
        <p:txBody>
          <a:bodyPr/>
          <a:lstStyle/>
          <a:p>
            <a:fld id="{53AE2D45-FB3F-4A2E-A073-63B64C927BB4}" type="datetimeFigureOut">
              <a:rPr lang="en-GB" smtClean="0"/>
              <a:t>15/03/2024</a:t>
            </a:fld>
            <a:endParaRPr lang="en-GB"/>
          </a:p>
        </p:txBody>
      </p:sp>
      <p:sp>
        <p:nvSpPr>
          <p:cNvPr id="6" name="Footer Placeholder 5">
            <a:extLst>
              <a:ext uri="{FF2B5EF4-FFF2-40B4-BE49-F238E27FC236}">
                <a16:creationId xmlns:a16="http://schemas.microsoft.com/office/drawing/2014/main" id="{1AD3AEBA-7AA1-4D4E-A0A2-13FBFB6893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BD74E1-7420-4663-8F32-826A37E49E5D}"/>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46207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25EE9B-26C3-4D7C-A3B3-A9CAC5095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CFBAD8-18CD-40C2-A49C-0BDC1D6A4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E07EAC-3EB0-427E-B3D4-1DD1B979A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E2D45-FB3F-4A2E-A073-63B64C927BB4}" type="datetimeFigureOut">
              <a:rPr lang="en-GB" smtClean="0"/>
              <a:t>15/03/2024</a:t>
            </a:fld>
            <a:endParaRPr lang="en-GB"/>
          </a:p>
        </p:txBody>
      </p:sp>
      <p:sp>
        <p:nvSpPr>
          <p:cNvPr id="5" name="Footer Placeholder 4">
            <a:extLst>
              <a:ext uri="{FF2B5EF4-FFF2-40B4-BE49-F238E27FC236}">
                <a16:creationId xmlns:a16="http://schemas.microsoft.com/office/drawing/2014/main" id="{B7A4CC11-7305-4295-93A6-3D1D92BA3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C05057C-78E7-4AE0-B592-11918E9FA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36CC5-0BE0-4CA0-BEAA-5849978C3C24}" type="slidenum">
              <a:rPr lang="en-GB" smtClean="0"/>
              <a:t>‹#›</a:t>
            </a:fld>
            <a:endParaRPr lang="en-GB"/>
          </a:p>
        </p:txBody>
      </p:sp>
    </p:spTree>
    <p:extLst>
      <p:ext uri="{BB962C8B-B14F-4D97-AF65-F5344CB8AC3E}">
        <p14:creationId xmlns:p14="http://schemas.microsoft.com/office/powerpoint/2010/main" val="46727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2F7D1B-BBFF-410B-93D8-3F34E4255D57}"/>
              </a:ext>
            </a:extLst>
          </p:cNvPr>
          <p:cNvSpPr txBox="1">
            <a:spLocks/>
          </p:cNvSpPr>
          <p:nvPr/>
        </p:nvSpPr>
        <p:spPr>
          <a:xfrm>
            <a:off x="260011" y="191963"/>
            <a:ext cx="11537072" cy="307975"/>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n-US" sz="2000" b="1" dirty="0">
                <a:latin typeface="Futura Medium" panose="00000400000000000000" pitchFamily="2" charset="0"/>
              </a:rPr>
              <a:t>Project Title: Installation of Solar lighting for Diebu Creek Flow station Electrical/Telecoms Systems. </a:t>
            </a:r>
          </a:p>
        </p:txBody>
      </p:sp>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2" y="577043"/>
            <a:ext cx="11671976" cy="2083392"/>
          </a:xfrm>
          <a:prstGeom prst="rect">
            <a:avLst/>
          </a:prstGeom>
          <a:noFill/>
          <a:ln>
            <a:solidFill>
              <a:schemeClr val="tx1">
                <a:lumMod val="75000"/>
              </a:schemeClr>
            </a:solidFill>
          </a:ln>
        </p:spPr>
        <p:txBody>
          <a:bodyPr/>
          <a:lstStyle/>
          <a:p>
            <a:pPr algn="just" defTabSz="914400">
              <a:spcAft>
                <a:spcPts val="500"/>
              </a:spcAft>
              <a:defRPr/>
            </a:pPr>
            <a:r>
              <a:rPr lang="en-GB" sz="1200" b="1" u="sng" dirty="0">
                <a:latin typeface="Futura Medium" panose="00000400000000000000" pitchFamily="2" charset="0"/>
              </a:rPr>
              <a:t>Business Case/objectives</a:t>
            </a:r>
            <a:r>
              <a:rPr lang="en-GB" sz="1200" b="1" dirty="0">
                <a:latin typeface="Futura Medium" pitchFamily="2" charset="0"/>
                <a:cs typeface="Arial"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tabLst>
                <a:tab pos="457200" algn="l"/>
              </a:tabLst>
            </a:pPr>
            <a:r>
              <a:rPr lang="en-US" sz="1050" dirty="0">
                <a:effectLst/>
                <a:ea typeface="Calibri" panose="020F0502020204030204" pitchFamily="34" charset="0"/>
                <a:cs typeface="Times New Roman" panose="02020603050405020304" pitchFamily="18" charset="0"/>
              </a:rPr>
              <a:t>Diebu creek flow station is a swamp remote location in Nun River/ </a:t>
            </a:r>
            <a:r>
              <a:rPr lang="en-US" sz="1050" dirty="0" err="1">
                <a:effectLst/>
                <a:ea typeface="Calibri" panose="020F0502020204030204" pitchFamily="34" charset="0"/>
                <a:cs typeface="Times New Roman" panose="02020603050405020304" pitchFamily="18" charset="0"/>
              </a:rPr>
              <a:t>Diebu</a:t>
            </a:r>
            <a:r>
              <a:rPr lang="en-US" sz="1050" dirty="0">
                <a:effectLst/>
                <a:ea typeface="Calibri" panose="020F0502020204030204" pitchFamily="34" charset="0"/>
                <a:cs typeface="Times New Roman" panose="02020603050405020304" pitchFamily="18" charset="0"/>
              </a:rPr>
              <a:t> Creek Production unit, with oil and gas production capacity of 6500kbbls/d and potential gas of13500mmscf/d (OSD </a:t>
            </a:r>
            <a:r>
              <a:rPr lang="en-US" sz="1050">
                <a:effectLst/>
                <a:ea typeface="Calibri" panose="020F0502020204030204" pitchFamily="34" charset="0"/>
                <a:cs typeface="Times New Roman" panose="02020603050405020304" pitchFamily="18" charset="0"/>
              </a:rPr>
              <a:t>Q2 2023) </a:t>
            </a:r>
            <a:r>
              <a:rPr lang="en-US" sz="1050" dirty="0">
                <a:effectLst/>
                <a:ea typeface="Calibri" panose="020F0502020204030204" pitchFamily="34" charset="0"/>
                <a:cs typeface="Times New Roman" panose="02020603050405020304" pitchFamily="18" charset="0"/>
              </a:rPr>
              <a:t>with one gas generator, and one emergency diesel generator. We have various electrical equipment which includes Telecom’s equipment, Glo network system, CAO/field devices system, flow station lighting system, security lighting system and station guard hut building lighting system. The gas generator is the main power generation unit, which uses gas as fuel when the flow station is up, while the diesel gen is run when the station is down. When the station is running the gas used for the gas gen has no fuel </a:t>
            </a:r>
            <a:r>
              <a:rPr lang="en-US" sz="1050" dirty="0">
                <a:ea typeface="Calibri" panose="020F0502020204030204" pitchFamily="34" charset="0"/>
                <a:cs typeface="Times New Roman" panose="02020603050405020304" pitchFamily="18" charset="0"/>
              </a:rPr>
              <a:t>cost implication as produced gas is used and this also helps </a:t>
            </a:r>
            <a:r>
              <a:rPr lang="en-US" sz="1050" dirty="0">
                <a:effectLst/>
                <a:ea typeface="Calibri" panose="020F0502020204030204" pitchFamily="34" charset="0"/>
                <a:cs typeface="Times New Roman" panose="02020603050405020304" pitchFamily="18" charset="0"/>
              </a:rPr>
              <a:t>to reduce flaring. However, when the station is down, ca. 220 liters of diesel per day is used to run the gen, this has a cost implication of ca. </a:t>
            </a:r>
            <a:r>
              <a:rPr lang="en-US" sz="1050" dirty="0">
                <a:ea typeface="Calibri" panose="020F0502020204030204" pitchFamily="34" charset="0"/>
                <a:cs typeface="Times New Roman" panose="02020603050405020304" pitchFamily="18" charset="0"/>
              </a:rPr>
              <a:t>7,378</a:t>
            </a:r>
            <a:r>
              <a:rPr lang="en-US" sz="1050" dirty="0">
                <a:effectLst/>
                <a:ea typeface="Calibri" panose="020F0502020204030204" pitchFamily="34" charset="0"/>
                <a:cs typeface="Times New Roman" panose="02020603050405020304" pitchFamily="18" charset="0"/>
              </a:rPr>
              <a:t>/ Month (using exchange rate of March 2024- 1,610,3 and cost of AGO/L in May N1800). Other benefits includes reduced cost of diesel Generator maintenance;</a:t>
            </a:r>
            <a:r>
              <a:rPr lang="en-US" sz="1050" dirty="0">
                <a:cs typeface="Times New Roman" panose="02020603050405020304" pitchFamily="18" charset="0"/>
              </a:rPr>
              <a:t> reduced water transport risk; reduced fuel consumed by watercraft for transporting of diesel to </a:t>
            </a:r>
            <a:r>
              <a:rPr lang="en-US" sz="1050" dirty="0" err="1">
                <a:cs typeface="Times New Roman" panose="02020603050405020304" pitchFamily="18" charset="0"/>
              </a:rPr>
              <a:t>DbuC</a:t>
            </a:r>
            <a:r>
              <a:rPr lang="en-US" sz="1050" dirty="0">
                <a:cs typeface="Times New Roman" panose="02020603050405020304" pitchFamily="18" charset="0"/>
              </a:rPr>
              <a:t>; and; reduced GHG emissions. </a:t>
            </a:r>
          </a:p>
          <a:p>
            <a:pPr marL="342900" indent="-342900">
              <a:lnSpc>
                <a:spcPct val="107000"/>
              </a:lnSpc>
              <a:spcAft>
                <a:spcPts val="800"/>
              </a:spcAft>
              <a:buFont typeface="Arial" panose="020B0604020202020204" pitchFamily="34" charset="0"/>
              <a:buChar char="•"/>
              <a:tabLst>
                <a:tab pos="457200" algn="l"/>
              </a:tabLst>
            </a:pPr>
            <a:r>
              <a:rPr lang="en-US" sz="1050" dirty="0">
                <a:cs typeface="Times New Roman" panose="02020603050405020304" pitchFamily="18" charset="0"/>
              </a:rPr>
              <a:t>This project seeks to yield all the afore mentioned benefits by implementing an environmentally friendly and sustainable solar power generation for </a:t>
            </a:r>
            <a:r>
              <a:rPr lang="en-US" sz="1050" dirty="0" err="1">
                <a:cs typeface="Times New Roman" panose="02020603050405020304" pitchFamily="18" charset="0"/>
              </a:rPr>
              <a:t>DbuC</a:t>
            </a:r>
            <a:r>
              <a:rPr lang="en-US" sz="1050" dirty="0">
                <a:cs typeface="Times New Roman" panose="02020603050405020304" pitchFamily="18" charset="0"/>
              </a:rPr>
              <a:t> FS. It would power the Station attendant accommodation area, guard huts, cathodic protection and IT infrastructure. This project would ensure the FS attendants are always reachable and especially in case of emergencies. Also, pipelines would have adequate protection; and security alertness and response time would be improved</a:t>
            </a:r>
            <a:endParaRPr lang="en-GB" sz="1050" dirty="0">
              <a:cs typeface="Times New Roman" panose="02020603050405020304" pitchFamily="18" charset="0"/>
            </a:endParaRPr>
          </a:p>
          <a:p>
            <a:pPr algn="just" defTabSz="914400">
              <a:spcAft>
                <a:spcPts val="500"/>
              </a:spcAft>
              <a:defRPr/>
            </a:pPr>
            <a:endParaRPr lang="en-GB" sz="1200" b="1" u="sng" dirty="0">
              <a:solidFill>
                <a:srgbClr val="EEECE1">
                  <a:lumMod val="50000"/>
                </a:srgbClr>
              </a:solidFill>
              <a:latin typeface="Futura Medium" pitchFamily="2" charset="0"/>
              <a:cs typeface="Arial" charset="0"/>
            </a:endParaRPr>
          </a:p>
          <a:p>
            <a:pPr marL="171450" indent="-171450" algn="just">
              <a:buFont typeface="Arial" panose="020B0604020202020204" pitchFamily="34" charset="0"/>
              <a:buChar char="•"/>
            </a:pPr>
            <a:endParaRPr lang="en-GB" altLang="en-US" sz="1200" dirty="0">
              <a:solidFill>
                <a:srgbClr val="FF0000"/>
              </a:solidFill>
            </a:endParaRPr>
          </a:p>
          <a:p>
            <a:pPr algn="just"/>
            <a:endParaRPr lang="en-GB" altLang="en-US" sz="1200" b="1" u="sng" dirty="0">
              <a:solidFill>
                <a:srgbClr val="EEECE1">
                  <a:lumMod val="50000"/>
                </a:srgbClr>
              </a:solidFill>
              <a:latin typeface="Futura Medium" panose="00000400000000000000" pitchFamily="2" charset="0"/>
            </a:endParaRPr>
          </a:p>
          <a:p>
            <a:pPr algn="just"/>
            <a:endParaRPr lang="en-GB" altLang="en-US" sz="1200" b="1" u="sng" dirty="0">
              <a:solidFill>
                <a:srgbClr val="EEECE1">
                  <a:lumMod val="50000"/>
                </a:srgbClr>
              </a:solidFill>
              <a:latin typeface="Futura Medium" panose="00000400000000000000" pitchFamily="2" charset="0"/>
            </a:endParaRPr>
          </a:p>
          <a:p>
            <a:pPr algn="just" defTabSz="914400">
              <a:spcAft>
                <a:spcPts val="500"/>
              </a:spcAft>
              <a:defRPr/>
            </a:pPr>
            <a:endParaRPr lang="en-US" sz="1200" b="1" u="sng" dirty="0">
              <a:solidFill>
                <a:srgbClr val="EEECE1">
                  <a:lumMod val="50000"/>
                </a:srgbClr>
              </a:solidFill>
              <a:latin typeface="Futura Medium" panose="00000400000000000000" pitchFamily="2" charset="0"/>
            </a:endParaRP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4184650" y="2675237"/>
            <a:ext cx="4832351" cy="3974474"/>
          </a:xfrm>
          <a:prstGeom prst="rect">
            <a:avLst/>
          </a:prstGeom>
          <a:ln>
            <a:solidFill>
              <a:schemeClr val="tx1">
                <a:lumMod val="75000"/>
              </a:schemeClr>
            </a:solidFill>
          </a:ln>
        </p:spPr>
        <p:txBody>
          <a:bodyPr/>
          <a:lstStyle/>
          <a:p>
            <a:pPr algn="just" defTabSz="914400">
              <a:spcAft>
                <a:spcPts val="500"/>
              </a:spcAft>
              <a:defRPr/>
            </a:pPr>
            <a:r>
              <a:rPr lang="en-US" sz="1050" b="1" u="sng" dirty="0">
                <a:latin typeface="Futura Medium" panose="00000400000000000000" pitchFamily="2" charset="0"/>
              </a:rPr>
              <a:t>Project Scope: </a:t>
            </a:r>
          </a:p>
          <a:p>
            <a:pPr>
              <a:spcBef>
                <a:spcPts val="400"/>
              </a:spcBef>
              <a:defRPr/>
            </a:pPr>
            <a:r>
              <a:rPr lang="en-US" sz="1050" dirty="0"/>
              <a:t>To Power Accommodation, IT, Cathodic Protection and Lighting for Diebu Creek Flow station. </a:t>
            </a:r>
          </a:p>
          <a:p>
            <a:pPr marL="228600" indent="-228600">
              <a:spcBef>
                <a:spcPts val="400"/>
              </a:spcBef>
              <a:buFont typeface="+mj-lt"/>
              <a:buAutoNum type="arabicPeriod"/>
              <a:defRPr/>
            </a:pPr>
            <a:r>
              <a:rPr lang="en-US" sz="1050" dirty="0"/>
              <a:t>Solar streetlight for the  facility.</a:t>
            </a:r>
          </a:p>
          <a:p>
            <a:pPr marL="228600" indent="-228600">
              <a:spcBef>
                <a:spcPts val="400"/>
              </a:spcBef>
              <a:buFont typeface="+mj-lt"/>
              <a:buAutoNum type="arabicPeriod"/>
              <a:defRPr/>
            </a:pPr>
            <a:r>
              <a:rPr lang="en-US" sz="1050" dirty="0"/>
              <a:t>400W Solar PV Array-24 Pcs</a:t>
            </a:r>
          </a:p>
          <a:p>
            <a:pPr marL="228600" indent="-228600">
              <a:spcBef>
                <a:spcPts val="400"/>
              </a:spcBef>
              <a:buFont typeface="+mj-lt"/>
              <a:buAutoNum type="arabicPeriod"/>
              <a:defRPr/>
            </a:pPr>
            <a:r>
              <a:rPr lang="en-US" sz="1050" dirty="0"/>
              <a:t>5KW Inverter System-2 Pcs </a:t>
            </a:r>
          </a:p>
          <a:p>
            <a:pPr marL="228600" indent="-228600">
              <a:spcBef>
                <a:spcPts val="400"/>
              </a:spcBef>
              <a:buFont typeface="+mj-lt"/>
              <a:buAutoNum type="arabicPeriod"/>
              <a:defRPr/>
            </a:pPr>
            <a:r>
              <a:rPr lang="en-US" sz="1050" dirty="0"/>
              <a:t>5.12KWh/48 Lithium Ion Battery for Storage-4 Pcs</a:t>
            </a:r>
          </a:p>
          <a:p>
            <a:pPr marL="228600" indent="-228600">
              <a:spcBef>
                <a:spcPts val="400"/>
              </a:spcBef>
              <a:buFont typeface="+mj-lt"/>
              <a:buAutoNum type="arabicPeriod"/>
              <a:defRPr/>
            </a:pPr>
            <a:r>
              <a:rPr lang="en-US" sz="1050" dirty="0"/>
              <a:t>Cathodic Protection by Solar</a:t>
            </a:r>
          </a:p>
          <a:p>
            <a:pPr>
              <a:spcBef>
                <a:spcPts val="400"/>
              </a:spcBef>
              <a:defRPr/>
            </a:pPr>
            <a:r>
              <a:rPr lang="en-US" sz="1050" b="1" u="sng" dirty="0"/>
              <a:t>Project Actions:</a:t>
            </a:r>
          </a:p>
          <a:p>
            <a:pPr marL="228600" indent="-228600">
              <a:spcBef>
                <a:spcPts val="400"/>
              </a:spcBef>
              <a:buFont typeface="+mj-lt"/>
              <a:buAutoNum type="arabicPeriod"/>
              <a:defRPr/>
            </a:pPr>
            <a:r>
              <a:rPr lang="en-US" sz="1050" dirty="0"/>
              <a:t>Engage vendor for costs and material required</a:t>
            </a:r>
          </a:p>
          <a:p>
            <a:pPr marL="228600" indent="-228600">
              <a:spcBef>
                <a:spcPts val="400"/>
              </a:spcBef>
              <a:buFont typeface="+mj-lt"/>
              <a:buAutoNum type="arabicPeriod"/>
              <a:defRPr/>
            </a:pPr>
            <a:r>
              <a:rPr lang="en-US" sz="1050" dirty="0"/>
              <a:t>Obtain budget &amp; CC approval</a:t>
            </a:r>
          </a:p>
          <a:p>
            <a:pPr marL="228600" indent="-228600">
              <a:spcBef>
                <a:spcPts val="400"/>
              </a:spcBef>
              <a:buFont typeface="+mj-lt"/>
              <a:buAutoNum type="arabicPeriod"/>
              <a:defRPr/>
            </a:pPr>
            <a:r>
              <a:rPr lang="en-US" sz="1050" dirty="0"/>
              <a:t>Secure </a:t>
            </a:r>
            <a:r>
              <a:rPr lang="en-US" sz="1050" dirty="0" err="1"/>
              <a:t>MoC</a:t>
            </a:r>
            <a:r>
              <a:rPr lang="en-US" sz="1050" dirty="0"/>
              <a:t> Approval</a:t>
            </a:r>
          </a:p>
          <a:p>
            <a:pPr marL="228600" indent="-228600">
              <a:spcBef>
                <a:spcPts val="400"/>
              </a:spcBef>
              <a:buFont typeface="+mj-lt"/>
              <a:buAutoNum type="arabicPeriod"/>
              <a:defRPr/>
            </a:pPr>
            <a:r>
              <a:rPr lang="en-US" sz="1050" dirty="0"/>
              <a:t>Implementation by Selected Vendor</a:t>
            </a:r>
          </a:p>
          <a:p>
            <a:pPr marL="228600" indent="-228600">
              <a:spcBef>
                <a:spcPts val="400"/>
              </a:spcBef>
              <a:buFont typeface="+mj-lt"/>
              <a:buAutoNum type="arabicPeriod"/>
              <a:defRPr/>
            </a:pPr>
            <a:r>
              <a:rPr lang="en-US" sz="1050" dirty="0"/>
              <a:t>Supervise installation and commissioning </a:t>
            </a:r>
          </a:p>
          <a:p>
            <a:pPr marL="228600" indent="-228600">
              <a:spcBef>
                <a:spcPts val="400"/>
              </a:spcBef>
              <a:buFont typeface="+mj-lt"/>
              <a:buAutoNum type="arabicPeriod"/>
              <a:defRPr/>
            </a:pPr>
            <a:r>
              <a:rPr lang="en-US" sz="1050" dirty="0"/>
              <a:t>Update asset register and create maintenance plans</a:t>
            </a:r>
          </a:p>
          <a:p>
            <a:r>
              <a:rPr lang="en-US" sz="1050" dirty="0"/>
              <a:t> </a:t>
            </a:r>
          </a:p>
          <a:p>
            <a:endParaRPr lang="en-GB" sz="1050" dirty="0"/>
          </a:p>
          <a:p>
            <a:pPr>
              <a:spcBef>
                <a:spcPts val="400"/>
              </a:spcBef>
              <a:defRPr/>
            </a:pPr>
            <a:r>
              <a:rPr lang="en-GB" sz="1050" dirty="0">
                <a:solidFill>
                  <a:srgbClr val="EEECE1">
                    <a:lumMod val="50000"/>
                  </a:srgbClr>
                </a:solidFill>
                <a:latin typeface="Futura Medium" panose="00000400000000000000" pitchFamily="2" charset="0"/>
              </a:rPr>
              <a:t>		</a:t>
            </a:r>
          </a:p>
          <a:p>
            <a:pPr>
              <a:spcBef>
                <a:spcPts val="400"/>
              </a:spcBef>
              <a:defRPr/>
            </a:pPr>
            <a:endParaRPr lang="en-GB" sz="1050" dirty="0">
              <a:solidFill>
                <a:srgbClr val="EEECE1">
                  <a:lumMod val="50000"/>
                </a:srgbClr>
              </a:solidFill>
              <a:latin typeface="Futura Medium" panose="00000400000000000000" pitchFamily="2" charset="0"/>
            </a:endParaRPr>
          </a:p>
          <a:p>
            <a:pPr defTabSz="914400">
              <a:defRPr/>
            </a:pPr>
            <a:endParaRPr lang="en-US" sz="1050" dirty="0">
              <a:solidFill>
                <a:srgbClr val="EEECE1">
                  <a:lumMod val="50000"/>
                </a:srgbClr>
              </a:solidFill>
              <a:latin typeface="Futura Medium" panose="00000400000000000000" pitchFamily="2" charset="0"/>
            </a:endParaRPr>
          </a:p>
          <a:p>
            <a:pPr marL="171450" indent="-171450" defTabSz="914400">
              <a:spcBef>
                <a:spcPts val="400"/>
              </a:spcBef>
              <a:buFont typeface="Wingdings" pitchFamily="2" charset="2"/>
              <a:buChar char="§"/>
              <a:defRPr/>
            </a:pPr>
            <a:endParaRPr lang="en-GB" sz="1050" dirty="0">
              <a:solidFill>
                <a:srgbClr val="EEECE1">
                  <a:lumMod val="50000"/>
                </a:srgbClr>
              </a:solidFill>
              <a:latin typeface="Futura Medium" panose="00000400000000000000" pitchFamily="2" charset="0"/>
            </a:endParaRP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9116484" y="4855161"/>
            <a:ext cx="2815501" cy="1794550"/>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050" b="1" u="sng" dirty="0">
                <a:latin typeface="Futura Medium" panose="00000400000000000000" pitchFamily="2" charset="0"/>
              </a:rPr>
              <a:t>Project Sponsor:  </a:t>
            </a:r>
            <a:r>
              <a:rPr lang="en-US" altLang="en-US" sz="1050" dirty="0">
                <a:latin typeface="Futura Medium" panose="00000400000000000000" pitchFamily="2" charset="0"/>
              </a:rPr>
              <a:t>Ayeni, Stephen B. &amp; Onyeme, Chinedu</a:t>
            </a:r>
            <a:endParaRPr lang="en-US" altLang="en-US" sz="1050" dirty="0"/>
          </a:p>
          <a:p>
            <a:pPr marL="0" lvl="1">
              <a:spcBef>
                <a:spcPts val="300"/>
              </a:spcBef>
              <a:spcAft>
                <a:spcPct val="0"/>
              </a:spcAft>
            </a:pPr>
            <a:r>
              <a:rPr lang="en-US" altLang="en-US" sz="1050" b="1" u="sng" dirty="0">
                <a:latin typeface="Futura Medium" panose="00000400000000000000" pitchFamily="2" charset="0"/>
              </a:rPr>
              <a:t>Implementation Lead: </a:t>
            </a:r>
            <a:r>
              <a:rPr lang="en-US" altLang="en-US" sz="1050" dirty="0"/>
              <a:t> Uzozie Victor &amp; Okolo Nelson .</a:t>
            </a:r>
          </a:p>
          <a:p>
            <a:pPr marL="0" lvl="1">
              <a:spcBef>
                <a:spcPts val="300"/>
              </a:spcBef>
              <a:spcAft>
                <a:spcPct val="0"/>
              </a:spcAft>
            </a:pPr>
            <a:r>
              <a:rPr lang="en-US" altLang="en-US" sz="1050" b="1" u="sng" dirty="0">
                <a:latin typeface="Futura Medium" panose="00000400000000000000" pitchFamily="2" charset="0"/>
              </a:rPr>
              <a:t>Project Team: </a:t>
            </a:r>
            <a:r>
              <a:rPr lang="en-US" altLang="en-US" sz="1050" dirty="0">
                <a:latin typeface="Futura Medium" panose="00000400000000000000" pitchFamily="2" charset="0"/>
              </a:rPr>
              <a:t>Ebieto Hendrix, Ekwunife Chika, Yekini Nurudeen and Zomare Augustine.</a:t>
            </a:r>
            <a:r>
              <a:rPr lang="en-US" altLang="en-US" sz="1050" b="1" u="sng" dirty="0">
                <a:latin typeface="Futura Medium" panose="00000400000000000000" pitchFamily="2" charset="0"/>
              </a:rPr>
              <a:t> </a:t>
            </a:r>
            <a:endParaRPr lang="en-US" altLang="en-US" sz="1050" dirty="0">
              <a:solidFill>
                <a:srgbClr val="EEECE1">
                  <a:lumMod val="50000"/>
                </a:srgbClr>
              </a:solidFill>
            </a:endParaRPr>
          </a:p>
          <a:p>
            <a:pPr marL="171450" indent="-171450" defTabSz="914400">
              <a:defRPr/>
            </a:pPr>
            <a:endParaRPr lang="en-GB" sz="1050" b="1" dirty="0">
              <a:solidFill>
                <a:srgbClr val="EEECE1">
                  <a:lumMod val="50000"/>
                </a:srgbClr>
              </a:solidFill>
              <a:latin typeface="Futura Medium" panose="00000400000000000000" pitchFamily="2" charset="0"/>
            </a:endParaRPr>
          </a:p>
          <a:p>
            <a:pPr defTabSz="914400">
              <a:defRPr/>
            </a:pPr>
            <a:endParaRPr lang="en-US" sz="105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50" dirty="0">
              <a:solidFill>
                <a:srgbClr val="EEECE1">
                  <a:lumMod val="50000"/>
                </a:srgb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1" y="4566319"/>
            <a:ext cx="3825155" cy="2083392"/>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050" b="1" u="sng" dirty="0">
                <a:latin typeface="Futura Medium" panose="00000400000000000000" pitchFamily="2" charset="0"/>
              </a:rPr>
              <a:t>Input High-level Timeline:</a:t>
            </a:r>
            <a:endParaRPr lang="en-GB" sz="1050" dirty="0">
              <a:latin typeface="Futura Medium" panose="00000400000000000000" pitchFamily="2" charset="0"/>
            </a:endParaRPr>
          </a:p>
          <a:p>
            <a:pPr marL="171450" indent="-171450" defTabSz="914400">
              <a:buFont typeface="Wingdings" pitchFamily="2" charset="2"/>
              <a:buChar char="§"/>
              <a:defRPr/>
            </a:pPr>
            <a:r>
              <a:rPr lang="en-GB" sz="1050" dirty="0"/>
              <a:t>L0-L1:   30</a:t>
            </a:r>
            <a:r>
              <a:rPr lang="en-GB" sz="1050" baseline="30000" dirty="0"/>
              <a:t>th</a:t>
            </a:r>
            <a:r>
              <a:rPr lang="en-GB" sz="1050" dirty="0"/>
              <a:t> May 2024</a:t>
            </a:r>
          </a:p>
          <a:p>
            <a:pPr marL="171450" indent="-171450" defTabSz="914400">
              <a:buFont typeface="Wingdings" pitchFamily="2" charset="2"/>
              <a:buChar char="§"/>
              <a:defRPr/>
            </a:pPr>
            <a:r>
              <a:rPr lang="en-GB" sz="1050" dirty="0"/>
              <a:t>L2:       13</a:t>
            </a:r>
            <a:r>
              <a:rPr lang="en-GB" sz="1050" baseline="30000" dirty="0"/>
              <a:t>th</a:t>
            </a:r>
            <a:r>
              <a:rPr lang="en-GB" sz="1050" dirty="0"/>
              <a:t> June 2024</a:t>
            </a:r>
          </a:p>
          <a:p>
            <a:pPr marL="171450" indent="-171450" defTabSz="914400">
              <a:spcBef>
                <a:spcPts val="300"/>
              </a:spcBef>
              <a:buFont typeface="Wingdings" pitchFamily="2" charset="2"/>
              <a:buChar char="§"/>
              <a:defRPr/>
            </a:pPr>
            <a:r>
              <a:rPr lang="en-GB" sz="1050" dirty="0"/>
              <a:t>L3:       30</a:t>
            </a:r>
            <a:r>
              <a:rPr lang="en-GB" sz="1050" baseline="30000" dirty="0"/>
              <a:t>th</a:t>
            </a:r>
            <a:r>
              <a:rPr lang="en-GB" sz="1050" dirty="0"/>
              <a:t> August 2024</a:t>
            </a:r>
          </a:p>
          <a:p>
            <a:pPr marL="171450" indent="-171450" defTabSz="914400">
              <a:spcBef>
                <a:spcPts val="300"/>
              </a:spcBef>
              <a:buFont typeface="Wingdings" pitchFamily="2" charset="2"/>
              <a:buChar char="§"/>
              <a:defRPr/>
            </a:pPr>
            <a:r>
              <a:rPr lang="en-GB" sz="1050" dirty="0"/>
              <a:t>L4:       30</a:t>
            </a:r>
            <a:r>
              <a:rPr lang="en-GB" sz="1050" baseline="30000" dirty="0"/>
              <a:t>th</a:t>
            </a:r>
            <a:r>
              <a:rPr lang="en-GB" sz="1050" dirty="0"/>
              <a:t> September 2024</a:t>
            </a:r>
          </a:p>
          <a:p>
            <a:pPr marL="171450" indent="-171450" defTabSz="914400">
              <a:spcBef>
                <a:spcPts val="300"/>
              </a:spcBef>
              <a:buFont typeface="Wingdings" pitchFamily="2" charset="2"/>
              <a:buChar char="§"/>
              <a:defRPr/>
            </a:pPr>
            <a:r>
              <a:rPr lang="en-US" sz="1050" dirty="0"/>
              <a:t>L5:       31</a:t>
            </a:r>
            <a:r>
              <a:rPr lang="en-US" sz="1050" baseline="30000" dirty="0"/>
              <a:t>st</a:t>
            </a:r>
            <a:r>
              <a:rPr lang="en-US" sz="1050" dirty="0"/>
              <a:t> October 2024</a:t>
            </a:r>
          </a:p>
          <a:p>
            <a:pPr marL="171450" indent="-171450" defTabSz="914400">
              <a:spcBef>
                <a:spcPts val="300"/>
              </a:spcBef>
              <a:buFont typeface="Wingdings" pitchFamily="2" charset="2"/>
              <a:buChar char="§"/>
              <a:defRPr/>
            </a:pPr>
            <a:r>
              <a:rPr lang="en-US" sz="1050" dirty="0"/>
              <a:t>Initiative End</a:t>
            </a:r>
            <a:endParaRPr lang="en-GB" sz="1050" dirty="0"/>
          </a:p>
          <a:p>
            <a:pPr algn="just" defTabSz="914400">
              <a:spcBef>
                <a:spcPts val="200"/>
              </a:spcBef>
              <a:spcAft>
                <a:spcPts val="200"/>
              </a:spcAft>
              <a:buClr>
                <a:srgbClr val="9BBB59">
                  <a:lumMod val="50000"/>
                </a:srgbClr>
              </a:buClr>
              <a:buSzPct val="125000"/>
              <a:defRPr/>
            </a:pPr>
            <a:endParaRPr lang="en-US" sz="1050" dirty="0">
              <a:solidFill>
                <a:srgbClr val="EEECE1">
                  <a:lumMod val="50000"/>
                </a:srgb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9116487" y="2676029"/>
            <a:ext cx="2815501" cy="2048371"/>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050" b="1" u="sng" dirty="0">
                <a:latin typeface="Futura Medium" panose="00000400000000000000" pitchFamily="2" charset="0"/>
              </a:rPr>
              <a:t>Critical Success Factors</a:t>
            </a:r>
          </a:p>
          <a:p>
            <a:pPr marL="228600" indent="-228600">
              <a:spcBef>
                <a:spcPct val="50000"/>
              </a:spcBef>
              <a:buFont typeface="+mj-lt"/>
              <a:buAutoNum type="arabicPeriod"/>
            </a:pPr>
            <a:r>
              <a:rPr lang="en-GB" sz="1050" dirty="0">
                <a:latin typeface="Futura Medium" panose="00000400000000000000" pitchFamily="2" charset="0"/>
              </a:rPr>
              <a:t>Timely budget availability.</a:t>
            </a:r>
          </a:p>
          <a:p>
            <a:pPr marL="228600" indent="-228600">
              <a:spcBef>
                <a:spcPct val="50000"/>
              </a:spcBef>
              <a:buFont typeface="+mj-lt"/>
              <a:buAutoNum type="arabicPeriod"/>
            </a:pPr>
            <a:r>
              <a:rPr lang="en-GB" sz="1050" dirty="0">
                <a:latin typeface="Futura Medium" panose="00000400000000000000" pitchFamily="2" charset="0"/>
              </a:rPr>
              <a:t>Logistics support</a:t>
            </a:r>
          </a:p>
          <a:p>
            <a:pPr marL="228600" indent="-228600">
              <a:spcBef>
                <a:spcPct val="50000"/>
              </a:spcBef>
              <a:buFont typeface="+mj-lt"/>
              <a:buAutoNum type="arabicPeriod"/>
            </a:pPr>
            <a:r>
              <a:rPr lang="en-GB" sz="1050" dirty="0">
                <a:latin typeface="Futura Medium" panose="00000400000000000000" pitchFamily="2" charset="0"/>
              </a:rPr>
              <a:t>Timely Contract availability</a:t>
            </a: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2" y="2675237"/>
            <a:ext cx="3825155" cy="1813977"/>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latin typeface="Futura Medium" panose="00000400000000000000" pitchFamily="2" charset="0"/>
              </a:rPr>
              <a:t>Potential Benefits &amp; Measurement:</a:t>
            </a:r>
            <a:endParaRPr lang="en-GB" sz="1200" dirty="0"/>
          </a:p>
          <a:p>
            <a:pPr marL="171450" indent="-171450">
              <a:buFont typeface="Wingdings" pitchFamily="2" charset="2"/>
              <a:buChar char="§"/>
              <a:defRPr/>
            </a:pPr>
            <a:r>
              <a:rPr lang="en-GB" sz="1050" dirty="0">
                <a:cs typeface="Times New Roman" panose="02020603050405020304" pitchFamily="18" charset="0"/>
              </a:rPr>
              <a:t>Cost: $88,530USD/Year Potential savings in diesel cost</a:t>
            </a:r>
          </a:p>
          <a:p>
            <a:pPr marL="171450" indent="-171450">
              <a:buFont typeface="Wingdings" pitchFamily="2" charset="2"/>
              <a:buChar char="§"/>
              <a:defRPr/>
            </a:pPr>
            <a:r>
              <a:rPr lang="en-GB" sz="1050" dirty="0">
                <a:cs typeface="Times New Roman" panose="02020603050405020304" pitchFamily="18" charset="0"/>
              </a:rPr>
              <a:t>GHG Reduction: 220.4 tCO2e/Year (Use of renewable energy with zero carbon footprint)</a:t>
            </a:r>
          </a:p>
          <a:p>
            <a:pPr marL="171450" indent="-171450">
              <a:buFont typeface="Wingdings" pitchFamily="2" charset="2"/>
              <a:buChar char="§"/>
              <a:defRPr/>
            </a:pPr>
            <a:r>
              <a:rPr lang="en-GB" sz="1050" dirty="0">
                <a:cs typeface="Times New Roman" panose="02020603050405020304" pitchFamily="18" charset="0"/>
              </a:rPr>
              <a:t>Improved Emergency Response Time</a:t>
            </a:r>
          </a:p>
          <a:p>
            <a:pPr marL="171450" indent="-171450">
              <a:buFont typeface="Wingdings" pitchFamily="2" charset="2"/>
              <a:buChar char="§"/>
              <a:defRPr/>
            </a:pPr>
            <a:r>
              <a:rPr lang="en-GB" sz="1050" dirty="0">
                <a:cs typeface="Times New Roman" panose="02020603050405020304" pitchFamily="18" charset="0"/>
              </a:rPr>
              <a:t>Improved Safety due to reduced waterways exposure</a:t>
            </a:r>
          </a:p>
          <a:p>
            <a:pPr marL="171450" indent="-171450">
              <a:buFont typeface="Wingdings" pitchFamily="2" charset="2"/>
              <a:buChar char="§"/>
              <a:defRPr/>
            </a:pPr>
            <a:r>
              <a:rPr lang="en-GB" sz="1050" dirty="0">
                <a:cs typeface="Times New Roman" panose="02020603050405020304" pitchFamily="18" charset="0"/>
              </a:rPr>
              <a:t>Maintenance cost avoidance on the diesel gen</a:t>
            </a:r>
          </a:p>
          <a:p>
            <a:pPr marL="171450" indent="-171450">
              <a:buFont typeface="Wingdings" pitchFamily="2" charset="2"/>
              <a:buChar char="§"/>
              <a:defRPr/>
            </a:pPr>
            <a:r>
              <a:rPr lang="en-GB" sz="1050" dirty="0">
                <a:cs typeface="Times New Roman" panose="02020603050405020304" pitchFamily="18" charset="0"/>
              </a:rPr>
              <a:t>Pipeline Protection (Cathodic Protection) increased availability</a:t>
            </a:r>
          </a:p>
          <a:p>
            <a:pPr marL="171450" indent="-171450">
              <a:buFont typeface="Wingdings" pitchFamily="2" charset="2"/>
              <a:buChar char="§"/>
              <a:defRPr/>
            </a:pPr>
            <a:r>
              <a:rPr lang="en-GB" sz="1050" dirty="0">
                <a:cs typeface="Times New Roman" panose="02020603050405020304" pitchFamily="18" charset="0"/>
              </a:rPr>
              <a:t>Ease of maintenance, no cabling requirement</a:t>
            </a:r>
          </a:p>
          <a:p>
            <a:pPr marL="171450" indent="-171450">
              <a:buFont typeface="Wingdings" pitchFamily="2" charset="2"/>
              <a:buChar char="§"/>
              <a:defRPr/>
            </a:pPr>
            <a:r>
              <a:rPr lang="en-US" sz="1050" dirty="0">
                <a:cs typeface="Times New Roman" panose="02020603050405020304" pitchFamily="18" charset="0"/>
              </a:rPr>
              <a:t>Improved illumination for security</a:t>
            </a:r>
          </a:p>
          <a:p>
            <a:pPr>
              <a:defRPr/>
            </a:pPr>
            <a:endParaRPr lang="en-US" sz="1050" dirty="0"/>
          </a:p>
          <a:p>
            <a:pPr marL="171450" indent="-171450">
              <a:buFont typeface="Wingdings" pitchFamily="2" charset="2"/>
              <a:buChar char="§"/>
              <a:defRPr/>
            </a:pPr>
            <a:endParaRPr lang="en-GB" sz="1100" dirty="0">
              <a:latin typeface="Futura Medium" panose="00000400000000000000" pitchFamily="2" charset="0"/>
            </a:endParaRP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hell Futura Font Theme">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TITLED.pptx" id="{555F5EC6-E943-4B18-A597-7694320331EF}" vid="{FC738706-1B6F-448E-92CE-D816FAB8C710}"/>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blank</Template>
  <TotalTime>632</TotalTime>
  <Words>565</Words>
  <Application>Microsoft Office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Futura Bold</vt:lpstr>
      <vt:lpstr>Futura Medium</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Ebieto, Hendrix M SPDC-UPC/G/UCN</dc:creator>
  <cp:lastModifiedBy>Ebieto, Hendrix M SPDC-IUC/G/UCN</cp:lastModifiedBy>
  <cp:revision>15</cp:revision>
  <dcterms:created xsi:type="dcterms:W3CDTF">2023-03-01T10:30:20Z</dcterms:created>
  <dcterms:modified xsi:type="dcterms:W3CDTF">2024-03-15T10:16:49Z</dcterms:modified>
</cp:coreProperties>
</file>