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7"/>
  </p:sldMasterIdLst>
  <p:notesMasterIdLst>
    <p:notesMasterId r:id="rId9"/>
  </p:notesMasterIdLst>
  <p:handoutMasterIdLst>
    <p:handoutMasterId r:id="rId10"/>
  </p:handoutMasterIdLst>
  <p:sldIdLst>
    <p:sldId id="463" r:id="rId8"/>
  </p:sldIdLst>
  <p:sldSz cx="12192000" cy="6858000"/>
  <p:notesSz cx="6724650" cy="9774238"/>
  <p:embeddedFontLst>
    <p:embeddedFont>
      <p:font typeface="Futura Bold" panose="00000900000000000000" pitchFamily="2" charset="0"/>
      <p:regular r:id="rId11"/>
    </p:embeddedFont>
    <p:embeddedFont>
      <p:font typeface="Futura Medium" panose="00000400000000000000" pitchFamily="2" charset="0"/>
      <p:regular r:id="rId12"/>
      <p:bold r:id="rId13"/>
      <p:italic r:id="rId14"/>
      <p:boldItalic r:id="rId15"/>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079">
          <p15:clr>
            <a:srgbClr val="A4A3A4"/>
          </p15:clr>
        </p15:guide>
        <p15:guide id="4" pos="21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E9DB"/>
    <a:srgbClr val="99CDB7"/>
    <a:srgbClr val="66B492"/>
    <a:srgbClr val="339B6E"/>
    <a:srgbClr val="DFD1DE"/>
    <a:srgbClr val="C0A2BD"/>
    <a:srgbClr val="A0749B"/>
    <a:srgbClr val="81457A"/>
    <a:srgbClr val="CCD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1" autoAdjust="0"/>
    <p:restoredTop sz="91652" autoAdjust="0"/>
  </p:normalViewPr>
  <p:slideViewPr>
    <p:cSldViewPr showGuides="1">
      <p:cViewPr varScale="1">
        <p:scale>
          <a:sx n="114" d="100"/>
          <a:sy n="114" d="100"/>
        </p:scale>
        <p:origin x="822" y="-4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howGuides="1">
      <p:cViewPr varScale="1">
        <p:scale>
          <a:sx n="64" d="100"/>
          <a:sy n="64" d="100"/>
        </p:scale>
        <p:origin x="2160" y="72"/>
      </p:cViewPr>
      <p:guideLst>
        <p:guide orient="horz" pos="3127"/>
        <p:guide pos="2141"/>
        <p:guide orient="horz" pos="3079"/>
        <p:guide pos="211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1.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font" Target="fonts/font1.fntdata"/><Relationship Id="rId5" Type="http://schemas.openxmlformats.org/officeDocument/2006/relationships/customXml" Target="../customXml/item5.xml"/><Relationship Id="rId15" Type="http://schemas.openxmlformats.org/officeDocument/2006/relationships/font" Target="fonts/font5.fntdata"/><Relationship Id="rId10" Type="http://schemas.openxmlformats.org/officeDocument/2006/relationships/handoutMaster" Target="handoutMasters/handoutMaster1.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4015" cy="488712"/>
          </a:xfrm>
          <a:prstGeom prst="rect">
            <a:avLst/>
          </a:prstGeom>
        </p:spPr>
        <p:txBody>
          <a:bodyPr vert="horz" lIns="90198" tIns="45099" rIns="90198" bIns="45099"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09079" y="0"/>
            <a:ext cx="2914015" cy="488712"/>
          </a:xfrm>
          <a:prstGeom prst="rect">
            <a:avLst/>
          </a:prstGeom>
        </p:spPr>
        <p:txBody>
          <a:bodyPr vert="horz" lIns="90198" tIns="45099" rIns="90198" bIns="45099" rtlCol="0"/>
          <a:lstStyle>
            <a:lvl1pPr algn="r">
              <a:defRPr sz="1200"/>
            </a:lvl1pPr>
          </a:lstStyle>
          <a:p>
            <a:fld id="{78688C09-A274-4C07-9395-CBE67C0DE912}" type="datetimeFigureOut">
              <a:rPr lang="en-GB" smtClean="0">
                <a:latin typeface="Futura Medium" pitchFamily="2" charset="0"/>
              </a:rPr>
              <a:pPr/>
              <a:t>21/08/2019</a:t>
            </a:fld>
            <a:endParaRPr lang="en-GB" dirty="0">
              <a:latin typeface="Futura Medium" pitchFamily="2" charset="0"/>
            </a:endParaRPr>
          </a:p>
        </p:txBody>
      </p:sp>
      <p:sp>
        <p:nvSpPr>
          <p:cNvPr id="4" name="Footer Placeholder 3"/>
          <p:cNvSpPr>
            <a:spLocks noGrp="1"/>
          </p:cNvSpPr>
          <p:nvPr>
            <p:ph type="ftr" sz="quarter" idx="2"/>
          </p:nvPr>
        </p:nvSpPr>
        <p:spPr>
          <a:xfrm>
            <a:off x="0" y="9283829"/>
            <a:ext cx="2914015" cy="488712"/>
          </a:xfrm>
          <a:prstGeom prst="rect">
            <a:avLst/>
          </a:prstGeom>
        </p:spPr>
        <p:txBody>
          <a:bodyPr vert="horz" lIns="90198" tIns="45099" rIns="90198" bIns="45099"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09079" y="9283829"/>
            <a:ext cx="2914015" cy="488712"/>
          </a:xfrm>
          <a:prstGeom prst="rect">
            <a:avLst/>
          </a:prstGeom>
        </p:spPr>
        <p:txBody>
          <a:bodyPr vert="horz" lIns="90198" tIns="45099" rIns="90198" bIns="45099"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4015" cy="488712"/>
          </a:xfrm>
          <a:prstGeom prst="rect">
            <a:avLst/>
          </a:prstGeom>
        </p:spPr>
        <p:txBody>
          <a:bodyPr vert="horz" lIns="90198" tIns="45099" rIns="90198" bIns="45099"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09079" y="0"/>
            <a:ext cx="2914015" cy="488712"/>
          </a:xfrm>
          <a:prstGeom prst="rect">
            <a:avLst/>
          </a:prstGeom>
        </p:spPr>
        <p:txBody>
          <a:bodyPr vert="horz" lIns="90198" tIns="45099" rIns="90198" bIns="45099" rtlCol="0"/>
          <a:lstStyle>
            <a:lvl1pPr algn="r">
              <a:defRPr sz="1200">
                <a:latin typeface="Futura Medium" pitchFamily="2" charset="0"/>
              </a:defRPr>
            </a:lvl1pPr>
          </a:lstStyle>
          <a:p>
            <a:fld id="{E8910CE4-810D-4C84-B7AD-48C304FEA169}" type="datetimeFigureOut">
              <a:rPr lang="en-GB" smtClean="0"/>
              <a:pPr/>
              <a:t>21/08/2019</a:t>
            </a:fld>
            <a:endParaRPr lang="en-GB" dirty="0"/>
          </a:p>
        </p:txBody>
      </p:sp>
      <p:sp>
        <p:nvSpPr>
          <p:cNvPr id="4" name="Slide Image Placeholder 3"/>
          <p:cNvSpPr>
            <a:spLocks noGrp="1" noRot="1" noChangeAspect="1"/>
          </p:cNvSpPr>
          <p:nvPr>
            <p:ph type="sldImg" idx="2"/>
          </p:nvPr>
        </p:nvSpPr>
        <p:spPr>
          <a:xfrm>
            <a:off x="104775" y="733425"/>
            <a:ext cx="6515100" cy="3665538"/>
          </a:xfrm>
          <a:prstGeom prst="rect">
            <a:avLst/>
          </a:prstGeom>
          <a:noFill/>
          <a:ln w="12700">
            <a:solidFill>
              <a:prstClr val="black"/>
            </a:solidFill>
          </a:ln>
        </p:spPr>
        <p:txBody>
          <a:bodyPr vert="horz" lIns="90198" tIns="45099" rIns="90198" bIns="45099" rtlCol="0" anchor="ctr"/>
          <a:lstStyle/>
          <a:p>
            <a:endParaRPr lang="en-GB" dirty="0"/>
          </a:p>
        </p:txBody>
      </p:sp>
      <p:sp>
        <p:nvSpPr>
          <p:cNvPr id="5" name="Notes Placeholder 4"/>
          <p:cNvSpPr>
            <a:spLocks noGrp="1"/>
          </p:cNvSpPr>
          <p:nvPr>
            <p:ph type="body" sz="quarter" idx="3"/>
          </p:nvPr>
        </p:nvSpPr>
        <p:spPr>
          <a:xfrm>
            <a:off x="672465" y="4642763"/>
            <a:ext cx="5379720" cy="4398407"/>
          </a:xfrm>
          <a:prstGeom prst="rect">
            <a:avLst/>
          </a:prstGeom>
        </p:spPr>
        <p:txBody>
          <a:bodyPr vert="horz" lIns="90198" tIns="45099" rIns="90198" bIns="45099"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283829"/>
            <a:ext cx="2914015" cy="488712"/>
          </a:xfrm>
          <a:prstGeom prst="rect">
            <a:avLst/>
          </a:prstGeom>
        </p:spPr>
        <p:txBody>
          <a:bodyPr vert="horz" lIns="90198" tIns="45099" rIns="90198" bIns="45099"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09079" y="9283829"/>
            <a:ext cx="2914015" cy="488712"/>
          </a:xfrm>
          <a:prstGeom prst="rect">
            <a:avLst/>
          </a:prstGeom>
        </p:spPr>
        <p:txBody>
          <a:bodyPr vert="horz" lIns="90198" tIns="45099" rIns="90198" bIns="45099"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60120"/>
            <a:ext cx="9899747" cy="1584040"/>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p15="http://schemas.microsoft.com/office/powerpoint/2012/main">
        <p15:guide id="1" pos="323"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Bef>
                <a:spcPts val="0"/>
              </a:spcBef>
              <a:spcAft>
                <a:spcPts val="0"/>
              </a:spcAft>
              <a:buClr>
                <a:schemeClr val="accent2"/>
              </a:buClr>
              <a:buSzPct val="85000"/>
              <a:buFont typeface="Wingdings" pitchFamily="2" charset="2"/>
              <a:buChar char="n"/>
              <a:defRPr sz="1600"/>
            </a:lvl2pPr>
            <a:lvl3pPr marL="410400" indent="-194400">
              <a:lnSpc>
                <a:spcPct val="140000"/>
              </a:lnSpc>
              <a:spcBef>
                <a:spcPts val="0"/>
              </a:spcBef>
              <a:spcAft>
                <a:spcPts val="0"/>
              </a:spcAft>
              <a:buClr>
                <a:schemeClr val="tx1"/>
              </a:buClr>
              <a:buFont typeface="Wingdings" pitchFamily="2" charset="2"/>
              <a:buChar char="n"/>
              <a:defRPr sz="1600"/>
            </a:lvl3pPr>
            <a:lvl4pPr marL="597600" indent="-187200">
              <a:lnSpc>
                <a:spcPct val="140000"/>
              </a:lnSpc>
              <a:spcBef>
                <a:spcPts val="0"/>
              </a:spcBef>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tabLst/>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Aft>
                <a:spcPts val="0"/>
              </a:spcAft>
              <a:buClr>
                <a:schemeClr val="accent2"/>
              </a:buClr>
              <a:buSzPct val="85000"/>
              <a:buFont typeface="Wingdings" pitchFamily="2" charset="2"/>
              <a:buChar char="n"/>
              <a:defRPr sz="1600"/>
            </a:lvl2pPr>
            <a:lvl3pPr marL="410400" indent="-194400">
              <a:lnSpc>
                <a:spcPct val="140000"/>
              </a:lnSpc>
              <a:spcAft>
                <a:spcPts val="0"/>
              </a:spcAft>
              <a:buClr>
                <a:schemeClr val="tx1"/>
              </a:buClr>
              <a:buFont typeface="Wingdings" pitchFamily="2" charset="2"/>
              <a:buChar char=""/>
              <a:defRPr sz="1600"/>
            </a:lvl3pPr>
            <a:lvl4pPr marL="597600" indent="-187200">
              <a:lnSpc>
                <a:spcPct val="140000"/>
              </a:lnSpc>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3" name="Text Placeholder 2"/>
          <p:cNvSpPr>
            <a:spLocks noGrp="1"/>
          </p:cNvSpPr>
          <p:nvPr>
            <p:ph type="body" sz="quarter" idx="13"/>
          </p:nvPr>
        </p:nvSpPr>
        <p:spPr>
          <a:xfrm>
            <a:off x="513180" y="1438480"/>
            <a:ext cx="11166562"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60120"/>
            <a:ext cx="9899747" cy="1584041"/>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600"/>
            </a:lvl1pPr>
            <a:lvl2pPr marL="215900" indent="-215900" defTabSz="357708">
              <a:lnSpc>
                <a:spcPct val="140000"/>
              </a:lnSpc>
              <a:spcBef>
                <a:spcPts val="0"/>
              </a:spcBef>
              <a:defRPr sz="1600"/>
            </a:lvl2pPr>
            <a:lvl3pPr marL="411163" indent="-195263" defTabSz="357708">
              <a:lnSpc>
                <a:spcPct val="140000"/>
              </a:lnSpc>
              <a:spcBef>
                <a:spcPts val="0"/>
              </a:spcBef>
              <a:buClr>
                <a:schemeClr val="tx1"/>
              </a:buClr>
              <a:buSzPct val="75000"/>
              <a:buFont typeface="Wingdings" pitchFamily="2" charset="2"/>
              <a:buChar char=""/>
              <a:defRPr sz="1600"/>
            </a:lvl3pPr>
            <a:lvl4pPr marL="596900" indent="-185738" defTabSz="357708">
              <a:lnSpc>
                <a:spcPct val="140000"/>
              </a:lnSpc>
              <a:spcBef>
                <a:spcPts val="0"/>
              </a:spcBef>
              <a:buClr>
                <a:schemeClr val="tx1"/>
              </a:buClr>
              <a:buSzPct val="75000"/>
              <a:buFont typeface="Wingdings" pitchFamily="2" charset="2"/>
              <a:buChar char=""/>
              <a:defRPr sz="1600"/>
            </a:lvl4pPr>
            <a:lvl5pPr marL="766763" indent="-155575" defTabSz="357708">
              <a:lnSpc>
                <a:spcPct val="140000"/>
              </a:lnSpc>
              <a:spcBef>
                <a:spcPts val="0"/>
              </a:spcBef>
              <a:buClr>
                <a:schemeClr val="tx1"/>
              </a:buClr>
              <a:buSzPct val="75000"/>
              <a:buFont typeface="Wingdings" pitchFamily="2" charset="2"/>
              <a:buChar char=""/>
              <a:tabLst/>
              <a:defRPr sz="1400"/>
            </a:lvl5pPr>
            <a:lvl6pPr marL="914400" indent="-144463"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p:cNvSpPr/>
          <p:nvPr/>
        </p:nvSpPr>
        <p:spPr>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a:t>Footer </a:t>
            </a:r>
            <a:endParaRPr lang="en-GB" dirty="0"/>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89" r:id="rId7"/>
    <p:sldLayoutId id="2147483691" r:id="rId8"/>
    <p:sldLayoutId id="2147483667" r:id="rId9"/>
    <p:sldLayoutId id="2147483690" r:id="rId10"/>
    <p:sldLayoutId id="2147483692" r:id="rId11"/>
    <p:sldLayoutId id="2147483694" r:id="rId12"/>
    <p:sldLayoutId id="2147483680" r:id="rId13"/>
    <p:sldLayoutId id="2147483697" r:id="rId14"/>
    <p:sldLayoutId id="2147483678" r:id="rId15"/>
    <p:sldLayoutId id="2147483679" r:id="rId16"/>
    <p:sldLayoutId id="2147483700" r:id="rId17"/>
    <p:sldLayoutId id="2147483681" r:id="rId18"/>
    <p:sldLayoutId id="2147483682" r:id="rId19"/>
    <p:sldLayoutId id="2147483683" r:id="rId20"/>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60" userDrawn="1">
          <p15:clr>
            <a:srgbClr val="F26B43"/>
          </p15:clr>
        </p15:guide>
        <p15:guide id="5" orient="horz" pos="963" userDrawn="1">
          <p15:clr>
            <a:srgbClr val="F26B43"/>
          </p15:clr>
        </p15:guide>
        <p15:guide id="6" orient="horz" pos="93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377" y="136686"/>
            <a:ext cx="10210800" cy="418364"/>
          </a:xfrm>
        </p:spPr>
        <p:txBody>
          <a:bodyPr/>
          <a:lstStyle/>
          <a:p>
            <a:pPr algn="ctr"/>
            <a:r>
              <a:rPr lang="en-GB" dirty="0"/>
              <a:t>COST REDUCTION BY OPTIMIZING VISIT TO DIEBU CREEK F/S </a:t>
            </a:r>
            <a:endParaRPr lang="en-US" dirty="0"/>
          </a:p>
        </p:txBody>
      </p:sp>
      <p:sp>
        <p:nvSpPr>
          <p:cNvPr id="3" name="Content Placeholder 2"/>
          <p:cNvSpPr>
            <a:spLocks noGrp="1"/>
          </p:cNvSpPr>
          <p:nvPr>
            <p:ph sz="quarter" idx="11"/>
          </p:nvPr>
        </p:nvSpPr>
        <p:spPr>
          <a:xfrm>
            <a:off x="329251" y="3218562"/>
            <a:ext cx="2734448" cy="3488238"/>
          </a:xfrm>
        </p:spPr>
        <p:txBody>
          <a:bodyPr/>
          <a:lstStyle/>
          <a:p>
            <a:pPr algn="ctr" defTabSz="1219170"/>
            <a:r>
              <a:rPr lang="en-US" sz="1200" b="1" u="sng" dirty="0">
                <a:solidFill>
                  <a:schemeClr val="tx1">
                    <a:lumMod val="50000"/>
                  </a:schemeClr>
                </a:solidFill>
              </a:rPr>
              <a:t>Potentials Benefits and Measurements. </a:t>
            </a:r>
            <a:endParaRPr lang="en-US" sz="1200" dirty="0">
              <a:solidFill>
                <a:schemeClr val="tx1">
                  <a:lumMod val="50000"/>
                </a:schemeClr>
              </a:solidFill>
            </a:endParaRPr>
          </a:p>
          <a:p>
            <a:pPr marL="171450" indent="-171450" defTabSz="1219170">
              <a:buFont typeface="Arial" panose="020B0604020202020204" pitchFamily="34" charset="0"/>
              <a:buChar char="•"/>
            </a:pPr>
            <a:r>
              <a:rPr lang="en-US" sz="1200" dirty="0">
                <a:solidFill>
                  <a:schemeClr val="tx1">
                    <a:lumMod val="50000"/>
                  </a:schemeClr>
                </a:solidFill>
              </a:rPr>
              <a:t>Reduce cost of fueling and equipment maintenance from about #55 million to #25 million/annum thereby saving #30 million naira per annum. </a:t>
            </a:r>
          </a:p>
          <a:p>
            <a:pPr marL="171450" indent="-171450" defTabSz="1219170">
              <a:buFont typeface="Arial" panose="020B0604020202020204" pitchFamily="34" charset="0"/>
              <a:buChar char="•"/>
            </a:pPr>
            <a:r>
              <a:rPr lang="en-US" sz="1200" dirty="0">
                <a:solidFill>
                  <a:schemeClr val="tx1">
                    <a:lumMod val="50000"/>
                  </a:schemeClr>
                </a:solidFill>
              </a:rPr>
              <a:t>Reduce exposure to safety risk along water ways</a:t>
            </a:r>
          </a:p>
          <a:p>
            <a:pPr marL="171450" indent="-171450" defTabSz="1219170">
              <a:buFont typeface="Arial" panose="020B0604020202020204" pitchFamily="34" charset="0"/>
              <a:buChar char="•"/>
            </a:pPr>
            <a:r>
              <a:rPr lang="en-US" sz="1200" dirty="0">
                <a:solidFill>
                  <a:schemeClr val="tx1">
                    <a:lumMod val="50000"/>
                  </a:schemeClr>
                </a:solidFill>
              </a:rPr>
              <a:t>Reduction in fatigue risk on personnel and equipment (boats). </a:t>
            </a:r>
          </a:p>
          <a:p>
            <a:pPr defTabSz="1219170"/>
            <a:endParaRPr lang="en-US" sz="1200" u="sng" dirty="0">
              <a:solidFill>
                <a:schemeClr val="tx1">
                  <a:lumMod val="50000"/>
                </a:schemeClr>
              </a:solidFill>
            </a:endParaRPr>
          </a:p>
          <a:p>
            <a:endParaRPr lang="en-US" dirty="0"/>
          </a:p>
          <a:p>
            <a:endParaRPr lang="en-US" dirty="0"/>
          </a:p>
          <a:p>
            <a:r>
              <a:rPr lang="en-US" dirty="0"/>
              <a:t>					</a:t>
            </a:r>
          </a:p>
        </p:txBody>
      </p:sp>
      <p:sp>
        <p:nvSpPr>
          <p:cNvPr id="4" name="Date Placeholder 3"/>
          <p:cNvSpPr>
            <a:spLocks noGrp="1"/>
          </p:cNvSpPr>
          <p:nvPr>
            <p:ph type="dt" sz="half" idx="2"/>
          </p:nvPr>
        </p:nvSpPr>
        <p:spPr/>
        <p:txBody>
          <a:bodyPr/>
          <a:lstStyle/>
          <a:p>
            <a:pPr>
              <a:defRPr/>
            </a:pPr>
            <a:r>
              <a:rPr lang="en-GB" dirty="0"/>
              <a:t>Date Month 2016</a:t>
            </a:r>
          </a:p>
        </p:txBody>
      </p:sp>
      <p:sp>
        <p:nvSpPr>
          <p:cNvPr id="5" name="Slide Number Placeholder 4"/>
          <p:cNvSpPr>
            <a:spLocks noGrp="1"/>
          </p:cNvSpPr>
          <p:nvPr>
            <p:ph type="sldNum" sz="quarter" idx="4"/>
          </p:nvPr>
        </p:nvSpPr>
        <p:spPr/>
        <p:txBody>
          <a:bodyPr/>
          <a:lstStyle/>
          <a:p>
            <a:fld id="{D32BAE6A-B452-4007-8177-56DD051636F9}" type="slidenum">
              <a:rPr lang="en-GB" smtClean="0"/>
              <a:pPr/>
              <a:t>1</a:t>
            </a:fld>
            <a:endParaRPr lang="en-GB" dirty="0"/>
          </a:p>
        </p:txBody>
      </p:sp>
      <p:sp>
        <p:nvSpPr>
          <p:cNvPr id="6" name="Footer Placeholder 5"/>
          <p:cNvSpPr>
            <a:spLocks noGrp="1"/>
          </p:cNvSpPr>
          <p:nvPr>
            <p:ph type="ftr" sz="quarter" idx="3"/>
          </p:nvPr>
        </p:nvSpPr>
        <p:spPr/>
        <p:txBody>
          <a:bodyPr/>
          <a:lstStyle/>
          <a:p>
            <a:pPr>
              <a:defRPr/>
            </a:pPr>
            <a:r>
              <a:rPr lang="en-GB" dirty="0"/>
              <a:t>Footer </a:t>
            </a:r>
          </a:p>
        </p:txBody>
      </p:sp>
      <p:sp>
        <p:nvSpPr>
          <p:cNvPr id="9" name="Rectangle 4"/>
          <p:cNvSpPr>
            <a:spLocks noChangeArrowheads="1"/>
          </p:cNvSpPr>
          <p:nvPr/>
        </p:nvSpPr>
        <p:spPr bwMode="auto">
          <a:xfrm>
            <a:off x="512762" y="7796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bwMode="auto">
          <a:xfrm>
            <a:off x="129051" y="836114"/>
            <a:ext cx="11834349" cy="238244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nSpc>
                <a:spcPct val="140000"/>
              </a:lnSpc>
              <a:buClr>
                <a:schemeClr val="accent2"/>
              </a:buClr>
              <a:buSzPct val="85000"/>
            </a:pPr>
            <a:r>
              <a:rPr lang="en-US" sz="1400" b="1" u="sng" dirty="0">
                <a:solidFill>
                  <a:schemeClr val="tx1">
                    <a:lumMod val="50000"/>
                  </a:schemeClr>
                </a:solidFill>
              </a:rPr>
              <a:t>Business Case</a:t>
            </a:r>
            <a:r>
              <a:rPr lang="en-US" sz="1200" b="1" dirty="0">
                <a:solidFill>
                  <a:schemeClr val="tx1">
                    <a:lumMod val="50000"/>
                  </a:schemeClr>
                </a:solidFill>
              </a:rPr>
              <a:t>: </a:t>
            </a:r>
            <a:r>
              <a:rPr lang="en-US" sz="1200" dirty="0">
                <a:solidFill>
                  <a:schemeClr val="tx1">
                    <a:lumMod val="50000"/>
                  </a:schemeClr>
                </a:solidFill>
              </a:rPr>
              <a:t>Nun River PU is made up of </a:t>
            </a:r>
            <a:r>
              <a:rPr lang="en-US" sz="1200" dirty="0" err="1">
                <a:solidFill>
                  <a:schemeClr val="tx1">
                    <a:lumMod val="50000"/>
                  </a:schemeClr>
                </a:solidFill>
              </a:rPr>
              <a:t>NunR</a:t>
            </a:r>
            <a:r>
              <a:rPr lang="en-US" sz="1200" dirty="0">
                <a:solidFill>
                  <a:schemeClr val="tx1">
                    <a:lumMod val="50000"/>
                  </a:schemeClr>
                </a:solidFill>
              </a:rPr>
              <a:t> FS and </a:t>
            </a:r>
            <a:r>
              <a:rPr lang="en-US" sz="1200" dirty="0" err="1">
                <a:solidFill>
                  <a:schemeClr val="tx1">
                    <a:lumMod val="50000"/>
                  </a:schemeClr>
                </a:solidFill>
              </a:rPr>
              <a:t>Dbuc</a:t>
            </a:r>
            <a:r>
              <a:rPr lang="en-US" sz="1200" dirty="0">
                <a:solidFill>
                  <a:schemeClr val="tx1">
                    <a:lumMod val="50000"/>
                  </a:schemeClr>
                </a:solidFill>
              </a:rPr>
              <a:t> FS that normally require daily operational visit for routine operations. By virtue of proximity to the FLB, </a:t>
            </a:r>
            <a:r>
              <a:rPr lang="en-US" sz="1200" dirty="0" err="1">
                <a:solidFill>
                  <a:schemeClr val="tx1">
                    <a:lumMod val="50000"/>
                  </a:schemeClr>
                </a:solidFill>
              </a:rPr>
              <a:t>Dbuc</a:t>
            </a:r>
            <a:r>
              <a:rPr lang="en-US" sz="1200" dirty="0">
                <a:solidFill>
                  <a:schemeClr val="tx1">
                    <a:lumMod val="50000"/>
                  </a:schemeClr>
                </a:solidFill>
              </a:rPr>
              <a:t> FS which is about 2hours sailing by boat requires a lot of resources and logistics in form of work Crew and security boats fueling, escort security services, increase boat maintenance cost and associated risk exposures on the water ways.  Currently on each trip, about 300ltrs of AGO is used for the Operations team boat, 500ltrs of PMS is used for the security escort lead and chase gun-boats, security escort payments and safety risk exposure of personnel. Therefore, amounting to financial cost of about #150,000/trip and #55 million naira/annum. </a:t>
            </a:r>
          </a:p>
          <a:p>
            <a:pPr>
              <a:lnSpc>
                <a:spcPct val="140000"/>
              </a:lnSpc>
              <a:buClr>
                <a:schemeClr val="accent2"/>
              </a:buClr>
              <a:buSzPct val="85000"/>
            </a:pPr>
            <a:r>
              <a:rPr lang="en-US" sz="1200" dirty="0">
                <a:solidFill>
                  <a:schemeClr val="tx1">
                    <a:lumMod val="50000"/>
                  </a:schemeClr>
                </a:solidFill>
              </a:rPr>
              <a:t>        This initiate is exploring the opportunity of reducing the frequency of visit to the DBUC remote location from 7 days to 3 days/week through (i) optimization of available resources, (ii) better planning and harmonization of jobs involving all O&amp;M teams, contractors and other third parties, (iii) In-house Up skilling of station wardens (iv) reinforcement of duty of care for equipment and system ownership and (v) Utilization of remote monitoring tool such as PI process book and smart connect for real time monitoring, while retaining flexibility to response to emergency when required. </a:t>
            </a:r>
          </a:p>
          <a:p>
            <a:pPr>
              <a:lnSpc>
                <a:spcPct val="140000"/>
              </a:lnSpc>
              <a:buClr>
                <a:schemeClr val="accent2"/>
              </a:buClr>
              <a:buSzPct val="85000"/>
            </a:pPr>
            <a:r>
              <a:rPr lang="en-US" sz="1400" b="1" u="sng" dirty="0">
                <a:solidFill>
                  <a:schemeClr val="tx1">
                    <a:lumMod val="50000"/>
                  </a:schemeClr>
                </a:solidFill>
              </a:rPr>
              <a:t>Objective:</a:t>
            </a:r>
            <a:r>
              <a:rPr lang="en-US" sz="1200" dirty="0">
                <a:solidFill>
                  <a:schemeClr val="tx1">
                    <a:lumMod val="50000"/>
                  </a:schemeClr>
                </a:solidFill>
              </a:rPr>
              <a:t> To ensure Cost and Safety risk exposure reduction in central East Hub. </a:t>
            </a:r>
          </a:p>
        </p:txBody>
      </p:sp>
      <p:sp>
        <p:nvSpPr>
          <p:cNvPr id="15" name="Content Placeholder 2"/>
          <p:cNvSpPr txBox="1">
            <a:spLocks/>
          </p:cNvSpPr>
          <p:nvPr/>
        </p:nvSpPr>
        <p:spPr bwMode="auto">
          <a:xfrm>
            <a:off x="8077199" y="3387822"/>
            <a:ext cx="3785549" cy="308137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defTabSz="1219170"/>
            <a:r>
              <a:rPr lang="en-US" sz="1200" b="1" u="sng" dirty="0">
                <a:solidFill>
                  <a:schemeClr val="tx1">
                    <a:lumMod val="50000"/>
                  </a:schemeClr>
                </a:solidFill>
              </a:rPr>
              <a:t>Critical Success Factors</a:t>
            </a:r>
            <a:endParaRPr lang="en-US" dirty="0"/>
          </a:p>
          <a:p>
            <a:pPr marL="171450" indent="-171450" defTabSz="1219170">
              <a:buFont typeface="Arial" panose="020B0604020202020204" pitchFamily="34" charset="0"/>
              <a:buChar char="•"/>
            </a:pPr>
            <a:r>
              <a:rPr lang="en-US" sz="1200" dirty="0">
                <a:solidFill>
                  <a:schemeClr val="tx1">
                    <a:lumMod val="50000"/>
                  </a:schemeClr>
                </a:solidFill>
              </a:rPr>
              <a:t>Demonstration of minimum visual FLM competence by station wardens.</a:t>
            </a:r>
          </a:p>
          <a:p>
            <a:pPr marL="171450" indent="-171450" defTabSz="1219170">
              <a:buFont typeface="Arial" panose="020B0604020202020204" pitchFamily="34" charset="0"/>
              <a:buChar char="•"/>
            </a:pPr>
            <a:r>
              <a:rPr lang="en-US" sz="1200" dirty="0">
                <a:solidFill>
                  <a:schemeClr val="tx1">
                    <a:lumMod val="50000"/>
                  </a:schemeClr>
                </a:solidFill>
              </a:rPr>
              <a:t>Review of number of emergency intervention movements call out required with the first 3 months of implementation.</a:t>
            </a:r>
          </a:p>
          <a:p>
            <a:pPr defTabSz="1219170"/>
            <a:r>
              <a:rPr lang="en-US" sz="1200" b="1" u="sng" dirty="0">
                <a:solidFill>
                  <a:schemeClr val="tx1">
                    <a:lumMod val="50000"/>
                  </a:schemeClr>
                </a:solidFill>
              </a:rPr>
              <a:t> </a:t>
            </a:r>
          </a:p>
          <a:p>
            <a:pPr marL="171450" indent="-171450" defTabSz="1219170">
              <a:buFont typeface="Arial" panose="020B0604020202020204" pitchFamily="34" charset="0"/>
              <a:buChar char="•"/>
            </a:pPr>
            <a:r>
              <a:rPr lang="en-US" sz="1200" b="1" u="sng" dirty="0">
                <a:solidFill>
                  <a:schemeClr val="tx1">
                    <a:lumMod val="50000"/>
                  </a:schemeClr>
                </a:solidFill>
              </a:rPr>
              <a:t>Initiative Owner </a:t>
            </a:r>
            <a:r>
              <a:rPr lang="en-US" sz="1200" b="1" dirty="0">
                <a:solidFill>
                  <a:schemeClr val="tx1">
                    <a:lumMod val="50000"/>
                  </a:schemeClr>
                </a:solidFill>
              </a:rPr>
              <a:t>	</a:t>
            </a:r>
            <a:r>
              <a:rPr lang="en-US" sz="1200" b="1" u="sng" dirty="0">
                <a:solidFill>
                  <a:schemeClr val="tx1">
                    <a:lumMod val="50000"/>
                  </a:schemeClr>
                </a:solidFill>
              </a:rPr>
              <a:t>Project Sponsor</a:t>
            </a:r>
          </a:p>
          <a:p>
            <a:pPr defTabSz="1219170"/>
            <a:r>
              <a:rPr lang="en-US" sz="1200" dirty="0">
                <a:solidFill>
                  <a:schemeClr val="tx1">
                    <a:lumMod val="50000"/>
                  </a:schemeClr>
                </a:solidFill>
              </a:rPr>
              <a:t>     Ibrahim </a:t>
            </a:r>
            <a:r>
              <a:rPr lang="en-US" sz="1200" dirty="0" err="1">
                <a:solidFill>
                  <a:schemeClr val="tx1">
                    <a:lumMod val="50000"/>
                  </a:schemeClr>
                </a:solidFill>
              </a:rPr>
              <a:t>Saheed</a:t>
            </a:r>
            <a:r>
              <a:rPr lang="en-US" sz="1200" dirty="0">
                <a:solidFill>
                  <a:schemeClr val="tx1">
                    <a:lumMod val="50000"/>
                  </a:schemeClr>
                </a:solidFill>
              </a:rPr>
              <a:t>	     PUM</a:t>
            </a:r>
          </a:p>
        </p:txBody>
      </p:sp>
      <p:sp>
        <p:nvSpPr>
          <p:cNvPr id="14" name="Content Placeholder 2">
            <a:extLst>
              <a:ext uri="{FF2B5EF4-FFF2-40B4-BE49-F238E27FC236}">
                <a16:creationId xmlns:a16="http://schemas.microsoft.com/office/drawing/2014/main" id="{81C80268-6922-466E-A0C2-0D4F62BACC5F}"/>
              </a:ext>
            </a:extLst>
          </p:cNvPr>
          <p:cNvSpPr txBox="1">
            <a:spLocks/>
          </p:cNvSpPr>
          <p:nvPr/>
        </p:nvSpPr>
        <p:spPr bwMode="auto">
          <a:xfrm>
            <a:off x="3263899" y="3269030"/>
            <a:ext cx="4660698" cy="381757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defTabSz="1219170"/>
            <a:r>
              <a:rPr lang="en-US" sz="1200" b="1" u="sng" dirty="0">
                <a:solidFill>
                  <a:schemeClr val="tx1">
                    <a:lumMod val="50000"/>
                  </a:schemeClr>
                </a:solidFill>
              </a:rPr>
              <a:t>Projects and Actions Timeline</a:t>
            </a:r>
          </a:p>
          <a:p>
            <a:pPr marL="171450" indent="-171450" defTabSz="1219170">
              <a:buFont typeface="Arial" panose="020B0604020202020204" pitchFamily="34" charset="0"/>
              <a:buChar char="•"/>
            </a:pPr>
            <a:r>
              <a:rPr lang="en-US" sz="1200" b="1" dirty="0">
                <a:solidFill>
                  <a:schemeClr val="tx1">
                    <a:lumMod val="50000"/>
                  </a:schemeClr>
                </a:solidFill>
              </a:rPr>
              <a:t>L1: 01.04.19: </a:t>
            </a:r>
            <a:r>
              <a:rPr lang="en-US" sz="1200" dirty="0">
                <a:solidFill>
                  <a:schemeClr val="tx1">
                    <a:lumMod val="50000"/>
                  </a:schemeClr>
                </a:solidFill>
              </a:rPr>
              <a:t>Review all critical and routine activities in DBUC remote location (PM, CM, Ops, wellhead and contractors). </a:t>
            </a:r>
          </a:p>
          <a:p>
            <a:pPr marL="171450" indent="-171450" defTabSz="1219170">
              <a:buFont typeface="Arial" panose="020B0604020202020204" pitchFamily="34" charset="0"/>
              <a:buChar char="•"/>
            </a:pPr>
            <a:r>
              <a:rPr lang="en-US" sz="1200" b="1" dirty="0">
                <a:solidFill>
                  <a:schemeClr val="tx1">
                    <a:lumMod val="50000"/>
                  </a:schemeClr>
                </a:solidFill>
              </a:rPr>
              <a:t>L2: 15.04.19: </a:t>
            </a:r>
            <a:r>
              <a:rPr lang="en-US" sz="1200" dirty="0">
                <a:solidFill>
                  <a:schemeClr val="tx1">
                    <a:lumMod val="50000"/>
                  </a:schemeClr>
                </a:solidFill>
              </a:rPr>
              <a:t>Carryout in-house upskilling of station wardens personnel on Operations FLM and major equipment visual surveillance.</a:t>
            </a:r>
          </a:p>
          <a:p>
            <a:pPr marL="171450" indent="-171450" defTabSz="1219170">
              <a:buFont typeface="Arial" panose="020B0604020202020204" pitchFamily="34" charset="0"/>
              <a:buChar char="•"/>
            </a:pPr>
            <a:r>
              <a:rPr lang="en-US" sz="1200" b="1" dirty="0">
                <a:solidFill>
                  <a:schemeClr val="tx1">
                    <a:lumMod val="50000"/>
                  </a:schemeClr>
                </a:solidFill>
              </a:rPr>
              <a:t>L3: 17.04.19: </a:t>
            </a:r>
            <a:r>
              <a:rPr lang="en-US" sz="1200" dirty="0">
                <a:solidFill>
                  <a:schemeClr val="tx1">
                    <a:lumMod val="50000"/>
                  </a:schemeClr>
                </a:solidFill>
              </a:rPr>
              <a:t>Provision of flawless communication channel between the station wardens and operations team in FLB.  (Intrinsically safe mobile phone with Airtel and/or Glo network, Thuraya).</a:t>
            </a:r>
          </a:p>
          <a:p>
            <a:pPr marL="171450" indent="-171450" defTabSz="1219170">
              <a:buFont typeface="Arial" panose="020B0604020202020204" pitchFamily="34" charset="0"/>
              <a:buChar char="•"/>
            </a:pPr>
            <a:r>
              <a:rPr lang="en-US" sz="1200" b="1" dirty="0">
                <a:solidFill>
                  <a:schemeClr val="tx1">
                    <a:lumMod val="50000"/>
                  </a:schemeClr>
                </a:solidFill>
              </a:rPr>
              <a:t>L4: 25.04.19: </a:t>
            </a:r>
            <a:r>
              <a:rPr lang="en-US" sz="1200" dirty="0">
                <a:solidFill>
                  <a:schemeClr val="tx1">
                    <a:lumMod val="50000"/>
                  </a:schemeClr>
                </a:solidFill>
              </a:rPr>
              <a:t>Carryout out adequate planning and scheduling of all related task within the agreed visiting days window.</a:t>
            </a:r>
          </a:p>
          <a:p>
            <a:pPr marL="171450" indent="-171450" defTabSz="1219170">
              <a:buFont typeface="Arial" panose="020B0604020202020204" pitchFamily="34" charset="0"/>
              <a:buChar char="•"/>
            </a:pPr>
            <a:r>
              <a:rPr lang="en-US" sz="1200" b="1" dirty="0">
                <a:solidFill>
                  <a:schemeClr val="tx1">
                    <a:lumMod val="50000"/>
                  </a:schemeClr>
                </a:solidFill>
              </a:rPr>
              <a:t>L5: 01.05.19: </a:t>
            </a:r>
            <a:r>
              <a:rPr lang="en-US" sz="1200" dirty="0">
                <a:solidFill>
                  <a:schemeClr val="tx1">
                    <a:lumMod val="50000"/>
                  </a:schemeClr>
                </a:solidFill>
              </a:rPr>
              <a:t>Review performance and optimize as necessary</a:t>
            </a:r>
          </a:p>
          <a:p>
            <a:endParaRPr lang="en-US" dirty="0"/>
          </a:p>
          <a:p>
            <a:r>
              <a:rPr lang="en-US" dirty="0"/>
              <a:t>					</a:t>
            </a:r>
          </a:p>
        </p:txBody>
      </p:sp>
    </p:spTree>
    <p:extLst>
      <p:ext uri="{BB962C8B-B14F-4D97-AF65-F5344CB8AC3E}">
        <p14:creationId xmlns:p14="http://schemas.microsoft.com/office/powerpoint/2010/main" val="860045542"/>
      </p:ext>
    </p:extLst>
  </p:cSld>
  <p:clrMapOvr>
    <a:masterClrMapping/>
  </p:clrMapOvr>
  <p:transition/>
</p:sld>
</file>

<file path=ppt/theme/theme1.xml><?xml version="1.0" encoding="utf-8"?>
<a:theme xmlns:a="http://schemas.openxmlformats.org/drawingml/2006/main" name="Shell WizKit V3_Template_Widescreen_07june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25.potx" id="{5E22847D-5CBF-4CA8-8CE3-232DAB546EA5}" vid="{4B24E3B9-20E2-4138-8309-8028B113B2B8}"/>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customXsn xmlns="http://schemas.microsoft.com/office/2006/metadata/customXsn">
  <xsnLocation/>
  <cached>True</cached>
  <openByDefault>True</openByDefault>
  <xsnScope>/sites/aaaaa8320</xsnScope>
</customXsn>
</file>

<file path=customXml/item3.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D34C64B2CDF834BA69A2A80D2F4FF7B" ma:contentTypeVersion="256" ma:contentTypeDescription="Shell Document is a document that derives it properties from the 'Shell Document Base' content type." ma:contentTypeScope="" ma:versionID="52c074a6b2af0a5664d43c14055c4acb">
  <xsd:schema xmlns:xsd="http://www.w3.org/2001/XMLSchema" xmlns:xs="http://www.w3.org/2001/XMLSchema" xmlns:p="http://schemas.microsoft.com/office/2006/metadata/properties" xmlns:ns1="http://schemas.microsoft.com/sharepoint/v3" xmlns:ns2="4569d55d-ab0a-4ebb-9966-2871c9d3c86b" xmlns:ns4="562bee5c-c509-42fb-ba2d-09190ee24177" xmlns:ns5="http://schemas.microsoft.com/sharepoint/v4" targetNamespace="http://schemas.microsoft.com/office/2006/metadata/properties" ma:root="true" ma:fieldsID="40cc4d9d53e6fe851e9fe185c40af222" ns1:_="" ns2:_="" ns4:_="" ns5:_="">
    <xsd:import namespace="http://schemas.microsoft.com/sharepoint/v3"/>
    <xsd:import namespace="4569d55d-ab0a-4ebb-9966-2871c9d3c86b"/>
    <xsd:import namespace="562bee5c-c509-42fb-ba2d-09190ee24177"/>
    <xsd:import namespace="http://schemas.microsoft.com/sharepoint/v4"/>
    <xsd:element name="properties">
      <xsd:complexType>
        <xsd:sequence>
          <xsd:element name="documentManagement">
            <xsd:complexType>
              <xsd:all>
                <xsd:element ref="ns1:Shell_x0020_SharePoint_x0020_SAEF_x0020_Owner" minOccurs="0"/>
                <xsd:element ref="ns2:_dlc_DocIdUrl" minOccurs="0"/>
                <xsd:element ref="ns1:Shell_x0020_SharePoint_x0020_SAEF_x0020_SiteCollectionName"/>
                <xsd:element ref="ns1:Shell_x0020_SharePoint_x0020_SAEF_x0020_SiteOwner"/>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ice2f7984e9548f9a31773f854109466" minOccurs="0"/>
                <xsd:element ref="ns4:j34f96ae8e6f4bcabd929698e8369ad6" minOccurs="0"/>
                <xsd:element ref="ns4:m27a77c6217043dda0efeb6a3870ea75" minOccurs="0"/>
                <xsd:element ref="ns4:l66fdc14b4fa46eea88ee2aac7ad2eac" minOccurs="0"/>
                <xsd:element ref="ns4:gd7acb725c174ee6b184d60d15597f6a" minOccurs="0"/>
                <xsd:element ref="ns4:p8984985015b40798918b5a01b45e4b3" minOccurs="0"/>
                <xsd:element ref="ns4:h284211f833048b1a5ccec1f0d9b0f7a" minOccurs="0"/>
                <xsd:element ref="ns4:f7493bb9534844dea7875c9f505950a2" minOccurs="0"/>
                <xsd:element ref="ns4:l29dd253148e4d109b8c1444f6695d3b" minOccurs="0"/>
                <xsd:element ref="ns4:c47cabfea1bc4e2691b8d95c8ce41647" minOccurs="0"/>
                <xsd:element ref="ns4:a99e316a51584b349a985674ef8a1639" minOccurs="0"/>
                <xsd:element ref="ns4:dc07035f798748f5ba882d29e2b62c9e"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Owner" ma:index="8" nillable="true" ma:displayName="Owner" ma:hidden="true" ma:internalName="Shell_x0020_SharePoint_x0020_SAEF_x0020_Owner">
      <xsd:simpleType>
        <xsd:restriction base="dms:Text"/>
      </xsd:simpleType>
    </xsd:element>
    <xsd:element name="Shell_x0020_SharePoint_x0020_SAEF_x0020_SiteCollectionName" ma:index="21" ma:displayName="Site Collection Name" ma:default="Global Production Engineering" ma:hidden="true" ma:internalName="Shell_x0020_SharePoint_x0020_SAEF_x0020_SiteCollectionName">
      <xsd:simpleType>
        <xsd:restriction base="dms:Text"/>
      </xsd:simpleType>
    </xsd:element>
    <xsd:element name="Shell_x0020_SharePoint_x0020_SAEF_x0020_SiteOwner" ma:index="22" ma:displayName="Site Owner" ma:default="europe\ellen.hall" ma:hidden="true" ma:internalName="Shell_x0020_SharePoint_x0020_SAEF_x0020_SiteOwner">
      <xsd:simpleType>
        <xsd:restriction base="dms:Text"/>
      </xsd:simpleType>
    </xsd:element>
    <xsd:element name="Shell_x0020_SharePoint_x0020_SAEF_x0020_Collection" ma:index="25" ma:displayName="Collection" ma:default="0" ma:hidden="true" ma:internalName="Shell_x0020_SharePoint_x0020_SAEF_x0020_Collection">
      <xsd:simpleType>
        <xsd:restriction base="dms:Boolean"/>
      </xsd:simpleType>
    </xsd:element>
    <xsd:element name="Shell_x0020_SharePoint_x0020_SAEF_x0020_KeepFileLocal" ma:index="26"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27" nillable="true" ma:displayName="Asset Identifier" ma:hidden="true" ma:internalName="Shell_x0020_SharePoint_x0020_SAEF_x0020_AssetIdentifier">
      <xsd:simpleType>
        <xsd:restriction base="dms:Text"/>
      </xsd:simpleType>
    </xsd:element>
    <xsd:element name="Shell_x0020_SharePoint_x0020_SAEF_x0020_FilePlanRecordType" ma:index="30" nillable="true" ma:displayName="File Plan Record Type" ma:hidden="true" ma:internalName="Shell_x0020_SharePoint_x0020_SAEF_x0020_FilePlanRecordType">
      <xsd:simpleType>
        <xsd:restriction base="dms:Text"/>
      </xsd:simpleType>
    </xsd:element>
    <xsd:element name="Shell_x0020_SharePoint_x0020_SAEF_x0020_RecordStatus" ma:index="31" nillable="true" ma:displayName="Record Status" ma:hidden="true" ma:internalName="Shell_x0020_SharePoint_x0020_SAEF_x0020_RecordStatus">
      <xsd:simpleType>
        <xsd:restriction base="dms:Text"/>
      </xsd:simpleType>
    </xsd:element>
    <xsd:element name="Shell_x0020_SharePoint_x0020_SAEF_x0020_Declarer" ma:index="32" nillable="true" ma:displayName="Declarer" ma:hidden="true" ma:internalName="Shell_x0020_SharePoint_x0020_SAEF_x0020_Declarer">
      <xsd:simpleType>
        <xsd:restriction base="dms:Text"/>
      </xsd:simpleType>
    </xsd:element>
    <xsd:element name="Shell_x0020_SharePoint_x0020_SAEF_x0020_IsRecord" ma:index="33" nillable="true" ma:displayName="Is Record" ma:hidden="true" ma:internalName="Shell_x0020_SharePoint_x0020_SAEF_x0020_IsRecord">
      <xsd:simpleType>
        <xsd:restriction base="dms:Text"/>
      </xsd:simpleType>
    </xsd:element>
    <xsd:element name="Shell_x0020_SharePoint_x0020_SAEF_x0020_TRIMRecordNumber" ma:index="34" nillable="true" ma:displayName="TRIM Record Number" ma:hidden="true" ma:internalName="Shell_x0020_SharePoint_x0020_SAEF_x0020_TRIMRecordNumber">
      <xsd:simpleType>
        <xsd:restriction base="dms:Text"/>
      </xsd:simpleType>
    </xsd:element>
    <xsd:element name="_dlc_Exempt" ma:index="35" nillable="true" ma:displayName="Exempt from Policy" ma:hidden="true" ma:internalName="_dlc_Exempt" ma:readOnly="true">
      <xsd:simpleType>
        <xsd:restriction base="dms:Unknown"/>
      </xsd:simpleType>
    </xsd:element>
    <xsd:element name="_dlc_ExpireDateSaved" ma:index="36" nillable="true" ma:displayName="Original Expiration Date" ma:hidden="true" ma:internalName="_dlc_ExpireDateSaved" ma:readOnly="true">
      <xsd:simpleType>
        <xsd:restriction base="dms:DateTime"/>
      </xsd:simpleType>
    </xsd:element>
    <xsd:element name="_dlc_ExpireDate" ma:index="37" nillable="true" ma:displayName="Expiration Date" ma:description="" ma:hidden="true" ma:indexed="true" ma:internalName="_dlc_ExpireDate" ma:readOnly="true">
      <xsd:simpleType>
        <xsd:restriction base="dms:DateTime"/>
      </xsd:simpleType>
    </xsd:element>
    <xsd:element name="AverageRating" ma:index="40" nillable="true" ma:displayName="Rating (0-5)" ma:decimals="2" ma:description="Average value of all the ratings that have been submitted" ma:hidden="true" ma:internalName="AverageRating" ma:readOnly="true">
      <xsd:simpleType>
        <xsd:restriction base="dms:Number"/>
      </xsd:simpleType>
    </xsd:element>
    <xsd:element name="RatingCount" ma:index="41"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569d55d-ab0a-4ebb-9966-2871c9d3c86b" elementFormDefault="qualified">
    <xsd:import namespace="http://schemas.microsoft.com/office/2006/documentManagement/types"/>
    <xsd:import namespace="http://schemas.microsoft.com/office/infopath/2007/PartnerControls"/>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8"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element name="TaxCatchAll" ma:index="38" nillable="true" ma:displayName="Taxonomy Catch All Column" ma:description="" ma:hidden="true" ma:list="{e3ee2806-30e1-467b-afa7-92106bdc835e}" ma:internalName="TaxCatchAll" ma:showField="CatchAllData" ma:web="4569d55d-ab0a-4ebb-9966-2871c9d3c86b">
      <xsd:complexType>
        <xsd:complexContent>
          <xsd:extension base="dms:MultiChoiceLookup">
            <xsd:sequence>
              <xsd:element name="Value" type="dms:Lookup" maxOccurs="unbounded" minOccurs="0" nillable="true"/>
            </xsd:sequence>
          </xsd:extension>
        </xsd:complexContent>
      </xsd:complexType>
    </xsd:element>
    <xsd:element name="TaxCatchAllLabel" ma:index="39" nillable="true" ma:displayName="Taxonomy Catch All Column1" ma:description="" ma:hidden="true" ma:list="{e3ee2806-30e1-467b-afa7-92106bdc835e}" ma:internalName="TaxCatchAllLabel" ma:readOnly="true" ma:showField="CatchAllDataLabel" ma:web="4569d55d-ab0a-4ebb-9966-2871c9d3c86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62bee5c-c509-42fb-ba2d-09190ee24177" elementFormDefault="qualified">
    <xsd:import namespace="http://schemas.microsoft.com/office/2006/documentManagement/types"/>
    <xsd:import namespace="http://schemas.microsoft.com/office/infopath/2007/PartnerControls"/>
    <xsd:element name="ice2f7984e9548f9a31773f854109466" ma:index="42" ma:taxonomy="true" ma:internalName="ice2f7984e9548f9a31773f854109466" ma:taxonomyFieldName="Shell_x0020_SharePoint_x0020_SAEF_x0020_SecurityClassification" ma:displayName="Security Classification" ma:default="10;#Restricted|21aa7f98-4035-4019-a764-107acb7269af"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j34f96ae8e6f4bcabd929698e8369ad6" ma:index="43" ma:taxonomy="true" ma:internalName="j34f96ae8e6f4bcabd929698e8369ad6" ma:taxonomyFieldName="Shell_x0020_SharePoint_x0020_SAEF_x0020_ExportControlClassification" ma:displayName="Export Control" ma:default="9;#Non-US content - Non Controlled|2ac8835e-0587-4096-a6e2-1f68da1e6cb3" ma:fieldId="{334f96ae-8e6f-4bca-bd92-9698e8369ad6}"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m27a77c6217043dda0efeb6a3870ea75" ma:index="44" ma:taxonomy="true" ma:internalName="m27a77c6217043dda0efeb6a3870ea75" ma:taxonomyFieldName="Shell_x0020_SharePoint_x0020_SAEF_x0020_DocumentStatus" ma:displayName="Document Status" ma:default="11;#Draft|1c86f377-7d91-4c95-bd5b-c18c83fe0aa5" ma:fieldId="{627a77c6-2170-43dd-a0ef-eb6a3870ea75}" ma:sspId="e3aebf70-341c-4d91-bdd3-aba9df361687" ma:termSetId="935aba77-d2cb-414d-bb70-87b73a0515d8" ma:anchorId="00000000-0000-0000-0000-000000000000" ma:open="false" ma:isKeyword="false">
      <xsd:complexType>
        <xsd:sequence>
          <xsd:element ref="pc:Terms" minOccurs="0" maxOccurs="1"/>
        </xsd:sequence>
      </xsd:complexType>
    </xsd:element>
    <xsd:element name="l66fdc14b4fa46eea88ee2aac7ad2eac" ma:index="45" ma:taxonomy="true" ma:internalName="l66fdc14b4fa46eea88ee2aac7ad2eac" ma:taxonomyFieldName="Shell_x0020_SharePoint_x0020_SAEF_x0020_DocumentType" ma:displayName="Document Type" ma:default="" ma:fieldId="{566fdc14-b4fa-46ee-a88e-e2aac7ad2eac}" ma:sspId="e3aebf70-341c-4d91-bdd3-aba9df361687" ma:termSetId="b6feb9a0-8433-45b5-9634-27a3c7ba78c3" ma:anchorId="17007717-f426-49c9-ad39-2fd6dbd79117" ma:open="false" ma:isKeyword="false">
      <xsd:complexType>
        <xsd:sequence>
          <xsd:element ref="pc:Terms" minOccurs="0" maxOccurs="1"/>
        </xsd:sequence>
      </xsd:complexType>
    </xsd:element>
    <xsd:element name="gd7acb725c174ee6b184d60d15597f6a" ma:index="46" ma:taxonomy="true" ma:internalName="gd7acb725c174ee6b184d60d15597f6a" ma:taxonomyFieldName="Shell_x0020_SharePoint_x0020_SAEF_x0020_Business" ma:displayName="Business" ma:default="1;#Upstream International|dabf15d9-4f75-4ed1-b8a1-a0c3e2a85888" ma:fieldId="{0d7acb72-5c17-4ee6-b184-d60d15597f6a}"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p8984985015b40798918b5a01b45e4b3" ma:index="47" ma:taxonomy="true" ma:internalName="p8984985015b40798918b5a01b45e4b3" ma:taxonomyFieldName="Shell_x0020_SharePoint_x0020_SAEF_x0020_BusinessUnitRegion" ma:displayName="Business Unit/Region" ma:default="2;#Global Production Engineering|586b4a7a-c0a0-4515-8be9-0a9770b58221" ma:fieldId="{98984985-015b-4079-8918-b5a01b45e4b3}"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h284211f833048b1a5ccec1f0d9b0f7a" ma:index="48" ma:taxonomy="true" ma:internalName="h284211f833048b1a5ccec1f0d9b0f7a" ma:taxonomyFieldName="Shell_x0020_SharePoint_x0020_SAEF_x0020_GlobalFunction" ma:displayName="Business Function" ma:default="3;#Not Applicable|ddce64fb-3cb8-4cd9-8e3d-0fe554247fd1" ma:fieldId="{1284211f-8330-48b1-a5cc-ec1f0d9b0f7a}" ma:sspId="e3aebf70-341c-4d91-bdd3-aba9df361687" ma:termSetId="354c4cc3-2d4b-4608-9bbd-a538d7fca2d9" ma:anchorId="00000000-0000-0000-0000-000000000000" ma:open="false" ma:isKeyword="false">
      <xsd:complexType>
        <xsd:sequence>
          <xsd:element ref="pc:Terms" minOccurs="0" maxOccurs="1"/>
        </xsd:sequence>
      </xsd:complexType>
    </xsd:element>
    <xsd:element name="f7493bb9534844dea7875c9f505950a2" ma:index="49" nillable="true" ma:taxonomy="true" ma:internalName="f7493bb9534844dea7875c9f505950a2" ma:taxonomyFieldName="Shell_x0020_SharePoint_x0020_SAEF_x0020_BusinessProcess" ma:displayName="Business Process" ma:default="8;#Production - Operational Effectiveness|9500c6e2-2375-4105-9233-40a592cade69" ma:fieldId="{f7493bb9-5348-44de-a787-5c9f505950a2}" ma:sspId="e3aebf70-341c-4d91-bdd3-aba9df361687" ma:termSetId="f105a133-66fc-4406-afa4-8b472c9cdbbb" ma:anchorId="00000000-0000-0000-0000-000000000000" ma:open="false" ma:isKeyword="false">
      <xsd:complexType>
        <xsd:sequence>
          <xsd:element ref="pc:Terms" minOccurs="0" maxOccurs="1"/>
        </xsd:sequence>
      </xsd:complexType>
    </xsd:element>
    <xsd:element name="l29dd253148e4d109b8c1444f6695d3b" ma:index="50" ma:taxonomy="true" ma:internalName="l29dd253148e4d109b8c1444f6695d3b" ma:taxonomyFieldName="Shell_x0020_SharePoint_x0020_SAEF_x0020_LegalEntity" ma:displayName="Legal Entity" ma:default="4;#SIEP|ca814f84-fd49-4cca-9dd4-ac559012442b" ma:fieldId="{529dd253-148e-4d10-9b8c-1444f6695d3b}"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c47cabfea1bc4e2691b8d95c8ce41647" ma:index="51" ma:taxonomy="true" ma:internalName="c47cabfea1bc4e2691b8d95c8ce41647" ma:taxonomyFieldName="Shell_x0020_SharePoint_x0020_SAEF_x0020_WorkgroupID" ma:displayName="TRIM Workgroup" ma:default="5;#Upstream _ Single File Plan - 22022|d3ed65c1-761d-4a84-a678-924ffd6ed182" ma:fieldId="{c47cabfe-a1bc-4e26-91b8-d95c8ce41647}" ma:sspId="e3aebf70-341c-4d91-bdd3-aba9df361687" ma:termSetId="85736b86-0546-4c3b-b21c-7ab07eee0568" ma:anchorId="00000000-0000-0000-0000-000000000000" ma:open="false" ma:isKeyword="false">
      <xsd:complexType>
        <xsd:sequence>
          <xsd:element ref="pc:Terms" minOccurs="0" maxOccurs="1"/>
        </xsd:sequence>
      </xsd:complexType>
    </xsd:element>
    <xsd:element name="a99e316a51584b349a985674ef8a1639" ma:index="52" ma:taxonomy="true" ma:internalName="a99e316a51584b349a985674ef8a1639" ma:taxonomyFieldName="Shell_x0020_SharePoint_x0020_SAEF_x0020_Language" ma:displayName="Language" ma:default="6;#English|bd3ad5ee-f0c3-40aa-8cc8-36ef09940af3" ma:fieldId="{a99e316a-5158-4b34-9a98-5674ef8a1639}" ma:sspId="e3aebf70-341c-4d91-bdd3-aba9df361687" ma:termSetId="b2561cd2-09b2-4dce-b5be-021768df6dab" ma:anchorId="00000000-0000-0000-0000-000000000000" ma:open="false" ma:isKeyword="false">
      <xsd:complexType>
        <xsd:sequence>
          <xsd:element ref="pc:Terms" minOccurs="0" maxOccurs="1"/>
        </xsd:sequence>
      </xsd:complexType>
    </xsd:element>
    <xsd:element name="dc07035f798748f5ba882d29e2b62c9e" ma:index="53" ma:taxonomy="true" ma:internalName="dc07035f798748f5ba882d29e2b62c9e" ma:taxonomyFieldName="Shell_x0020_SharePoint_x0020_SAEF_x0020_CountryOfJurisdiction" ma:displayName="Country of Jurisdiction" ma:default="7;#NETHERLANDS|54565ecb-470f-40ea-a584-819150a65a13" ma:fieldId="{dc07035f-7987-48f5-ba88-2d29e2b62c9e}" ma:sspId="e3aebf70-341c-4d91-bdd3-aba9df361687" ma:termSetId="a560ecad-89fd-4dcd-adad-4e15e7baec5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4"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 xmlns="4569d55d-ab0a-4ebb-9966-2871c9d3c86b">
      <Value>5</Value>
      <Value>11</Value>
      <Value>10</Value>
      <Value>9</Value>
      <Value>8</Value>
      <Value>7</Value>
      <Value>6</Value>
      <Value>175</Value>
      <Value>4</Value>
      <Value>3</Value>
      <Value>2</Value>
      <Value>1</Value>
    </TaxCatchAll>
    <_dlc_DocId xmlns="4569d55d-ab0a-4ebb-9966-2871c9d3c86b">AAAAA8320-531-56</_dlc_DocId>
    <_dlc_DocIdUrl xmlns="4569d55d-ab0a-4ebb-9966-2871c9d3c86b">
      <Url>https://eu001-sp.shell.com/sites/AAAAA8320/S07/_layouts/15/DocIdRedir.aspx?ID=AAAAA8320-531-56</Url>
      <Description>AAAAA8320-531-56</Description>
    </_dlc_DocIdUrl>
    <Shell_x0020_SharePoint_x0020_SAEF_x0020_Collection xmlns="http://schemas.microsoft.com/sharepoint/v3">false</Shell_x0020_SharePoint_x0020_SAEF_x0020_Collection>
    <Shell_x0020_SharePoint_x0020_SAEF_x0020_RecordStatus xmlns="http://schemas.microsoft.com/sharepoint/v3" xsi:nil="true"/>
    <gd7acb725c174ee6b184d60d15597f6a xmlns="562bee5c-c509-42fb-ba2d-09190ee24177">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gd7acb725c174ee6b184d60d15597f6a>
    <dc07035f798748f5ba882d29e2b62c9e xmlns="562bee5c-c509-42fb-ba2d-09190ee24177">
      <Terms xmlns="http://schemas.microsoft.com/office/infopath/2007/PartnerControls">
        <TermInfo xmlns="http://schemas.microsoft.com/office/infopath/2007/PartnerControls">
          <TermName xmlns="http://schemas.microsoft.com/office/infopath/2007/PartnerControls">NETHERLANDS</TermName>
          <TermId xmlns="http://schemas.microsoft.com/office/infopath/2007/PartnerControls">54565ecb-470f-40ea-a584-819150a65a13</TermId>
        </TermInfo>
      </Terms>
    </dc07035f798748f5ba882d29e2b62c9e>
    <IconOverlay xmlns="http://schemas.microsoft.com/sharepoint/v4" xsi:nil="true"/>
    <j34f96ae8e6f4bcabd929698e8369ad6 xmlns="562bee5c-c509-42fb-ba2d-09190ee24177">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j34f96ae8e6f4bcabd929698e8369ad6>
    <Shell_x0020_SharePoint_x0020_SAEF_x0020_FilePlanRecordType xmlns="http://schemas.microsoft.com/sharepoint/v3" xsi:nil="true"/>
    <Shell_x0020_SharePoint_x0020_SAEF_x0020_KeepFileLocal xmlns="http://schemas.microsoft.com/sharepoint/v3">false</Shell_x0020_SharePoint_x0020_SAEF_x0020_KeepFileLocal>
    <l66fdc14b4fa46eea88ee2aac7ad2eac xmlns="562bee5c-c509-42fb-ba2d-09190ee24177">
      <Terms xmlns="http://schemas.microsoft.com/office/infopath/2007/PartnerControls">
        <TermInfo xmlns="http://schemas.microsoft.com/office/infopath/2007/PartnerControls">
          <TermName xmlns="http://schemas.microsoft.com/office/infopath/2007/PartnerControls">Data gathering [OE]</TermName>
          <TermId xmlns="http://schemas.microsoft.com/office/infopath/2007/PartnerControls">78b0d743-c4e5-4907-8c99-b2f5cdbcf20f</TermId>
        </TermInfo>
      </Terms>
    </l66fdc14b4fa46eea88ee2aac7ad2eac>
    <h284211f833048b1a5ccec1f0d9b0f7a xmlns="562bee5c-c509-42fb-ba2d-09190ee24177">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h284211f833048b1a5ccec1f0d9b0f7a>
    <p8984985015b40798918b5a01b45e4b3 xmlns="562bee5c-c509-42fb-ba2d-09190ee24177">
      <Terms xmlns="http://schemas.microsoft.com/office/infopath/2007/PartnerControls">
        <TermInfo xmlns="http://schemas.microsoft.com/office/infopath/2007/PartnerControls">
          <TermName xmlns="http://schemas.microsoft.com/office/infopath/2007/PartnerControls">Global Production Engineering</TermName>
          <TermId xmlns="http://schemas.microsoft.com/office/infopath/2007/PartnerControls">586b4a7a-c0a0-4515-8be9-0a9770b58221</TermId>
        </TermInfo>
      </Terms>
    </p8984985015b40798918b5a01b45e4b3>
    <c47cabfea1bc4e2691b8d95c8ce41647 xmlns="562bee5c-c509-42fb-ba2d-09190ee24177">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c47cabfea1bc4e2691b8d95c8ce41647>
    <Shell_x0020_SharePoint_x0020_SAEF_x0020_SiteOwner xmlns="http://schemas.microsoft.com/sharepoint/v3">europe\ellen.hall</Shell_x0020_SharePoint_x0020_SAEF_x0020_SiteOwner>
    <Shell_x0020_SharePoint_x0020_SAEF_x0020_TRIMRecordNumber xmlns="http://schemas.microsoft.com/sharepoint/v3" xsi:nil="true"/>
    <ice2f7984e9548f9a31773f854109466 xmlns="562bee5c-c509-42fb-ba2d-09190ee24177">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ice2f7984e9548f9a31773f854109466>
    <l29dd253148e4d109b8c1444f6695d3b xmlns="562bee5c-c509-42fb-ba2d-09190ee24177">
      <Terms xmlns="http://schemas.microsoft.com/office/infopath/2007/PartnerControls">
        <TermInfo xmlns="http://schemas.microsoft.com/office/infopath/2007/PartnerControls">
          <TermName xmlns="http://schemas.microsoft.com/office/infopath/2007/PartnerControls">SIEP</TermName>
          <TermId xmlns="http://schemas.microsoft.com/office/infopath/2007/PartnerControls">ca814f84-fd49-4cca-9dd4-ac559012442b</TermId>
        </TermInfo>
      </Terms>
    </l29dd253148e4d109b8c1444f6695d3b>
    <Shell_x0020_SharePoint_x0020_SAEF_x0020_IsRecord xmlns="http://schemas.microsoft.com/sharepoint/v3" xsi:nil="true"/>
    <Shell_x0020_SharePoint_x0020_SAEF_x0020_SiteCollectionName xmlns="http://schemas.microsoft.com/sharepoint/v3">Global Production Engineering</Shell_x0020_SharePoint_x0020_SAEF_x0020_SiteCollectionName>
    <Shell_x0020_SharePoint_x0020_SAEF_x0020_Owner xmlns="http://schemas.microsoft.com/sharepoint/v3" xsi:nil="true"/>
    <Shell_x0020_SharePoint_x0020_SAEF_x0020_Declarer xmlns="http://schemas.microsoft.com/sharepoint/v3" xsi:nil="true"/>
    <m27a77c6217043dda0efeb6a3870ea75 xmlns="562bee5c-c509-42fb-ba2d-09190ee24177">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m27a77c6217043dda0efeb6a3870ea75>
    <Shell_x0020_SharePoint_x0020_SAEF_x0020_AssetIdentifier xmlns="http://schemas.microsoft.com/sharepoint/v3" xsi:nil="true"/>
    <f7493bb9534844dea7875c9f505950a2 xmlns="562bee5c-c509-42fb-ba2d-09190ee24177">
      <Terms xmlns="http://schemas.microsoft.com/office/infopath/2007/PartnerControls">
        <TermInfo xmlns="http://schemas.microsoft.com/office/infopath/2007/PartnerControls">
          <TermName xmlns="http://schemas.microsoft.com/office/infopath/2007/PartnerControls">Production - Operational Effectiveness</TermName>
          <TermId xmlns="http://schemas.microsoft.com/office/infopath/2007/PartnerControls">9500c6e2-2375-4105-9233-40a592cade69</TermId>
        </TermInfo>
      </Terms>
    </f7493bb9534844dea7875c9f505950a2>
    <a99e316a51584b349a985674ef8a1639 xmlns="562bee5c-c509-42fb-ba2d-09190ee24177">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a99e316a51584b349a985674ef8a1639>
  </documentManagement>
</p:properties>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Version=14.0.0.0, Culture=neutral, PublicKeyToken=71e9bce111e9429c</Assembly>
    <Class>Microsoft.Office.RecordsManagement.Internal.UpdateExpireDate</Class>
    <Data/>
    <Filter/>
  </Receiver>
</spe:Receivers>
</file>

<file path=customXml/item6.xml><?xml version="1.0" encoding="utf-8"?>
<?mso-contentType ?>
<p:Policy xmlns:p="office.server.policy" id="" local="true">
  <p:Name>Shell Document Base</p:Name>
  <p:Description/>
  <p:Statement/>
  <p:PolicyItems/>
</p:Policy>
</file>

<file path=customXml/itemProps1.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2.xml><?xml version="1.0" encoding="utf-8"?>
<ds:datastoreItem xmlns:ds="http://schemas.openxmlformats.org/officeDocument/2006/customXml" ds:itemID="{CFC82FF2-AA71-4ED0-A5C2-0C6035A8C344}">
  <ds:schemaRefs>
    <ds:schemaRef ds:uri="http://schemas.microsoft.com/office/2006/metadata/customXsn"/>
  </ds:schemaRefs>
</ds:datastoreItem>
</file>

<file path=customXml/itemProps3.xml><?xml version="1.0" encoding="utf-8"?>
<ds:datastoreItem xmlns:ds="http://schemas.openxmlformats.org/officeDocument/2006/customXml" ds:itemID="{985D397F-FF3A-46DD-9A21-6C8F936B3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569d55d-ab0a-4ebb-9966-2871c9d3c86b"/>
    <ds:schemaRef ds:uri="562bee5c-c509-42fb-ba2d-09190ee2417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CE597B9-F879-40F4-9968-CD98FBF742AC}">
  <ds:schemaRefs>
    <ds:schemaRef ds:uri="http://schemas.microsoft.com/sharepoint/v3"/>
    <ds:schemaRef ds:uri="http://schemas.microsoft.com/sharepoint/v4"/>
    <ds:schemaRef ds:uri="http://purl.org/dc/terms/"/>
    <ds:schemaRef ds:uri="562bee5c-c509-42fb-ba2d-09190ee2417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4569d55d-ab0a-4ebb-9966-2871c9d3c86b"/>
    <ds:schemaRef ds:uri="http://www.w3.org/XML/1998/namespace"/>
    <ds:schemaRef ds:uri="http://purl.org/dc/dcmitype/"/>
  </ds:schemaRefs>
</ds:datastoreItem>
</file>

<file path=customXml/itemProps5.xml><?xml version="1.0" encoding="utf-8"?>
<ds:datastoreItem xmlns:ds="http://schemas.openxmlformats.org/officeDocument/2006/customXml" ds:itemID="{D52F6DFC-919F-4C2F-A1B2-50E8DB445C21}">
  <ds:schemaRefs>
    <ds:schemaRef ds:uri="http://schemas.microsoft.com/sharepoint/events"/>
  </ds:schemaRefs>
</ds:datastoreItem>
</file>

<file path=customXml/itemProps6.xml><?xml version="1.0" encoding="utf-8"?>
<ds:datastoreItem xmlns:ds="http://schemas.openxmlformats.org/officeDocument/2006/customXml" ds:itemID="{3440F500-C9A4-4D8A-A763-BF811203EEF3}">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Shell WizKit V3_Template_Widescreen_07june2016</Template>
  <TotalTime>7874</TotalTime>
  <Words>478</Words>
  <Application>Microsoft Office PowerPoint</Application>
  <PresentationFormat>Widescreen</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Wingdings</vt:lpstr>
      <vt:lpstr>Futura Bold</vt:lpstr>
      <vt:lpstr>Futura Medium</vt:lpstr>
      <vt:lpstr>Arial</vt:lpstr>
      <vt:lpstr>Shell WizKit V3_Template_Widescreen_07june2016</vt:lpstr>
      <vt:lpstr>COST REDUCTION BY OPTIMIZING VISIT TO DIEBU CREEK F/S </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KPI’s and Definitions</dc:title>
  <dc:creator>Akosa, Obi SPDC-UPO/G/PS</dc:creator>
  <cp:lastModifiedBy>Goodhead, Isaac S SPDC-UPO/G/UCN</cp:lastModifiedBy>
  <cp:revision>364</cp:revision>
  <cp:lastPrinted>2016-09-26T10:16:25Z</cp:lastPrinted>
  <dcterms:created xsi:type="dcterms:W3CDTF">2016-06-30T11:16:12Z</dcterms:created>
  <dcterms:modified xsi:type="dcterms:W3CDTF">2019-08-21T09:09:51Z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0x0101006F0A470EEB1140E7AA14F4CE8A50B54C0001CB1477F4DD432AA86DD56CC3887AF4008D34C64B2CDF834BA69A2A80D2F4FF7B</vt:lpwstr>
  </property>
  <property fmtid="{D5CDD505-2E9C-101B-9397-08002B2CF9AE}" pid="5" name="_dlc_DocIdItemGuid">
    <vt:lpwstr>c1e34563-4a2a-4d4a-91a2-324eaf20135b</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10;#Restricted|21aa7f98-4035-4019-a764-107acb7269af</vt:lpwstr>
  </property>
  <property fmtid="{D5CDD505-2E9C-101B-9397-08002B2CF9AE}" pid="13" name="Shell SharePoint SAEF DocumentType">
    <vt:lpwstr>175;#Data gathering [OE]|78b0d743-c4e5-4907-8c99-b2f5cdbcf20f</vt:lpwstr>
  </property>
  <property fmtid="{D5CDD505-2E9C-101B-9397-08002B2CF9AE}" pid="14" name="Shell SharePoint SAEF LegalEntity">
    <vt:lpwstr>4;#SIEP|ca814f84-fd49-4cca-9dd4-ac559012442b</vt:lpwstr>
  </property>
  <property fmtid="{D5CDD505-2E9C-101B-9397-08002B2CF9AE}" pid="15" name="Shell SharePoint SAEF BusinessUnitRegion">
    <vt:lpwstr>2;#Global Production Engineering|586b4a7a-c0a0-4515-8be9-0a9770b58221</vt:lpwstr>
  </property>
  <property fmtid="{D5CDD505-2E9C-101B-9397-08002B2CF9AE}" pid="16" name="Shell SharePoint SAEF GlobalFunction">
    <vt:lpwstr>3;#Not Applicable|ddce64fb-3cb8-4cd9-8e3d-0fe554247fd1</vt:lpwstr>
  </property>
  <property fmtid="{D5CDD505-2E9C-101B-9397-08002B2CF9AE}" pid="17" name="Shell SharePoint SAEF WorkgroupID">
    <vt:lpwstr>5;#Upstream _ Single File Plan - 22022|d3ed65c1-761d-4a84-a678-924ffd6ed182</vt:lpwstr>
  </property>
  <property fmtid="{D5CDD505-2E9C-101B-9397-08002B2CF9AE}" pid="18" name="Shell SharePoint SAEF CountryOfJurisdiction">
    <vt:lpwstr>7;#NETHERLANDS|54565ecb-470f-40ea-a584-819150a65a13</vt:lpwstr>
  </property>
  <property fmtid="{D5CDD505-2E9C-101B-9397-08002B2CF9AE}" pid="19" name="Shell SharePoint SAEF ExportControlClassification">
    <vt:lpwstr>9;#Non-US content - Non Controlled|2ac8835e-0587-4096-a6e2-1f68da1e6cb3</vt:lpwstr>
  </property>
  <property fmtid="{D5CDD505-2E9C-101B-9397-08002B2CF9AE}" pid="20" name="Shell SharePoint SAEF DocumentStatus">
    <vt:lpwstr>11;#Draft|1c86f377-7d91-4c95-bd5b-c18c83fe0aa5</vt:lpwstr>
  </property>
  <property fmtid="{D5CDD505-2E9C-101B-9397-08002B2CF9AE}" pid="21" name="Shell SharePoint SAEF Language">
    <vt:lpwstr>6;#English|bd3ad5ee-f0c3-40aa-8cc8-36ef09940af3</vt:lpwstr>
  </property>
  <property fmtid="{D5CDD505-2E9C-101B-9397-08002B2CF9AE}" pid="22" name="Shell SharePoint SAEF Business">
    <vt:lpwstr>1;#Upstream International|dabf15d9-4f75-4ed1-b8a1-a0c3e2a85888</vt:lpwstr>
  </property>
  <property fmtid="{D5CDD505-2E9C-101B-9397-08002B2CF9AE}" pid="23" name="Shell SharePoint SAEF BusinessProcess">
    <vt:lpwstr>8;#Production - Operational Effectiveness|9500c6e2-2375-4105-9233-40a592cade69</vt:lpwstr>
  </property>
</Properties>
</file>