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11"/>
  </p:notesMasterIdLst>
  <p:handoutMasterIdLst>
    <p:handoutMasterId r:id="rId12"/>
  </p:handoutMasterIdLst>
  <p:sldIdLst>
    <p:sldId id="463" r:id="rId8"/>
    <p:sldId id="464" r:id="rId9"/>
    <p:sldId id="354" r:id="rId10"/>
  </p:sldIdLst>
  <p:sldSz cx="12192000" cy="6858000"/>
  <p:notesSz cx="6724650" cy="9774238"/>
  <p:embeddedFontLst>
    <p:embeddedFont>
      <p:font typeface="Futura Bold" panose="00000900000000000000" pitchFamily="2" charset="0"/>
      <p:regular r:id="rId13"/>
      <p:boldItalic r:id="rId14"/>
    </p:embeddedFont>
    <p:embeddedFont>
      <p:font typeface="Futura Medium" panose="00000400000000000000" pitchFamily="2" charset="0"/>
      <p:regular r:id="rId15"/>
      <p:bold r:id="rId16"/>
      <p:italic r:id="rId17"/>
      <p:boldItalic r:id="rId18"/>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079">
          <p15:clr>
            <a:srgbClr val="A4A3A4"/>
          </p15:clr>
        </p15:guide>
        <p15:guide id="4"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88921" autoAdjust="0"/>
  </p:normalViewPr>
  <p:slideViewPr>
    <p:cSldViewPr showGuides="1">
      <p:cViewPr varScale="1">
        <p:scale>
          <a:sx n="114" d="100"/>
          <a:sy n="114" d="100"/>
        </p:scale>
        <p:origin x="378"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howGuides="1">
      <p:cViewPr varScale="1">
        <p:scale>
          <a:sx n="64" d="100"/>
          <a:sy n="64" d="100"/>
        </p:scale>
        <p:origin x="2160" y="72"/>
      </p:cViewPr>
      <p:guideLst>
        <p:guide orient="horz" pos="3127"/>
        <p:guide pos="2141"/>
        <p:guide orient="horz" pos="3079"/>
        <p:guide pos="21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font" Target="fonts/font3.fntdata"/><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2.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09079" y="0"/>
            <a:ext cx="2914015" cy="488712"/>
          </a:xfrm>
          <a:prstGeom prst="rect">
            <a:avLst/>
          </a:prstGeom>
        </p:spPr>
        <p:txBody>
          <a:bodyPr vert="horz" lIns="90198" tIns="45099" rIns="90198" bIns="45099" rtlCol="0"/>
          <a:lstStyle>
            <a:lvl1pPr algn="r">
              <a:defRPr sz="1200"/>
            </a:lvl1pPr>
          </a:lstStyle>
          <a:p>
            <a:fld id="{78688C09-A274-4C07-9395-CBE67C0DE912}" type="datetimeFigureOut">
              <a:rPr lang="en-GB" smtClean="0">
                <a:latin typeface="Futura Medium" pitchFamily="2" charset="0"/>
              </a:rPr>
              <a:pPr/>
              <a:t>23/07/2019</a:t>
            </a:fld>
            <a:endParaRPr lang="en-GB" dirty="0">
              <a:latin typeface="Futura Medium" pitchFamily="2" charset="0"/>
            </a:endParaRPr>
          </a:p>
        </p:txBody>
      </p:sp>
      <p:sp>
        <p:nvSpPr>
          <p:cNvPr id="4" name="Footer Placeholder 3"/>
          <p:cNvSpPr>
            <a:spLocks noGrp="1"/>
          </p:cNvSpPr>
          <p:nvPr>
            <p:ph type="ftr" sz="quarter" idx="2"/>
          </p:nvPr>
        </p:nvSpPr>
        <p:spPr>
          <a:xfrm>
            <a:off x="0" y="9283829"/>
            <a:ext cx="2914015" cy="488712"/>
          </a:xfrm>
          <a:prstGeom prst="rect">
            <a:avLst/>
          </a:prstGeom>
        </p:spPr>
        <p:txBody>
          <a:bodyPr vert="horz" lIns="90198" tIns="45099" rIns="90198" bIns="45099"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09079" y="9283829"/>
            <a:ext cx="2914015" cy="488712"/>
          </a:xfrm>
          <a:prstGeom prst="rect">
            <a:avLst/>
          </a:prstGeom>
        </p:spPr>
        <p:txBody>
          <a:bodyPr vert="horz" lIns="90198" tIns="45099" rIns="90198" bIns="45099"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09079" y="0"/>
            <a:ext cx="2914015" cy="488712"/>
          </a:xfrm>
          <a:prstGeom prst="rect">
            <a:avLst/>
          </a:prstGeom>
        </p:spPr>
        <p:txBody>
          <a:bodyPr vert="horz" lIns="90198" tIns="45099" rIns="90198" bIns="45099" rtlCol="0"/>
          <a:lstStyle>
            <a:lvl1pPr algn="r">
              <a:defRPr sz="1200">
                <a:latin typeface="Futura Medium" pitchFamily="2" charset="0"/>
              </a:defRPr>
            </a:lvl1pPr>
          </a:lstStyle>
          <a:p>
            <a:fld id="{E8910CE4-810D-4C84-B7AD-48C304FEA169}" type="datetimeFigureOut">
              <a:rPr lang="en-GB" smtClean="0"/>
              <a:pPr/>
              <a:t>23/07/2019</a:t>
            </a:fld>
            <a:endParaRPr lang="en-GB" dirty="0"/>
          </a:p>
        </p:txBody>
      </p:sp>
      <p:sp>
        <p:nvSpPr>
          <p:cNvPr id="4" name="Slide Image Placeholder 3"/>
          <p:cNvSpPr>
            <a:spLocks noGrp="1" noRot="1" noChangeAspect="1"/>
          </p:cNvSpPr>
          <p:nvPr>
            <p:ph type="sldImg" idx="2"/>
          </p:nvPr>
        </p:nvSpPr>
        <p:spPr>
          <a:xfrm>
            <a:off x="104775" y="733425"/>
            <a:ext cx="6515100" cy="3665538"/>
          </a:xfrm>
          <a:prstGeom prst="rect">
            <a:avLst/>
          </a:prstGeom>
          <a:noFill/>
          <a:ln w="12700">
            <a:solidFill>
              <a:prstClr val="black"/>
            </a:solidFill>
          </a:ln>
        </p:spPr>
        <p:txBody>
          <a:bodyPr vert="horz" lIns="90198" tIns="45099" rIns="90198" bIns="45099" rtlCol="0" anchor="ctr"/>
          <a:lstStyle/>
          <a:p>
            <a:endParaRPr lang="en-GB" dirty="0"/>
          </a:p>
        </p:txBody>
      </p:sp>
      <p:sp>
        <p:nvSpPr>
          <p:cNvPr id="5" name="Notes Placeholder 4"/>
          <p:cNvSpPr>
            <a:spLocks noGrp="1"/>
          </p:cNvSpPr>
          <p:nvPr>
            <p:ph type="body" sz="quarter" idx="3"/>
          </p:nvPr>
        </p:nvSpPr>
        <p:spPr>
          <a:xfrm>
            <a:off x="672465" y="4642763"/>
            <a:ext cx="5379720" cy="4398407"/>
          </a:xfrm>
          <a:prstGeom prst="rect">
            <a:avLst/>
          </a:prstGeom>
        </p:spPr>
        <p:txBody>
          <a:bodyPr vert="horz" lIns="90198" tIns="45099" rIns="90198" bIns="4509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283829"/>
            <a:ext cx="2914015" cy="488712"/>
          </a:xfrm>
          <a:prstGeom prst="rect">
            <a:avLst/>
          </a:prstGeom>
        </p:spPr>
        <p:txBody>
          <a:bodyPr vert="horz" lIns="90198" tIns="45099" rIns="90198" bIns="45099"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09079" y="9283829"/>
            <a:ext cx="2914015" cy="488712"/>
          </a:xfrm>
          <a:prstGeom prst="rect">
            <a:avLst/>
          </a:prstGeom>
        </p:spPr>
        <p:txBody>
          <a:bodyPr vert="horz" lIns="90198" tIns="45099" rIns="90198" bIns="45099"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33425"/>
            <a:ext cx="6515100" cy="366553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3260"/>
            <a:ext cx="7619999" cy="726373"/>
          </a:xfrm>
        </p:spPr>
        <p:txBody>
          <a:bodyPr/>
          <a:lstStyle/>
          <a:p>
            <a:pPr algn="ctr"/>
            <a:r>
              <a:rPr lang="en-US" sz="1800" dirty="0"/>
              <a:t>REDUCE NUNR FS PUMPS FROM 4 TO 3 BY DECOMMISSIONING EXPORT PUMP 3 FOR COST OPTIMIZATION</a:t>
            </a:r>
          </a:p>
        </p:txBody>
      </p:sp>
      <p:sp>
        <p:nvSpPr>
          <p:cNvPr id="3" name="Content Placeholder 2"/>
          <p:cNvSpPr>
            <a:spLocks noGrp="1"/>
          </p:cNvSpPr>
          <p:nvPr>
            <p:ph sz="quarter" idx="11"/>
          </p:nvPr>
        </p:nvSpPr>
        <p:spPr>
          <a:xfrm>
            <a:off x="329251" y="3109251"/>
            <a:ext cx="2734448" cy="4282149"/>
          </a:xfrm>
        </p:spPr>
        <p:txBody>
          <a:bodyPr/>
          <a:lstStyle/>
          <a:p>
            <a:pPr algn="ctr" defTabSz="1219170"/>
            <a:r>
              <a:rPr lang="en-US" sz="1100" b="1" u="sng" dirty="0">
                <a:solidFill>
                  <a:schemeClr val="tx1">
                    <a:lumMod val="50000"/>
                  </a:schemeClr>
                </a:solidFill>
              </a:rPr>
              <a:t>Potentials Benefits and Measurements. </a:t>
            </a:r>
          </a:p>
          <a:p>
            <a:pPr marL="171450" lvl="0" indent="-171450" defTabSz="1219170">
              <a:buFont typeface="Arial" panose="020B0604020202020204" pitchFamily="34" charset="0"/>
              <a:buChar char="•"/>
            </a:pPr>
            <a:r>
              <a:rPr lang="en-GB" sz="1100" b="1" dirty="0">
                <a:solidFill>
                  <a:schemeClr val="tx1">
                    <a:lumMod val="50000"/>
                  </a:schemeClr>
                </a:solidFill>
              </a:rPr>
              <a:t>Cumulative Cost savings (10yrs) of +/- $303k.</a:t>
            </a:r>
          </a:p>
          <a:p>
            <a:pPr marL="171450" lvl="0" indent="-171450" defTabSz="1219170">
              <a:buFont typeface="Arial" panose="020B0604020202020204" pitchFamily="34" charset="0"/>
              <a:buChar char="•"/>
            </a:pPr>
            <a:r>
              <a:rPr lang="en-GB" sz="1100" b="1" dirty="0">
                <a:solidFill>
                  <a:schemeClr val="tx1">
                    <a:lumMod val="50000"/>
                  </a:schemeClr>
                </a:solidFill>
              </a:rPr>
              <a:t>Improve focused delivery and reliability</a:t>
            </a:r>
          </a:p>
          <a:p>
            <a:pPr marL="171450" lvl="0" indent="-171450" defTabSz="1219170">
              <a:buFont typeface="Arial" panose="020B0604020202020204" pitchFamily="34" charset="0"/>
              <a:buChar char="•"/>
            </a:pPr>
            <a:r>
              <a:rPr lang="en-GB" sz="1100" b="1" dirty="0">
                <a:solidFill>
                  <a:schemeClr val="tx1">
                    <a:lumMod val="50000"/>
                  </a:schemeClr>
                </a:solidFill>
              </a:rPr>
              <a:t>Eliminate wastes</a:t>
            </a:r>
          </a:p>
          <a:p>
            <a:pPr marL="171450" lvl="0" indent="-171450" defTabSz="1219170">
              <a:buFont typeface="Arial" panose="020B0604020202020204" pitchFamily="34" charset="0"/>
              <a:buChar char="•"/>
            </a:pPr>
            <a:r>
              <a:rPr lang="en-GB" sz="1100" b="1" dirty="0">
                <a:solidFill>
                  <a:schemeClr val="tx1">
                    <a:lumMod val="50000"/>
                  </a:schemeClr>
                </a:solidFill>
              </a:rPr>
              <a:t>Aligns with industry best sparing practices.</a:t>
            </a:r>
          </a:p>
          <a:p>
            <a:pPr algn="ctr" defTabSz="1219170"/>
            <a:r>
              <a:rPr lang="en-US" sz="1100" b="1" u="sng" dirty="0">
                <a:solidFill>
                  <a:schemeClr val="tx1">
                    <a:lumMod val="50000"/>
                  </a:schemeClr>
                </a:solidFill>
              </a:rPr>
              <a:t>High Level Timeline</a:t>
            </a:r>
          </a:p>
          <a:p>
            <a:pPr defTabSz="1219170"/>
            <a:r>
              <a:rPr lang="en-US" sz="1100" b="1" dirty="0">
                <a:solidFill>
                  <a:schemeClr val="tx1">
                    <a:lumMod val="50000"/>
                  </a:schemeClr>
                </a:solidFill>
              </a:rPr>
              <a:t>L1:31.07.19</a:t>
            </a:r>
          </a:p>
          <a:p>
            <a:pPr defTabSz="1219170"/>
            <a:r>
              <a:rPr lang="en-US" sz="1100" b="1" dirty="0">
                <a:solidFill>
                  <a:schemeClr val="tx1">
                    <a:lumMod val="50000"/>
                  </a:schemeClr>
                </a:solidFill>
              </a:rPr>
              <a:t>L2: 31.07.19 </a:t>
            </a:r>
          </a:p>
          <a:p>
            <a:pPr defTabSz="1219170"/>
            <a:r>
              <a:rPr lang="en-US" sz="1100" b="1" dirty="0">
                <a:solidFill>
                  <a:schemeClr val="tx1">
                    <a:lumMod val="50000"/>
                  </a:schemeClr>
                </a:solidFill>
              </a:rPr>
              <a:t>L3: 18.08.19 </a:t>
            </a:r>
          </a:p>
          <a:p>
            <a:pPr defTabSz="1219170"/>
            <a:r>
              <a:rPr lang="en-US" sz="1100" b="1" dirty="0">
                <a:solidFill>
                  <a:schemeClr val="tx1">
                    <a:lumMod val="50000"/>
                  </a:schemeClr>
                </a:solidFill>
              </a:rPr>
              <a:t>L4: 25.08.19 </a:t>
            </a:r>
          </a:p>
          <a:p>
            <a:pPr defTabSz="1219170"/>
            <a:r>
              <a:rPr lang="en-US" sz="1100" b="1" dirty="0">
                <a:solidFill>
                  <a:schemeClr val="tx1">
                    <a:lumMod val="50000"/>
                  </a:schemeClr>
                </a:solidFill>
              </a:rPr>
              <a:t>L5: 26.08.19</a:t>
            </a:r>
            <a:endParaRPr lang="en-US" sz="1100" u="sng" dirty="0">
              <a:solidFill>
                <a:schemeClr val="tx1">
                  <a:lumMod val="50000"/>
                </a:schemeClr>
              </a:solidFill>
            </a:endParaRPr>
          </a:p>
          <a:p>
            <a:pPr defTabSz="1219170"/>
            <a:endParaRPr lang="en-US" sz="1100" u="sng" dirty="0">
              <a:solidFill>
                <a:schemeClr val="tx1">
                  <a:lumMod val="50000"/>
                </a:schemeClr>
              </a:solidFill>
            </a:endParaRPr>
          </a:p>
          <a:p>
            <a:endParaRPr lang="en-US" sz="1800" dirty="0"/>
          </a:p>
          <a:p>
            <a:endParaRPr lang="en-US" sz="1800" dirty="0"/>
          </a:p>
          <a:p>
            <a:r>
              <a:rPr lang="en-US" sz="1800" dirty="0"/>
              <a:t>					</a:t>
            </a:r>
          </a:p>
        </p:txBody>
      </p:sp>
      <p:sp>
        <p:nvSpPr>
          <p:cNvPr id="4" name="Date Placeholder 3"/>
          <p:cNvSpPr>
            <a:spLocks noGrp="1"/>
          </p:cNvSpPr>
          <p:nvPr>
            <p:ph type="dt" sz="half" idx="2"/>
          </p:nvPr>
        </p:nvSpPr>
        <p:spPr/>
        <p:txBody>
          <a:bodyPr/>
          <a:lstStyle/>
          <a:p>
            <a:pPr>
              <a:defRPr/>
            </a:pPr>
            <a:r>
              <a:rPr lang="en-GB" dirty="0"/>
              <a:t>May 2019</a:t>
            </a:r>
          </a:p>
        </p:txBody>
      </p:sp>
      <p:sp>
        <p:nvSpPr>
          <p:cNvPr id="5" name="Slide Number Placeholder 4"/>
          <p:cNvSpPr>
            <a:spLocks noGrp="1"/>
          </p:cNvSpPr>
          <p:nvPr>
            <p:ph type="sldNum" sz="quarter" idx="4"/>
          </p:nvPr>
        </p:nvSpPr>
        <p:spPr/>
        <p:txBody>
          <a:bodyPr/>
          <a:lstStyle/>
          <a:p>
            <a:fld id="{D32BAE6A-B452-4007-8177-56DD051636F9}" type="slidenum">
              <a:rPr lang="en-GB" smtClean="0"/>
              <a:pPr/>
              <a:t>1</a:t>
            </a:fld>
            <a:endParaRPr lang="en-GB" dirty="0"/>
          </a:p>
        </p:txBody>
      </p:sp>
      <p:sp>
        <p:nvSpPr>
          <p:cNvPr id="6" name="Footer Placeholder 5"/>
          <p:cNvSpPr>
            <a:spLocks noGrp="1"/>
          </p:cNvSpPr>
          <p:nvPr>
            <p:ph type="ftr" sz="quarter" idx="3"/>
          </p:nvPr>
        </p:nvSpPr>
        <p:spPr/>
        <p:txBody>
          <a:bodyPr/>
          <a:lstStyle/>
          <a:p>
            <a:pPr>
              <a:defRPr/>
            </a:pPr>
            <a:r>
              <a:rPr lang="en-GB" dirty="0"/>
              <a:t>Footer </a:t>
            </a:r>
          </a:p>
        </p:txBody>
      </p:sp>
      <p:sp>
        <p:nvSpPr>
          <p:cNvPr id="9" name="Rectangle 4"/>
          <p:cNvSpPr>
            <a:spLocks noChangeArrowheads="1"/>
          </p:cNvSpPr>
          <p:nvPr/>
        </p:nvSpPr>
        <p:spPr bwMode="auto">
          <a:xfrm>
            <a:off x="512762" y="779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bwMode="auto">
          <a:xfrm>
            <a:off x="329251" y="685800"/>
            <a:ext cx="11733698" cy="212391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chemeClr val="accent2"/>
              </a:buClr>
              <a:buSzPct val="85000"/>
            </a:pPr>
            <a:r>
              <a:rPr lang="en-US" sz="1400" b="1" u="sng" dirty="0">
                <a:solidFill>
                  <a:schemeClr val="tx1">
                    <a:lumMod val="50000"/>
                  </a:schemeClr>
                </a:solidFill>
              </a:rPr>
              <a:t>Business Case</a:t>
            </a:r>
            <a:r>
              <a:rPr lang="en-US" sz="1200" b="1" dirty="0">
                <a:solidFill>
                  <a:schemeClr val="tx1">
                    <a:lumMod val="50000"/>
                  </a:schemeClr>
                </a:solidFill>
              </a:rPr>
              <a:t>: </a:t>
            </a:r>
          </a:p>
          <a:p>
            <a:pPr>
              <a:lnSpc>
                <a:spcPct val="140000"/>
              </a:lnSpc>
              <a:buClr>
                <a:schemeClr val="accent2"/>
              </a:buClr>
              <a:buSzPct val="85000"/>
            </a:pPr>
            <a:r>
              <a:rPr lang="en-US" sz="1200" dirty="0">
                <a:solidFill>
                  <a:schemeClr val="tx1">
                    <a:lumMod val="50000"/>
                  </a:schemeClr>
                </a:solidFill>
              </a:rPr>
              <a:t>The Nun River Flow station is currently using four pumps, EP1, EP2, EP3 and EP4 for delivery of its production to the TNP. The pumps are of Sulzer centrifugal pumps and is driven by a G3412 CAT engines. Given the production profile of the station which averages at 12kbbls daily production, a single pump is sufficient for steady state production. However, at periods of high Trunk line pressures, use of two pumps may become necessary to overcome pressures in excess of 30barg which occurs when the TNP is downgraded from 28” to 24”. </a:t>
            </a:r>
          </a:p>
          <a:p>
            <a:pPr>
              <a:lnSpc>
                <a:spcPct val="140000"/>
              </a:lnSpc>
              <a:buClr>
                <a:schemeClr val="accent2"/>
              </a:buClr>
              <a:buSzPct val="85000"/>
            </a:pPr>
            <a:r>
              <a:rPr lang="en-US" sz="1200" dirty="0">
                <a:solidFill>
                  <a:schemeClr val="tx1">
                    <a:lumMod val="50000"/>
                  </a:schemeClr>
                </a:solidFill>
              </a:rPr>
              <a:t>Most recently, the station experienced pump reliability challenges given erratic failure frequencies occasioned by escalating costs and maintenance pressures. This necessitated a comprehensive pump rationalization programmed conducted in-house to improve the pump efficiencies and eliminates wastes. A decision was reached to streamline to use of three pumps and decommission EP3 which indicated the least efficiency. </a:t>
            </a:r>
            <a:endParaRPr lang="en-US" sz="1400" b="1" u="sng" dirty="0">
              <a:solidFill>
                <a:schemeClr val="tx1">
                  <a:lumMod val="50000"/>
                </a:schemeClr>
              </a:solidFill>
            </a:endParaRPr>
          </a:p>
          <a:p>
            <a:pPr>
              <a:lnSpc>
                <a:spcPct val="140000"/>
              </a:lnSpc>
              <a:buClr>
                <a:schemeClr val="accent2"/>
              </a:buClr>
              <a:buSzPct val="85000"/>
            </a:pPr>
            <a:r>
              <a:rPr lang="en-US" sz="1400" b="1" u="sng" dirty="0">
                <a:solidFill>
                  <a:schemeClr val="tx1">
                    <a:lumMod val="50000"/>
                  </a:schemeClr>
                </a:solidFill>
              </a:rPr>
              <a:t>Objective:</a:t>
            </a:r>
            <a:r>
              <a:rPr lang="en-US" sz="1200" dirty="0">
                <a:solidFill>
                  <a:schemeClr val="tx1">
                    <a:lumMod val="50000"/>
                  </a:schemeClr>
                </a:solidFill>
              </a:rPr>
              <a:t> To align with central Hub’s commitment to prudence, cost reduction, goal zero and resource efficiencies.</a:t>
            </a:r>
          </a:p>
        </p:txBody>
      </p:sp>
      <p:sp>
        <p:nvSpPr>
          <p:cNvPr id="15" name="Content Placeholder 2"/>
          <p:cNvSpPr txBox="1">
            <a:spLocks/>
          </p:cNvSpPr>
          <p:nvPr/>
        </p:nvSpPr>
        <p:spPr bwMode="auto">
          <a:xfrm>
            <a:off x="8153400" y="3107680"/>
            <a:ext cx="3909549"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Critical Success Factors</a:t>
            </a:r>
            <a:endParaRPr lang="en-US" sz="1800" dirty="0"/>
          </a:p>
          <a:p>
            <a:pPr marL="171450" indent="-171450" defTabSz="1219170">
              <a:buFont typeface="Arial" panose="020B0604020202020204" pitchFamily="34" charset="0"/>
              <a:buChar char="•"/>
            </a:pPr>
            <a:r>
              <a:rPr lang="en-US" sz="1100" dirty="0">
                <a:solidFill>
                  <a:schemeClr val="tx1">
                    <a:lumMod val="50000"/>
                  </a:schemeClr>
                </a:solidFill>
              </a:rPr>
              <a:t>Timely Approval.</a:t>
            </a:r>
          </a:p>
          <a:p>
            <a:pPr marL="171450" indent="-171450" defTabSz="1219170">
              <a:buFont typeface="Arial" panose="020B0604020202020204" pitchFamily="34" charset="0"/>
              <a:buChar char="•"/>
            </a:pPr>
            <a:r>
              <a:rPr lang="en-US" sz="1100" dirty="0">
                <a:solidFill>
                  <a:schemeClr val="tx1">
                    <a:lumMod val="50000"/>
                  </a:schemeClr>
                </a:solidFill>
              </a:rPr>
              <a:t>CBA quality.</a:t>
            </a:r>
          </a:p>
          <a:p>
            <a:pPr marL="171450" indent="-171450" defTabSz="1219170">
              <a:buFont typeface="Arial" panose="020B0604020202020204" pitchFamily="34" charset="0"/>
              <a:buChar char="•"/>
            </a:pPr>
            <a:r>
              <a:rPr lang="en-US" sz="1100" dirty="0">
                <a:solidFill>
                  <a:schemeClr val="tx1">
                    <a:lumMod val="50000"/>
                  </a:schemeClr>
                </a:solidFill>
              </a:rPr>
              <a:t>Onsite supports</a:t>
            </a:r>
          </a:p>
          <a:p>
            <a:pPr algn="ctr" defTabSz="1219170"/>
            <a:r>
              <a:rPr lang="en-US" sz="1100" b="1" u="sng" dirty="0">
                <a:solidFill>
                  <a:schemeClr val="tx1">
                    <a:lumMod val="50000"/>
                  </a:schemeClr>
                </a:solidFill>
              </a:rPr>
              <a:t>Project Sponsor</a:t>
            </a:r>
            <a:endParaRPr lang="en-US" sz="1100" dirty="0"/>
          </a:p>
          <a:p>
            <a:pPr marL="171450" indent="-171450" defTabSz="1219170">
              <a:buFont typeface="Arial" panose="020B0604020202020204" pitchFamily="34" charset="0"/>
              <a:buChar char="•"/>
            </a:pPr>
            <a:r>
              <a:rPr lang="en-US" sz="1100" dirty="0" err="1">
                <a:solidFill>
                  <a:schemeClr val="tx1">
                    <a:lumMod val="50000"/>
                  </a:schemeClr>
                </a:solidFill>
              </a:rPr>
              <a:t>NuN</a:t>
            </a:r>
            <a:r>
              <a:rPr lang="en-US" sz="1100" dirty="0">
                <a:solidFill>
                  <a:schemeClr val="tx1">
                    <a:lumMod val="50000"/>
                  </a:schemeClr>
                </a:solidFill>
              </a:rPr>
              <a:t> River PUM.</a:t>
            </a:r>
          </a:p>
        </p:txBody>
      </p:sp>
      <p:sp>
        <p:nvSpPr>
          <p:cNvPr id="14" name="Content Placeholder 2">
            <a:extLst>
              <a:ext uri="{FF2B5EF4-FFF2-40B4-BE49-F238E27FC236}">
                <a16:creationId xmlns:a16="http://schemas.microsoft.com/office/drawing/2014/main" id="{81C80268-6922-466E-A0C2-0D4F62BACC5F}"/>
              </a:ext>
            </a:extLst>
          </p:cNvPr>
          <p:cNvSpPr txBox="1">
            <a:spLocks/>
          </p:cNvSpPr>
          <p:nvPr/>
        </p:nvSpPr>
        <p:spPr bwMode="auto">
          <a:xfrm>
            <a:off x="3273202" y="3007863"/>
            <a:ext cx="5037069"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Projects and Actions</a:t>
            </a:r>
          </a:p>
          <a:p>
            <a:pPr marL="171450" indent="-171450" defTabSz="1219170">
              <a:buFont typeface="Arial" panose="020B0604020202020204" pitchFamily="34" charset="0"/>
              <a:buChar char="•"/>
            </a:pPr>
            <a:r>
              <a:rPr lang="en-US" sz="1100" b="1" dirty="0">
                <a:solidFill>
                  <a:schemeClr val="tx1">
                    <a:lumMod val="50000"/>
                  </a:schemeClr>
                </a:solidFill>
              </a:rPr>
              <a:t>L1: 31.05.19: Determine Scope</a:t>
            </a:r>
            <a:r>
              <a:rPr lang="en-US" sz="1100" dirty="0">
                <a:solidFill>
                  <a:schemeClr val="tx1">
                    <a:lumMod val="50000"/>
                  </a:schemeClr>
                </a:solidFill>
              </a:rPr>
              <a:t>/Business case. </a:t>
            </a:r>
          </a:p>
          <a:p>
            <a:pPr marL="171450" indent="-171450" defTabSz="1219170">
              <a:buFont typeface="Arial" panose="020B0604020202020204" pitchFamily="34" charset="0"/>
              <a:buChar char="•"/>
            </a:pPr>
            <a:r>
              <a:rPr lang="en-US" sz="1100" b="1" dirty="0">
                <a:solidFill>
                  <a:schemeClr val="tx1">
                    <a:lumMod val="50000"/>
                  </a:schemeClr>
                </a:solidFill>
              </a:rPr>
              <a:t>L2: 15.06.19:  Complete cost benefit analysis</a:t>
            </a:r>
            <a:r>
              <a:rPr lang="en-US" sz="1100" dirty="0">
                <a:solidFill>
                  <a:schemeClr val="tx1">
                    <a:lumMod val="50000"/>
                  </a:schemeClr>
                </a:solidFill>
              </a:rPr>
              <a:t> </a:t>
            </a:r>
          </a:p>
          <a:p>
            <a:pPr marL="171450" indent="-171450" defTabSz="1219170">
              <a:buFont typeface="Arial" panose="020B0604020202020204" pitchFamily="34" charset="0"/>
              <a:buChar char="•"/>
            </a:pPr>
            <a:r>
              <a:rPr lang="en-US" sz="1100" b="1" dirty="0">
                <a:solidFill>
                  <a:schemeClr val="tx1">
                    <a:lumMod val="50000"/>
                  </a:schemeClr>
                </a:solidFill>
              </a:rPr>
              <a:t>L3: 18.06.19 : Obtain leadership approval for implementation</a:t>
            </a:r>
          </a:p>
          <a:p>
            <a:pPr marL="171450" indent="-171450" defTabSz="1219170">
              <a:buFont typeface="Arial" panose="020B0604020202020204" pitchFamily="34" charset="0"/>
              <a:buChar char="•"/>
            </a:pPr>
            <a:r>
              <a:rPr lang="en-US" sz="1100" b="1" dirty="0">
                <a:solidFill>
                  <a:schemeClr val="tx1">
                    <a:lumMod val="50000"/>
                  </a:schemeClr>
                </a:solidFill>
              </a:rPr>
              <a:t>L4: 25.06.19: Implement decision</a:t>
            </a:r>
            <a:endParaRPr lang="en-US" sz="1100" dirty="0">
              <a:solidFill>
                <a:schemeClr val="tx1">
                  <a:lumMod val="50000"/>
                </a:schemeClr>
              </a:solidFill>
            </a:endParaRPr>
          </a:p>
          <a:p>
            <a:pPr marL="171450" lvl="0" indent="-171450" defTabSz="1219170">
              <a:buFont typeface="Arial" panose="020B0604020202020204" pitchFamily="34" charset="0"/>
              <a:buChar char="•"/>
            </a:pPr>
            <a:r>
              <a:rPr lang="en-US" sz="1100" b="1" dirty="0">
                <a:solidFill>
                  <a:schemeClr val="tx1">
                    <a:lumMod val="50000"/>
                  </a:schemeClr>
                </a:solidFill>
              </a:rPr>
              <a:t>L5: 26.06.19: Complete decommission and </a:t>
            </a:r>
            <a:r>
              <a:rPr lang="en-US" sz="1100" dirty="0">
                <a:solidFill>
                  <a:schemeClr val="tx1">
                    <a:lumMod val="50000"/>
                  </a:schemeClr>
                </a:solidFill>
              </a:rPr>
              <a:t>monitor savings</a:t>
            </a:r>
          </a:p>
          <a:p>
            <a:endParaRPr lang="en-US" sz="1800" dirty="0"/>
          </a:p>
          <a:p>
            <a:r>
              <a:rPr lang="en-US" sz="1800" dirty="0"/>
              <a:t>					Key task:</a:t>
            </a:r>
          </a:p>
          <a:p>
            <a:pPr marL="171450" indent="-171450" defTabSz="1219170">
              <a:buFont typeface="Arial" panose="020B0604020202020204" pitchFamily="34" charset="0"/>
              <a:buChar char="•"/>
            </a:pPr>
            <a:r>
              <a:rPr lang="en-US" sz="1100" b="1" dirty="0">
                <a:solidFill>
                  <a:schemeClr val="tx1">
                    <a:lumMod val="50000"/>
                  </a:schemeClr>
                </a:solidFill>
              </a:rPr>
              <a:t>Source for discharge blind flanges 4’’X600 and 2’’X600        - 31.07.2019</a:t>
            </a:r>
          </a:p>
          <a:p>
            <a:pPr marL="171450" indent="-171450" defTabSz="1219170">
              <a:buFont typeface="Arial" panose="020B0604020202020204" pitchFamily="34" charset="0"/>
              <a:buAutoNum type="arabicPeriod"/>
            </a:pPr>
            <a:r>
              <a:rPr lang="en-US" sz="1100" b="1" dirty="0">
                <a:solidFill>
                  <a:schemeClr val="tx1">
                    <a:lumMod val="50000"/>
                  </a:schemeClr>
                </a:solidFill>
              </a:rPr>
              <a:t>Carry out suction and discharge valve isolation</a:t>
            </a:r>
            <a:r>
              <a:rPr lang="en-US" sz="1800" dirty="0"/>
              <a:t>.             -</a:t>
            </a:r>
            <a:r>
              <a:rPr lang="en-US" sz="1100" b="1" dirty="0">
                <a:solidFill>
                  <a:schemeClr val="tx1">
                    <a:lumMod val="50000"/>
                  </a:schemeClr>
                </a:solidFill>
              </a:rPr>
              <a:t>12.07.2019 </a:t>
            </a:r>
          </a:p>
          <a:p>
            <a:pPr marL="171450" indent="-171450" defTabSz="1219170">
              <a:buFont typeface="Arial" panose="020B0604020202020204" pitchFamily="34" charset="0"/>
              <a:buAutoNum type="arabicPeriod"/>
            </a:pPr>
            <a:r>
              <a:rPr lang="en-US" sz="1100" b="1" dirty="0">
                <a:solidFill>
                  <a:schemeClr val="tx1">
                    <a:lumMod val="50000"/>
                  </a:schemeClr>
                </a:solidFill>
              </a:rPr>
              <a:t>Carry out tagging of valves		       - </a:t>
            </a:r>
            <a:r>
              <a:rPr lang="en-US" sz="1800" dirty="0"/>
              <a:t> </a:t>
            </a:r>
            <a:r>
              <a:rPr lang="en-US" sz="1100" b="1" dirty="0">
                <a:solidFill>
                  <a:schemeClr val="tx1">
                    <a:lumMod val="50000"/>
                  </a:schemeClr>
                </a:solidFill>
              </a:rPr>
              <a:t>17.07.2019</a:t>
            </a:r>
            <a:r>
              <a:rPr lang="en-US" sz="1800" dirty="0"/>
              <a:t>      </a:t>
            </a:r>
          </a:p>
        </p:txBody>
      </p:sp>
    </p:spTree>
    <p:extLst>
      <p:ext uri="{BB962C8B-B14F-4D97-AF65-F5344CB8AC3E}">
        <p14:creationId xmlns:p14="http://schemas.microsoft.com/office/powerpoint/2010/main" val="860045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81AC-A689-493D-A017-21406B613B03}"/>
              </a:ext>
            </a:extLst>
          </p:cNvPr>
          <p:cNvSpPr>
            <a:spLocks noGrp="1"/>
          </p:cNvSpPr>
          <p:nvPr>
            <p:ph type="title"/>
          </p:nvPr>
        </p:nvSpPr>
        <p:spPr/>
        <p:txBody>
          <a:bodyPr/>
          <a:lstStyle/>
          <a:p>
            <a:r>
              <a:rPr lang="en-GB" dirty="0"/>
              <a:t>Analysis</a:t>
            </a:r>
          </a:p>
        </p:txBody>
      </p:sp>
      <p:sp>
        <p:nvSpPr>
          <p:cNvPr id="4" name="Date Placeholder 3">
            <a:extLst>
              <a:ext uri="{FF2B5EF4-FFF2-40B4-BE49-F238E27FC236}">
                <a16:creationId xmlns:a16="http://schemas.microsoft.com/office/drawing/2014/main" id="{999B7C7F-BA59-44DD-AE21-B56835BBA61E}"/>
              </a:ext>
            </a:extLst>
          </p:cNvPr>
          <p:cNvSpPr>
            <a:spLocks noGrp="1"/>
          </p:cNvSpPr>
          <p:nvPr>
            <p:ph type="dt" sz="half" idx="2"/>
          </p:nvPr>
        </p:nvSpPr>
        <p:spPr/>
        <p:txBody>
          <a:bodyPr/>
          <a:lstStyle/>
          <a:p>
            <a:pPr>
              <a:defRPr/>
            </a:pPr>
            <a:r>
              <a:rPr lang="en-GB" dirty="0"/>
              <a:t>May 2019</a:t>
            </a:r>
          </a:p>
        </p:txBody>
      </p:sp>
      <p:sp>
        <p:nvSpPr>
          <p:cNvPr id="5" name="Slide Number Placeholder 4">
            <a:extLst>
              <a:ext uri="{FF2B5EF4-FFF2-40B4-BE49-F238E27FC236}">
                <a16:creationId xmlns:a16="http://schemas.microsoft.com/office/drawing/2014/main" id="{25476F3E-4D7D-43A1-9835-D02E8DACADAC}"/>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6" name="Footer Placeholder 5">
            <a:extLst>
              <a:ext uri="{FF2B5EF4-FFF2-40B4-BE49-F238E27FC236}">
                <a16:creationId xmlns:a16="http://schemas.microsoft.com/office/drawing/2014/main" id="{2E593938-3CA4-48C3-A893-C57C54E8E244}"/>
              </a:ext>
            </a:extLst>
          </p:cNvPr>
          <p:cNvSpPr>
            <a:spLocks noGrp="1"/>
          </p:cNvSpPr>
          <p:nvPr>
            <p:ph type="ftr" sz="quarter" idx="3"/>
          </p:nvPr>
        </p:nvSpPr>
        <p:spPr/>
        <p:txBody>
          <a:bodyPr/>
          <a:lstStyle/>
          <a:p>
            <a:pPr>
              <a:defRPr/>
            </a:pPr>
            <a:r>
              <a:rPr lang="en-GB"/>
              <a:t>Footer </a:t>
            </a:r>
            <a:endParaRPr lang="en-GB" dirty="0"/>
          </a:p>
        </p:txBody>
      </p:sp>
      <p:pic>
        <p:nvPicPr>
          <p:cNvPr id="7" name="table">
            <a:extLst>
              <a:ext uri="{FF2B5EF4-FFF2-40B4-BE49-F238E27FC236}">
                <a16:creationId xmlns:a16="http://schemas.microsoft.com/office/drawing/2014/main" id="{72EF6844-9373-458C-974A-A8B501BB1DC0}"/>
              </a:ext>
            </a:extLst>
          </p:cNvPr>
          <p:cNvPicPr>
            <a:picLocks noChangeAspect="1"/>
          </p:cNvPicPr>
          <p:nvPr/>
        </p:nvPicPr>
        <p:blipFill>
          <a:blip r:embed="rId2"/>
          <a:stretch>
            <a:fillRect/>
          </a:stretch>
        </p:blipFill>
        <p:spPr>
          <a:xfrm>
            <a:off x="330201" y="1333500"/>
            <a:ext cx="4013199" cy="3543300"/>
          </a:xfrm>
          <a:prstGeom prst="rect">
            <a:avLst/>
          </a:prstGeom>
        </p:spPr>
      </p:pic>
      <p:pic>
        <p:nvPicPr>
          <p:cNvPr id="8" name="table">
            <a:extLst>
              <a:ext uri="{FF2B5EF4-FFF2-40B4-BE49-F238E27FC236}">
                <a16:creationId xmlns:a16="http://schemas.microsoft.com/office/drawing/2014/main" id="{B9E5172C-330B-4CB0-9F14-76548716DE8B}"/>
              </a:ext>
            </a:extLst>
          </p:cNvPr>
          <p:cNvPicPr>
            <a:picLocks noChangeAspect="1"/>
          </p:cNvPicPr>
          <p:nvPr/>
        </p:nvPicPr>
        <p:blipFill>
          <a:blip r:embed="rId3"/>
          <a:stretch>
            <a:fillRect/>
          </a:stretch>
        </p:blipFill>
        <p:spPr>
          <a:xfrm>
            <a:off x="4754750" y="1295400"/>
            <a:ext cx="5913250" cy="3844290"/>
          </a:xfrm>
          <a:prstGeom prst="rect">
            <a:avLst/>
          </a:prstGeom>
        </p:spPr>
      </p:pic>
    </p:spTree>
    <p:extLst>
      <p:ext uri="{BB962C8B-B14F-4D97-AF65-F5344CB8AC3E}">
        <p14:creationId xmlns:p14="http://schemas.microsoft.com/office/powerpoint/2010/main" val="23551780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D34C64B2CDF834BA69A2A80D2F4FF7B" ma:contentTypeVersion="256" ma:contentTypeDescription="Shell Document is a document that derives it properties from the 'Shell Document Base' content type." ma:contentTypeScope="" ma:versionID="52c074a6b2af0a5664d43c14055c4acb">
  <xsd:schema xmlns:xsd="http://www.w3.org/2001/XMLSchema" xmlns:xs="http://www.w3.org/2001/XMLSchema" xmlns:p="http://schemas.microsoft.com/office/2006/metadata/properties" xmlns:ns1="http://schemas.microsoft.com/sharepoint/v3" xmlns:ns2="4569d55d-ab0a-4ebb-9966-2871c9d3c86b" xmlns:ns4="562bee5c-c509-42fb-ba2d-09190ee24177" xmlns:ns5="http://schemas.microsoft.com/sharepoint/v4" targetNamespace="http://schemas.microsoft.com/office/2006/metadata/properties" ma:root="true" ma:fieldsID="40cc4d9d53e6fe851e9fe185c40af222" ns1:_="" ns2:_="" ns4:_="" ns5:_="">
    <xsd:import namespace="http://schemas.microsoft.com/sharepoint/v3"/>
    <xsd:import namespace="4569d55d-ab0a-4ebb-9966-2871c9d3c86b"/>
    <xsd:import namespace="562bee5c-c509-42fb-ba2d-09190ee24177"/>
    <xsd:import namespace="http://schemas.microsoft.com/sharepoint/v4"/>
    <xsd:element name="properties">
      <xsd:complexType>
        <xsd:sequence>
          <xsd:element name="documentManagement">
            <xsd:complexType>
              <xsd:all>
                <xsd:element ref="ns1:Shell_x0020_SharePoint_x0020_SAEF_x0020_Owner" minOccurs="0"/>
                <xsd:element ref="ns2:_dlc_DocIdUrl"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m27a77c6217043dda0efeb6a3870ea75" minOccurs="0"/>
                <xsd:element ref="ns4:l66fdc14b4fa46eea88ee2aac7ad2eac"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xsd:simpleType>
        <xsd:restriction base="dms:Text"/>
      </xsd:simpleType>
    </xsd:element>
    <xsd:element name="Shell_x0020_SharePoint_x0020_SAEF_x0020_SiteCollectionName" ma:index="21" ma:displayName="Site Collection Name" ma:default="Global Production Engineering" ma:hidden="true" ma:internalName="Shell_x0020_SharePoint_x0020_SAEF_x0020_SiteCollectionName">
      <xsd:simpleType>
        <xsd:restriction base="dms:Text"/>
      </xsd:simpleType>
    </xsd:element>
    <xsd:element name="Shell_x0020_SharePoint_x0020_SAEF_x0020_SiteOwner" ma:index="22" ma:displayName="Site Owner" ma:default="europe\ellen.hall" ma:hidden="true" ma:internalName="Shell_x0020_SharePoint_x0020_SAEF_x0020_SiteOwner">
      <xsd:simpleType>
        <xsd:restriction base="dms:Text"/>
      </xsd:simpleType>
    </xsd:element>
    <xsd:element name="Shell_x0020_SharePoint_x0020_SAEF_x0020_Collection" ma:index="25" ma:displayName="Collection" ma:default="0" ma:hidden="true" ma:internalName="Shell_x0020_SharePoint_x0020_SAEF_x0020_Collection">
      <xsd:simpleType>
        <xsd:restriction base="dms:Boolean"/>
      </xsd:simpleType>
    </xsd:element>
    <xsd:element name="Shell_x0020_SharePoint_x0020_SAEF_x0020_KeepFileLocal" ma:index="26"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27" nillable="true" ma:displayName="Asset Identifier" ma:hidden="true" ma:internalName="Shell_x0020_SharePoint_x0020_SAEF_x0020_AssetIdentifier">
      <xsd:simpleType>
        <xsd:restriction base="dms:Text"/>
      </xsd:simpleType>
    </xsd:element>
    <xsd:element name="Shell_x0020_SharePoint_x0020_SAEF_x0020_FilePlanRecordType" ma:index="30" nillable="true" ma:displayName="File Plan Record Type" ma:hidden="true" ma:internalName="Shell_x0020_SharePoint_x0020_SAEF_x0020_FilePlanRecordType">
      <xsd:simpleType>
        <xsd:restriction base="dms:Text"/>
      </xsd:simpleType>
    </xsd:element>
    <xsd:element name="Shell_x0020_SharePoint_x0020_SAEF_x0020_RecordStatus" ma:index="31" nillable="true" ma:displayName="Record Status" ma:hidden="true" ma:internalName="Shell_x0020_SharePoint_x0020_SAEF_x0020_RecordStatus">
      <xsd:simpleType>
        <xsd:restriction base="dms:Text"/>
      </xsd:simpleType>
    </xsd:element>
    <xsd:element name="Shell_x0020_SharePoint_x0020_SAEF_x0020_Declarer" ma:index="32" nillable="true" ma:displayName="Declarer" ma:hidden="true" ma:internalName="Shell_x0020_SharePoint_x0020_SAEF_x0020_Declarer">
      <xsd:simpleType>
        <xsd:restriction base="dms:Text"/>
      </xsd:simpleType>
    </xsd:element>
    <xsd:element name="Shell_x0020_SharePoint_x0020_SAEF_x0020_IsRecord" ma:index="33" nillable="true" ma:displayName="Is Record" ma:hidden="true" ma:internalName="Shell_x0020_SharePoint_x0020_SAEF_x0020_IsRecord">
      <xsd:simpleType>
        <xsd:restriction base="dms:Text"/>
      </xsd:simpleType>
    </xsd:element>
    <xsd:element name="Shell_x0020_SharePoint_x0020_SAEF_x0020_TRIMRecordNumber" ma:index="34" nillable="true" ma:displayName="TRIM Record Number" ma:hidden="true" ma:internalName="Shell_x0020_SharePoint_x0020_SAEF_x0020_TRIMRecordNumber">
      <xsd:simpleType>
        <xsd:restriction base="dms:Text"/>
      </xsd:simpleType>
    </xsd:element>
    <xsd:element name="_dlc_Exempt" ma:index="35" nillable="true" ma:displayName="Exempt from Policy" ma:hidden="true" ma:internalName="_dlc_Exempt" ma:readOnly="true">
      <xsd:simpleType>
        <xsd:restriction base="dms:Unknown"/>
      </xsd:simpleType>
    </xsd:element>
    <xsd:element name="_dlc_ExpireDateSaved" ma:index="36" nillable="true" ma:displayName="Original Expiration Date" ma:hidden="true" ma:internalName="_dlc_ExpireDateSaved" ma:readOnly="true">
      <xsd:simpleType>
        <xsd:restriction base="dms:DateTime"/>
      </xsd:simpleType>
    </xsd:element>
    <xsd:element name="_dlc_ExpireDate" ma:index="37" nillable="true" ma:displayName="Expiration Date" ma:description="" ma:hidden="true" ma:indexed="true" ma:internalName="_dlc_ExpireDate" ma:readOnly="true">
      <xsd:simpleType>
        <xsd:restriction base="dms:DateTime"/>
      </xsd:simpleType>
    </xsd:element>
    <xsd:element name="AverageRating" ma:index="40" nillable="true" ma:displayName="Rating (0-5)" ma:decimals="2" ma:description="Average value of all the ratings that have been submitted" ma:hidden="true" ma:internalName="AverageRating" ma:readOnly="true">
      <xsd:simpleType>
        <xsd:restriction base="dms:Number"/>
      </xsd:simpleType>
    </xsd:element>
    <xsd:element name="RatingCount" ma:index="41"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569d55d-ab0a-4ebb-9966-2871c9d3c86b"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8"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element name="TaxCatchAll" ma:index="38" nillable="true" ma:displayName="Taxonomy Catch All Column" ma:description="" ma:hidden="true" ma:list="{e3ee2806-30e1-467b-afa7-92106bdc835e}" ma:internalName="TaxCatchAll" ma:showField="CatchAllData" ma:web="4569d55d-ab0a-4ebb-9966-2871c9d3c86b">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description="" ma:hidden="true" ma:list="{e3ee2806-30e1-467b-afa7-92106bdc835e}" ma:internalName="TaxCatchAllLabel" ma:readOnly="true" ma:showField="CatchAllDataLabel" ma:web="4569d55d-ab0a-4ebb-9966-2871c9d3c8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2bee5c-c509-42fb-ba2d-09190ee24177" elementFormDefault="qualified">
    <xsd:import namespace="http://schemas.microsoft.com/office/2006/documentManagement/types"/>
    <xsd:import namespace="http://schemas.microsoft.com/office/infopath/2007/PartnerControls"/>
    <xsd:element name="ice2f7984e9548f9a31773f854109466" ma:index="42"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43" ma:taxonomy="true" ma:internalName="j34f96ae8e6f4bcabd929698e8369ad6" ma:taxonomyFieldName="Shell_x0020_SharePoint_x0020_SAEF_x0020_ExportControlClassification" ma:displayName="Export Control" ma:default="9;#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m27a77c6217043dda0efeb6a3870ea75" ma:index="44" ma:taxonomy="true" ma:internalName="m27a77c6217043dda0efeb6a3870ea75" ma:taxonomyFieldName="Shell_x0020_SharePoint_x0020_SAEF_x0020_DocumentStatus" ma:displayName="Document Status" ma:default="11;#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l66fdc14b4fa46eea88ee2aac7ad2eac" ma:index="45" ma:taxonomy="true" ma:internalName="l66fdc14b4fa46eea88ee2aac7ad2eac" ma:taxonomyFieldName="Shell_x0020_SharePoint_x0020_SAEF_x0020_DocumentType" ma:displayName="Document Type" ma:default="" ma:fieldId="{566fdc14-b4fa-46ee-a88e-e2aac7ad2eac}" ma:sspId="e3aebf70-341c-4d91-bdd3-aba9df361687" ma:termSetId="b6feb9a0-8433-45b5-9634-27a3c7ba78c3" ma:anchorId="17007717-f426-49c9-ad39-2fd6dbd79117" ma:open="false" ma:isKeyword="false">
      <xsd:complexType>
        <xsd:sequence>
          <xsd:element ref="pc:Terms" minOccurs="0" maxOccurs="1"/>
        </xsd:sequence>
      </xsd:complexType>
    </xsd:element>
    <xsd:element name="gd7acb725c174ee6b184d60d15597f6a" ma:index="46" ma:taxonomy="true" ma:internalName="gd7acb725c174ee6b184d60d15597f6a" ma:taxonomyFieldName="Shell_x0020_SharePoint_x0020_SAEF_x0020_Business" ma:displayName="Business" ma:default="1;#Upstream International|dabf15d9-4f75-4ed1-b8a1-a0c3e2a8588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47" ma:taxonomy="true" ma:internalName="p8984985015b40798918b5a01b45e4b3" ma:taxonomyFieldName="Shell_x0020_SharePoint_x0020_SAEF_x0020_BusinessUnitRegion" ma:displayName="Business Unit/Region" ma:default="2;#Global Production Engineering|586b4a7a-c0a0-4515-8be9-0a9770b58221"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8" ma:taxonomy="true" ma:internalName="h284211f833048b1a5ccec1f0d9b0f7a" ma:taxonomyFieldName="Shell_x0020_SharePoint_x0020_SAEF_x0020_GlobalFunction" ma:displayName="Business Function" ma:default="3;#Not Applicable|ddce64fb-3cb8-4cd9-8e3d-0fe554247fd1"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9" nillable="true" ma:taxonomy="true" ma:internalName="f7493bb9534844dea7875c9f505950a2" ma:taxonomyFieldName="Shell_x0020_SharePoint_x0020_SAEF_x0020_BusinessProcess" ma:displayName="Business Process" ma:default="8;#Production - Operational Effectiveness|9500c6e2-2375-4105-9233-40a592cade69"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50" ma:taxonomy="true" ma:internalName="l29dd253148e4d109b8c1444f6695d3b" ma:taxonomyFieldName="Shell_x0020_SharePoint_x0020_SAEF_x0020_LegalEntity" ma:displayName="Legal Entity" ma:default="4;#SIEP|ca814f84-fd49-4cca-9dd4-ac559012442b"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51"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52"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53" ma:taxonomy="true" ma:internalName="dc07035f798748f5ba882d29e2b62c9e" ma:taxonomyFieldName="Shell_x0020_SharePoint_x0020_SAEF_x0020_CountryOfJurisdiction" ma:displayName="Country of Jurisdiction" ma:default="7;#NETHERLANDS|54565ecb-470f-40ea-a584-819150a65a13"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4"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customXsn xmlns="http://schemas.microsoft.com/office/2006/metadata/customXsn">
  <xsnLocation/>
  <cached>True</cached>
  <openByDefault>True</openByDefault>
  <xsnScope>/sites/aaaaa8320</xsnScope>
</customXs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p:Policy xmlns:p="office.server.policy" id="" local="true">
  <p:Name>Shell Document Base</p:Name>
  <p:Description/>
  <p:Statement/>
  <p:PolicyItems/>
</p:Policy>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spe:Receivers>
</file>

<file path=customXml/item6.xml><?xml version="1.0" encoding="utf-8"?>
<p:properties xmlns:p="http://schemas.microsoft.com/office/2006/metadata/properties" xmlns:xsi="http://www.w3.org/2001/XMLSchema-instance" xmlns:pc="http://schemas.microsoft.com/office/infopath/2007/PartnerControls">
  <documentManagement>
    <TaxCatchAll xmlns="4569d55d-ab0a-4ebb-9966-2871c9d3c86b">
      <Value>5</Value>
      <Value>11</Value>
      <Value>10</Value>
      <Value>9</Value>
      <Value>8</Value>
      <Value>7</Value>
      <Value>6</Value>
      <Value>175</Value>
      <Value>4</Value>
      <Value>3</Value>
      <Value>2</Value>
      <Value>1</Value>
    </TaxCatchAll>
    <_dlc_DocId xmlns="4569d55d-ab0a-4ebb-9966-2871c9d3c86b">AAAAA8320-531-56</_dlc_DocId>
    <_dlc_DocIdUrl xmlns="4569d55d-ab0a-4ebb-9966-2871c9d3c86b">
      <Url>https://eu001-sp.shell.com/sites/AAAAA8320/S07/_layouts/15/DocIdRedir.aspx?ID=AAAAA8320-531-56</Url>
      <Description>AAAAA8320-531-56</Description>
    </_dlc_DocIdUrl>
    <Shell_x0020_SharePoint_x0020_SAEF_x0020_Collection xmlns="http://schemas.microsoft.com/sharepoint/v3">false</Shell_x0020_SharePoint_x0020_SAEF_x0020_Collection>
    <Shell_x0020_SharePoint_x0020_SAEF_x0020_RecordStatus xmlns="http://schemas.microsoft.com/sharepoint/v3" xsi:nil="true"/>
    <gd7acb725c174ee6b184d60d15597f6a xmlns="562bee5c-c509-42fb-ba2d-09190ee24177">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gd7acb725c174ee6b184d60d15597f6a>
    <dc07035f798748f5ba882d29e2b62c9e xmlns="562bee5c-c509-42fb-ba2d-09190ee24177">
      <Terms xmlns="http://schemas.microsoft.com/office/infopath/2007/PartnerControls">
        <TermInfo xmlns="http://schemas.microsoft.com/office/infopath/2007/PartnerControls">
          <TermName xmlns="http://schemas.microsoft.com/office/infopath/2007/PartnerControls">NETHERLANDS</TermName>
          <TermId xmlns="http://schemas.microsoft.com/office/infopath/2007/PartnerControls">54565ecb-470f-40ea-a584-819150a65a13</TermId>
        </TermInfo>
      </Terms>
    </dc07035f798748f5ba882d29e2b62c9e>
    <IconOverlay xmlns="http://schemas.microsoft.com/sharepoint/v4" xsi:nil="true"/>
    <j34f96ae8e6f4bcabd929698e8369ad6 xmlns="562bee5c-c509-42fb-ba2d-09190ee24177">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j34f96ae8e6f4bcabd929698e8369ad6>
    <Shell_x0020_SharePoint_x0020_SAEF_x0020_FilePlanRecordType xmlns="http://schemas.microsoft.com/sharepoint/v3" xsi:nil="true"/>
    <Shell_x0020_SharePoint_x0020_SAEF_x0020_KeepFileLocal xmlns="http://schemas.microsoft.com/sharepoint/v3">false</Shell_x0020_SharePoint_x0020_SAEF_x0020_KeepFileLocal>
    <l66fdc14b4fa46eea88ee2aac7ad2eac xmlns="562bee5c-c509-42fb-ba2d-09190ee24177">
      <Terms xmlns="http://schemas.microsoft.com/office/infopath/2007/PartnerControls">
        <TermInfo xmlns="http://schemas.microsoft.com/office/infopath/2007/PartnerControls">
          <TermName xmlns="http://schemas.microsoft.com/office/infopath/2007/PartnerControls">Data gathering [OE]</TermName>
          <TermId xmlns="http://schemas.microsoft.com/office/infopath/2007/PartnerControls">78b0d743-c4e5-4907-8c99-b2f5cdbcf20f</TermId>
        </TermInfo>
      </Terms>
    </l66fdc14b4fa46eea88ee2aac7ad2eac>
    <h284211f833048b1a5ccec1f0d9b0f7a xmlns="562bee5c-c509-42fb-ba2d-09190ee24177">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h284211f833048b1a5ccec1f0d9b0f7a>
    <p8984985015b40798918b5a01b45e4b3 xmlns="562bee5c-c509-42fb-ba2d-09190ee24177">
      <Terms xmlns="http://schemas.microsoft.com/office/infopath/2007/PartnerControls">
        <TermInfo xmlns="http://schemas.microsoft.com/office/infopath/2007/PartnerControls">
          <TermName xmlns="http://schemas.microsoft.com/office/infopath/2007/PartnerControls">Global Production Engineering</TermName>
          <TermId xmlns="http://schemas.microsoft.com/office/infopath/2007/PartnerControls">586b4a7a-c0a0-4515-8be9-0a9770b58221</TermId>
        </TermInfo>
      </Terms>
    </p8984985015b40798918b5a01b45e4b3>
    <c47cabfea1bc4e2691b8d95c8ce41647 xmlns="562bee5c-c509-42fb-ba2d-09190ee24177">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Shell_x0020_SharePoint_x0020_SAEF_x0020_SiteOwner xmlns="http://schemas.microsoft.com/sharepoint/v3">europe\ellen.hall</Shell_x0020_SharePoint_x0020_SAEF_x0020_SiteOwner>
    <Shell_x0020_SharePoint_x0020_SAEF_x0020_TRIMRecordNumber xmlns="http://schemas.microsoft.com/sharepoint/v3" xsi:nil="true"/>
    <ice2f7984e9548f9a31773f854109466 xmlns="562bee5c-c509-42fb-ba2d-09190ee24177">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l29dd253148e4d109b8c1444f6695d3b xmlns="562bee5c-c509-42fb-ba2d-09190ee24177">
      <Terms xmlns="http://schemas.microsoft.com/office/infopath/2007/PartnerControls">
        <TermInfo xmlns="http://schemas.microsoft.com/office/infopath/2007/PartnerControls">
          <TermName xmlns="http://schemas.microsoft.com/office/infopath/2007/PartnerControls">SIEP</TermName>
          <TermId xmlns="http://schemas.microsoft.com/office/infopath/2007/PartnerControls">ca814f84-fd49-4cca-9dd4-ac559012442b</TermId>
        </TermInfo>
      </Terms>
    </l29dd253148e4d109b8c1444f6695d3b>
    <Shell_x0020_SharePoint_x0020_SAEF_x0020_IsRecord xmlns="http://schemas.microsoft.com/sharepoint/v3" xsi:nil="true"/>
    <Shell_x0020_SharePoint_x0020_SAEF_x0020_SiteCollectionName xmlns="http://schemas.microsoft.com/sharepoint/v3">Global Production Engineering</Shell_x0020_SharePoint_x0020_SAEF_x0020_SiteCollectionName>
    <Shell_x0020_SharePoint_x0020_SAEF_x0020_Owner xmlns="http://schemas.microsoft.com/sharepoint/v3" xsi:nil="true"/>
    <Shell_x0020_SharePoint_x0020_SAEF_x0020_Declarer xmlns="http://schemas.microsoft.com/sharepoint/v3" xsi:nil="true"/>
    <m27a77c6217043dda0efeb6a3870ea75 xmlns="562bee5c-c509-42fb-ba2d-09190ee24177">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m27a77c6217043dda0efeb6a3870ea75>
    <Shell_x0020_SharePoint_x0020_SAEF_x0020_AssetIdentifier xmlns="http://schemas.microsoft.com/sharepoint/v3" xsi:nil="true"/>
    <f7493bb9534844dea7875c9f505950a2 xmlns="562bee5c-c509-42fb-ba2d-09190ee24177">
      <Terms xmlns="http://schemas.microsoft.com/office/infopath/2007/PartnerControls">
        <TermInfo xmlns="http://schemas.microsoft.com/office/infopath/2007/PartnerControls">
          <TermName xmlns="http://schemas.microsoft.com/office/infopath/2007/PartnerControls">Production - Operational Effectiveness</TermName>
          <TermId xmlns="http://schemas.microsoft.com/office/infopath/2007/PartnerControls">9500c6e2-2375-4105-9233-40a592cade69</TermId>
        </TermInfo>
      </Terms>
    </f7493bb9534844dea7875c9f505950a2>
    <a99e316a51584b349a985674ef8a1639 xmlns="562bee5c-c509-42fb-ba2d-09190ee24177">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ocumentManagement>
</p:properties>
</file>

<file path=customXml/itemProps1.xml><?xml version="1.0" encoding="utf-8"?>
<ds:datastoreItem xmlns:ds="http://schemas.openxmlformats.org/officeDocument/2006/customXml" ds:itemID="{985D397F-FF3A-46DD-9A21-6C8F936B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69d55d-ab0a-4ebb-9966-2871c9d3c86b"/>
    <ds:schemaRef ds:uri="562bee5c-c509-42fb-ba2d-09190ee2417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C82FF2-AA71-4ED0-A5C2-0C6035A8C344}">
  <ds:schemaRefs>
    <ds:schemaRef ds:uri="http://schemas.microsoft.com/office/2006/metadata/customXsn"/>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3440F500-C9A4-4D8A-A763-BF811203EEF3}">
  <ds:schemaRefs>
    <ds:schemaRef ds:uri="office.server.policy"/>
  </ds:schemaRefs>
</ds:datastoreItem>
</file>

<file path=customXml/itemProps5.xml><?xml version="1.0" encoding="utf-8"?>
<ds:datastoreItem xmlns:ds="http://schemas.openxmlformats.org/officeDocument/2006/customXml" ds:itemID="{D52F6DFC-919F-4C2F-A1B2-50E8DB445C21}">
  <ds:schemaRefs>
    <ds:schemaRef ds:uri="http://schemas.microsoft.com/sharepoint/events"/>
  </ds:schemaRefs>
</ds:datastoreItem>
</file>

<file path=customXml/itemProps6.xml><?xml version="1.0" encoding="utf-8"?>
<ds:datastoreItem xmlns:ds="http://schemas.openxmlformats.org/officeDocument/2006/customXml" ds:itemID="{5CE597B9-F879-40F4-9968-CD98FBF742AC}">
  <ds:schemaRefs>
    <ds:schemaRef ds:uri="http://purl.org/dc/elements/1.1/"/>
    <ds:schemaRef ds:uri="http://schemas.microsoft.com/office/2006/metadata/properties"/>
    <ds:schemaRef ds:uri="http://schemas.microsoft.com/sharepoint/v4"/>
    <ds:schemaRef ds:uri="http://schemas.microsoft.com/sharepoint/v3"/>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562bee5c-c509-42fb-ba2d-09190ee24177"/>
    <ds:schemaRef ds:uri="4569d55d-ab0a-4ebb-9966-2871c9d3c8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8473</TotalTime>
  <Words>320</Words>
  <Application>Microsoft Office PowerPoint</Application>
  <PresentationFormat>Widescreen</PresentationFormat>
  <Paragraphs>45</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Wingdings</vt:lpstr>
      <vt:lpstr>Arial</vt:lpstr>
      <vt:lpstr>Futura Bold</vt:lpstr>
      <vt:lpstr>Futura Medium</vt:lpstr>
      <vt:lpstr>Shell WizKit V3_Template_Widescreen_07june2016</vt:lpstr>
      <vt:lpstr>REDUCE NUNR FS PUMPS FROM 4 TO 3 BY DECOMMISSIONING EXPORT PUMP 3 FOR COST OPTIMIZATION</vt:lpstr>
      <vt:lpstr>Analysis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KPI’s and Definitions</dc:title>
  <dc:creator>Akosa, Obi SPDC-UPO/G/PS</dc:creator>
  <cp:lastModifiedBy>Goodhead, Isaac S SPDC-UPO/G/UCN</cp:lastModifiedBy>
  <cp:revision>341</cp:revision>
  <cp:lastPrinted>2016-09-26T10:16:25Z</cp:lastPrinted>
  <dcterms:created xsi:type="dcterms:W3CDTF">2016-06-30T11:16:12Z</dcterms:created>
  <dcterms:modified xsi:type="dcterms:W3CDTF">2019-07-23T19:50:38Z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0x0101006F0A470EEB1140E7AA14F4CE8A50B54C0001CB1477F4DD432AA86DD56CC3887AF4008D34C64B2CDF834BA69A2A80D2F4FF7B</vt:lpwstr>
  </property>
  <property fmtid="{D5CDD505-2E9C-101B-9397-08002B2CF9AE}" pid="5" name="_dlc_DocIdItemGuid">
    <vt:lpwstr>c1e34563-4a2a-4d4a-91a2-324eaf20135b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10;#Restricted|21aa7f98-4035-4019-a764-107acb7269af</vt:lpwstr>
  </property>
  <property fmtid="{D5CDD505-2E9C-101B-9397-08002B2CF9AE}" pid="13" name="Shell SharePoint SAEF DocumentType">
    <vt:lpwstr>175;#Data gathering [OE]|78b0d743-c4e5-4907-8c99-b2f5cdbcf20f</vt:lpwstr>
  </property>
  <property fmtid="{D5CDD505-2E9C-101B-9397-08002B2CF9AE}" pid="14" name="Shell SharePoint SAEF LegalEntity">
    <vt:lpwstr>4;#SIEP|ca814f84-fd49-4cca-9dd4-ac559012442b</vt:lpwstr>
  </property>
  <property fmtid="{D5CDD505-2E9C-101B-9397-08002B2CF9AE}" pid="15" name="Shell SharePoint SAEF BusinessUnitRegion">
    <vt:lpwstr>2;#Global Production Engineering|586b4a7a-c0a0-4515-8be9-0a9770b58221</vt:lpwstr>
  </property>
  <property fmtid="{D5CDD505-2E9C-101B-9397-08002B2CF9AE}" pid="16" name="Shell SharePoint SAEF GlobalFunction">
    <vt:lpwstr>3;#Not Applicable|ddce64fb-3cb8-4cd9-8e3d-0fe554247fd1</vt:lpwstr>
  </property>
  <property fmtid="{D5CDD505-2E9C-101B-9397-08002B2CF9AE}" pid="17" name="Shell SharePoint SAEF WorkgroupID">
    <vt:lpwstr>5;#Upstream _ Single File Plan - 22022|d3ed65c1-761d-4a84-a678-924ffd6ed182</vt:lpwstr>
  </property>
  <property fmtid="{D5CDD505-2E9C-101B-9397-08002B2CF9AE}" pid="18" name="Shell SharePoint SAEF CountryOfJurisdiction">
    <vt:lpwstr>7;#NETHERLANDS|54565ecb-470f-40ea-a584-819150a65a13</vt:lpwstr>
  </property>
  <property fmtid="{D5CDD505-2E9C-101B-9397-08002B2CF9AE}" pid="19" name="Shell SharePoint SAEF ExportControlClassification">
    <vt:lpwstr>9;#Non-US content - Non Controlled|2ac8835e-0587-4096-a6e2-1f68da1e6cb3</vt:lpwstr>
  </property>
  <property fmtid="{D5CDD505-2E9C-101B-9397-08002B2CF9AE}" pid="20" name="Shell SharePoint SAEF DocumentStatus">
    <vt:lpwstr>11;#Draft|1c86f377-7d91-4c95-bd5b-c18c83fe0aa5</vt:lpwstr>
  </property>
  <property fmtid="{D5CDD505-2E9C-101B-9397-08002B2CF9AE}" pid="21" name="Shell SharePoint SAEF Language">
    <vt:lpwstr>6;#English|bd3ad5ee-f0c3-40aa-8cc8-36ef09940af3</vt:lpwstr>
  </property>
  <property fmtid="{D5CDD505-2E9C-101B-9397-08002B2CF9AE}" pid="22" name="Shell SharePoint SAEF Business">
    <vt:lpwstr>1;#Upstream International|dabf15d9-4f75-4ed1-b8a1-a0c3e2a85888</vt:lpwstr>
  </property>
  <property fmtid="{D5CDD505-2E9C-101B-9397-08002B2CF9AE}" pid="23" name="Shell SharePoint SAEF BusinessProcess">
    <vt:lpwstr>8;#Production - Operational Effectiveness|9500c6e2-2375-4105-9233-40a592cade69</vt:lpwstr>
  </property>
</Properties>
</file>