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4660"/>
  </p:normalViewPr>
  <p:slideViewPr>
    <p:cSldViewPr snapToGrid="0">
      <p:cViewPr>
        <p:scale>
          <a:sx n="75" d="100"/>
          <a:sy n="75" d="100"/>
        </p:scale>
        <p:origin x="4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8/18/2020</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8/18/2020</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19768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100" dirty="0">
                <a:solidFill>
                  <a:schemeClr val="tx1">
                    <a:lumMod val="95000"/>
                    <a:lumOff val="5000"/>
                  </a:schemeClr>
                </a:solidFill>
                <a:latin typeface="Futura Medium" pitchFamily="2" charset="0"/>
                <a:cs typeface="Arial" charset="0"/>
              </a:rPr>
              <a:t>The SSAGS project in the Tunu Node is a significant part of SPDC’s domestic gas supply plan which was commissioned to eliminate gas flaring and gather AG from all the four flowstations to supply the gathered AG and NAG gas from the Tunu Node facilities primarily to the Domgas via the East-Lagos Pipeline System (ELPS). The gas is routed through the EA riser platform A (RPA) and the Forcados Yokri Integrated Platform (FYIP) CPF with flexibility to supply to NLNG via the offshore gas gathering system (OGGS) pipeline network. </a:t>
            </a:r>
          </a:p>
          <a:p>
            <a:pPr algn="just">
              <a:spcAft>
                <a:spcPts val="500"/>
              </a:spcAft>
              <a:defRPr/>
            </a:pPr>
            <a:r>
              <a:rPr lang="en-US" sz="1100" dirty="0">
                <a:solidFill>
                  <a:schemeClr val="tx1">
                    <a:lumMod val="95000"/>
                    <a:lumOff val="5000"/>
                  </a:schemeClr>
                </a:solidFill>
                <a:latin typeface="Futura Medium" pitchFamily="2" charset="0"/>
                <a:cs typeface="Arial" charset="0"/>
              </a:rPr>
              <a:t>There is currently high flared gas volume in the Node even with the commissioned AG compressors, this has been attributed to some identified issues in the facilities across the Node. The high flared gas volume in the Node is a deviation from the Zero routine flare design intent of the SSAGS project and causing a non-compliance of the Non-flaring policy of the Federal Government of Nigeria. </a:t>
            </a:r>
            <a:endParaRPr lang="en-GB" altLang="en-US" sz="1100" dirty="0">
              <a:solidFill>
                <a:schemeClr val="tx1">
                  <a:lumMod val="95000"/>
                  <a:lumOff val="5000"/>
                </a:schemeClr>
              </a:solidFill>
            </a:endParaRPr>
          </a:p>
          <a:p>
            <a:pPr algn="just"/>
            <a:r>
              <a:rPr lang="en-GB" altLang="en-US" sz="1100" b="1" u="sng" dirty="0">
                <a:solidFill>
                  <a:schemeClr val="tx1">
                    <a:lumMod val="95000"/>
                    <a:lumOff val="5000"/>
                  </a:schemeClr>
                </a:solidFill>
                <a:latin typeface="Futura Medium" panose="00000400000000000000" pitchFamily="2" charset="0"/>
              </a:rPr>
              <a:t>Objective:</a:t>
            </a:r>
            <a:endParaRPr lang="en-GB" sz="1100" b="1" u="sng" dirty="0">
              <a:solidFill>
                <a:schemeClr val="tx1">
                  <a:lumMod val="95000"/>
                  <a:lumOff val="5000"/>
                </a:schemeClr>
              </a:solidFill>
              <a:latin typeface="Futura Medium" pitchFamily="2" charset="0"/>
              <a:cs typeface="Arial" charset="0"/>
            </a:endParaRPr>
          </a:p>
          <a:p>
            <a:pPr algn="just">
              <a:spcAft>
                <a:spcPts val="500"/>
              </a:spcAft>
              <a:defRPr/>
            </a:pPr>
            <a:r>
              <a:rPr lang="en-GB" sz="1100" dirty="0">
                <a:solidFill>
                  <a:schemeClr val="tx1">
                    <a:lumMod val="95000"/>
                    <a:lumOff val="5000"/>
                  </a:schemeClr>
                </a:solidFill>
                <a:latin typeface="Futura Medium" pitchFamily="2" charset="0"/>
                <a:cs typeface="Arial" charset="0"/>
              </a:rPr>
              <a:t>This opportunity seeks to eliminate gas flaring in the Tunu Node facilities by meeting the design intent of the SSAGS project in the Node, complying with the Non-flaring policy of the Federal Government of Nigeria and increasing revenue from additional gas to gas sales.</a:t>
            </a:r>
            <a:endParaRPr lang="en-US" sz="1100" b="1" u="sng" dirty="0">
              <a:solidFill>
                <a:schemeClr val="tx1">
                  <a:lumMod val="95000"/>
                  <a:lumOff val="5000"/>
                </a:scheme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524125"/>
            <a:ext cx="4676774" cy="4130179"/>
          </a:xfrm>
          <a:prstGeom prst="rect">
            <a:avLst/>
          </a:prstGeom>
          <a:ln>
            <a:solidFill>
              <a:schemeClr val="tx1">
                <a:lumMod val="75000"/>
              </a:schemeClr>
            </a:solidFill>
          </a:ln>
        </p:spPr>
        <p:txBody>
          <a:bodyPr/>
          <a:lstStyle/>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Project and Asset integrated facility review – July 2020</a:t>
            </a: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Joint PEFS review – July 2020</a:t>
            </a: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Phase 1 - flare reduction to 2mmscfd by October, 2020 (Eliminate process flare)</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Reduce purge and pilot gas across the Node.</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Check for possible passing spill over valves and relief valves in the flowstations.</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Resolve issues with Opukushi flash gas compressor.</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Check and validate the flare meters across the Node </a:t>
            </a:r>
            <a:r>
              <a:rPr lang="en-US" sz="1100" dirty="0" err="1">
                <a:solidFill>
                  <a:schemeClr val="tx1">
                    <a:lumMod val="95000"/>
                    <a:lumOff val="5000"/>
                  </a:schemeClr>
                </a:solidFill>
                <a:latin typeface="Futura Medium" panose="00000400000000000000" pitchFamily="2" charset="0"/>
              </a:rPr>
              <a:t>E.g</a:t>
            </a:r>
            <a:r>
              <a:rPr lang="en-US" sz="1100" dirty="0">
                <a:solidFill>
                  <a:schemeClr val="tx1">
                    <a:lumMod val="95000"/>
                    <a:lumOff val="5000"/>
                  </a:schemeClr>
                </a:solidFill>
                <a:latin typeface="Futura Medium" panose="00000400000000000000" pitchFamily="2" charset="0"/>
              </a:rPr>
              <a:t> Ogbotobo.</a:t>
            </a:r>
          </a:p>
          <a:p>
            <a:pPr marL="171450" indent="-1714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Phase 2 – Flare reduction to 1mmscfd by Dec 2020</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 Replace the Benisede flare thermocouple.</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 Resolve Backpressure issues at the commingling of the AG gas from the Main AG compressor and the gas from the NAG well.</a:t>
            </a:r>
          </a:p>
          <a:p>
            <a:pPr marL="742950" lvl="1"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Carry out optimization of the volume of gas from the export used for volume compensation to operate above the high turn down rate for the Main AG compressor in Tunu.</a:t>
            </a:r>
          </a:p>
          <a:p>
            <a:pPr marL="171450" indent="-1714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Phase 3 – Flare reduction to &lt;1mmscfd by Dec 2021</a:t>
            </a:r>
          </a:p>
          <a:p>
            <a:pPr marL="628650" lvl="1" indent="-1714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Carry out modification works to route some NAG volume to main AG compressor to for operation above the high turn down rate of the compressor.</a:t>
            </a:r>
          </a:p>
          <a:p>
            <a:pPr marL="628650" lvl="1" indent="-1714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Replace the flare ignition system of the flares in Tunu Node to achieve zero routine flaring</a:t>
            </a:r>
          </a:p>
          <a:p>
            <a:pPr lvl="1">
              <a:defRPr/>
            </a:pPr>
            <a:endParaRPr lang="en-US" sz="10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258174" y="2524126"/>
            <a:ext cx="3663227" cy="1952624"/>
          </a:xfrm>
          <a:prstGeom prst="rect">
            <a:avLst/>
          </a:prstGeom>
          <a:solidFill>
            <a:schemeClr val="bg1"/>
          </a:solidFill>
          <a:ln>
            <a:solidFill>
              <a:schemeClr val="tx1">
                <a:lumMod val="75000"/>
              </a:schemeClr>
            </a:solidFill>
          </a:ln>
        </p:spPr>
        <p:txBody>
          <a:bodyPr/>
          <a:lstStyle/>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All the AG compressor fully commissioned and operating as designed.</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Reduce flaring to 2MMscfd (phase 1), &amp; to 1mmsscfd in phase 2.</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Increase gas to export for additional gas sale.</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Availability of x budget for phase 2</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All materials in country for phase 2</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Available Shutdown window</a:t>
            </a:r>
          </a:p>
          <a:p>
            <a:pPr marL="171450" indent="-171450" algn="just" defTabSz="914400">
              <a:spcAft>
                <a:spcPts val="500"/>
              </a:spcAft>
              <a:buFont typeface="Arial" panose="020B0604020202020204" pitchFamily="34" charset="0"/>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557339"/>
            <a:ext cx="3092787" cy="2259697"/>
          </a:xfrm>
          <a:prstGeom prst="rect">
            <a:avLst/>
          </a:prstGeom>
          <a:solidFill>
            <a:schemeClr val="bg1"/>
          </a:solidFill>
          <a:ln>
            <a:solidFill>
              <a:schemeClr val="tx1">
                <a:lumMod val="75000"/>
              </a:schemeClr>
            </a:solidFill>
          </a:ln>
        </p:spPr>
        <p:txBody>
          <a:bodyPr/>
          <a:lstStyle/>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Eliminate routine flare in the Node to comply with the Non-flaring policy of the Federal government of Nigeria.</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Avoid cost of about USD$0.96Mln for the period of 6months for Flare penalty.</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 Generate additional revenue from additional gas to gas sales.</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Achieve GHG abatement (data?) from x to y.</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247586" y="4549508"/>
            <a:ext cx="3663228"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defTabSz="914400">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Sponsor: Meshach Maichibi</a:t>
            </a: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Implementation Lead: Busari Abiodun</a:t>
            </a:r>
          </a:p>
          <a:p>
            <a:pPr marL="0" lvl="1">
              <a:spcBef>
                <a:spcPts val="300"/>
              </a:spcBef>
              <a:spcAft>
                <a:spcPct val="0"/>
              </a:spcAft>
            </a:pPr>
            <a:endParaRPr lang="en-US" altLang="en-US" sz="11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100" dirty="0">
                <a:solidFill>
                  <a:schemeClr val="tx1">
                    <a:lumMod val="95000"/>
                    <a:lumOff val="5000"/>
                  </a:schemeClr>
                </a:solidFill>
                <a:latin typeface="Futura Medium" panose="00000400000000000000" pitchFamily="2" charset="0"/>
              </a:rPr>
              <a:t>Segun Adomokhai, Alaka Olanrewaju, Itene Gaga, Adeleke Ngozi,, Iain Rollo, Victor Alozie, Anyanwu James</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308493"/>
            <a:ext cx="3092786" cy="24884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308492"/>
            <a:ext cx="4687363"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247586" y="2308492"/>
            <a:ext cx="3663228"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47586" y="4591445"/>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420879" y="-22399"/>
            <a:ext cx="11102255" cy="352550"/>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Project Charter: Reduce </a:t>
            </a:r>
            <a:r>
              <a:rPr lang="en-US" sz="2000" b="1" dirty="0" err="1">
                <a:solidFill>
                  <a:schemeClr val="bg1"/>
                </a:solidFill>
                <a:effectLst>
                  <a:outerShdw blurRad="38100" dist="38100" dir="2700000" algn="tl">
                    <a:srgbClr val="000000">
                      <a:alpha val="43137"/>
                    </a:srgbClr>
                  </a:outerShdw>
                </a:effectLst>
                <a:latin typeface="Futura Bold" panose="00000900000000000000" pitchFamily="2" charset="0"/>
              </a:rPr>
              <a:t>Tunu</a:t>
            </a:r>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 Node flare from 8MMSCFD  to 2MMSCFD by Dec ‘20 </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23052</TotalTime>
  <Words>639</Words>
  <Application>Microsoft Office PowerPoint</Application>
  <PresentationFormat>Widescreen</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Odega, Israel SPDC-UPC/G/UW</cp:lastModifiedBy>
  <cp:revision>105</cp:revision>
  <dcterms:created xsi:type="dcterms:W3CDTF">2019-04-26T15:39:43Z</dcterms:created>
  <dcterms:modified xsi:type="dcterms:W3CDTF">2020-08-18T09:27:01Z</dcterms:modified>
</cp:coreProperties>
</file>