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snapToGrid="0">
      <p:cViewPr varScale="1">
        <p:scale>
          <a:sx n="67" d="100"/>
          <a:sy n="67" d="100"/>
        </p:scale>
        <p:origin x="7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1/29/2021</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1/29/2021</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19768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lgn="just">
              <a:spcAft>
                <a:spcPts val="500"/>
              </a:spcAft>
              <a:defRPr/>
            </a:pPr>
            <a:r>
              <a:rPr lang="en-US" sz="1100" dirty="0">
                <a:solidFill>
                  <a:schemeClr val="tx1">
                    <a:lumMod val="95000"/>
                    <a:lumOff val="5000"/>
                  </a:schemeClr>
                </a:solidFill>
                <a:latin typeface="Futura Medium" pitchFamily="2" charset="0"/>
                <a:cs typeface="Arial" charset="0"/>
              </a:rPr>
              <a:t>The FYIP project in the Forcados Node is a significant part of SPDC’s domestic gas supply plan which was commissioned to eliminate gas flaring and gather AG from all the four flowstations to supply the gathered AG and NAG gas from the Forcados Node facilities primarily to the Domgas via the East-Lagos Pipeline System (ELPS). The gas is routed through the with flexibility to supply to NLNG through the offshore gas gathering system (OGGS) pipeline network via a 24’’98km pipeline from Northbank CPF to EA riser platform A (RPA.) </a:t>
            </a:r>
          </a:p>
          <a:p>
            <a:pPr algn="just">
              <a:spcAft>
                <a:spcPts val="500"/>
              </a:spcAft>
              <a:defRPr/>
            </a:pPr>
            <a:r>
              <a:rPr lang="en-US" sz="1100" dirty="0">
                <a:solidFill>
                  <a:schemeClr val="tx1">
                    <a:lumMod val="95000"/>
                    <a:lumOff val="5000"/>
                  </a:schemeClr>
                </a:solidFill>
                <a:latin typeface="Futura Medium" pitchFamily="2" charset="0"/>
                <a:cs typeface="Arial" charset="0"/>
              </a:rPr>
              <a:t>There is currently high flared gas volume in the Node because some equipment are yet to fully commissioned. The high flared gas volume in the Node is a deviation from the design intent of the FYIP project, causing a non-compliance of the Non-flaring policy of the Federal Government of Nigeria. </a:t>
            </a:r>
            <a:endParaRPr lang="en-GB" altLang="en-US" sz="1100" dirty="0">
              <a:solidFill>
                <a:schemeClr val="tx1">
                  <a:lumMod val="95000"/>
                  <a:lumOff val="5000"/>
                </a:schemeClr>
              </a:solidFill>
            </a:endParaRPr>
          </a:p>
          <a:p>
            <a:pPr algn="just"/>
            <a:r>
              <a:rPr lang="en-GB" altLang="en-US" sz="1100" b="1" u="sng" dirty="0">
                <a:solidFill>
                  <a:schemeClr val="tx1">
                    <a:lumMod val="95000"/>
                    <a:lumOff val="5000"/>
                  </a:schemeClr>
                </a:solidFill>
                <a:latin typeface="Futura Medium" panose="00000400000000000000" pitchFamily="2" charset="0"/>
              </a:rPr>
              <a:t>Objective:</a:t>
            </a:r>
            <a:endParaRPr lang="en-GB" sz="1100" b="1" u="sng" dirty="0">
              <a:solidFill>
                <a:schemeClr val="tx1">
                  <a:lumMod val="95000"/>
                  <a:lumOff val="5000"/>
                </a:schemeClr>
              </a:solidFill>
              <a:latin typeface="Futura Medium" pitchFamily="2" charset="0"/>
              <a:cs typeface="Arial" charset="0"/>
            </a:endParaRPr>
          </a:p>
          <a:p>
            <a:pPr algn="just">
              <a:spcAft>
                <a:spcPts val="500"/>
              </a:spcAft>
              <a:defRPr/>
            </a:pPr>
            <a:r>
              <a:rPr lang="en-GB" sz="1100" dirty="0">
                <a:solidFill>
                  <a:schemeClr val="tx1">
                    <a:lumMod val="95000"/>
                    <a:lumOff val="5000"/>
                  </a:schemeClr>
                </a:solidFill>
                <a:latin typeface="Futura Medium" pitchFamily="2" charset="0"/>
                <a:cs typeface="Arial" charset="0"/>
              </a:rPr>
              <a:t>This opportunity seeks to reduce gas flaring in the Northbank facility to about 0.5mmscfd to meet the design intent of the FYIP project in the Node, complying with the Non-flaring policy of the Federal Government of Nigeria, avoid payment of flare penalty and increasing revenue from additional gas to gas sales.</a:t>
            </a:r>
            <a:endParaRPr lang="en-US" sz="1100" b="1" u="sng" dirty="0">
              <a:solidFill>
                <a:schemeClr val="tx1">
                  <a:lumMod val="95000"/>
                  <a:lumOff val="5000"/>
                </a:scheme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67100" y="2524125"/>
            <a:ext cx="4676774" cy="4130179"/>
          </a:xfrm>
          <a:prstGeom prst="rect">
            <a:avLst/>
          </a:prstGeom>
          <a:ln>
            <a:solidFill>
              <a:schemeClr val="tx1">
                <a:lumMod val="75000"/>
              </a:schemeClr>
            </a:solidFill>
          </a:ln>
        </p:spPr>
        <p:txBody>
          <a:bodyPr/>
          <a:lstStyle/>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Project and Asset integrated facility review – Jan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Joint PEFS review – Jan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Resolve issues with the Screw compressor (2x2MMscfd) at the Northbank CPF – Jan 2021 </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Provide Engineering solution to ensure enough recycle gas from the export to the Main AG compressor to meet compressor turn down requirement – Jan 2021. </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Resolve issues with Main AG compressor cooler fan motor at Northbank CPF – Feb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Provide engineering solution  to the backpressure issues on the Surge vessel from the screw compressor – Mar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lvl="1">
              <a:defRPr/>
            </a:pPr>
            <a:endParaRPr lang="en-US" sz="10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3" y="4810539"/>
            <a:ext cx="3103375" cy="183917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L0-L1</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L2: Impacts fully identified and FCF calculated</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L3: When to get approval for implementation</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L4: When to complete all major actions implementation</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L5: Initiative End</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258174" y="2524126"/>
            <a:ext cx="3663227" cy="1952624"/>
          </a:xfrm>
          <a:prstGeom prst="rect">
            <a:avLst/>
          </a:prstGeom>
          <a:solidFill>
            <a:schemeClr val="bg1"/>
          </a:solidFill>
          <a:ln>
            <a:solidFill>
              <a:schemeClr val="tx1">
                <a:lumMod val="75000"/>
              </a:schemeClr>
            </a:solidFill>
          </a:ln>
        </p:spPr>
        <p:txBody>
          <a:bodyPr/>
          <a:lstStyle/>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All the AG compressor fully commissioned and operating as designed.</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Reduce flaring to &lt;0.5MMscfd.</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Increase gas to export for additional gas sale.</a:t>
            </a:r>
          </a:p>
          <a:p>
            <a:pPr marL="171450" indent="-171450" algn="just" defTabSz="914400">
              <a:spcAft>
                <a:spcPts val="500"/>
              </a:spcAft>
              <a:buFont typeface="Arial" panose="020B0604020202020204" pitchFamily="34" charset="0"/>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557339"/>
            <a:ext cx="3092787" cy="2259697"/>
          </a:xfrm>
          <a:prstGeom prst="rect">
            <a:avLst/>
          </a:prstGeom>
          <a:solidFill>
            <a:schemeClr val="bg1"/>
          </a:solidFill>
          <a:ln>
            <a:solidFill>
              <a:schemeClr val="tx1">
                <a:lumMod val="75000"/>
              </a:schemeClr>
            </a:solidFill>
          </a:ln>
        </p:spPr>
        <p:txBody>
          <a:bodyPr/>
          <a:lstStyle/>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Eliminate routine flaring in the Northbank facilities  to comply with the Non-flaring policy of the Federal government of Nigeria.</a:t>
            </a:r>
          </a:p>
          <a:p>
            <a:pPr marL="171450" indent="-171450">
              <a:buFont typeface="Wingdings" pitchFamily="2" charset="2"/>
              <a:buChar char="§"/>
              <a:defRPr/>
            </a:pPr>
            <a:endParaRPr lang="en-US" sz="11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Avoid cost of about USD$3Mln per Annum for Flare penalty.</a:t>
            </a:r>
          </a:p>
          <a:p>
            <a:pPr marL="171450" indent="-171450">
              <a:buFont typeface="Wingdings" pitchFamily="2" charset="2"/>
              <a:buChar char="§"/>
              <a:defRPr/>
            </a:pPr>
            <a:endParaRPr lang="en-US" sz="11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 Generate additional revenue from additional1MMscfd of gas to gas sales.</a:t>
            </a:r>
          </a:p>
          <a:p>
            <a:pPr marL="171450" indent="-171450">
              <a:buFont typeface="Wingdings" pitchFamily="2" charset="2"/>
              <a:buChar char="§"/>
              <a:defRPr/>
            </a:pPr>
            <a:endParaRPr lang="en-US" sz="11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Achieve GHG abatement.</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247586" y="4549508"/>
            <a:ext cx="3663228" cy="2100204"/>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defTabSz="914400">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Sponsor: Meshach Maichibi</a:t>
            </a: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Implementation Lead: Busari Abiodun</a:t>
            </a:r>
          </a:p>
          <a:p>
            <a:pPr marL="0" lvl="1">
              <a:spcBef>
                <a:spcPts val="300"/>
              </a:spcBef>
              <a:spcAft>
                <a:spcPct val="0"/>
              </a:spcAft>
            </a:pPr>
            <a:endParaRPr lang="en-US" altLang="en-US" sz="11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Team: </a:t>
            </a:r>
          </a:p>
          <a:p>
            <a:pPr marL="285750" indent="-285750">
              <a:buFont typeface="Arial" panose="020B0604020202020204" pitchFamily="34" charset="0"/>
              <a:buChar char="•"/>
              <a:defRPr/>
            </a:pPr>
            <a:r>
              <a:rPr lang="en-US" sz="1100" dirty="0">
                <a:solidFill>
                  <a:schemeClr val="tx1">
                    <a:lumMod val="95000"/>
                    <a:lumOff val="5000"/>
                  </a:schemeClr>
                </a:solidFill>
                <a:latin typeface="Futura Medium" panose="00000400000000000000" pitchFamily="2" charset="0"/>
              </a:rPr>
              <a:t>Segun Adomokhai, Akinro Tunde, Udoh Godwin, Egodo Edward, Paul Taylor </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60013" y="2308493"/>
            <a:ext cx="3092786" cy="248846"/>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67099" y="2308492"/>
            <a:ext cx="4687363"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8247586" y="2308492"/>
            <a:ext cx="3663228"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47586" y="4591445"/>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2" y="3716"/>
            <a:ext cx="10928852" cy="327937"/>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chemeClr val="bg1"/>
                </a:solidFill>
                <a:effectLst>
                  <a:outerShdw blurRad="38100" dist="38100" dir="2700000" algn="tl">
                    <a:srgbClr val="000000">
                      <a:alpha val="43137"/>
                    </a:srgbClr>
                  </a:outerShdw>
                </a:effectLst>
                <a:latin typeface="Futura Bold" panose="00000900000000000000" pitchFamily="2" charset="0"/>
              </a:rPr>
              <a:t>Project Charter: Reduce Northbank F/S flare from 1.5MMscfd to 0.5MMscfd by Dec ‘21</a:t>
            </a:r>
          </a:p>
          <a:p>
            <a:endParaRPr lang="en-US" sz="18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60012" y="4843152"/>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23286</TotalTime>
  <Words>481</Words>
  <Application>Microsoft Office PowerPoint</Application>
  <PresentationFormat>Widescreen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Adomokhai, Segun E SPDC-UPC/G/UR</cp:lastModifiedBy>
  <cp:revision>119</cp:revision>
  <dcterms:created xsi:type="dcterms:W3CDTF">2019-04-26T15:39:43Z</dcterms:created>
  <dcterms:modified xsi:type="dcterms:W3CDTF">2021-01-29T02:45:19Z</dcterms:modified>
</cp:coreProperties>
</file>