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81" autoAdjust="0"/>
    <p:restoredTop sz="94660"/>
  </p:normalViewPr>
  <p:slideViewPr>
    <p:cSldViewPr snapToGrid="0">
      <p:cViewPr varScale="1">
        <p:scale>
          <a:sx n="67" d="100"/>
          <a:sy n="67" d="100"/>
        </p:scale>
        <p:origin x="7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D1E4D-C49C-4022-8D49-AB9188FF3EF8}"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7370D-38D8-4C31-B843-2A23FE75D71D}" type="slidenum">
              <a:rPr lang="en-US" smtClean="0"/>
              <a:t>‹#›</a:t>
            </a:fld>
            <a:endParaRPr lang="en-US"/>
          </a:p>
        </p:txBody>
      </p:sp>
    </p:spTree>
    <p:extLst>
      <p:ext uri="{BB962C8B-B14F-4D97-AF65-F5344CB8AC3E}">
        <p14:creationId xmlns:p14="http://schemas.microsoft.com/office/powerpoint/2010/main" val="5874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1/28/2021</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1/28/2021</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331653"/>
            <a:ext cx="11671976" cy="1976839"/>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Business Case/objectives</a:t>
            </a:r>
            <a:r>
              <a:rPr lang="en-GB" sz="1200" b="1" dirty="0">
                <a:solidFill>
                  <a:schemeClr val="tx1">
                    <a:lumMod val="95000"/>
                    <a:lumOff val="5000"/>
                  </a:schemeClr>
                </a:solidFill>
                <a:latin typeface="Futura Medium" pitchFamily="2" charset="0"/>
                <a:cs typeface="Arial" charset="0"/>
              </a:rPr>
              <a:t>:</a:t>
            </a:r>
          </a:p>
          <a:p>
            <a:pPr algn="just">
              <a:spcAft>
                <a:spcPts val="500"/>
              </a:spcAft>
              <a:defRPr/>
            </a:pPr>
            <a:r>
              <a:rPr lang="en-US" sz="1100" dirty="0">
                <a:solidFill>
                  <a:schemeClr val="tx1">
                    <a:lumMod val="95000"/>
                    <a:lumOff val="5000"/>
                  </a:schemeClr>
                </a:solidFill>
                <a:latin typeface="Futura Medium" pitchFamily="2" charset="0"/>
                <a:cs typeface="Arial" charset="0"/>
              </a:rPr>
              <a:t>The AG solution project – Otumara node is part of SPDC’s strategy to meet gas flares down in the facility and commitment to the DOMGAS market. A 20MMscfd compression system, with a 30MMscfd dehydration unit, was installed in Otumara, stopping routine gas flaring at the flow station and channel compressed gas through the ELPS to the domestic gas market.</a:t>
            </a:r>
          </a:p>
          <a:p>
            <a:pPr algn="just">
              <a:spcAft>
                <a:spcPts val="500"/>
              </a:spcAft>
              <a:defRPr/>
            </a:pPr>
            <a:r>
              <a:rPr lang="en-US" sz="1100" dirty="0">
                <a:solidFill>
                  <a:schemeClr val="tx1">
                    <a:lumMod val="95000"/>
                    <a:lumOff val="5000"/>
                  </a:schemeClr>
                </a:solidFill>
                <a:latin typeface="Futura Medium" pitchFamily="2" charset="0"/>
                <a:cs typeface="Arial" charset="0"/>
              </a:rPr>
              <a:t>Currently, some wells in Otumara and Saghara are closed –in due to the limiting gas handling capacity of 20MMscf of the compression system, which has resulted to daily production deferment of circa 1000bopd and 2mmscf of gas. The major factor contributing to the capacity constraint is the volume of gas used for Gaslift. There is an opportunity of optimizing the Gaslift system to reduce the volume of gas required for Gaslift, thereby allowing more produced gas into the compression system.</a:t>
            </a:r>
            <a:endParaRPr lang="en-US" altLang="en-US" sz="1100" b="1" u="sng" dirty="0">
              <a:solidFill>
                <a:schemeClr val="tx1">
                  <a:lumMod val="95000"/>
                  <a:lumOff val="5000"/>
                </a:schemeClr>
              </a:solidFill>
              <a:latin typeface="Futura Medium" pitchFamily="2" charset="0"/>
              <a:cs typeface="Arial" charset="0"/>
            </a:endParaRPr>
          </a:p>
          <a:p>
            <a:pPr algn="just">
              <a:spcAft>
                <a:spcPts val="500"/>
              </a:spcAft>
              <a:defRPr/>
            </a:pPr>
            <a:r>
              <a:rPr lang="en-GB" altLang="en-US" sz="1100" b="1" u="sng" dirty="0">
                <a:solidFill>
                  <a:schemeClr val="tx1">
                    <a:lumMod val="95000"/>
                    <a:lumOff val="5000"/>
                  </a:schemeClr>
                </a:solidFill>
                <a:latin typeface="Futura Medium" panose="00000400000000000000" pitchFamily="2" charset="0"/>
              </a:rPr>
              <a:t>Objective:</a:t>
            </a:r>
            <a:endParaRPr lang="en-GB" sz="1100" b="1" u="sng" dirty="0">
              <a:solidFill>
                <a:schemeClr val="tx1">
                  <a:lumMod val="95000"/>
                  <a:lumOff val="5000"/>
                </a:schemeClr>
              </a:solidFill>
              <a:latin typeface="Futura Medium" pitchFamily="2" charset="0"/>
              <a:cs typeface="Arial" charset="0"/>
            </a:endParaRPr>
          </a:p>
          <a:p>
            <a:pPr algn="just">
              <a:spcAft>
                <a:spcPts val="500"/>
              </a:spcAft>
              <a:defRPr/>
            </a:pPr>
            <a:r>
              <a:rPr lang="en-GB" sz="1100" dirty="0">
                <a:solidFill>
                  <a:schemeClr val="tx1">
                    <a:lumMod val="95000"/>
                    <a:lumOff val="5000"/>
                  </a:schemeClr>
                </a:solidFill>
                <a:latin typeface="Futura Medium" pitchFamily="2" charset="0"/>
                <a:cs typeface="Arial" charset="0"/>
              </a:rPr>
              <a:t>This opportunity seeks to increase oil and gas production in Otumara facility by optimizing the Gaslift system.</a:t>
            </a:r>
            <a:endParaRPr lang="en-US" sz="1100" b="1" u="sng" dirty="0">
              <a:solidFill>
                <a:schemeClr val="tx1">
                  <a:lumMod val="95000"/>
                  <a:lumOff val="5000"/>
                </a:schemeClr>
              </a:solidFill>
              <a:latin typeface="Futura Medium" panose="00000400000000000000" pitchFamily="2"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3467100" y="2524125"/>
            <a:ext cx="4676774" cy="4130179"/>
          </a:xfrm>
          <a:prstGeom prst="rect">
            <a:avLst/>
          </a:prstGeom>
          <a:ln>
            <a:solidFill>
              <a:schemeClr val="tx1">
                <a:lumMod val="75000"/>
              </a:schemeClr>
            </a:solidFill>
          </a:ln>
        </p:spPr>
        <p:txBody>
          <a:bodyPr/>
          <a:lstStyle/>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Asset integrated facility review – Jan 2021</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Joint PEFS review – Jan 2021</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Carry out field trial of reducing lift gas to the Gaslift manifold. -  Feb 2021</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Analyze data from the field trial – Mar 2021</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Implement actions from analyzed data – April 2021</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lvl="1">
              <a:defRPr/>
            </a:pPr>
            <a:endParaRPr lang="en-US" sz="1000" dirty="0">
              <a:solidFill>
                <a:schemeClr val="tx1">
                  <a:lumMod val="95000"/>
                  <a:lumOff val="5000"/>
                </a:schemeClr>
              </a:solidFill>
              <a:latin typeface="Futura Medium" panose="00000400000000000000" pitchFamily="2" charset="0"/>
            </a:endParaRPr>
          </a:p>
          <a:p>
            <a:pPr lvl="1">
              <a:defRPr/>
            </a:pPr>
            <a:endParaRPr lang="en-US" sz="1200" dirty="0">
              <a:solidFill>
                <a:schemeClr val="tx1">
                  <a:lumMod val="95000"/>
                  <a:lumOff val="5000"/>
                </a:scheme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3" y="4810539"/>
            <a:ext cx="3103375" cy="183917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Input High-level Timeline:</a:t>
            </a:r>
            <a:endParaRPr lang="en-GB" sz="12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L0-L1 – 31</a:t>
            </a:r>
            <a:r>
              <a:rPr lang="en-US" sz="1100" baseline="30000" dirty="0">
                <a:solidFill>
                  <a:schemeClr val="tx1">
                    <a:lumMod val="95000"/>
                    <a:lumOff val="5000"/>
                  </a:schemeClr>
                </a:solidFill>
                <a:latin typeface="Futura Medium" panose="00000400000000000000" pitchFamily="2" charset="0"/>
              </a:rPr>
              <a:t>st</a:t>
            </a:r>
            <a:r>
              <a:rPr lang="en-US" sz="1100" dirty="0">
                <a:solidFill>
                  <a:schemeClr val="tx1">
                    <a:lumMod val="95000"/>
                    <a:lumOff val="5000"/>
                  </a:schemeClr>
                </a:solidFill>
                <a:latin typeface="Futura Medium" panose="00000400000000000000" pitchFamily="2" charset="0"/>
              </a:rPr>
              <a:t> Jan, 21</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L2: Impacts fully identified and FCF calculated- After trial – 19</a:t>
            </a:r>
            <a:r>
              <a:rPr lang="en-US" sz="1100" baseline="30000" dirty="0">
                <a:solidFill>
                  <a:schemeClr val="tx1">
                    <a:lumMod val="95000"/>
                    <a:lumOff val="5000"/>
                  </a:schemeClr>
                </a:solidFill>
                <a:latin typeface="Futura Medium" panose="00000400000000000000" pitchFamily="2" charset="0"/>
              </a:rPr>
              <a:t>th</a:t>
            </a:r>
            <a:r>
              <a:rPr lang="en-US" sz="1100" dirty="0">
                <a:solidFill>
                  <a:schemeClr val="tx1">
                    <a:lumMod val="95000"/>
                    <a:lumOff val="5000"/>
                  </a:schemeClr>
                </a:solidFill>
                <a:latin typeface="Futura Medium" panose="00000400000000000000" pitchFamily="2" charset="0"/>
              </a:rPr>
              <a:t> Feb, 21</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L3: When to get approval for implementation – 4</a:t>
            </a:r>
            <a:r>
              <a:rPr lang="en-US" sz="1100" baseline="30000" dirty="0">
                <a:solidFill>
                  <a:schemeClr val="tx1">
                    <a:lumMod val="95000"/>
                    <a:lumOff val="5000"/>
                  </a:schemeClr>
                </a:solidFill>
                <a:latin typeface="Futura Medium" panose="00000400000000000000" pitchFamily="2" charset="0"/>
              </a:rPr>
              <a:t>th</a:t>
            </a:r>
            <a:r>
              <a:rPr lang="en-US" sz="1100" dirty="0">
                <a:solidFill>
                  <a:schemeClr val="tx1">
                    <a:lumMod val="95000"/>
                    <a:lumOff val="5000"/>
                  </a:schemeClr>
                </a:solidFill>
                <a:latin typeface="Futura Medium" panose="00000400000000000000" pitchFamily="2" charset="0"/>
              </a:rPr>
              <a:t> Mar, 21</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L4: When to complete all major actions implementation – 6</a:t>
            </a:r>
            <a:r>
              <a:rPr lang="en-US" sz="1100" baseline="30000" dirty="0">
                <a:solidFill>
                  <a:schemeClr val="tx1">
                    <a:lumMod val="95000"/>
                    <a:lumOff val="5000"/>
                  </a:schemeClr>
                </a:solidFill>
                <a:latin typeface="Futura Medium" panose="00000400000000000000" pitchFamily="2" charset="0"/>
              </a:rPr>
              <a:t>th</a:t>
            </a:r>
            <a:r>
              <a:rPr lang="en-US" sz="1100" dirty="0">
                <a:solidFill>
                  <a:schemeClr val="tx1">
                    <a:lumMod val="95000"/>
                    <a:lumOff val="5000"/>
                  </a:schemeClr>
                </a:solidFill>
                <a:latin typeface="Futura Medium" panose="00000400000000000000" pitchFamily="2" charset="0"/>
              </a:rPr>
              <a:t> May, 21</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L5: Initiative End – End 2021</a:t>
            </a:r>
          </a:p>
          <a:p>
            <a:pPr algn="just" defTabSz="914400">
              <a:spcBef>
                <a:spcPts val="200"/>
              </a:spcBef>
              <a:spcAft>
                <a:spcPts val="200"/>
              </a:spcAft>
              <a:buClr>
                <a:srgbClr val="9BBB59">
                  <a:lumMod val="50000"/>
                </a:srgbClr>
              </a:buClr>
              <a:buSzPct val="125000"/>
              <a:defRPr/>
            </a:pPr>
            <a:endParaRPr lang="en-US" sz="1800" dirty="0">
              <a:solidFill>
                <a:schemeClr val="tx1">
                  <a:lumMod val="95000"/>
                  <a:lumOff val="5000"/>
                </a:scheme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8258174" y="2524126"/>
            <a:ext cx="3663227" cy="1952624"/>
          </a:xfrm>
          <a:prstGeom prst="rect">
            <a:avLst/>
          </a:prstGeom>
          <a:solidFill>
            <a:schemeClr val="bg1"/>
          </a:solidFill>
          <a:ln>
            <a:solidFill>
              <a:schemeClr val="tx1">
                <a:lumMod val="75000"/>
              </a:schemeClr>
            </a:solidFill>
          </a:ln>
        </p:spPr>
        <p:txBody>
          <a:bodyPr/>
          <a:lstStyle/>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Optimize Gaslift system.</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Increase oil production.</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Increase gas to export for additional gas sale.</a:t>
            </a:r>
          </a:p>
          <a:p>
            <a:pPr marL="171450" indent="-171450" algn="just" defTabSz="914400">
              <a:spcAft>
                <a:spcPts val="500"/>
              </a:spcAft>
              <a:buFont typeface="Arial" panose="020B0604020202020204" pitchFamily="34" charset="0"/>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defRPr/>
            </a:pPr>
            <a:endParaRPr lang="en-GB" sz="1000" dirty="0">
              <a:solidFill>
                <a:schemeClr val="tx1">
                  <a:lumMod val="95000"/>
                  <a:lumOff val="5000"/>
                </a:schemeClr>
              </a:solidFill>
              <a:latin typeface="Futura Medium" panose="00000400000000000000" pitchFamily="2" charset="0"/>
            </a:endParaRPr>
          </a:p>
          <a:p>
            <a:pPr defTabSz="914400">
              <a:defRPr/>
            </a:pPr>
            <a:endParaRPr lang="en-US" sz="1000" dirty="0">
              <a:solidFill>
                <a:schemeClr val="tx1">
                  <a:lumMod val="95000"/>
                  <a:lumOff val="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chemeClr val="tx1">
                  <a:lumMod val="95000"/>
                  <a:lumOff val="5000"/>
                </a:scheme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557339"/>
            <a:ext cx="3092787" cy="2259697"/>
          </a:xfrm>
          <a:prstGeom prst="rect">
            <a:avLst/>
          </a:prstGeom>
          <a:solidFill>
            <a:schemeClr val="bg1"/>
          </a:solidFill>
          <a:ln>
            <a:solidFill>
              <a:schemeClr val="tx1">
                <a:lumMod val="75000"/>
              </a:schemeClr>
            </a:solidFill>
          </a:ln>
        </p:spPr>
        <p:txBody>
          <a:bodyPr/>
          <a:lstStyle/>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Increase in daily oil production of about 1000bopd.</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Generate additional revenue from additional gas of about 2MMscfd to DOMGAS market.</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Avoid penalty charges of about </a:t>
            </a:r>
            <a:r>
              <a:rPr lang="en-US" sz="1100" dirty="0">
                <a:solidFill>
                  <a:srgbClr val="FF0000"/>
                </a:solidFill>
                <a:latin typeface="Futura Medium" panose="00000400000000000000" pitchFamily="2" charset="0"/>
              </a:rPr>
              <a:t>USD$0.05Mln</a:t>
            </a:r>
            <a:r>
              <a:rPr lang="en-US" sz="1100" dirty="0">
                <a:solidFill>
                  <a:schemeClr val="tx1">
                    <a:lumMod val="95000"/>
                    <a:lumOff val="5000"/>
                  </a:schemeClr>
                </a:solidFill>
                <a:latin typeface="Futura Medium" panose="00000400000000000000" pitchFamily="2" charset="0"/>
              </a:rPr>
              <a:t>/Annum for not meeting the required sales gas volume as agreed in the gas contract.</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8247586" y="4549508"/>
            <a:ext cx="3663228" cy="2100204"/>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200" dirty="0">
              <a:solidFill>
                <a:schemeClr val="tx1">
                  <a:lumMod val="95000"/>
                  <a:lumOff val="5000"/>
                </a:schemeClr>
              </a:solidFill>
              <a:latin typeface="Futura Medium" panose="00000400000000000000" pitchFamily="2" charset="0"/>
            </a:endParaRPr>
          </a:p>
          <a:p>
            <a:pPr marL="0" lvl="1" defTabSz="914400">
              <a:spcBef>
                <a:spcPts val="300"/>
              </a:spcBef>
              <a:spcAft>
                <a:spcPct val="0"/>
              </a:spcAft>
            </a:pPr>
            <a:r>
              <a:rPr lang="en-US" altLang="en-US" sz="1100" dirty="0">
                <a:solidFill>
                  <a:schemeClr val="tx1">
                    <a:lumMod val="95000"/>
                    <a:lumOff val="5000"/>
                  </a:schemeClr>
                </a:solidFill>
                <a:latin typeface="Futura Medium" panose="00000400000000000000" pitchFamily="2" charset="0"/>
              </a:rPr>
              <a:t>Project Sponsor: Meshach Maichibi</a:t>
            </a:r>
          </a:p>
          <a:p>
            <a:pPr marL="0" lvl="1">
              <a:spcBef>
                <a:spcPts val="300"/>
              </a:spcBef>
              <a:spcAft>
                <a:spcPct val="0"/>
              </a:spcAft>
            </a:pPr>
            <a:r>
              <a:rPr lang="en-US" altLang="en-US" sz="1100" dirty="0">
                <a:solidFill>
                  <a:schemeClr val="tx1">
                    <a:lumMod val="95000"/>
                    <a:lumOff val="5000"/>
                  </a:schemeClr>
                </a:solidFill>
                <a:latin typeface="Futura Medium" panose="00000400000000000000" pitchFamily="2" charset="0"/>
              </a:rPr>
              <a:t>Implementation Lead: Busari Abiodun</a:t>
            </a:r>
          </a:p>
          <a:p>
            <a:pPr marL="0" lvl="1">
              <a:spcBef>
                <a:spcPts val="300"/>
              </a:spcBef>
              <a:spcAft>
                <a:spcPct val="0"/>
              </a:spcAft>
            </a:pPr>
            <a:endParaRPr lang="en-US" altLang="en-US" sz="11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100" dirty="0">
                <a:solidFill>
                  <a:schemeClr val="tx1">
                    <a:lumMod val="95000"/>
                    <a:lumOff val="5000"/>
                  </a:schemeClr>
                </a:solidFill>
                <a:latin typeface="Futura Medium" panose="00000400000000000000" pitchFamily="2" charset="0"/>
              </a:rPr>
              <a:t>Project Team: </a:t>
            </a:r>
          </a:p>
          <a:p>
            <a:pPr marL="285750" indent="-285750">
              <a:buFont typeface="Arial" panose="020B0604020202020204" pitchFamily="34" charset="0"/>
              <a:buChar char="•"/>
              <a:defRPr/>
            </a:pPr>
            <a:r>
              <a:rPr lang="en-US" sz="1100" dirty="0">
                <a:solidFill>
                  <a:schemeClr val="tx1">
                    <a:lumMod val="95000"/>
                    <a:lumOff val="5000"/>
                  </a:schemeClr>
                </a:solidFill>
                <a:latin typeface="Futura Medium" panose="00000400000000000000" pitchFamily="2" charset="0"/>
              </a:rPr>
              <a:t>Segun Adomokhai, Oyedele Oyebode, Usin Effiong, Anoruse Thomas, Nnanna Erasmus</a:t>
            </a:r>
          </a:p>
        </p:txBody>
      </p:sp>
      <p:sp>
        <p:nvSpPr>
          <p:cNvPr id="12" name="Title 1">
            <a:extLst>
              <a:ext uri="{FF2B5EF4-FFF2-40B4-BE49-F238E27FC236}">
                <a16:creationId xmlns:a16="http://schemas.microsoft.com/office/drawing/2014/main" id="{F319B245-4EF0-4A6C-AF77-7521B32A2784}"/>
              </a:ext>
            </a:extLst>
          </p:cNvPr>
          <p:cNvSpPr txBox="1">
            <a:spLocks/>
          </p:cNvSpPr>
          <p:nvPr/>
        </p:nvSpPr>
        <p:spPr bwMode="auto">
          <a:xfrm>
            <a:off x="260013" y="2308493"/>
            <a:ext cx="3092786" cy="248846"/>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US" sz="1100" b="1" dirty="0">
              <a:solidFill>
                <a:srgbClr val="FFFFFF"/>
              </a:solidFill>
              <a:effectLst>
                <a:outerShdw blurRad="38100" dist="38100" dir="2700000" algn="tl">
                  <a:srgbClr val="000000">
                    <a:alpha val="43137"/>
                  </a:srgbClr>
                </a:outerShdw>
              </a:effectLst>
              <a:latin typeface="Futura Bold"/>
            </a:endParaRPr>
          </a:p>
          <a:p>
            <a:r>
              <a:rPr lang="en-US" sz="1100" b="1" dirty="0">
                <a:solidFill>
                  <a:srgbClr val="FFFFFF"/>
                </a:solidFill>
                <a:effectLst>
                  <a:outerShdw blurRad="38100" dist="38100" dir="2700000" algn="tl">
                    <a:srgbClr val="000000">
                      <a:alpha val="43137"/>
                    </a:srgbClr>
                  </a:outerShdw>
                </a:effectLst>
                <a:latin typeface="Futura Bold"/>
              </a:rPr>
              <a:t>Potential Benefits &amp; Measurement:</a:t>
            </a:r>
          </a:p>
          <a:p>
            <a:r>
              <a:rPr lang="en-US" sz="1100" b="1" dirty="0">
                <a:solidFill>
                  <a:srgbClr val="FFFFFF"/>
                </a:solidFill>
                <a:effectLst>
                  <a:outerShdw blurRad="38100" dist="38100" dir="2700000" algn="tl">
                    <a:srgbClr val="000000">
                      <a:alpha val="43137"/>
                    </a:srgbClr>
                  </a:outerShdw>
                </a:effectLst>
                <a:latin typeface="Futura Bold"/>
              </a:rPr>
              <a:t> </a:t>
            </a:r>
          </a:p>
        </p:txBody>
      </p:sp>
      <p:sp>
        <p:nvSpPr>
          <p:cNvPr id="13" name="Title 1">
            <a:extLst>
              <a:ext uri="{FF2B5EF4-FFF2-40B4-BE49-F238E27FC236}">
                <a16:creationId xmlns:a16="http://schemas.microsoft.com/office/drawing/2014/main" id="{1D226A90-BDAD-4A5E-B120-60AA21FBABC6}"/>
              </a:ext>
            </a:extLst>
          </p:cNvPr>
          <p:cNvSpPr txBox="1">
            <a:spLocks/>
          </p:cNvSpPr>
          <p:nvPr/>
        </p:nvSpPr>
        <p:spPr bwMode="auto">
          <a:xfrm>
            <a:off x="3467099" y="2308492"/>
            <a:ext cx="4687363" cy="21563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Project Milestones /Actions:</a:t>
            </a:r>
          </a:p>
        </p:txBody>
      </p:sp>
      <p:sp>
        <p:nvSpPr>
          <p:cNvPr id="14" name="Title 1">
            <a:extLst>
              <a:ext uri="{FF2B5EF4-FFF2-40B4-BE49-F238E27FC236}">
                <a16:creationId xmlns:a16="http://schemas.microsoft.com/office/drawing/2014/main" id="{A44BF32F-3418-4F8E-8B92-B34EB4846533}"/>
              </a:ext>
            </a:extLst>
          </p:cNvPr>
          <p:cNvSpPr txBox="1">
            <a:spLocks/>
          </p:cNvSpPr>
          <p:nvPr/>
        </p:nvSpPr>
        <p:spPr bwMode="auto">
          <a:xfrm>
            <a:off x="8247586" y="2308492"/>
            <a:ext cx="3663228" cy="21563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Critical Success Factors:</a:t>
            </a:r>
          </a:p>
        </p:txBody>
      </p:sp>
      <p:sp>
        <p:nvSpPr>
          <p:cNvPr id="15" name="Title 1">
            <a:extLst>
              <a:ext uri="{FF2B5EF4-FFF2-40B4-BE49-F238E27FC236}">
                <a16:creationId xmlns:a16="http://schemas.microsoft.com/office/drawing/2014/main" id="{27F0D1BA-C032-4279-9B95-917DE1E2D2DC}"/>
              </a:ext>
            </a:extLst>
          </p:cNvPr>
          <p:cNvSpPr txBox="1">
            <a:spLocks/>
          </p:cNvSpPr>
          <p:nvPr/>
        </p:nvSpPr>
        <p:spPr bwMode="auto">
          <a:xfrm>
            <a:off x="8247586" y="4591445"/>
            <a:ext cx="3663228" cy="219094"/>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Project Team/Sponsor:</a:t>
            </a:r>
          </a:p>
        </p:txBody>
      </p:sp>
      <p:sp>
        <p:nvSpPr>
          <p:cNvPr id="16" name="Title 1">
            <a:extLst>
              <a:ext uri="{FF2B5EF4-FFF2-40B4-BE49-F238E27FC236}">
                <a16:creationId xmlns:a16="http://schemas.microsoft.com/office/drawing/2014/main" id="{5BF7BF20-095A-4581-A2B5-EB41AE97097E}"/>
              </a:ext>
            </a:extLst>
          </p:cNvPr>
          <p:cNvSpPr txBox="1">
            <a:spLocks/>
          </p:cNvSpPr>
          <p:nvPr/>
        </p:nvSpPr>
        <p:spPr bwMode="auto">
          <a:xfrm>
            <a:off x="260011" y="0"/>
            <a:ext cx="11671976" cy="311101"/>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600" b="1" dirty="0">
                <a:solidFill>
                  <a:schemeClr val="bg1"/>
                </a:solidFill>
                <a:effectLst>
                  <a:outerShdw blurRad="38100" dist="38100" dir="2700000" algn="tl">
                    <a:srgbClr val="000000">
                      <a:alpha val="43137"/>
                    </a:srgbClr>
                  </a:outerShdw>
                </a:effectLst>
                <a:latin typeface="Futura Bold" panose="00000900000000000000" pitchFamily="2" charset="0"/>
              </a:rPr>
              <a:t>Project Charter: Optimize Otumara Gaslift system to unlock 1000bopd/ 2MMscfd by April 2021 </a:t>
            </a:r>
          </a:p>
          <a:p>
            <a:endParaRPr lang="en-US" sz="1600" b="1" dirty="0">
              <a:solidFill>
                <a:schemeClr val="bg1"/>
              </a:solidFill>
              <a:effectLst>
                <a:outerShdw blurRad="38100" dist="38100" dir="2700000" algn="tl">
                  <a:srgbClr val="000000">
                    <a:alpha val="43137"/>
                  </a:srgbClr>
                </a:outerShdw>
              </a:effectLst>
              <a:latin typeface="Futura Bold" panose="00000900000000000000" pitchFamily="2" charset="0"/>
            </a:endParaRPr>
          </a:p>
        </p:txBody>
      </p:sp>
      <p:sp>
        <p:nvSpPr>
          <p:cNvPr id="17" name="Title 1">
            <a:extLst>
              <a:ext uri="{FF2B5EF4-FFF2-40B4-BE49-F238E27FC236}">
                <a16:creationId xmlns:a16="http://schemas.microsoft.com/office/drawing/2014/main" id="{380D6133-B080-4153-A4D7-A99F23C97C82}"/>
              </a:ext>
            </a:extLst>
          </p:cNvPr>
          <p:cNvSpPr txBox="1">
            <a:spLocks/>
          </p:cNvSpPr>
          <p:nvPr/>
        </p:nvSpPr>
        <p:spPr bwMode="auto">
          <a:xfrm>
            <a:off x="260013" y="356267"/>
            <a:ext cx="2149232" cy="24803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Business Case/Objectives</a:t>
            </a:r>
          </a:p>
        </p:txBody>
      </p:sp>
      <p:sp>
        <p:nvSpPr>
          <p:cNvPr id="18" name="Title 1">
            <a:extLst>
              <a:ext uri="{FF2B5EF4-FFF2-40B4-BE49-F238E27FC236}">
                <a16:creationId xmlns:a16="http://schemas.microsoft.com/office/drawing/2014/main" id="{53220C33-661C-49F6-BC7E-D69E2CC0DC97}"/>
              </a:ext>
            </a:extLst>
          </p:cNvPr>
          <p:cNvSpPr txBox="1">
            <a:spLocks/>
          </p:cNvSpPr>
          <p:nvPr/>
        </p:nvSpPr>
        <p:spPr bwMode="auto">
          <a:xfrm>
            <a:off x="260012" y="4843152"/>
            <a:ext cx="3092787" cy="20989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High-Level Timeline: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28492</TotalTime>
  <Words>414</Words>
  <Application>Microsoft Office PowerPoint</Application>
  <PresentationFormat>Widescreen</PresentationFormat>
  <Paragraphs>48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Bold</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Adomokhai, Segun E SPDC-UPC/G/UR</cp:lastModifiedBy>
  <cp:revision>120</cp:revision>
  <dcterms:created xsi:type="dcterms:W3CDTF">2019-04-26T15:39:43Z</dcterms:created>
  <dcterms:modified xsi:type="dcterms:W3CDTF">2021-01-29T02:06:40Z</dcterms:modified>
</cp:coreProperties>
</file>