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  <p:sldMasterId id="2147483682" r:id="rId5"/>
  </p:sldMasterIdLst>
  <p:notesMasterIdLst>
    <p:notesMasterId r:id="rId8"/>
  </p:notesMasterIdLst>
  <p:sldIdLst>
    <p:sldId id="2145706639" r:id="rId6"/>
    <p:sldId id="319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libri Light" panose="020F0302020204030204" pitchFamily="34" charset="0"/>
      <p:regular r:id="rId13"/>
      <p:italic r:id="rId14"/>
    </p:embeddedFont>
    <p:embeddedFont>
      <p:font typeface="Futura Bold" panose="00000900000000000000" pitchFamily="2" charset="0"/>
      <p:regular r:id="rId15"/>
    </p:embeddedFont>
    <p:embeddedFont>
      <p:font typeface="Futura Medium" panose="00000400000000000000" pitchFamily="2" charset="0"/>
      <p:regular r:id="rId16"/>
      <p:bold r:id="rId17"/>
      <p:italic r:id="rId18"/>
      <p:boldItalic r:id="rId19"/>
    </p:embeddedFont>
    <p:embeddedFont>
      <p:font typeface="ShellMedium" panose="00000600000000000000" pitchFamily="50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wosanya, Bayo D SPDC-UPC/G/SC" initials="ABDS" lastIdx="8" clrIdx="0">
    <p:extLst>
      <p:ext uri="{19B8F6BF-5375-455C-9EA6-DF929625EA0E}">
        <p15:presenceInfo xmlns:p15="http://schemas.microsoft.com/office/powerpoint/2012/main" userId="S::Bayo.Awosanya@shell.com::8bd2b76f-739c-4ef9-90a5-709b120a0ae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D21"/>
    <a:srgbClr val="404040"/>
    <a:srgbClr val="1D1B1E"/>
    <a:srgbClr val="02000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5220" autoAdjust="0"/>
  </p:normalViewPr>
  <p:slideViewPr>
    <p:cSldViewPr snapToGrid="0">
      <p:cViewPr varScale="1">
        <p:scale>
          <a:sx n="72" d="100"/>
          <a:sy n="72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FAFC6-2A9F-40F6-A1C7-6126BA24C166}" type="datetimeFigureOut">
              <a:rPr lang="en-GB" smtClean="0"/>
              <a:t>24/06/2021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0D563-A1CD-4E11-8772-0449C1C5E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09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  <a:endParaRPr lang="en-GB" sz="85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14" name="Rectangle 4" descr="Rectangle 4">
            <a:extLst>
              <a:ext uri="{FF2B5EF4-FFF2-40B4-BE49-F238E27FC236}">
                <a16:creationId xmlns:a16="http://schemas.microsoft.com/office/drawing/2014/main" id="{AACAF0C3-A154-BD48-8DC5-1D48D9C016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8B7B418A-87F3-450D-B63A-0E343A7A102E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546149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28" name="Rectangle 4" descr="Rectangle 4">
            <a:extLst>
              <a:ext uri="{FF2B5EF4-FFF2-40B4-BE49-F238E27FC236}">
                <a16:creationId xmlns:a16="http://schemas.microsoft.com/office/drawing/2014/main" id="{6BC5DAA2-E866-AB4A-91DA-A3C357FF27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29" name="TextBox 28" descr="CONFIDENTIAL_TAG_0xFFEE">
            <a:extLst>
              <a:ext uri="{FF2B5EF4-FFF2-40B4-BE49-F238E27FC236}">
                <a16:creationId xmlns:a16="http://schemas.microsoft.com/office/drawing/2014/main" id="{32936107-CF52-4352-801E-2E832A2E7B76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365560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/>
              <a:t>0.0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  <a:endParaRPr lang="en-GB" sz="85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12" name="Rectangle 4" descr="Rectangle 4">
            <a:extLst>
              <a:ext uri="{FF2B5EF4-FFF2-40B4-BE49-F238E27FC236}">
                <a16:creationId xmlns:a16="http://schemas.microsoft.com/office/drawing/2014/main" id="{FCFD350F-D9EA-BD4E-85F3-A3F791F804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58E95BF0-02ED-4BD2-8893-8F40FD864EA7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953485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2" name="Rectangle 4" descr="Rectangle 4">
            <a:extLst>
              <a:ext uri="{FF2B5EF4-FFF2-40B4-BE49-F238E27FC236}">
                <a16:creationId xmlns:a16="http://schemas.microsoft.com/office/drawing/2014/main" id="{1E714C15-8F02-2244-9AFF-1EC191E5D7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01DC6A4F-5C6A-46AA-9CC0-2557FD437E61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557716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6" name="Rectangle 4" descr="Rectangle 4">
            <a:extLst>
              <a:ext uri="{FF2B5EF4-FFF2-40B4-BE49-F238E27FC236}">
                <a16:creationId xmlns:a16="http://schemas.microsoft.com/office/drawing/2014/main" id="{0EB5B9A2-004A-8649-95E9-94063B5586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0573DDBA-EFCA-4C9B-B06F-955FE30B7F00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1463475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4" descr="Rectangle 4">
            <a:extLst>
              <a:ext uri="{FF2B5EF4-FFF2-40B4-BE49-F238E27FC236}">
                <a16:creationId xmlns:a16="http://schemas.microsoft.com/office/drawing/2014/main" id="{C2296508-988D-904D-8A9E-A4DE9FCD6B5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5DF78520-D540-490A-AAF6-4476A203F55F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7641884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  <a:endParaRPr lang="en-GB" sz="85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5" name="Rectangle 4" descr="Rectangle 4">
            <a:extLst>
              <a:ext uri="{FF2B5EF4-FFF2-40B4-BE49-F238E27FC236}">
                <a16:creationId xmlns:a16="http://schemas.microsoft.com/office/drawing/2014/main" id="{B8FC7C45-31C3-3443-8F09-1BBE783C2D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76882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  <a:endParaRPr lang="en-GB" sz="85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Rectangle 4" descr="Rectangle 4">
            <a:extLst>
              <a:ext uri="{FF2B5EF4-FFF2-40B4-BE49-F238E27FC236}">
                <a16:creationId xmlns:a16="http://schemas.microsoft.com/office/drawing/2014/main" id="{6AC5FCBA-ADEF-EE4B-8B06-A2F065402B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2CDC2612-6A21-4994-864F-35BF46BB1552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1658905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7992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7" name="Rectangle 4" descr="Rectangle 4">
            <a:extLst>
              <a:ext uri="{FF2B5EF4-FFF2-40B4-BE49-F238E27FC236}">
                <a16:creationId xmlns:a16="http://schemas.microsoft.com/office/drawing/2014/main" id="{1C50C5F0-61C3-0B48-81A4-BEB5B239FD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9142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7" name="Rectangle 4" descr="Rectangle 4">
            <a:extLst>
              <a:ext uri="{FF2B5EF4-FFF2-40B4-BE49-F238E27FC236}">
                <a16:creationId xmlns:a16="http://schemas.microsoft.com/office/drawing/2014/main" id="{EE124AD8-DCC4-3445-B5A9-2BFE77A72F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D5988C60-CEB8-49DE-92D4-B5F639179753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5057399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  <a:endParaRPr lang="en-GB" sz="85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Rectangle 4" descr="Rectangle 4">
            <a:extLst>
              <a:ext uri="{FF2B5EF4-FFF2-40B4-BE49-F238E27FC236}">
                <a16:creationId xmlns:a16="http://schemas.microsoft.com/office/drawing/2014/main" id="{DBEFCB7A-D63D-5A45-A1E5-B37986E549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12363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Rectangle 4" descr="Rectangle 4">
            <a:extLst>
              <a:ext uri="{FF2B5EF4-FFF2-40B4-BE49-F238E27FC236}">
                <a16:creationId xmlns:a16="http://schemas.microsoft.com/office/drawing/2014/main" id="{98A8138D-3F6B-FB48-94CF-7381417FC1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8C2195B8-1D3B-40AE-B1D9-A00EC904512E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990811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6" name="Rectangle 4" descr="Rectangle 4">
            <a:extLst>
              <a:ext uri="{FF2B5EF4-FFF2-40B4-BE49-F238E27FC236}">
                <a16:creationId xmlns:a16="http://schemas.microsoft.com/office/drawing/2014/main" id="{C734D646-6E70-384E-9863-91CF34B867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DFDE53D7-6BC2-438F-9829-75F749DC4BE6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902037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4D4-35B1-42D3-90EB-78CAA074F6D6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F48B-7C56-4D40-B8AE-62F00F6504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80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4D4-35B1-42D3-90EB-78CAA074F6D6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F48B-7C56-4D40-B8AE-62F00F6504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49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4D4-35B1-42D3-90EB-78CAA074F6D6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F48B-7C56-4D40-B8AE-62F00F6504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6369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4D4-35B1-42D3-90EB-78CAA074F6D6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F48B-7C56-4D40-B8AE-62F00F6504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4D4-35B1-42D3-90EB-78CAA074F6D6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F48B-7C56-4D40-B8AE-62F00F6504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798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4D4-35B1-42D3-90EB-78CAA074F6D6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F48B-7C56-4D40-B8AE-62F00F6504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27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4D4-35B1-42D3-90EB-78CAA074F6D6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F48B-7C56-4D40-B8AE-62F00F6504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6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4D4-35B1-42D3-90EB-78CAA074F6D6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F48B-7C56-4D40-B8AE-62F00F6504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7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  <a:endParaRPr lang="en-GB" sz="85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16" name="Rectangle 4" descr="Rectangle 4">
            <a:extLst>
              <a:ext uri="{FF2B5EF4-FFF2-40B4-BE49-F238E27FC236}">
                <a16:creationId xmlns:a16="http://schemas.microsoft.com/office/drawing/2014/main" id="{D110BB0F-6EE1-1545-BFE4-FB3D456017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47509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4D4-35B1-42D3-90EB-78CAA074F6D6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F48B-7C56-4D40-B8AE-62F00F6504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91195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4D4-35B1-42D3-90EB-78CAA074F6D6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F48B-7C56-4D40-B8AE-62F00F6504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3884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964D4-35B1-42D3-90EB-78CAA074F6D6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9F48B-7C56-4D40-B8AE-62F00F6504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42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  <a:endParaRPr lang="en-GB" sz="85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16" name="Rectangle 4" descr="Rectangle 4">
            <a:extLst>
              <a:ext uri="{FF2B5EF4-FFF2-40B4-BE49-F238E27FC236}">
                <a16:creationId xmlns:a16="http://schemas.microsoft.com/office/drawing/2014/main" id="{ED842BBC-C4CF-944C-A5CC-A348DF3078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17" name="TextBox 16" descr="CONFIDENTIAL_TAG_0xFFEE">
            <a:extLst>
              <a:ext uri="{FF2B5EF4-FFF2-40B4-BE49-F238E27FC236}">
                <a16:creationId xmlns:a16="http://schemas.microsoft.com/office/drawing/2014/main" id="{DDF4E682-26E7-4F01-B9FC-A624FE63F429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93295288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4" descr="Rectangle 4">
            <a:extLst>
              <a:ext uri="{FF2B5EF4-FFF2-40B4-BE49-F238E27FC236}">
                <a16:creationId xmlns:a16="http://schemas.microsoft.com/office/drawing/2014/main" id="{729D13C3-75AA-7547-B1FB-93B2291640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7826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9" name="Rectangle 4" descr="Rectangle 4">
            <a:extLst>
              <a:ext uri="{FF2B5EF4-FFF2-40B4-BE49-F238E27FC236}">
                <a16:creationId xmlns:a16="http://schemas.microsoft.com/office/drawing/2014/main" id="{D88E0200-96FB-8F4F-A2C8-EB8C553FD5B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21DE271F-D415-423E-9073-1D095A39587A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846246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BC902A0F-46E3-4C12-825D-80A2538EE201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69953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11" name="Rectangle 4" descr="Rectangle 4">
            <a:extLst>
              <a:ext uri="{FF2B5EF4-FFF2-40B4-BE49-F238E27FC236}">
                <a16:creationId xmlns:a16="http://schemas.microsoft.com/office/drawing/2014/main" id="{281EE53B-A0D7-CB47-AACA-BB399B9DC3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C573D407-5F4E-4225-B107-27D0737D43A4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990209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9" name="Rectangle 4" descr="Rectangle 4">
            <a:extLst>
              <a:ext uri="{FF2B5EF4-FFF2-40B4-BE49-F238E27FC236}">
                <a16:creationId xmlns:a16="http://schemas.microsoft.com/office/drawing/2014/main" id="{78662709-6312-6142-ACDF-A4A6778DDC5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A2CD728C-579E-4F12-A509-B08672A5C829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387197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  <a:endParaRPr lang="en-GB" sz="85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Rectangle 4" descr="Rectangle 4">
            <a:extLst>
              <a:ext uri="{FF2B5EF4-FFF2-40B4-BE49-F238E27FC236}">
                <a16:creationId xmlns:a16="http://schemas.microsoft.com/office/drawing/2014/main" id="{D36EB12B-C358-3141-B681-B9092FA600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44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>
    <p:fade/>
  </p:transition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964D4-35B1-42D3-90EB-78CAA074F6D6}" type="datetimeFigureOut">
              <a:rPr lang="en-US" smtClean="0"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9F48B-7C56-4D40-B8AE-62F00F6504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5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533197" y="-16078"/>
            <a:ext cx="8698904" cy="501653"/>
            <a:chOff x="-1309447" y="41037"/>
            <a:chExt cx="11598537" cy="668871"/>
          </a:xfrm>
        </p:grpSpPr>
        <p:sp>
          <p:nvSpPr>
            <p:cNvPr id="4" name="TextBox 3"/>
            <p:cNvSpPr txBox="1"/>
            <p:nvPr/>
          </p:nvSpPr>
          <p:spPr>
            <a:xfrm>
              <a:off x="-1309447" y="41037"/>
              <a:ext cx="11598537" cy="61555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Team Digitalization 2021 - 2022 Project Timeline</a:t>
              </a: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25381" y="681520"/>
              <a:ext cx="4203202" cy="28388"/>
            </a:xfrm>
            <a:prstGeom prst="rect">
              <a:avLst/>
            </a:prstGeom>
            <a:solidFill>
              <a:srgbClr val="015D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1387" y="786047"/>
            <a:ext cx="8228651" cy="6031611"/>
            <a:chOff x="253309" y="802626"/>
            <a:chExt cx="7129364" cy="5894936"/>
          </a:xfrm>
        </p:grpSpPr>
        <p:grpSp>
          <p:nvGrpSpPr>
            <p:cNvPr id="46" name="Group 45"/>
            <p:cNvGrpSpPr/>
            <p:nvPr/>
          </p:nvGrpSpPr>
          <p:grpSpPr>
            <a:xfrm>
              <a:off x="253309" y="802626"/>
              <a:ext cx="2375180" cy="685500"/>
              <a:chOff x="-506345" y="1809251"/>
              <a:chExt cx="3166906" cy="913999"/>
            </a:xfrm>
          </p:grpSpPr>
          <p:sp>
            <p:nvSpPr>
              <p:cNvPr id="65" name="TextBox 64"/>
              <p:cNvSpPr txBox="1"/>
              <p:nvPr/>
            </p:nvSpPr>
            <p:spPr>
              <a:xfrm>
                <a:off x="-506345" y="1809251"/>
                <a:ext cx="2972699" cy="60160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Conduct survey to obtain baseline data 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-506345" y="2374436"/>
                <a:ext cx="3166906" cy="3488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l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June 29</a:t>
                </a:r>
                <a:r>
                  <a:rPr kumimoji="0" lang="en-US" sz="11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</a:t>
                </a: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2341632" y="833965"/>
              <a:ext cx="2554447" cy="666839"/>
              <a:chOff x="2278248" y="1809698"/>
              <a:chExt cx="3405928" cy="889117"/>
            </a:xfrm>
          </p:grpSpPr>
          <p:sp>
            <p:nvSpPr>
              <p:cNvPr id="63" name="TextBox 62"/>
              <p:cNvSpPr txBox="1"/>
              <p:nvPr/>
            </p:nvSpPr>
            <p:spPr>
              <a:xfrm>
                <a:off x="2278248" y="1809698"/>
                <a:ext cx="3120639" cy="60160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Awareness Session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via SE family connect 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2517270" y="2350003"/>
                <a:ext cx="3166906" cy="34881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l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July 13</a:t>
                </a:r>
                <a:r>
                  <a:rPr kumimoji="0" lang="en-US" sz="11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</a:t>
                </a:r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5599731" y="4153414"/>
              <a:ext cx="1782942" cy="624859"/>
              <a:chOff x="8658491" y="2494147"/>
              <a:chExt cx="2377257" cy="833139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658491" y="2494147"/>
                <a:ext cx="2377257" cy="60160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Create a MS Team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Space for SE Department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9097209" y="2986379"/>
                <a:ext cx="1351168" cy="3409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l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Sept 28</a:t>
                </a:r>
                <a:r>
                  <a:rPr kumimoji="0" lang="en-US" sz="11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</a:t>
                </a: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422285" y="804585"/>
              <a:ext cx="6394067" cy="5564270"/>
              <a:chOff x="1606324" y="-764249"/>
              <a:chExt cx="8525418" cy="7419050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7730221" y="-764249"/>
                <a:ext cx="2401521" cy="6016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Deploy Incident Management Dashboard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986730" y="-200966"/>
                <a:ext cx="1354477" cy="3409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l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Aug 30</a:t>
                </a:r>
                <a:r>
                  <a:rPr kumimoji="0" lang="en-US" sz="11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</a:t>
                </a: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AFF5299-498E-4FC3-AF57-40D0CCC0F024}"/>
                  </a:ext>
                </a:extLst>
              </p:cNvPr>
              <p:cNvSpPr txBox="1"/>
              <p:nvPr/>
            </p:nvSpPr>
            <p:spPr>
              <a:xfrm>
                <a:off x="1606324" y="6053194"/>
                <a:ext cx="2272262" cy="6016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Deploy Performance </a:t>
                </a:r>
                <a:r>
                  <a:rPr lang="en-US" sz="12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kumimoji="0" lang="en-US" sz="1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anagement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lang="en-US" sz="1200" b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kumimoji="0" lang="en-US" sz="1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ool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D46B809-C3CF-44D2-A66F-37A87389F61E}"/>
                  </a:ext>
                </a:extLst>
              </p:cNvPr>
              <p:cNvSpPr txBox="1"/>
              <p:nvPr/>
            </p:nvSpPr>
            <p:spPr>
              <a:xfrm>
                <a:off x="2543034" y="5830179"/>
                <a:ext cx="1391604" cy="3409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l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Oct 29</a:t>
                </a:r>
                <a:r>
                  <a:rPr kumimoji="0" lang="en-US" sz="11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th</a:t>
                </a: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65000"/>
                        <a:lumOff val="35000"/>
                      </a:srgb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3207186" y="4536407"/>
              <a:ext cx="1912433" cy="2161155"/>
              <a:chOff x="5840446" y="3004836"/>
              <a:chExt cx="2549911" cy="2881553"/>
            </a:xfrm>
          </p:grpSpPr>
          <p:sp>
            <p:nvSpPr>
              <p:cNvPr id="53" name="TextBox 52"/>
              <p:cNvSpPr txBox="1"/>
              <p:nvPr/>
            </p:nvSpPr>
            <p:spPr>
              <a:xfrm>
                <a:off x="5840446" y="5284781"/>
                <a:ext cx="2549911" cy="601608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Phase 2 Augmented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Reality Launch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6555625" y="3004836"/>
                <a:ext cx="1267455" cy="348814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l" defTabSz="51435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100" b="1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Sept 30</a:t>
                </a:r>
                <a:r>
                  <a:rPr lang="en-US" sz="1100" b="1" baseline="30000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en-US" sz="1100" b="1" dirty="0">
                    <a:solidFill>
                      <a:srgbClr val="000000">
                        <a:lumMod val="65000"/>
                        <a:lumOff val="35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65000"/>
                      <a:lumOff val="35000"/>
                    </a:srgbClr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57" name="Group 156"/>
          <p:cNvGrpSpPr/>
          <p:nvPr/>
        </p:nvGrpSpPr>
        <p:grpSpPr>
          <a:xfrm>
            <a:off x="530440" y="1610674"/>
            <a:ext cx="11450277" cy="4201987"/>
            <a:chOff x="-14990" y="1922398"/>
            <a:chExt cx="12181544" cy="3571779"/>
          </a:xfrm>
        </p:grpSpPr>
        <p:sp>
          <p:nvSpPr>
            <p:cNvPr id="194" name="Freeform 193"/>
            <p:cNvSpPr/>
            <p:nvPr/>
          </p:nvSpPr>
          <p:spPr>
            <a:xfrm>
              <a:off x="-14288" y="2042710"/>
              <a:ext cx="12180842" cy="3342092"/>
            </a:xfrm>
            <a:custGeom>
              <a:avLst/>
              <a:gdLst>
                <a:gd name="connsiteX0" fmla="*/ 0 w 12162971"/>
                <a:gd name="connsiteY0" fmla="*/ 0 h 3425372"/>
                <a:gd name="connsiteX1" fmla="*/ 8069943 w 12162971"/>
                <a:gd name="connsiteY1" fmla="*/ 0 h 3425372"/>
                <a:gd name="connsiteX2" fmla="*/ 8069943 w 12162971"/>
                <a:gd name="connsiteY2" fmla="*/ 1567543 h 3425372"/>
                <a:gd name="connsiteX3" fmla="*/ 1901371 w 12162971"/>
                <a:gd name="connsiteY3" fmla="*/ 1567543 h 3425372"/>
                <a:gd name="connsiteX4" fmla="*/ 1901371 w 12162971"/>
                <a:gd name="connsiteY4" fmla="*/ 3425372 h 3425372"/>
                <a:gd name="connsiteX5" fmla="*/ 12162971 w 12162971"/>
                <a:gd name="connsiteY5" fmla="*/ 3425372 h 3425372"/>
                <a:gd name="connsiteX0" fmla="*/ 0 w 12162971"/>
                <a:gd name="connsiteY0" fmla="*/ 0 h 3425372"/>
                <a:gd name="connsiteX1" fmla="*/ 8069943 w 12162971"/>
                <a:gd name="connsiteY1" fmla="*/ 0 h 3425372"/>
                <a:gd name="connsiteX2" fmla="*/ 8069943 w 12162971"/>
                <a:gd name="connsiteY2" fmla="*/ 1567543 h 3425372"/>
                <a:gd name="connsiteX3" fmla="*/ 1901371 w 12162971"/>
                <a:gd name="connsiteY3" fmla="*/ 1567543 h 3425372"/>
                <a:gd name="connsiteX4" fmla="*/ 1901371 w 12162971"/>
                <a:gd name="connsiteY4" fmla="*/ 3425372 h 3425372"/>
                <a:gd name="connsiteX5" fmla="*/ 12162971 w 12162971"/>
                <a:gd name="connsiteY5" fmla="*/ 3425372 h 3425372"/>
                <a:gd name="connsiteX0" fmla="*/ 0 w 12162971"/>
                <a:gd name="connsiteY0" fmla="*/ 0 h 3425372"/>
                <a:gd name="connsiteX1" fmla="*/ 8069943 w 12162971"/>
                <a:gd name="connsiteY1" fmla="*/ 0 h 3425372"/>
                <a:gd name="connsiteX2" fmla="*/ 8069943 w 12162971"/>
                <a:gd name="connsiteY2" fmla="*/ 1567543 h 3425372"/>
                <a:gd name="connsiteX3" fmla="*/ 1901371 w 12162971"/>
                <a:gd name="connsiteY3" fmla="*/ 1567543 h 3425372"/>
                <a:gd name="connsiteX4" fmla="*/ 1901371 w 12162971"/>
                <a:gd name="connsiteY4" fmla="*/ 3425372 h 3425372"/>
                <a:gd name="connsiteX5" fmla="*/ 12162971 w 12162971"/>
                <a:gd name="connsiteY5" fmla="*/ 3425372 h 3425372"/>
                <a:gd name="connsiteX0" fmla="*/ 0 w 12162971"/>
                <a:gd name="connsiteY0" fmla="*/ 0 h 3425372"/>
                <a:gd name="connsiteX1" fmla="*/ 8069943 w 12162971"/>
                <a:gd name="connsiteY1" fmla="*/ 0 h 3425372"/>
                <a:gd name="connsiteX2" fmla="*/ 8069943 w 12162971"/>
                <a:gd name="connsiteY2" fmla="*/ 1567543 h 3425372"/>
                <a:gd name="connsiteX3" fmla="*/ 1901371 w 12162971"/>
                <a:gd name="connsiteY3" fmla="*/ 1567543 h 3425372"/>
                <a:gd name="connsiteX4" fmla="*/ 1901371 w 12162971"/>
                <a:gd name="connsiteY4" fmla="*/ 3425372 h 3425372"/>
                <a:gd name="connsiteX5" fmla="*/ 12162971 w 12162971"/>
                <a:gd name="connsiteY5" fmla="*/ 3425372 h 3425372"/>
                <a:gd name="connsiteX0" fmla="*/ 0 w 12162971"/>
                <a:gd name="connsiteY0" fmla="*/ 0 h 3425372"/>
                <a:gd name="connsiteX1" fmla="*/ 8069943 w 12162971"/>
                <a:gd name="connsiteY1" fmla="*/ 0 h 3425372"/>
                <a:gd name="connsiteX2" fmla="*/ 8069943 w 12162971"/>
                <a:gd name="connsiteY2" fmla="*/ 1567543 h 3425372"/>
                <a:gd name="connsiteX3" fmla="*/ 1901371 w 12162971"/>
                <a:gd name="connsiteY3" fmla="*/ 1567543 h 3425372"/>
                <a:gd name="connsiteX4" fmla="*/ 1901371 w 12162971"/>
                <a:gd name="connsiteY4" fmla="*/ 3425372 h 3425372"/>
                <a:gd name="connsiteX5" fmla="*/ 12162971 w 12162971"/>
                <a:gd name="connsiteY5" fmla="*/ 3425372 h 3425372"/>
                <a:gd name="connsiteX0" fmla="*/ 0 w 12162971"/>
                <a:gd name="connsiteY0" fmla="*/ 0 h 3425372"/>
                <a:gd name="connsiteX1" fmla="*/ 8069943 w 12162971"/>
                <a:gd name="connsiteY1" fmla="*/ 0 h 3425372"/>
                <a:gd name="connsiteX2" fmla="*/ 8069943 w 12162971"/>
                <a:gd name="connsiteY2" fmla="*/ 1567543 h 3425372"/>
                <a:gd name="connsiteX3" fmla="*/ 1901371 w 12162971"/>
                <a:gd name="connsiteY3" fmla="*/ 1567543 h 3425372"/>
                <a:gd name="connsiteX4" fmla="*/ 1901371 w 12162971"/>
                <a:gd name="connsiteY4" fmla="*/ 3425372 h 3425372"/>
                <a:gd name="connsiteX5" fmla="*/ 12162971 w 12162971"/>
                <a:gd name="connsiteY5" fmla="*/ 3425372 h 3425372"/>
                <a:gd name="connsiteX0" fmla="*/ 0 w 12162971"/>
                <a:gd name="connsiteY0" fmla="*/ 0 h 3425372"/>
                <a:gd name="connsiteX1" fmla="*/ 8069943 w 12162971"/>
                <a:gd name="connsiteY1" fmla="*/ 0 h 3425372"/>
                <a:gd name="connsiteX2" fmla="*/ 8069943 w 12162971"/>
                <a:gd name="connsiteY2" fmla="*/ 1567543 h 3425372"/>
                <a:gd name="connsiteX3" fmla="*/ 1901371 w 12162971"/>
                <a:gd name="connsiteY3" fmla="*/ 1567543 h 3425372"/>
                <a:gd name="connsiteX4" fmla="*/ 1901371 w 12162971"/>
                <a:gd name="connsiteY4" fmla="*/ 3425372 h 3425372"/>
                <a:gd name="connsiteX5" fmla="*/ 12162971 w 12162971"/>
                <a:gd name="connsiteY5" fmla="*/ 3425372 h 3425372"/>
                <a:gd name="connsiteX0" fmla="*/ 0 w 12162971"/>
                <a:gd name="connsiteY0" fmla="*/ 0 h 3425383"/>
                <a:gd name="connsiteX1" fmla="*/ 8069943 w 12162971"/>
                <a:gd name="connsiteY1" fmla="*/ 0 h 3425383"/>
                <a:gd name="connsiteX2" fmla="*/ 8069943 w 12162971"/>
                <a:gd name="connsiteY2" fmla="*/ 1567543 h 3425383"/>
                <a:gd name="connsiteX3" fmla="*/ 1901371 w 12162971"/>
                <a:gd name="connsiteY3" fmla="*/ 1567543 h 3425383"/>
                <a:gd name="connsiteX4" fmla="*/ 1901371 w 12162971"/>
                <a:gd name="connsiteY4" fmla="*/ 3425372 h 3425383"/>
                <a:gd name="connsiteX5" fmla="*/ 12162971 w 12162971"/>
                <a:gd name="connsiteY5" fmla="*/ 3425372 h 3425383"/>
                <a:gd name="connsiteX0" fmla="*/ 0 w 12162971"/>
                <a:gd name="connsiteY0" fmla="*/ 0 h 3425381"/>
                <a:gd name="connsiteX1" fmla="*/ 8069943 w 12162971"/>
                <a:gd name="connsiteY1" fmla="*/ 0 h 3425381"/>
                <a:gd name="connsiteX2" fmla="*/ 8069943 w 12162971"/>
                <a:gd name="connsiteY2" fmla="*/ 1567543 h 3425381"/>
                <a:gd name="connsiteX3" fmla="*/ 1901371 w 12162971"/>
                <a:gd name="connsiteY3" fmla="*/ 1567543 h 3425381"/>
                <a:gd name="connsiteX4" fmla="*/ 1901371 w 12162971"/>
                <a:gd name="connsiteY4" fmla="*/ 3425372 h 3425381"/>
                <a:gd name="connsiteX5" fmla="*/ 12162971 w 12162971"/>
                <a:gd name="connsiteY5" fmla="*/ 3425372 h 3425381"/>
                <a:gd name="connsiteX0" fmla="*/ 0 w 12162971"/>
                <a:gd name="connsiteY0" fmla="*/ 0 h 3425382"/>
                <a:gd name="connsiteX1" fmla="*/ 8069943 w 12162971"/>
                <a:gd name="connsiteY1" fmla="*/ 0 h 3425382"/>
                <a:gd name="connsiteX2" fmla="*/ 8069943 w 12162971"/>
                <a:gd name="connsiteY2" fmla="*/ 1567543 h 3425382"/>
                <a:gd name="connsiteX3" fmla="*/ 1901371 w 12162971"/>
                <a:gd name="connsiteY3" fmla="*/ 1567543 h 3425382"/>
                <a:gd name="connsiteX4" fmla="*/ 1901371 w 12162971"/>
                <a:gd name="connsiteY4" fmla="*/ 3425372 h 3425382"/>
                <a:gd name="connsiteX5" fmla="*/ 12162971 w 12162971"/>
                <a:gd name="connsiteY5" fmla="*/ 3425372 h 3425382"/>
                <a:gd name="connsiteX0" fmla="*/ 0 w 12162971"/>
                <a:gd name="connsiteY0" fmla="*/ 0 h 3425372"/>
                <a:gd name="connsiteX1" fmla="*/ 8069943 w 12162971"/>
                <a:gd name="connsiteY1" fmla="*/ 0 h 3425372"/>
                <a:gd name="connsiteX2" fmla="*/ 8069943 w 12162971"/>
                <a:gd name="connsiteY2" fmla="*/ 1567543 h 3425372"/>
                <a:gd name="connsiteX3" fmla="*/ 1901371 w 12162971"/>
                <a:gd name="connsiteY3" fmla="*/ 1567543 h 3425372"/>
                <a:gd name="connsiteX4" fmla="*/ 1901371 w 12162971"/>
                <a:gd name="connsiteY4" fmla="*/ 3425372 h 3425372"/>
                <a:gd name="connsiteX5" fmla="*/ 12162971 w 12162971"/>
                <a:gd name="connsiteY5" fmla="*/ 3425372 h 3425372"/>
                <a:gd name="connsiteX0" fmla="*/ 0 w 12162971"/>
                <a:gd name="connsiteY0" fmla="*/ 443 h 3425815"/>
                <a:gd name="connsiteX1" fmla="*/ 7976454 w 12162971"/>
                <a:gd name="connsiteY1" fmla="*/ 0 h 3425815"/>
                <a:gd name="connsiteX2" fmla="*/ 8069943 w 12162971"/>
                <a:gd name="connsiteY2" fmla="*/ 443 h 3425815"/>
                <a:gd name="connsiteX3" fmla="*/ 8069943 w 12162971"/>
                <a:gd name="connsiteY3" fmla="*/ 1567986 h 3425815"/>
                <a:gd name="connsiteX4" fmla="*/ 1901371 w 12162971"/>
                <a:gd name="connsiteY4" fmla="*/ 1567986 h 3425815"/>
                <a:gd name="connsiteX5" fmla="*/ 1901371 w 12162971"/>
                <a:gd name="connsiteY5" fmla="*/ 3425815 h 3425815"/>
                <a:gd name="connsiteX6" fmla="*/ 12162971 w 12162971"/>
                <a:gd name="connsiteY6" fmla="*/ 3425815 h 3425815"/>
                <a:gd name="connsiteX0" fmla="*/ 0 w 12162971"/>
                <a:gd name="connsiteY0" fmla="*/ 5653 h 3431025"/>
                <a:gd name="connsiteX1" fmla="*/ 7976454 w 12162971"/>
                <a:gd name="connsiteY1" fmla="*/ 5210 h 3431025"/>
                <a:gd name="connsiteX2" fmla="*/ 8069943 w 12162971"/>
                <a:gd name="connsiteY2" fmla="*/ 5653 h 3431025"/>
                <a:gd name="connsiteX3" fmla="*/ 8069943 w 12162971"/>
                <a:gd name="connsiteY3" fmla="*/ 1573196 h 3431025"/>
                <a:gd name="connsiteX4" fmla="*/ 1901371 w 12162971"/>
                <a:gd name="connsiteY4" fmla="*/ 1573196 h 3431025"/>
                <a:gd name="connsiteX5" fmla="*/ 1901371 w 12162971"/>
                <a:gd name="connsiteY5" fmla="*/ 3431025 h 3431025"/>
                <a:gd name="connsiteX6" fmla="*/ 12162971 w 12162971"/>
                <a:gd name="connsiteY6" fmla="*/ 3431025 h 3431025"/>
                <a:gd name="connsiteX0" fmla="*/ 0 w 12162971"/>
                <a:gd name="connsiteY0" fmla="*/ 645 h 3426017"/>
                <a:gd name="connsiteX1" fmla="*/ 7976454 w 12162971"/>
                <a:gd name="connsiteY1" fmla="*/ 202 h 3426017"/>
                <a:gd name="connsiteX2" fmla="*/ 8069943 w 12162971"/>
                <a:gd name="connsiteY2" fmla="*/ 9934 h 3426017"/>
                <a:gd name="connsiteX3" fmla="*/ 8069943 w 12162971"/>
                <a:gd name="connsiteY3" fmla="*/ 1568188 h 3426017"/>
                <a:gd name="connsiteX4" fmla="*/ 1901371 w 12162971"/>
                <a:gd name="connsiteY4" fmla="*/ 1568188 h 3426017"/>
                <a:gd name="connsiteX5" fmla="*/ 1901371 w 12162971"/>
                <a:gd name="connsiteY5" fmla="*/ 3426017 h 3426017"/>
                <a:gd name="connsiteX6" fmla="*/ 12162971 w 12162971"/>
                <a:gd name="connsiteY6" fmla="*/ 3426017 h 3426017"/>
                <a:gd name="connsiteX0" fmla="*/ 0 w 12162971"/>
                <a:gd name="connsiteY0" fmla="*/ 443 h 3425815"/>
                <a:gd name="connsiteX1" fmla="*/ 7976454 w 12162971"/>
                <a:gd name="connsiteY1" fmla="*/ 0 h 3425815"/>
                <a:gd name="connsiteX2" fmla="*/ 8069943 w 12162971"/>
                <a:gd name="connsiteY2" fmla="*/ 12828 h 3425815"/>
                <a:gd name="connsiteX3" fmla="*/ 8069943 w 12162971"/>
                <a:gd name="connsiteY3" fmla="*/ 1567986 h 3425815"/>
                <a:gd name="connsiteX4" fmla="*/ 1901371 w 12162971"/>
                <a:gd name="connsiteY4" fmla="*/ 1567986 h 3425815"/>
                <a:gd name="connsiteX5" fmla="*/ 1901371 w 12162971"/>
                <a:gd name="connsiteY5" fmla="*/ 3425815 h 3425815"/>
                <a:gd name="connsiteX6" fmla="*/ 12162971 w 12162971"/>
                <a:gd name="connsiteY6" fmla="*/ 3425815 h 3425815"/>
                <a:gd name="connsiteX0" fmla="*/ 0 w 12162971"/>
                <a:gd name="connsiteY0" fmla="*/ 1457 h 3426829"/>
                <a:gd name="connsiteX1" fmla="*/ 7976454 w 12162971"/>
                <a:gd name="connsiteY1" fmla="*/ 1014 h 3426829"/>
                <a:gd name="connsiteX2" fmla="*/ 8069943 w 12162971"/>
                <a:gd name="connsiteY2" fmla="*/ 13842 h 3426829"/>
                <a:gd name="connsiteX3" fmla="*/ 8069943 w 12162971"/>
                <a:gd name="connsiteY3" fmla="*/ 1569000 h 3426829"/>
                <a:gd name="connsiteX4" fmla="*/ 1901371 w 12162971"/>
                <a:gd name="connsiteY4" fmla="*/ 1569000 h 3426829"/>
                <a:gd name="connsiteX5" fmla="*/ 1901371 w 12162971"/>
                <a:gd name="connsiteY5" fmla="*/ 3426829 h 3426829"/>
                <a:gd name="connsiteX6" fmla="*/ 12162971 w 12162971"/>
                <a:gd name="connsiteY6" fmla="*/ 3426829 h 3426829"/>
                <a:gd name="connsiteX0" fmla="*/ 0 w 12162971"/>
                <a:gd name="connsiteY0" fmla="*/ 9289 h 3434661"/>
                <a:gd name="connsiteX1" fmla="*/ 7976454 w 12162971"/>
                <a:gd name="connsiteY1" fmla="*/ 8846 h 3434661"/>
                <a:gd name="connsiteX2" fmla="*/ 8069943 w 12162971"/>
                <a:gd name="connsiteY2" fmla="*/ 21674 h 3434661"/>
                <a:gd name="connsiteX3" fmla="*/ 8069943 w 12162971"/>
                <a:gd name="connsiteY3" fmla="*/ 1576832 h 3434661"/>
                <a:gd name="connsiteX4" fmla="*/ 1901371 w 12162971"/>
                <a:gd name="connsiteY4" fmla="*/ 1576832 h 3434661"/>
                <a:gd name="connsiteX5" fmla="*/ 1901371 w 12162971"/>
                <a:gd name="connsiteY5" fmla="*/ 3434661 h 3434661"/>
                <a:gd name="connsiteX6" fmla="*/ 12162971 w 12162971"/>
                <a:gd name="connsiteY6" fmla="*/ 3434661 h 3434661"/>
                <a:gd name="connsiteX0" fmla="*/ 0 w 12162971"/>
                <a:gd name="connsiteY0" fmla="*/ 1000 h 3426372"/>
                <a:gd name="connsiteX1" fmla="*/ 7976454 w 12162971"/>
                <a:gd name="connsiteY1" fmla="*/ 557 h 3426372"/>
                <a:gd name="connsiteX2" fmla="*/ 8069943 w 12162971"/>
                <a:gd name="connsiteY2" fmla="*/ 13385 h 3426372"/>
                <a:gd name="connsiteX3" fmla="*/ 8069943 w 12162971"/>
                <a:gd name="connsiteY3" fmla="*/ 1568543 h 3426372"/>
                <a:gd name="connsiteX4" fmla="*/ 1901371 w 12162971"/>
                <a:gd name="connsiteY4" fmla="*/ 1568543 h 3426372"/>
                <a:gd name="connsiteX5" fmla="*/ 1901371 w 12162971"/>
                <a:gd name="connsiteY5" fmla="*/ 3426372 h 3426372"/>
                <a:gd name="connsiteX6" fmla="*/ 12162971 w 12162971"/>
                <a:gd name="connsiteY6" fmla="*/ 3426372 h 3426372"/>
                <a:gd name="connsiteX0" fmla="*/ 0 w 12162971"/>
                <a:gd name="connsiteY0" fmla="*/ 7001 h 3432373"/>
                <a:gd name="connsiteX1" fmla="*/ 7949334 w 12162971"/>
                <a:gd name="connsiteY1" fmla="*/ 366 h 3432373"/>
                <a:gd name="connsiteX2" fmla="*/ 8069943 w 12162971"/>
                <a:gd name="connsiteY2" fmla="*/ 19386 h 3432373"/>
                <a:gd name="connsiteX3" fmla="*/ 8069943 w 12162971"/>
                <a:gd name="connsiteY3" fmla="*/ 1574544 h 3432373"/>
                <a:gd name="connsiteX4" fmla="*/ 1901371 w 12162971"/>
                <a:gd name="connsiteY4" fmla="*/ 1574544 h 3432373"/>
                <a:gd name="connsiteX5" fmla="*/ 1901371 w 12162971"/>
                <a:gd name="connsiteY5" fmla="*/ 3432373 h 3432373"/>
                <a:gd name="connsiteX6" fmla="*/ 12162971 w 12162971"/>
                <a:gd name="connsiteY6" fmla="*/ 3432373 h 3432373"/>
                <a:gd name="connsiteX0" fmla="*/ 0 w 12162971"/>
                <a:gd name="connsiteY0" fmla="*/ 3981 h 3429353"/>
                <a:gd name="connsiteX1" fmla="*/ 7940293 w 12162971"/>
                <a:gd name="connsiteY1" fmla="*/ 443 h 3429353"/>
                <a:gd name="connsiteX2" fmla="*/ 8069943 w 12162971"/>
                <a:gd name="connsiteY2" fmla="*/ 16366 h 3429353"/>
                <a:gd name="connsiteX3" fmla="*/ 8069943 w 12162971"/>
                <a:gd name="connsiteY3" fmla="*/ 1571524 h 3429353"/>
                <a:gd name="connsiteX4" fmla="*/ 1901371 w 12162971"/>
                <a:gd name="connsiteY4" fmla="*/ 1571524 h 3429353"/>
                <a:gd name="connsiteX5" fmla="*/ 1901371 w 12162971"/>
                <a:gd name="connsiteY5" fmla="*/ 3429353 h 3429353"/>
                <a:gd name="connsiteX6" fmla="*/ 12162971 w 12162971"/>
                <a:gd name="connsiteY6" fmla="*/ 3429353 h 3429353"/>
                <a:gd name="connsiteX0" fmla="*/ 0 w 12162971"/>
                <a:gd name="connsiteY0" fmla="*/ 4094 h 3429466"/>
                <a:gd name="connsiteX1" fmla="*/ 7940293 w 12162971"/>
                <a:gd name="connsiteY1" fmla="*/ 556 h 3429466"/>
                <a:gd name="connsiteX2" fmla="*/ 8072956 w 12162971"/>
                <a:gd name="connsiteY2" fmla="*/ 13383 h 3429466"/>
                <a:gd name="connsiteX3" fmla="*/ 8069943 w 12162971"/>
                <a:gd name="connsiteY3" fmla="*/ 1571637 h 3429466"/>
                <a:gd name="connsiteX4" fmla="*/ 1901371 w 12162971"/>
                <a:gd name="connsiteY4" fmla="*/ 1571637 h 3429466"/>
                <a:gd name="connsiteX5" fmla="*/ 1901371 w 12162971"/>
                <a:gd name="connsiteY5" fmla="*/ 3429466 h 3429466"/>
                <a:gd name="connsiteX6" fmla="*/ 12162971 w 12162971"/>
                <a:gd name="connsiteY6" fmla="*/ 3429466 h 3429466"/>
                <a:gd name="connsiteX0" fmla="*/ 0 w 12162971"/>
                <a:gd name="connsiteY0" fmla="*/ 4637 h 3430009"/>
                <a:gd name="connsiteX1" fmla="*/ 7940293 w 12162971"/>
                <a:gd name="connsiteY1" fmla="*/ 1099 h 3430009"/>
                <a:gd name="connsiteX2" fmla="*/ 8072956 w 12162971"/>
                <a:gd name="connsiteY2" fmla="*/ 7733 h 3430009"/>
                <a:gd name="connsiteX3" fmla="*/ 8069943 w 12162971"/>
                <a:gd name="connsiteY3" fmla="*/ 1572180 h 3430009"/>
                <a:gd name="connsiteX4" fmla="*/ 1901371 w 12162971"/>
                <a:gd name="connsiteY4" fmla="*/ 1572180 h 3430009"/>
                <a:gd name="connsiteX5" fmla="*/ 1901371 w 12162971"/>
                <a:gd name="connsiteY5" fmla="*/ 3430009 h 3430009"/>
                <a:gd name="connsiteX6" fmla="*/ 12162971 w 12162971"/>
                <a:gd name="connsiteY6" fmla="*/ 3430009 h 3430009"/>
                <a:gd name="connsiteX0" fmla="*/ 0 w 12162971"/>
                <a:gd name="connsiteY0" fmla="*/ 3905 h 3429277"/>
                <a:gd name="connsiteX1" fmla="*/ 7940293 w 12162971"/>
                <a:gd name="connsiteY1" fmla="*/ 367 h 3429277"/>
                <a:gd name="connsiteX2" fmla="*/ 8072956 w 12162971"/>
                <a:gd name="connsiteY2" fmla="*/ 19386 h 3429277"/>
                <a:gd name="connsiteX3" fmla="*/ 8069943 w 12162971"/>
                <a:gd name="connsiteY3" fmla="*/ 1571448 h 3429277"/>
                <a:gd name="connsiteX4" fmla="*/ 1901371 w 12162971"/>
                <a:gd name="connsiteY4" fmla="*/ 1571448 h 3429277"/>
                <a:gd name="connsiteX5" fmla="*/ 1901371 w 12162971"/>
                <a:gd name="connsiteY5" fmla="*/ 3429277 h 3429277"/>
                <a:gd name="connsiteX6" fmla="*/ 12162971 w 12162971"/>
                <a:gd name="connsiteY6" fmla="*/ 3429277 h 3429277"/>
                <a:gd name="connsiteX0" fmla="*/ 0 w 12162971"/>
                <a:gd name="connsiteY0" fmla="*/ 3905 h 3429277"/>
                <a:gd name="connsiteX1" fmla="*/ 7940293 w 12162971"/>
                <a:gd name="connsiteY1" fmla="*/ 367 h 3429277"/>
                <a:gd name="connsiteX2" fmla="*/ 8072956 w 12162971"/>
                <a:gd name="connsiteY2" fmla="*/ 19386 h 3429277"/>
                <a:gd name="connsiteX3" fmla="*/ 8069943 w 12162971"/>
                <a:gd name="connsiteY3" fmla="*/ 1571448 h 3429277"/>
                <a:gd name="connsiteX4" fmla="*/ 1922465 w 12162971"/>
                <a:gd name="connsiteY4" fmla="*/ 1565256 h 3429277"/>
                <a:gd name="connsiteX5" fmla="*/ 1901371 w 12162971"/>
                <a:gd name="connsiteY5" fmla="*/ 3429277 h 3429277"/>
                <a:gd name="connsiteX6" fmla="*/ 12162971 w 12162971"/>
                <a:gd name="connsiteY6" fmla="*/ 3429277 h 3429277"/>
                <a:gd name="connsiteX0" fmla="*/ 0 w 12162971"/>
                <a:gd name="connsiteY0" fmla="*/ 3905 h 3429277"/>
                <a:gd name="connsiteX1" fmla="*/ 7940293 w 12162971"/>
                <a:gd name="connsiteY1" fmla="*/ 367 h 3429277"/>
                <a:gd name="connsiteX2" fmla="*/ 8072956 w 12162971"/>
                <a:gd name="connsiteY2" fmla="*/ 19386 h 3429277"/>
                <a:gd name="connsiteX3" fmla="*/ 8069943 w 12162971"/>
                <a:gd name="connsiteY3" fmla="*/ 1571448 h 3429277"/>
                <a:gd name="connsiteX4" fmla="*/ 1922465 w 12162971"/>
                <a:gd name="connsiteY4" fmla="*/ 1565256 h 3429277"/>
                <a:gd name="connsiteX5" fmla="*/ 1901371 w 12162971"/>
                <a:gd name="connsiteY5" fmla="*/ 3429277 h 3429277"/>
                <a:gd name="connsiteX6" fmla="*/ 12162971 w 12162971"/>
                <a:gd name="connsiteY6" fmla="*/ 3429277 h 3429277"/>
                <a:gd name="connsiteX0" fmla="*/ 0 w 12162971"/>
                <a:gd name="connsiteY0" fmla="*/ 3905 h 3429277"/>
                <a:gd name="connsiteX1" fmla="*/ 7940293 w 12162971"/>
                <a:gd name="connsiteY1" fmla="*/ 367 h 3429277"/>
                <a:gd name="connsiteX2" fmla="*/ 8072956 w 12162971"/>
                <a:gd name="connsiteY2" fmla="*/ 19386 h 3429277"/>
                <a:gd name="connsiteX3" fmla="*/ 8069943 w 12162971"/>
                <a:gd name="connsiteY3" fmla="*/ 1571448 h 3429277"/>
                <a:gd name="connsiteX4" fmla="*/ 1922465 w 12162971"/>
                <a:gd name="connsiteY4" fmla="*/ 1565256 h 3429277"/>
                <a:gd name="connsiteX5" fmla="*/ 1901371 w 12162971"/>
                <a:gd name="connsiteY5" fmla="*/ 3429277 h 3429277"/>
                <a:gd name="connsiteX6" fmla="*/ 12162971 w 12162971"/>
                <a:gd name="connsiteY6" fmla="*/ 3429277 h 3429277"/>
                <a:gd name="connsiteX0" fmla="*/ 0 w 12162971"/>
                <a:gd name="connsiteY0" fmla="*/ 3905 h 3429277"/>
                <a:gd name="connsiteX1" fmla="*/ 7940293 w 12162971"/>
                <a:gd name="connsiteY1" fmla="*/ 367 h 3429277"/>
                <a:gd name="connsiteX2" fmla="*/ 8072956 w 12162971"/>
                <a:gd name="connsiteY2" fmla="*/ 19386 h 3429277"/>
                <a:gd name="connsiteX3" fmla="*/ 8069943 w 12162971"/>
                <a:gd name="connsiteY3" fmla="*/ 1571448 h 3429277"/>
                <a:gd name="connsiteX4" fmla="*/ 1922465 w 12162971"/>
                <a:gd name="connsiteY4" fmla="*/ 1565256 h 3429277"/>
                <a:gd name="connsiteX5" fmla="*/ 1901371 w 12162971"/>
                <a:gd name="connsiteY5" fmla="*/ 3429277 h 3429277"/>
                <a:gd name="connsiteX6" fmla="*/ 12162971 w 12162971"/>
                <a:gd name="connsiteY6" fmla="*/ 3429277 h 3429277"/>
                <a:gd name="connsiteX0" fmla="*/ 0 w 12162971"/>
                <a:gd name="connsiteY0" fmla="*/ 3905 h 3429277"/>
                <a:gd name="connsiteX1" fmla="*/ 7940293 w 12162971"/>
                <a:gd name="connsiteY1" fmla="*/ 367 h 3429277"/>
                <a:gd name="connsiteX2" fmla="*/ 8072956 w 12162971"/>
                <a:gd name="connsiteY2" fmla="*/ 19386 h 3429277"/>
                <a:gd name="connsiteX3" fmla="*/ 8069943 w 12162971"/>
                <a:gd name="connsiteY3" fmla="*/ 1571448 h 3429277"/>
                <a:gd name="connsiteX4" fmla="*/ 1922465 w 12162971"/>
                <a:gd name="connsiteY4" fmla="*/ 1565256 h 3429277"/>
                <a:gd name="connsiteX5" fmla="*/ 1901371 w 12162971"/>
                <a:gd name="connsiteY5" fmla="*/ 3429277 h 3429277"/>
                <a:gd name="connsiteX6" fmla="*/ 12162971 w 12162971"/>
                <a:gd name="connsiteY6" fmla="*/ 3429277 h 3429277"/>
                <a:gd name="connsiteX0" fmla="*/ 0 w 12162971"/>
                <a:gd name="connsiteY0" fmla="*/ 3905 h 3429277"/>
                <a:gd name="connsiteX1" fmla="*/ 7940293 w 12162971"/>
                <a:gd name="connsiteY1" fmla="*/ 367 h 3429277"/>
                <a:gd name="connsiteX2" fmla="*/ 8072956 w 12162971"/>
                <a:gd name="connsiteY2" fmla="*/ 19386 h 3429277"/>
                <a:gd name="connsiteX3" fmla="*/ 8069943 w 12162971"/>
                <a:gd name="connsiteY3" fmla="*/ 1571448 h 3429277"/>
                <a:gd name="connsiteX4" fmla="*/ 1922465 w 12162971"/>
                <a:gd name="connsiteY4" fmla="*/ 1565256 h 3429277"/>
                <a:gd name="connsiteX5" fmla="*/ 1901371 w 12162971"/>
                <a:gd name="connsiteY5" fmla="*/ 3429277 h 3429277"/>
                <a:gd name="connsiteX6" fmla="*/ 12162971 w 12162971"/>
                <a:gd name="connsiteY6" fmla="*/ 3429277 h 342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62971" h="3429277">
                  <a:moveTo>
                    <a:pt x="0" y="3905"/>
                  </a:moveTo>
                  <a:lnTo>
                    <a:pt x="7940293" y="367"/>
                  </a:lnTo>
                  <a:cubicBezTo>
                    <a:pt x="7983510" y="-2582"/>
                    <a:pt x="8032753" y="13046"/>
                    <a:pt x="8072956" y="19386"/>
                  </a:cubicBezTo>
                  <a:cubicBezTo>
                    <a:pt x="9117985" y="324186"/>
                    <a:pt x="8795658" y="1585963"/>
                    <a:pt x="8069943" y="1571448"/>
                  </a:cubicBezTo>
                  <a:lnTo>
                    <a:pt x="1922465" y="1565256"/>
                  </a:lnTo>
                  <a:cubicBezTo>
                    <a:pt x="788443" y="1675947"/>
                    <a:pt x="838814" y="3365608"/>
                    <a:pt x="1901371" y="3429277"/>
                  </a:cubicBezTo>
                  <a:lnTo>
                    <a:pt x="12162971" y="3429277"/>
                  </a:lnTo>
                </a:path>
              </a:pathLst>
            </a:custGeom>
            <a:noFill/>
            <a:ln w="44132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195" name="Group 194"/>
            <p:cNvGrpSpPr/>
            <p:nvPr/>
          </p:nvGrpSpPr>
          <p:grpSpPr>
            <a:xfrm>
              <a:off x="-14990" y="1922398"/>
              <a:ext cx="12180842" cy="3571779"/>
              <a:chOff x="-14990" y="1922398"/>
              <a:chExt cx="12180842" cy="3571779"/>
            </a:xfrm>
          </p:grpSpPr>
          <p:sp>
            <p:nvSpPr>
              <p:cNvPr id="196" name="Freeform 195"/>
              <p:cNvSpPr/>
              <p:nvPr/>
            </p:nvSpPr>
            <p:spPr>
              <a:xfrm>
                <a:off x="-14990" y="2031330"/>
                <a:ext cx="12180842" cy="3342092"/>
              </a:xfrm>
              <a:custGeom>
                <a:avLst/>
                <a:gdLst>
                  <a:gd name="connsiteX0" fmla="*/ 0 w 12162971"/>
                  <a:gd name="connsiteY0" fmla="*/ 0 h 3425372"/>
                  <a:gd name="connsiteX1" fmla="*/ 8069943 w 12162971"/>
                  <a:gd name="connsiteY1" fmla="*/ 0 h 3425372"/>
                  <a:gd name="connsiteX2" fmla="*/ 8069943 w 12162971"/>
                  <a:gd name="connsiteY2" fmla="*/ 1567543 h 3425372"/>
                  <a:gd name="connsiteX3" fmla="*/ 1901371 w 12162971"/>
                  <a:gd name="connsiteY3" fmla="*/ 1567543 h 3425372"/>
                  <a:gd name="connsiteX4" fmla="*/ 1901371 w 12162971"/>
                  <a:gd name="connsiteY4" fmla="*/ 3425372 h 3425372"/>
                  <a:gd name="connsiteX5" fmla="*/ 12162971 w 12162971"/>
                  <a:gd name="connsiteY5" fmla="*/ 3425372 h 3425372"/>
                  <a:gd name="connsiteX0" fmla="*/ 0 w 12162971"/>
                  <a:gd name="connsiteY0" fmla="*/ 0 h 3425372"/>
                  <a:gd name="connsiteX1" fmla="*/ 8069943 w 12162971"/>
                  <a:gd name="connsiteY1" fmla="*/ 0 h 3425372"/>
                  <a:gd name="connsiteX2" fmla="*/ 8069943 w 12162971"/>
                  <a:gd name="connsiteY2" fmla="*/ 1567543 h 3425372"/>
                  <a:gd name="connsiteX3" fmla="*/ 1901371 w 12162971"/>
                  <a:gd name="connsiteY3" fmla="*/ 1567543 h 3425372"/>
                  <a:gd name="connsiteX4" fmla="*/ 1901371 w 12162971"/>
                  <a:gd name="connsiteY4" fmla="*/ 3425372 h 3425372"/>
                  <a:gd name="connsiteX5" fmla="*/ 12162971 w 12162971"/>
                  <a:gd name="connsiteY5" fmla="*/ 3425372 h 3425372"/>
                  <a:gd name="connsiteX0" fmla="*/ 0 w 12162971"/>
                  <a:gd name="connsiteY0" fmla="*/ 0 h 3425372"/>
                  <a:gd name="connsiteX1" fmla="*/ 8069943 w 12162971"/>
                  <a:gd name="connsiteY1" fmla="*/ 0 h 3425372"/>
                  <a:gd name="connsiteX2" fmla="*/ 8069943 w 12162971"/>
                  <a:gd name="connsiteY2" fmla="*/ 1567543 h 3425372"/>
                  <a:gd name="connsiteX3" fmla="*/ 1901371 w 12162971"/>
                  <a:gd name="connsiteY3" fmla="*/ 1567543 h 3425372"/>
                  <a:gd name="connsiteX4" fmla="*/ 1901371 w 12162971"/>
                  <a:gd name="connsiteY4" fmla="*/ 3425372 h 3425372"/>
                  <a:gd name="connsiteX5" fmla="*/ 12162971 w 12162971"/>
                  <a:gd name="connsiteY5" fmla="*/ 3425372 h 3425372"/>
                  <a:gd name="connsiteX0" fmla="*/ 0 w 12162971"/>
                  <a:gd name="connsiteY0" fmla="*/ 0 h 3425372"/>
                  <a:gd name="connsiteX1" fmla="*/ 8069943 w 12162971"/>
                  <a:gd name="connsiteY1" fmla="*/ 0 h 3425372"/>
                  <a:gd name="connsiteX2" fmla="*/ 8069943 w 12162971"/>
                  <a:gd name="connsiteY2" fmla="*/ 1567543 h 3425372"/>
                  <a:gd name="connsiteX3" fmla="*/ 1901371 w 12162971"/>
                  <a:gd name="connsiteY3" fmla="*/ 1567543 h 3425372"/>
                  <a:gd name="connsiteX4" fmla="*/ 1901371 w 12162971"/>
                  <a:gd name="connsiteY4" fmla="*/ 3425372 h 3425372"/>
                  <a:gd name="connsiteX5" fmla="*/ 12162971 w 12162971"/>
                  <a:gd name="connsiteY5" fmla="*/ 3425372 h 3425372"/>
                  <a:gd name="connsiteX0" fmla="*/ 0 w 12162971"/>
                  <a:gd name="connsiteY0" fmla="*/ 0 h 3425372"/>
                  <a:gd name="connsiteX1" fmla="*/ 8069943 w 12162971"/>
                  <a:gd name="connsiteY1" fmla="*/ 0 h 3425372"/>
                  <a:gd name="connsiteX2" fmla="*/ 8069943 w 12162971"/>
                  <a:gd name="connsiteY2" fmla="*/ 1567543 h 3425372"/>
                  <a:gd name="connsiteX3" fmla="*/ 1901371 w 12162971"/>
                  <a:gd name="connsiteY3" fmla="*/ 1567543 h 3425372"/>
                  <a:gd name="connsiteX4" fmla="*/ 1901371 w 12162971"/>
                  <a:gd name="connsiteY4" fmla="*/ 3425372 h 3425372"/>
                  <a:gd name="connsiteX5" fmla="*/ 12162971 w 12162971"/>
                  <a:gd name="connsiteY5" fmla="*/ 3425372 h 3425372"/>
                  <a:gd name="connsiteX0" fmla="*/ 0 w 12162971"/>
                  <a:gd name="connsiteY0" fmla="*/ 0 h 3425372"/>
                  <a:gd name="connsiteX1" fmla="*/ 8069943 w 12162971"/>
                  <a:gd name="connsiteY1" fmla="*/ 0 h 3425372"/>
                  <a:gd name="connsiteX2" fmla="*/ 8069943 w 12162971"/>
                  <a:gd name="connsiteY2" fmla="*/ 1567543 h 3425372"/>
                  <a:gd name="connsiteX3" fmla="*/ 1901371 w 12162971"/>
                  <a:gd name="connsiteY3" fmla="*/ 1567543 h 3425372"/>
                  <a:gd name="connsiteX4" fmla="*/ 1901371 w 12162971"/>
                  <a:gd name="connsiteY4" fmla="*/ 3425372 h 3425372"/>
                  <a:gd name="connsiteX5" fmla="*/ 12162971 w 12162971"/>
                  <a:gd name="connsiteY5" fmla="*/ 3425372 h 3425372"/>
                  <a:gd name="connsiteX0" fmla="*/ 0 w 12162971"/>
                  <a:gd name="connsiteY0" fmla="*/ 0 h 3425372"/>
                  <a:gd name="connsiteX1" fmla="*/ 8069943 w 12162971"/>
                  <a:gd name="connsiteY1" fmla="*/ 0 h 3425372"/>
                  <a:gd name="connsiteX2" fmla="*/ 8069943 w 12162971"/>
                  <a:gd name="connsiteY2" fmla="*/ 1567543 h 3425372"/>
                  <a:gd name="connsiteX3" fmla="*/ 1901371 w 12162971"/>
                  <a:gd name="connsiteY3" fmla="*/ 1567543 h 3425372"/>
                  <a:gd name="connsiteX4" fmla="*/ 1901371 w 12162971"/>
                  <a:gd name="connsiteY4" fmla="*/ 3425372 h 3425372"/>
                  <a:gd name="connsiteX5" fmla="*/ 12162971 w 12162971"/>
                  <a:gd name="connsiteY5" fmla="*/ 3425372 h 3425372"/>
                  <a:gd name="connsiteX0" fmla="*/ 0 w 12162971"/>
                  <a:gd name="connsiteY0" fmla="*/ 0 h 3425383"/>
                  <a:gd name="connsiteX1" fmla="*/ 8069943 w 12162971"/>
                  <a:gd name="connsiteY1" fmla="*/ 0 h 3425383"/>
                  <a:gd name="connsiteX2" fmla="*/ 8069943 w 12162971"/>
                  <a:gd name="connsiteY2" fmla="*/ 1567543 h 3425383"/>
                  <a:gd name="connsiteX3" fmla="*/ 1901371 w 12162971"/>
                  <a:gd name="connsiteY3" fmla="*/ 1567543 h 3425383"/>
                  <a:gd name="connsiteX4" fmla="*/ 1901371 w 12162971"/>
                  <a:gd name="connsiteY4" fmla="*/ 3425372 h 3425383"/>
                  <a:gd name="connsiteX5" fmla="*/ 12162971 w 12162971"/>
                  <a:gd name="connsiteY5" fmla="*/ 3425372 h 3425383"/>
                  <a:gd name="connsiteX0" fmla="*/ 0 w 12162971"/>
                  <a:gd name="connsiteY0" fmla="*/ 0 h 3425381"/>
                  <a:gd name="connsiteX1" fmla="*/ 8069943 w 12162971"/>
                  <a:gd name="connsiteY1" fmla="*/ 0 h 3425381"/>
                  <a:gd name="connsiteX2" fmla="*/ 8069943 w 12162971"/>
                  <a:gd name="connsiteY2" fmla="*/ 1567543 h 3425381"/>
                  <a:gd name="connsiteX3" fmla="*/ 1901371 w 12162971"/>
                  <a:gd name="connsiteY3" fmla="*/ 1567543 h 3425381"/>
                  <a:gd name="connsiteX4" fmla="*/ 1901371 w 12162971"/>
                  <a:gd name="connsiteY4" fmla="*/ 3425372 h 3425381"/>
                  <a:gd name="connsiteX5" fmla="*/ 12162971 w 12162971"/>
                  <a:gd name="connsiteY5" fmla="*/ 3425372 h 3425381"/>
                  <a:gd name="connsiteX0" fmla="*/ 0 w 12162971"/>
                  <a:gd name="connsiteY0" fmla="*/ 0 h 3425382"/>
                  <a:gd name="connsiteX1" fmla="*/ 8069943 w 12162971"/>
                  <a:gd name="connsiteY1" fmla="*/ 0 h 3425382"/>
                  <a:gd name="connsiteX2" fmla="*/ 8069943 w 12162971"/>
                  <a:gd name="connsiteY2" fmla="*/ 1567543 h 3425382"/>
                  <a:gd name="connsiteX3" fmla="*/ 1901371 w 12162971"/>
                  <a:gd name="connsiteY3" fmla="*/ 1567543 h 3425382"/>
                  <a:gd name="connsiteX4" fmla="*/ 1901371 w 12162971"/>
                  <a:gd name="connsiteY4" fmla="*/ 3425372 h 3425382"/>
                  <a:gd name="connsiteX5" fmla="*/ 12162971 w 12162971"/>
                  <a:gd name="connsiteY5" fmla="*/ 3425372 h 3425382"/>
                  <a:gd name="connsiteX0" fmla="*/ 0 w 12162971"/>
                  <a:gd name="connsiteY0" fmla="*/ 0 h 3425372"/>
                  <a:gd name="connsiteX1" fmla="*/ 8069943 w 12162971"/>
                  <a:gd name="connsiteY1" fmla="*/ 0 h 3425372"/>
                  <a:gd name="connsiteX2" fmla="*/ 8069943 w 12162971"/>
                  <a:gd name="connsiteY2" fmla="*/ 1567543 h 3425372"/>
                  <a:gd name="connsiteX3" fmla="*/ 1901371 w 12162971"/>
                  <a:gd name="connsiteY3" fmla="*/ 1567543 h 3425372"/>
                  <a:gd name="connsiteX4" fmla="*/ 1901371 w 12162971"/>
                  <a:gd name="connsiteY4" fmla="*/ 3425372 h 3425372"/>
                  <a:gd name="connsiteX5" fmla="*/ 12162971 w 12162971"/>
                  <a:gd name="connsiteY5" fmla="*/ 3425372 h 3425372"/>
                  <a:gd name="connsiteX0" fmla="*/ 0 w 12162971"/>
                  <a:gd name="connsiteY0" fmla="*/ 443 h 3425815"/>
                  <a:gd name="connsiteX1" fmla="*/ 7976454 w 12162971"/>
                  <a:gd name="connsiteY1" fmla="*/ 0 h 3425815"/>
                  <a:gd name="connsiteX2" fmla="*/ 8069943 w 12162971"/>
                  <a:gd name="connsiteY2" fmla="*/ 443 h 3425815"/>
                  <a:gd name="connsiteX3" fmla="*/ 8069943 w 12162971"/>
                  <a:gd name="connsiteY3" fmla="*/ 1567986 h 3425815"/>
                  <a:gd name="connsiteX4" fmla="*/ 1901371 w 12162971"/>
                  <a:gd name="connsiteY4" fmla="*/ 1567986 h 3425815"/>
                  <a:gd name="connsiteX5" fmla="*/ 1901371 w 12162971"/>
                  <a:gd name="connsiteY5" fmla="*/ 3425815 h 3425815"/>
                  <a:gd name="connsiteX6" fmla="*/ 12162971 w 12162971"/>
                  <a:gd name="connsiteY6" fmla="*/ 3425815 h 3425815"/>
                  <a:gd name="connsiteX0" fmla="*/ 0 w 12162971"/>
                  <a:gd name="connsiteY0" fmla="*/ 5653 h 3431025"/>
                  <a:gd name="connsiteX1" fmla="*/ 7976454 w 12162971"/>
                  <a:gd name="connsiteY1" fmla="*/ 5210 h 3431025"/>
                  <a:gd name="connsiteX2" fmla="*/ 8069943 w 12162971"/>
                  <a:gd name="connsiteY2" fmla="*/ 5653 h 3431025"/>
                  <a:gd name="connsiteX3" fmla="*/ 8069943 w 12162971"/>
                  <a:gd name="connsiteY3" fmla="*/ 1573196 h 3431025"/>
                  <a:gd name="connsiteX4" fmla="*/ 1901371 w 12162971"/>
                  <a:gd name="connsiteY4" fmla="*/ 1573196 h 3431025"/>
                  <a:gd name="connsiteX5" fmla="*/ 1901371 w 12162971"/>
                  <a:gd name="connsiteY5" fmla="*/ 3431025 h 3431025"/>
                  <a:gd name="connsiteX6" fmla="*/ 12162971 w 12162971"/>
                  <a:gd name="connsiteY6" fmla="*/ 3431025 h 3431025"/>
                  <a:gd name="connsiteX0" fmla="*/ 0 w 12162971"/>
                  <a:gd name="connsiteY0" fmla="*/ 645 h 3426017"/>
                  <a:gd name="connsiteX1" fmla="*/ 7976454 w 12162971"/>
                  <a:gd name="connsiteY1" fmla="*/ 202 h 3426017"/>
                  <a:gd name="connsiteX2" fmla="*/ 8069943 w 12162971"/>
                  <a:gd name="connsiteY2" fmla="*/ 9934 h 3426017"/>
                  <a:gd name="connsiteX3" fmla="*/ 8069943 w 12162971"/>
                  <a:gd name="connsiteY3" fmla="*/ 1568188 h 3426017"/>
                  <a:gd name="connsiteX4" fmla="*/ 1901371 w 12162971"/>
                  <a:gd name="connsiteY4" fmla="*/ 1568188 h 3426017"/>
                  <a:gd name="connsiteX5" fmla="*/ 1901371 w 12162971"/>
                  <a:gd name="connsiteY5" fmla="*/ 3426017 h 3426017"/>
                  <a:gd name="connsiteX6" fmla="*/ 12162971 w 12162971"/>
                  <a:gd name="connsiteY6" fmla="*/ 3426017 h 3426017"/>
                  <a:gd name="connsiteX0" fmla="*/ 0 w 12162971"/>
                  <a:gd name="connsiteY0" fmla="*/ 443 h 3425815"/>
                  <a:gd name="connsiteX1" fmla="*/ 7976454 w 12162971"/>
                  <a:gd name="connsiteY1" fmla="*/ 0 h 3425815"/>
                  <a:gd name="connsiteX2" fmla="*/ 8069943 w 12162971"/>
                  <a:gd name="connsiteY2" fmla="*/ 12828 h 3425815"/>
                  <a:gd name="connsiteX3" fmla="*/ 8069943 w 12162971"/>
                  <a:gd name="connsiteY3" fmla="*/ 1567986 h 3425815"/>
                  <a:gd name="connsiteX4" fmla="*/ 1901371 w 12162971"/>
                  <a:gd name="connsiteY4" fmla="*/ 1567986 h 3425815"/>
                  <a:gd name="connsiteX5" fmla="*/ 1901371 w 12162971"/>
                  <a:gd name="connsiteY5" fmla="*/ 3425815 h 3425815"/>
                  <a:gd name="connsiteX6" fmla="*/ 12162971 w 12162971"/>
                  <a:gd name="connsiteY6" fmla="*/ 3425815 h 3425815"/>
                  <a:gd name="connsiteX0" fmla="*/ 0 w 12162971"/>
                  <a:gd name="connsiteY0" fmla="*/ 1457 h 3426829"/>
                  <a:gd name="connsiteX1" fmla="*/ 7976454 w 12162971"/>
                  <a:gd name="connsiteY1" fmla="*/ 1014 h 3426829"/>
                  <a:gd name="connsiteX2" fmla="*/ 8069943 w 12162971"/>
                  <a:gd name="connsiteY2" fmla="*/ 13842 h 3426829"/>
                  <a:gd name="connsiteX3" fmla="*/ 8069943 w 12162971"/>
                  <a:gd name="connsiteY3" fmla="*/ 1569000 h 3426829"/>
                  <a:gd name="connsiteX4" fmla="*/ 1901371 w 12162971"/>
                  <a:gd name="connsiteY4" fmla="*/ 1569000 h 3426829"/>
                  <a:gd name="connsiteX5" fmla="*/ 1901371 w 12162971"/>
                  <a:gd name="connsiteY5" fmla="*/ 3426829 h 3426829"/>
                  <a:gd name="connsiteX6" fmla="*/ 12162971 w 12162971"/>
                  <a:gd name="connsiteY6" fmla="*/ 3426829 h 3426829"/>
                  <a:gd name="connsiteX0" fmla="*/ 0 w 12162971"/>
                  <a:gd name="connsiteY0" fmla="*/ 9289 h 3434661"/>
                  <a:gd name="connsiteX1" fmla="*/ 7976454 w 12162971"/>
                  <a:gd name="connsiteY1" fmla="*/ 8846 h 3434661"/>
                  <a:gd name="connsiteX2" fmla="*/ 8069943 w 12162971"/>
                  <a:gd name="connsiteY2" fmla="*/ 21674 h 3434661"/>
                  <a:gd name="connsiteX3" fmla="*/ 8069943 w 12162971"/>
                  <a:gd name="connsiteY3" fmla="*/ 1576832 h 3434661"/>
                  <a:gd name="connsiteX4" fmla="*/ 1901371 w 12162971"/>
                  <a:gd name="connsiteY4" fmla="*/ 1576832 h 3434661"/>
                  <a:gd name="connsiteX5" fmla="*/ 1901371 w 12162971"/>
                  <a:gd name="connsiteY5" fmla="*/ 3434661 h 3434661"/>
                  <a:gd name="connsiteX6" fmla="*/ 12162971 w 12162971"/>
                  <a:gd name="connsiteY6" fmla="*/ 3434661 h 3434661"/>
                  <a:gd name="connsiteX0" fmla="*/ 0 w 12162971"/>
                  <a:gd name="connsiteY0" fmla="*/ 1000 h 3426372"/>
                  <a:gd name="connsiteX1" fmla="*/ 7976454 w 12162971"/>
                  <a:gd name="connsiteY1" fmla="*/ 557 h 3426372"/>
                  <a:gd name="connsiteX2" fmla="*/ 8069943 w 12162971"/>
                  <a:gd name="connsiteY2" fmla="*/ 13385 h 3426372"/>
                  <a:gd name="connsiteX3" fmla="*/ 8069943 w 12162971"/>
                  <a:gd name="connsiteY3" fmla="*/ 1568543 h 3426372"/>
                  <a:gd name="connsiteX4" fmla="*/ 1901371 w 12162971"/>
                  <a:gd name="connsiteY4" fmla="*/ 1568543 h 3426372"/>
                  <a:gd name="connsiteX5" fmla="*/ 1901371 w 12162971"/>
                  <a:gd name="connsiteY5" fmla="*/ 3426372 h 3426372"/>
                  <a:gd name="connsiteX6" fmla="*/ 12162971 w 12162971"/>
                  <a:gd name="connsiteY6" fmla="*/ 3426372 h 3426372"/>
                  <a:gd name="connsiteX0" fmla="*/ 0 w 12162971"/>
                  <a:gd name="connsiteY0" fmla="*/ 7001 h 3432373"/>
                  <a:gd name="connsiteX1" fmla="*/ 7949334 w 12162971"/>
                  <a:gd name="connsiteY1" fmla="*/ 366 h 3432373"/>
                  <a:gd name="connsiteX2" fmla="*/ 8069943 w 12162971"/>
                  <a:gd name="connsiteY2" fmla="*/ 19386 h 3432373"/>
                  <a:gd name="connsiteX3" fmla="*/ 8069943 w 12162971"/>
                  <a:gd name="connsiteY3" fmla="*/ 1574544 h 3432373"/>
                  <a:gd name="connsiteX4" fmla="*/ 1901371 w 12162971"/>
                  <a:gd name="connsiteY4" fmla="*/ 1574544 h 3432373"/>
                  <a:gd name="connsiteX5" fmla="*/ 1901371 w 12162971"/>
                  <a:gd name="connsiteY5" fmla="*/ 3432373 h 3432373"/>
                  <a:gd name="connsiteX6" fmla="*/ 12162971 w 12162971"/>
                  <a:gd name="connsiteY6" fmla="*/ 3432373 h 3432373"/>
                  <a:gd name="connsiteX0" fmla="*/ 0 w 12162971"/>
                  <a:gd name="connsiteY0" fmla="*/ 3981 h 3429353"/>
                  <a:gd name="connsiteX1" fmla="*/ 7940293 w 12162971"/>
                  <a:gd name="connsiteY1" fmla="*/ 443 h 3429353"/>
                  <a:gd name="connsiteX2" fmla="*/ 8069943 w 12162971"/>
                  <a:gd name="connsiteY2" fmla="*/ 16366 h 3429353"/>
                  <a:gd name="connsiteX3" fmla="*/ 8069943 w 12162971"/>
                  <a:gd name="connsiteY3" fmla="*/ 1571524 h 3429353"/>
                  <a:gd name="connsiteX4" fmla="*/ 1901371 w 12162971"/>
                  <a:gd name="connsiteY4" fmla="*/ 1571524 h 3429353"/>
                  <a:gd name="connsiteX5" fmla="*/ 1901371 w 12162971"/>
                  <a:gd name="connsiteY5" fmla="*/ 3429353 h 3429353"/>
                  <a:gd name="connsiteX6" fmla="*/ 12162971 w 12162971"/>
                  <a:gd name="connsiteY6" fmla="*/ 3429353 h 3429353"/>
                  <a:gd name="connsiteX0" fmla="*/ 0 w 12162971"/>
                  <a:gd name="connsiteY0" fmla="*/ 4094 h 3429466"/>
                  <a:gd name="connsiteX1" fmla="*/ 7940293 w 12162971"/>
                  <a:gd name="connsiteY1" fmla="*/ 556 h 3429466"/>
                  <a:gd name="connsiteX2" fmla="*/ 8072956 w 12162971"/>
                  <a:gd name="connsiteY2" fmla="*/ 13383 h 3429466"/>
                  <a:gd name="connsiteX3" fmla="*/ 8069943 w 12162971"/>
                  <a:gd name="connsiteY3" fmla="*/ 1571637 h 3429466"/>
                  <a:gd name="connsiteX4" fmla="*/ 1901371 w 12162971"/>
                  <a:gd name="connsiteY4" fmla="*/ 1571637 h 3429466"/>
                  <a:gd name="connsiteX5" fmla="*/ 1901371 w 12162971"/>
                  <a:gd name="connsiteY5" fmla="*/ 3429466 h 3429466"/>
                  <a:gd name="connsiteX6" fmla="*/ 12162971 w 12162971"/>
                  <a:gd name="connsiteY6" fmla="*/ 3429466 h 3429466"/>
                  <a:gd name="connsiteX0" fmla="*/ 0 w 12162971"/>
                  <a:gd name="connsiteY0" fmla="*/ 4637 h 3430009"/>
                  <a:gd name="connsiteX1" fmla="*/ 7940293 w 12162971"/>
                  <a:gd name="connsiteY1" fmla="*/ 1099 h 3430009"/>
                  <a:gd name="connsiteX2" fmla="*/ 8072956 w 12162971"/>
                  <a:gd name="connsiteY2" fmla="*/ 7733 h 3430009"/>
                  <a:gd name="connsiteX3" fmla="*/ 8069943 w 12162971"/>
                  <a:gd name="connsiteY3" fmla="*/ 1572180 h 3430009"/>
                  <a:gd name="connsiteX4" fmla="*/ 1901371 w 12162971"/>
                  <a:gd name="connsiteY4" fmla="*/ 1572180 h 3430009"/>
                  <a:gd name="connsiteX5" fmla="*/ 1901371 w 12162971"/>
                  <a:gd name="connsiteY5" fmla="*/ 3430009 h 3430009"/>
                  <a:gd name="connsiteX6" fmla="*/ 12162971 w 12162971"/>
                  <a:gd name="connsiteY6" fmla="*/ 3430009 h 3430009"/>
                  <a:gd name="connsiteX0" fmla="*/ 0 w 12162971"/>
                  <a:gd name="connsiteY0" fmla="*/ 3905 h 3429277"/>
                  <a:gd name="connsiteX1" fmla="*/ 7940293 w 12162971"/>
                  <a:gd name="connsiteY1" fmla="*/ 367 h 3429277"/>
                  <a:gd name="connsiteX2" fmla="*/ 8072956 w 12162971"/>
                  <a:gd name="connsiteY2" fmla="*/ 19386 h 3429277"/>
                  <a:gd name="connsiteX3" fmla="*/ 8069943 w 12162971"/>
                  <a:gd name="connsiteY3" fmla="*/ 1571448 h 3429277"/>
                  <a:gd name="connsiteX4" fmla="*/ 1901371 w 12162971"/>
                  <a:gd name="connsiteY4" fmla="*/ 1571448 h 3429277"/>
                  <a:gd name="connsiteX5" fmla="*/ 1901371 w 12162971"/>
                  <a:gd name="connsiteY5" fmla="*/ 3429277 h 3429277"/>
                  <a:gd name="connsiteX6" fmla="*/ 12162971 w 12162971"/>
                  <a:gd name="connsiteY6" fmla="*/ 3429277 h 3429277"/>
                  <a:gd name="connsiteX0" fmla="*/ 0 w 12162971"/>
                  <a:gd name="connsiteY0" fmla="*/ 3905 h 3429277"/>
                  <a:gd name="connsiteX1" fmla="*/ 7940293 w 12162971"/>
                  <a:gd name="connsiteY1" fmla="*/ 367 h 3429277"/>
                  <a:gd name="connsiteX2" fmla="*/ 8072956 w 12162971"/>
                  <a:gd name="connsiteY2" fmla="*/ 19386 h 3429277"/>
                  <a:gd name="connsiteX3" fmla="*/ 8069943 w 12162971"/>
                  <a:gd name="connsiteY3" fmla="*/ 1571448 h 3429277"/>
                  <a:gd name="connsiteX4" fmla="*/ 1922465 w 12162971"/>
                  <a:gd name="connsiteY4" fmla="*/ 1565256 h 3429277"/>
                  <a:gd name="connsiteX5" fmla="*/ 1901371 w 12162971"/>
                  <a:gd name="connsiteY5" fmla="*/ 3429277 h 3429277"/>
                  <a:gd name="connsiteX6" fmla="*/ 12162971 w 12162971"/>
                  <a:gd name="connsiteY6" fmla="*/ 3429277 h 3429277"/>
                  <a:gd name="connsiteX0" fmla="*/ 0 w 12162971"/>
                  <a:gd name="connsiteY0" fmla="*/ 3905 h 3429277"/>
                  <a:gd name="connsiteX1" fmla="*/ 7940293 w 12162971"/>
                  <a:gd name="connsiteY1" fmla="*/ 367 h 3429277"/>
                  <a:gd name="connsiteX2" fmla="*/ 8072956 w 12162971"/>
                  <a:gd name="connsiteY2" fmla="*/ 19386 h 3429277"/>
                  <a:gd name="connsiteX3" fmla="*/ 8069943 w 12162971"/>
                  <a:gd name="connsiteY3" fmla="*/ 1571448 h 3429277"/>
                  <a:gd name="connsiteX4" fmla="*/ 1922465 w 12162971"/>
                  <a:gd name="connsiteY4" fmla="*/ 1565256 h 3429277"/>
                  <a:gd name="connsiteX5" fmla="*/ 1901371 w 12162971"/>
                  <a:gd name="connsiteY5" fmla="*/ 3429277 h 3429277"/>
                  <a:gd name="connsiteX6" fmla="*/ 12162971 w 12162971"/>
                  <a:gd name="connsiteY6" fmla="*/ 3429277 h 3429277"/>
                  <a:gd name="connsiteX0" fmla="*/ 0 w 12162971"/>
                  <a:gd name="connsiteY0" fmla="*/ 3905 h 3429277"/>
                  <a:gd name="connsiteX1" fmla="*/ 7940293 w 12162971"/>
                  <a:gd name="connsiteY1" fmla="*/ 367 h 3429277"/>
                  <a:gd name="connsiteX2" fmla="*/ 8072956 w 12162971"/>
                  <a:gd name="connsiteY2" fmla="*/ 19386 h 3429277"/>
                  <a:gd name="connsiteX3" fmla="*/ 8069943 w 12162971"/>
                  <a:gd name="connsiteY3" fmla="*/ 1571448 h 3429277"/>
                  <a:gd name="connsiteX4" fmla="*/ 1922465 w 12162971"/>
                  <a:gd name="connsiteY4" fmla="*/ 1565256 h 3429277"/>
                  <a:gd name="connsiteX5" fmla="*/ 1901371 w 12162971"/>
                  <a:gd name="connsiteY5" fmla="*/ 3429277 h 3429277"/>
                  <a:gd name="connsiteX6" fmla="*/ 12162971 w 12162971"/>
                  <a:gd name="connsiteY6" fmla="*/ 3429277 h 3429277"/>
                  <a:gd name="connsiteX0" fmla="*/ 0 w 12162971"/>
                  <a:gd name="connsiteY0" fmla="*/ 3905 h 3429277"/>
                  <a:gd name="connsiteX1" fmla="*/ 7940293 w 12162971"/>
                  <a:gd name="connsiteY1" fmla="*/ 367 h 3429277"/>
                  <a:gd name="connsiteX2" fmla="*/ 8072956 w 12162971"/>
                  <a:gd name="connsiteY2" fmla="*/ 19386 h 3429277"/>
                  <a:gd name="connsiteX3" fmla="*/ 8069943 w 12162971"/>
                  <a:gd name="connsiteY3" fmla="*/ 1571448 h 3429277"/>
                  <a:gd name="connsiteX4" fmla="*/ 1922465 w 12162971"/>
                  <a:gd name="connsiteY4" fmla="*/ 1565256 h 3429277"/>
                  <a:gd name="connsiteX5" fmla="*/ 1901371 w 12162971"/>
                  <a:gd name="connsiteY5" fmla="*/ 3429277 h 3429277"/>
                  <a:gd name="connsiteX6" fmla="*/ 12162971 w 12162971"/>
                  <a:gd name="connsiteY6" fmla="*/ 3429277 h 3429277"/>
                  <a:gd name="connsiteX0" fmla="*/ 0 w 12162971"/>
                  <a:gd name="connsiteY0" fmla="*/ 3905 h 3429277"/>
                  <a:gd name="connsiteX1" fmla="*/ 7940293 w 12162971"/>
                  <a:gd name="connsiteY1" fmla="*/ 367 h 3429277"/>
                  <a:gd name="connsiteX2" fmla="*/ 8072956 w 12162971"/>
                  <a:gd name="connsiteY2" fmla="*/ 19386 h 3429277"/>
                  <a:gd name="connsiteX3" fmla="*/ 8069943 w 12162971"/>
                  <a:gd name="connsiteY3" fmla="*/ 1571448 h 3429277"/>
                  <a:gd name="connsiteX4" fmla="*/ 1922465 w 12162971"/>
                  <a:gd name="connsiteY4" fmla="*/ 1565256 h 3429277"/>
                  <a:gd name="connsiteX5" fmla="*/ 1901371 w 12162971"/>
                  <a:gd name="connsiteY5" fmla="*/ 3429277 h 3429277"/>
                  <a:gd name="connsiteX6" fmla="*/ 12162971 w 12162971"/>
                  <a:gd name="connsiteY6" fmla="*/ 3429277 h 3429277"/>
                  <a:gd name="connsiteX0" fmla="*/ 0 w 12162971"/>
                  <a:gd name="connsiteY0" fmla="*/ 3905 h 3429277"/>
                  <a:gd name="connsiteX1" fmla="*/ 7940293 w 12162971"/>
                  <a:gd name="connsiteY1" fmla="*/ 367 h 3429277"/>
                  <a:gd name="connsiteX2" fmla="*/ 8072956 w 12162971"/>
                  <a:gd name="connsiteY2" fmla="*/ 19386 h 3429277"/>
                  <a:gd name="connsiteX3" fmla="*/ 8069943 w 12162971"/>
                  <a:gd name="connsiteY3" fmla="*/ 1571448 h 3429277"/>
                  <a:gd name="connsiteX4" fmla="*/ 1922465 w 12162971"/>
                  <a:gd name="connsiteY4" fmla="*/ 1565256 h 3429277"/>
                  <a:gd name="connsiteX5" fmla="*/ 1901371 w 12162971"/>
                  <a:gd name="connsiteY5" fmla="*/ 3429277 h 3429277"/>
                  <a:gd name="connsiteX6" fmla="*/ 12162971 w 12162971"/>
                  <a:gd name="connsiteY6" fmla="*/ 3429277 h 342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162971" h="3429277">
                    <a:moveTo>
                      <a:pt x="0" y="3905"/>
                    </a:moveTo>
                    <a:lnTo>
                      <a:pt x="7940293" y="367"/>
                    </a:lnTo>
                    <a:cubicBezTo>
                      <a:pt x="7983510" y="-2582"/>
                      <a:pt x="8032753" y="13046"/>
                      <a:pt x="8072956" y="19386"/>
                    </a:cubicBezTo>
                    <a:cubicBezTo>
                      <a:pt x="9117985" y="324186"/>
                      <a:pt x="8795658" y="1585963"/>
                      <a:pt x="8069943" y="1571448"/>
                    </a:cubicBezTo>
                    <a:lnTo>
                      <a:pt x="1922465" y="1565256"/>
                    </a:lnTo>
                    <a:cubicBezTo>
                      <a:pt x="788443" y="1675947"/>
                      <a:pt x="838814" y="3365608"/>
                      <a:pt x="1901371" y="3429277"/>
                    </a:cubicBezTo>
                    <a:lnTo>
                      <a:pt x="12162971" y="3429277"/>
                    </a:lnTo>
                  </a:path>
                </a:pathLst>
              </a:custGeom>
              <a:noFill/>
              <a:ln w="22225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grpSp>
            <p:nvGrpSpPr>
              <p:cNvPr id="197" name="Group 196"/>
              <p:cNvGrpSpPr/>
              <p:nvPr/>
            </p:nvGrpSpPr>
            <p:grpSpPr>
              <a:xfrm>
                <a:off x="845605" y="1922398"/>
                <a:ext cx="7410344" cy="3571779"/>
                <a:chOff x="845605" y="1922398"/>
                <a:chExt cx="7410344" cy="3571779"/>
              </a:xfrm>
              <a:solidFill>
                <a:schemeClr val="tx2">
                  <a:lumMod val="65000"/>
                  <a:lumOff val="35000"/>
                </a:schemeClr>
              </a:solidFill>
            </p:grpSpPr>
            <p:sp>
              <p:nvSpPr>
                <p:cNvPr id="198" name="Isosceles Triangle 197"/>
                <p:cNvSpPr/>
                <p:nvPr/>
              </p:nvSpPr>
              <p:spPr>
                <a:xfrm rot="5400000">
                  <a:off x="793951" y="1974052"/>
                  <a:ext cx="216086" cy="11277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9" name="Isosceles Triangle 198"/>
                <p:cNvSpPr/>
                <p:nvPr/>
              </p:nvSpPr>
              <p:spPr>
                <a:xfrm rot="5400000">
                  <a:off x="4401403" y="1987268"/>
                  <a:ext cx="216086" cy="11277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0" name="Isosceles Triangle 199"/>
                <p:cNvSpPr/>
                <p:nvPr/>
              </p:nvSpPr>
              <p:spPr>
                <a:xfrm rot="10800000">
                  <a:off x="959881" y="4392865"/>
                  <a:ext cx="216086" cy="11277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1" name="Isosceles Triangle 200"/>
                <p:cNvSpPr/>
                <p:nvPr/>
              </p:nvSpPr>
              <p:spPr>
                <a:xfrm rot="16200000">
                  <a:off x="6077246" y="3507519"/>
                  <a:ext cx="216086" cy="11277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2" name="Isosceles Triangle 201"/>
                <p:cNvSpPr/>
                <p:nvPr/>
              </p:nvSpPr>
              <p:spPr>
                <a:xfrm rot="5400000">
                  <a:off x="7142783" y="1991955"/>
                  <a:ext cx="216086" cy="11277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3" name="Isosceles Triangle 202"/>
                <p:cNvSpPr/>
                <p:nvPr/>
              </p:nvSpPr>
              <p:spPr>
                <a:xfrm rot="5400000">
                  <a:off x="4908355" y="5329745"/>
                  <a:ext cx="216086" cy="11277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4" name="Isosceles Triangle 203"/>
                <p:cNvSpPr/>
                <p:nvPr/>
              </p:nvSpPr>
              <p:spPr>
                <a:xfrm rot="5400000">
                  <a:off x="8091517" y="5327691"/>
                  <a:ext cx="216086" cy="112778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35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78" name="Oval 77">
            <a:extLst>
              <a:ext uri="{FF2B5EF4-FFF2-40B4-BE49-F238E27FC236}">
                <a16:creationId xmlns:a16="http://schemas.microsoft.com/office/drawing/2014/main" id="{CDD8A701-46E1-41EF-AA3D-8D7FD7A4F932}"/>
              </a:ext>
            </a:extLst>
          </p:cNvPr>
          <p:cNvSpPr/>
          <p:nvPr/>
        </p:nvSpPr>
        <p:spPr>
          <a:xfrm>
            <a:off x="608743" y="2014706"/>
            <a:ext cx="485958" cy="39138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63BEACE-8FE0-41AF-9572-4DDA0FA6A0C0}"/>
              </a:ext>
            </a:extLst>
          </p:cNvPr>
          <p:cNvSpPr/>
          <p:nvPr/>
        </p:nvSpPr>
        <p:spPr>
          <a:xfrm>
            <a:off x="7272979" y="3794025"/>
            <a:ext cx="485958" cy="39138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3757AF6E-1B84-4CCA-BDFC-148E82E5D4E9}"/>
              </a:ext>
            </a:extLst>
          </p:cNvPr>
          <p:cNvSpPr/>
          <p:nvPr/>
        </p:nvSpPr>
        <p:spPr>
          <a:xfrm>
            <a:off x="4741405" y="5939716"/>
            <a:ext cx="485958" cy="39138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66099D67-1E17-4985-9EAF-86EC9083CDF9}"/>
              </a:ext>
            </a:extLst>
          </p:cNvPr>
          <p:cNvSpPr/>
          <p:nvPr/>
        </p:nvSpPr>
        <p:spPr>
          <a:xfrm>
            <a:off x="7226793" y="5789185"/>
            <a:ext cx="636495" cy="49175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C554E16B-74E0-4431-960D-AC4F84A65C44}"/>
              </a:ext>
            </a:extLst>
          </p:cNvPr>
          <p:cNvSpPr/>
          <p:nvPr/>
        </p:nvSpPr>
        <p:spPr>
          <a:xfrm>
            <a:off x="4593296" y="3802859"/>
            <a:ext cx="485958" cy="391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669B40E-6E77-47A7-8661-B3009D797AB7}"/>
              </a:ext>
            </a:extLst>
          </p:cNvPr>
          <p:cNvSpPr/>
          <p:nvPr/>
        </p:nvSpPr>
        <p:spPr>
          <a:xfrm>
            <a:off x="3271852" y="1986750"/>
            <a:ext cx="485958" cy="391381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CC4421A8-F3BE-4B2C-851E-976A2444901D}"/>
              </a:ext>
            </a:extLst>
          </p:cNvPr>
          <p:cNvSpPr/>
          <p:nvPr/>
        </p:nvSpPr>
        <p:spPr>
          <a:xfrm>
            <a:off x="6289868" y="1960772"/>
            <a:ext cx="485958" cy="391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E56F01C-1A2A-4BCF-8EE0-D6BB8F4C3EAD}"/>
              </a:ext>
            </a:extLst>
          </p:cNvPr>
          <p:cNvSpPr txBox="1"/>
          <p:nvPr/>
        </p:nvSpPr>
        <p:spPr>
          <a:xfrm>
            <a:off x="4280674" y="4182180"/>
            <a:ext cx="171209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Execute a batch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of Power BI training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607ED65-14BA-4383-99AB-F6C6CF2B884C}"/>
              </a:ext>
            </a:extLst>
          </p:cNvPr>
          <p:cNvSpPr txBox="1"/>
          <p:nvPr/>
        </p:nvSpPr>
        <p:spPr>
          <a:xfrm>
            <a:off x="6532847" y="6240665"/>
            <a:ext cx="236680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Launch Connected Workers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in assets (Bonga + Gbaran/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Tunu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)Review Process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7065A6F-6B3C-44D1-9AFA-9F9B57A1EDED}"/>
              </a:ext>
            </a:extLst>
          </p:cNvPr>
          <p:cNvSpPr txBox="1"/>
          <p:nvPr/>
        </p:nvSpPr>
        <p:spPr>
          <a:xfrm>
            <a:off x="7876356" y="5967075"/>
            <a:ext cx="857027" cy="2676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 10</a:t>
            </a:r>
            <a:r>
              <a:rPr kumimoji="0" lang="en-US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E28049D-7FA1-4F64-A952-D4B8643E3CB9}"/>
              </a:ext>
            </a:extLst>
          </p:cNvPr>
          <p:cNvSpPr txBox="1"/>
          <p:nvPr/>
        </p:nvSpPr>
        <p:spPr>
          <a:xfrm>
            <a:off x="4019467" y="6038546"/>
            <a:ext cx="816808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 1</a:t>
            </a:r>
            <a:r>
              <a:rPr kumimoji="0" lang="en-US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02" name="Isosceles Triangle 101">
            <a:extLst>
              <a:ext uri="{FF2B5EF4-FFF2-40B4-BE49-F238E27FC236}">
                <a16:creationId xmlns:a16="http://schemas.microsoft.com/office/drawing/2014/main" id="{264B5623-CC40-4E6A-9422-CD71BB7A7AB5}"/>
              </a:ext>
            </a:extLst>
          </p:cNvPr>
          <p:cNvSpPr/>
          <p:nvPr/>
        </p:nvSpPr>
        <p:spPr>
          <a:xfrm rot="16200000">
            <a:off x="2851551" y="3494749"/>
            <a:ext cx="254212" cy="106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A161694-EE85-450D-9880-ECBEB4D0A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843771"/>
              </p:ext>
            </p:extLst>
          </p:nvPr>
        </p:nvGraphicFramePr>
        <p:xfrm>
          <a:off x="10294764" y="35371"/>
          <a:ext cx="1868186" cy="1686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4093">
                  <a:extLst>
                    <a:ext uri="{9D8B030D-6E8A-4147-A177-3AD203B41FA5}">
                      <a16:colId xmlns:a16="http://schemas.microsoft.com/office/drawing/2014/main" val="571622870"/>
                    </a:ext>
                  </a:extLst>
                </a:gridCol>
                <a:gridCol w="934093">
                  <a:extLst>
                    <a:ext uri="{9D8B030D-6E8A-4147-A177-3AD203B41FA5}">
                      <a16:colId xmlns:a16="http://schemas.microsoft.com/office/drawing/2014/main" val="3904385031"/>
                    </a:ext>
                  </a:extLst>
                </a:gridCol>
              </a:tblGrid>
              <a:tr h="318433"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2"/>
                          </a:solidFill>
                        </a:rPr>
                        <a:t>Sub-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solidFill>
                            <a:schemeClr val="bg2"/>
                          </a:solidFill>
                        </a:rPr>
                        <a:t>Legend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48835"/>
                  </a:ext>
                </a:extLst>
              </a:tr>
              <a:tr h="318433">
                <a:tc>
                  <a:txBody>
                    <a:bodyPr/>
                    <a:lstStyle/>
                    <a:p>
                      <a:r>
                        <a:rPr lang="en-GB" sz="1050" dirty="0"/>
                        <a:t>Collaboration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834344"/>
                  </a:ext>
                </a:extLst>
              </a:tr>
              <a:tr h="318433">
                <a:tc>
                  <a:txBody>
                    <a:bodyPr/>
                    <a:lstStyle/>
                    <a:p>
                      <a:r>
                        <a:rPr lang="en-GB" sz="900" dirty="0"/>
                        <a:t>Augmented Reality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55975"/>
                  </a:ext>
                </a:extLst>
              </a:tr>
              <a:tr h="318433">
                <a:tc>
                  <a:txBody>
                    <a:bodyPr/>
                    <a:lstStyle/>
                    <a:p>
                      <a:r>
                        <a:rPr lang="en-GB" sz="900" dirty="0"/>
                        <a:t>Digitalized Checklist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378741"/>
                  </a:ext>
                </a:extLst>
              </a:tr>
              <a:tr h="318433">
                <a:tc>
                  <a:txBody>
                    <a:bodyPr/>
                    <a:lstStyle/>
                    <a:p>
                      <a:r>
                        <a:rPr lang="en-GB" sz="900" dirty="0"/>
                        <a:t>Power BI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120963"/>
                  </a:ext>
                </a:extLst>
              </a:tr>
            </a:tbl>
          </a:graphicData>
        </a:graphic>
      </p:graphicFrame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90682CEE-DDB1-4E92-A936-1EE935463E62}"/>
              </a:ext>
            </a:extLst>
          </p:cNvPr>
          <p:cNvSpPr/>
          <p:nvPr/>
        </p:nvSpPr>
        <p:spPr>
          <a:xfrm rot="10800000">
            <a:off x="8674720" y="2598263"/>
            <a:ext cx="203114" cy="13267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4CA27968-F6C0-41CA-8AF3-FD29CF6811DD}"/>
              </a:ext>
            </a:extLst>
          </p:cNvPr>
          <p:cNvSpPr/>
          <p:nvPr/>
        </p:nvSpPr>
        <p:spPr>
          <a:xfrm rot="5400000">
            <a:off x="10520624" y="5625735"/>
            <a:ext cx="254212" cy="106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B1200D86-D703-43DA-8053-292AA9CDA405}"/>
              </a:ext>
            </a:extLst>
          </p:cNvPr>
          <p:cNvSpPr/>
          <p:nvPr/>
        </p:nvSpPr>
        <p:spPr>
          <a:xfrm rot="5400000">
            <a:off x="2796196" y="5625735"/>
            <a:ext cx="254212" cy="10600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6DBF0EF3-3496-4766-9948-806E753F5F70}"/>
              </a:ext>
            </a:extLst>
          </p:cNvPr>
          <p:cNvSpPr/>
          <p:nvPr/>
        </p:nvSpPr>
        <p:spPr>
          <a:xfrm>
            <a:off x="1075450" y="5539968"/>
            <a:ext cx="485958" cy="39138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BC2C5B4-6B63-4F98-BCDB-6B7156D046DB}"/>
              </a:ext>
            </a:extLst>
          </p:cNvPr>
          <p:cNvSpPr/>
          <p:nvPr/>
        </p:nvSpPr>
        <p:spPr>
          <a:xfrm>
            <a:off x="1946034" y="2004619"/>
            <a:ext cx="386619" cy="367400"/>
          </a:xfrm>
          <a:prstGeom prst="ellipse">
            <a:avLst/>
          </a:prstGeom>
          <a:solidFill>
            <a:schemeClr val="accent2"/>
          </a:solidFill>
          <a:ln>
            <a:solidFill>
              <a:srgbClr val="0070C0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800000"/>
              </a:highligh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0EB848C-50AB-4DCC-B3D6-20FB569159BC}"/>
              </a:ext>
            </a:extLst>
          </p:cNvPr>
          <p:cNvSpPr txBox="1"/>
          <p:nvPr/>
        </p:nvSpPr>
        <p:spPr>
          <a:xfrm>
            <a:off x="1549949" y="2345354"/>
            <a:ext cx="1331762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Freeze at L3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June 30</a:t>
            </a:r>
            <a:r>
              <a:rPr lang="en-US" sz="1050" b="1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66FC104B-6AB7-45C7-80C1-A8A724E4CFE1}"/>
              </a:ext>
            </a:extLst>
          </p:cNvPr>
          <p:cNvSpPr/>
          <p:nvPr/>
        </p:nvSpPr>
        <p:spPr>
          <a:xfrm>
            <a:off x="7972495" y="2416683"/>
            <a:ext cx="485958" cy="391381"/>
          </a:xfrm>
          <a:prstGeom prst="ellipse">
            <a:avLst/>
          </a:prstGeom>
          <a:solidFill>
            <a:srgbClr val="FFC000"/>
          </a:solidFill>
          <a:ln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3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kumimoji="0" lang="en-US" sz="3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C27D23-0531-435B-8CFB-94FBC3F1703A}"/>
              </a:ext>
            </a:extLst>
          </p:cNvPr>
          <p:cNvSpPr txBox="1"/>
          <p:nvPr/>
        </p:nvSpPr>
        <p:spPr>
          <a:xfrm>
            <a:off x="8918270" y="2357183"/>
            <a:ext cx="20111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Pilot &amp; launch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Augmented reality.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AD8FA95-013C-428E-9E3D-3CACC40AA3EE}"/>
              </a:ext>
            </a:extLst>
          </p:cNvPr>
          <p:cNvSpPr txBox="1"/>
          <p:nvPr/>
        </p:nvSpPr>
        <p:spPr>
          <a:xfrm>
            <a:off x="9137165" y="2780565"/>
            <a:ext cx="1315373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 1</a:t>
            </a:r>
            <a:r>
              <a:rPr lang="en-US" sz="1100" b="1" baseline="30000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100" b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5F22B8-D09A-4BB0-B62F-6CEAF414B396}"/>
              </a:ext>
            </a:extLst>
          </p:cNvPr>
          <p:cNvSpPr/>
          <p:nvPr/>
        </p:nvSpPr>
        <p:spPr>
          <a:xfrm>
            <a:off x="10746954" y="5909013"/>
            <a:ext cx="507693" cy="39138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10F15D-E7BD-49C8-8F34-AB6DBFE43306}"/>
              </a:ext>
            </a:extLst>
          </p:cNvPr>
          <p:cNvSpPr/>
          <p:nvPr/>
        </p:nvSpPr>
        <p:spPr>
          <a:xfrm>
            <a:off x="9613249" y="6288957"/>
            <a:ext cx="23668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DD1D21">
                  <a:lumMod val="100000"/>
                </a:srgbClr>
              </a:buClr>
              <a:buSzPct val="100000"/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Futura Medium" panose="020B0502020204020303" pitchFamily="34" charset="0"/>
              </a:rPr>
              <a:t>Launch Connected Workers (L&amp;H, DROPs, </a:t>
            </a:r>
            <a:r>
              <a:rPr lang="en-US" sz="1200" b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Futura Medium" panose="020B0502020204020303" pitchFamily="34" charset="0"/>
              </a:rPr>
              <a:t>LoB</a:t>
            </a: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sym typeface="Futura Medium" panose="020B0502020204020303" pitchFamily="34" charset="0"/>
              </a:rPr>
              <a:t> 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F3EDDEC-47CC-44B6-9530-031477C3127B}"/>
              </a:ext>
            </a:extLst>
          </p:cNvPr>
          <p:cNvSpPr/>
          <p:nvPr/>
        </p:nvSpPr>
        <p:spPr>
          <a:xfrm>
            <a:off x="1070045" y="3936037"/>
            <a:ext cx="507693" cy="39138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FB11B40-E7D9-4878-9596-CA3FFB7FFC07}"/>
              </a:ext>
            </a:extLst>
          </p:cNvPr>
          <p:cNvSpPr txBox="1"/>
          <p:nvPr/>
        </p:nvSpPr>
        <p:spPr>
          <a:xfrm>
            <a:off x="184239" y="4516158"/>
            <a:ext cx="172262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Pilot Connected Workers in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Marine 4DX in COG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90553C9-EBE8-4758-92EB-DEECACFC355A}"/>
              </a:ext>
            </a:extLst>
          </p:cNvPr>
          <p:cNvSpPr txBox="1"/>
          <p:nvPr/>
        </p:nvSpPr>
        <p:spPr>
          <a:xfrm>
            <a:off x="463253" y="4230775"/>
            <a:ext cx="1204634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Oct 1</a:t>
            </a:r>
            <a:r>
              <a:rPr kumimoji="0" lang="en-US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ED0EC5-4DF3-4AD5-A542-102C0ABECF38}"/>
              </a:ext>
            </a:extLst>
          </p:cNvPr>
          <p:cNvSpPr txBox="1"/>
          <p:nvPr/>
        </p:nvSpPr>
        <p:spPr>
          <a:xfrm>
            <a:off x="9777287" y="6063217"/>
            <a:ext cx="1122239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51435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kumimoji="0" lang="en-US" sz="1100" b="1" i="0" u="none" strike="noStrike" kern="1200" cap="none" spc="0" normalizeH="0" baseline="3000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Feb 2022 </a:t>
            </a:r>
          </a:p>
        </p:txBody>
      </p:sp>
    </p:spTree>
    <p:extLst>
      <p:ext uri="{BB962C8B-B14F-4D97-AF65-F5344CB8AC3E}">
        <p14:creationId xmlns:p14="http://schemas.microsoft.com/office/powerpoint/2010/main" val="202980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Picture 78" descr="Two people standing in front of a monitor&#10;&#10;Description automatically generated">
            <a:extLst>
              <a:ext uri="{FF2B5EF4-FFF2-40B4-BE49-F238E27FC236}">
                <a16:creationId xmlns:a16="http://schemas.microsoft.com/office/drawing/2014/main" id="{3BC79873-B6EA-4526-94FA-976DFA4EF1A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915" r="11892"/>
          <a:stretch/>
        </p:blipFill>
        <p:spPr>
          <a:xfrm>
            <a:off x="10832841" y="0"/>
            <a:ext cx="1359159" cy="1991246"/>
          </a:xfrm>
          <a:prstGeom prst="rect">
            <a:avLst/>
          </a:prstGeom>
          <a:noFill/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B6AEA16D-29D7-4647-8701-519EB2140F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347" r="48854" b="21540"/>
          <a:stretch/>
        </p:blipFill>
        <p:spPr>
          <a:xfrm>
            <a:off x="10799433" y="1976829"/>
            <a:ext cx="1392567" cy="1452172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495DC4AB-25F3-47E8-964E-4257FCD225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422" r="41073"/>
          <a:stretch/>
        </p:blipFill>
        <p:spPr>
          <a:xfrm>
            <a:off x="10806786" y="3429000"/>
            <a:ext cx="1385213" cy="2029408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02AB4D5F-8140-4C96-8D9A-EC536190502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5939" y="4848094"/>
            <a:ext cx="1392567" cy="200990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16BE70-096A-44AB-95C1-B76971D534EA}"/>
              </a:ext>
            </a:extLst>
          </p:cNvPr>
          <p:cNvSpPr/>
          <p:nvPr/>
        </p:nvSpPr>
        <p:spPr>
          <a:xfrm>
            <a:off x="380959" y="125743"/>
            <a:ext cx="10195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DD1D21">
                  <a:lumMod val="100000"/>
                </a:srgbClr>
              </a:buClr>
              <a:buSzPct val="100000"/>
              <a:defRPr/>
            </a:pPr>
            <a:r>
              <a:rPr lang="en-US" b="1" dirty="0">
                <a:solidFill>
                  <a:srgbClr val="404040">
                    <a:lumMod val="100000"/>
                  </a:srgbClr>
                </a:solidFill>
                <a:ea typeface="Times New Roman" panose="02020603050405020304" pitchFamily="18" charset="0"/>
              </a:rPr>
              <a:t>Project Title</a:t>
            </a:r>
            <a:r>
              <a:rPr lang="en-US" dirty="0">
                <a:solidFill>
                  <a:srgbClr val="404040">
                    <a:lumMod val="100000"/>
                  </a:srgbClr>
                </a:solidFill>
                <a:ea typeface="Times New Roman" panose="02020603050405020304" pitchFamily="18" charset="0"/>
              </a:rPr>
              <a:t>: </a:t>
            </a:r>
            <a:r>
              <a:rPr lang="en-US" b="1" dirty="0">
                <a:solidFill>
                  <a:srgbClr val="FF0000"/>
                </a:solidFill>
                <a:ea typeface="Times New Roman" panose="02020603050405020304" pitchFamily="18" charset="0"/>
              </a:rPr>
              <a:t>SE Simplification and Efficiency – Cost saving through Digitalization (2021 YTD Report)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3A937BB-60D4-455B-8684-140CB31AAE39}"/>
              </a:ext>
            </a:extLst>
          </p:cNvPr>
          <p:cNvSpPr/>
          <p:nvPr/>
        </p:nvSpPr>
        <p:spPr>
          <a:xfrm>
            <a:off x="2838168" y="758117"/>
            <a:ext cx="3128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Key Workstream Deliverables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83E0F3F-EACB-4CEE-8EB6-7CB07150EB16}"/>
              </a:ext>
            </a:extLst>
          </p:cNvPr>
          <p:cNvSpPr/>
          <p:nvPr/>
        </p:nvSpPr>
        <p:spPr>
          <a:xfrm>
            <a:off x="151330" y="1070543"/>
            <a:ext cx="2074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2021 Planned 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BA323D7-CA1F-479C-9985-88BFF8254193}"/>
              </a:ext>
            </a:extLst>
          </p:cNvPr>
          <p:cNvCxnSpPr>
            <a:cxnSpLocks/>
          </p:cNvCxnSpPr>
          <p:nvPr/>
        </p:nvCxnSpPr>
        <p:spPr>
          <a:xfrm>
            <a:off x="196779" y="1412799"/>
            <a:ext cx="3379443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D2BC13C5-DC62-400E-ACBF-33DB9F5B41C7}"/>
              </a:ext>
            </a:extLst>
          </p:cNvPr>
          <p:cNvCxnSpPr>
            <a:cxnSpLocks/>
          </p:cNvCxnSpPr>
          <p:nvPr/>
        </p:nvCxnSpPr>
        <p:spPr>
          <a:xfrm>
            <a:off x="4745079" y="1456352"/>
            <a:ext cx="3379443" cy="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939FAC61-2691-4C4E-B0EC-CC9F63D83AA5}"/>
              </a:ext>
            </a:extLst>
          </p:cNvPr>
          <p:cNvSpPr/>
          <p:nvPr/>
        </p:nvSpPr>
        <p:spPr>
          <a:xfrm>
            <a:off x="103989" y="1460820"/>
            <a:ext cx="4267051" cy="2180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404040">
                    <a:lumMod val="100000"/>
                  </a:srgbClr>
                </a:solidFill>
              </a:rPr>
              <a:t>Leverage on Digital Transformation to save </a:t>
            </a:r>
            <a:r>
              <a:rPr lang="en-US" sz="1100" dirty="0">
                <a:solidFill>
                  <a:srgbClr val="FF0000"/>
                </a:solidFill>
              </a:rPr>
              <a:t>$500k, improve SE process &amp; create efficiency</a:t>
            </a:r>
            <a:endParaRPr lang="en-US" sz="1100" dirty="0">
              <a:solidFill>
                <a:srgbClr val="404040">
                  <a:lumMod val="100000"/>
                </a:srgbClr>
              </a:solidFill>
            </a:endParaRPr>
          </a:p>
          <a:p>
            <a:pPr marL="171450" indent="-171450">
              <a:lnSpc>
                <a:spcPct val="150000"/>
              </a:lnSpc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595959"/>
                </a:solidFill>
              </a:rPr>
              <a:t>Develop workstream charter, activity plan, source actual SE budget 2019/2020/2021</a:t>
            </a:r>
          </a:p>
          <a:p>
            <a:pPr marL="171450" indent="-171450">
              <a:lnSpc>
                <a:spcPct val="150000"/>
              </a:lnSpc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404040">
                    <a:lumMod val="100000"/>
                  </a:srgbClr>
                </a:solidFill>
              </a:rPr>
              <a:t>Engage SE LTs, Internal &amp; External Stakeholders</a:t>
            </a:r>
          </a:p>
          <a:p>
            <a:pPr marL="171450" lvl="0" indent="-171450">
              <a:lnSpc>
                <a:spcPct val="150000"/>
              </a:lnSpc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404040">
                    <a:lumMod val="100000"/>
                  </a:srgbClr>
                </a:solidFill>
                <a:ea typeface="Times New Roman" panose="02020603050405020304" pitchFamily="18" charset="0"/>
              </a:rPr>
              <a:t>Pilot and deploy digital tools and train SE professional and users</a:t>
            </a:r>
          </a:p>
          <a:p>
            <a:pPr marL="171450" indent="-171450">
              <a:lnSpc>
                <a:spcPct val="150000"/>
              </a:lnSpc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404040">
                    <a:lumMod val="100000"/>
                  </a:srgbClr>
                </a:solidFill>
                <a:ea typeface="Times New Roman" panose="02020603050405020304" pitchFamily="18" charset="0"/>
              </a:rPr>
              <a:t>Deploy sensing/baseline surveys, review and improve digital transformation </a:t>
            </a:r>
            <a:r>
              <a:rPr lang="en-US" sz="1100" dirty="0" err="1">
                <a:solidFill>
                  <a:srgbClr val="404040">
                    <a:lumMod val="100000"/>
                  </a:srgbClr>
                </a:solidFill>
                <a:ea typeface="Times New Roman" panose="02020603050405020304" pitchFamily="18" charset="0"/>
              </a:rPr>
              <a:t>programme</a:t>
            </a:r>
            <a:endParaRPr lang="en-US" sz="1100" dirty="0">
              <a:solidFill>
                <a:srgbClr val="404040">
                  <a:lumMod val="100000"/>
                </a:srgbClr>
              </a:solidFill>
              <a:ea typeface="Times New Roman" panose="02020603050405020304" pitchFamily="18" charset="0"/>
            </a:endParaRPr>
          </a:p>
          <a:p>
            <a:pPr marL="171450" lvl="0" indent="-171450">
              <a:lnSpc>
                <a:spcPct val="150000"/>
              </a:lnSpc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1100" dirty="0">
              <a:solidFill>
                <a:srgbClr val="595959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98414D4-FEA2-4390-9DF7-C1D8B592C9B9}"/>
              </a:ext>
            </a:extLst>
          </p:cNvPr>
          <p:cNvSpPr/>
          <p:nvPr/>
        </p:nvSpPr>
        <p:spPr>
          <a:xfrm>
            <a:off x="0" y="4064610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/>
              <a:t>Lookahead including Post Reshape Activities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681585F-5BE7-447A-A0A5-2426A701A7A1}"/>
              </a:ext>
            </a:extLst>
          </p:cNvPr>
          <p:cNvSpPr/>
          <p:nvPr/>
        </p:nvSpPr>
        <p:spPr>
          <a:xfrm>
            <a:off x="4696153" y="1460820"/>
            <a:ext cx="6136688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595959"/>
                </a:solidFill>
              </a:rPr>
              <a:t>Initial scope expanded from 1 to &gt; 22 initiatives/opportunities for Digital Transformation</a:t>
            </a:r>
          </a:p>
          <a:p>
            <a:pPr marL="171450" indent="-171450">
              <a:lnSpc>
                <a:spcPct val="150000"/>
              </a:lnSpc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595959"/>
                </a:solidFill>
              </a:rPr>
              <a:t>4 sub-workstreams project charters achieved with nominated SE LT sponsors</a:t>
            </a:r>
          </a:p>
          <a:p>
            <a:pPr marL="171450" indent="-171450">
              <a:lnSpc>
                <a:spcPct val="150000"/>
              </a:lnSpc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595959"/>
                </a:solidFill>
              </a:rPr>
              <a:t>Trained in the use of Fit4 and defined initiatives in Fit4</a:t>
            </a:r>
          </a:p>
          <a:p>
            <a:pPr marL="171450" indent="-171450">
              <a:lnSpc>
                <a:spcPct val="150000"/>
              </a:lnSpc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595959"/>
                </a:solidFill>
              </a:rPr>
              <a:t>Wide engagement achieved with (SE LT, DE, LT sponsors, </a:t>
            </a:r>
            <a:r>
              <a:rPr lang="en-US" sz="1100" dirty="0" err="1">
                <a:solidFill>
                  <a:srgbClr val="595959"/>
                </a:solidFill>
              </a:rPr>
              <a:t>SCiN</a:t>
            </a:r>
            <a:r>
              <a:rPr lang="en-US" sz="1100" dirty="0">
                <a:solidFill>
                  <a:srgbClr val="595959"/>
                </a:solidFill>
              </a:rPr>
              <a:t> Digital Team, Shell Global IT)</a:t>
            </a:r>
          </a:p>
          <a:p>
            <a:pPr marL="171450" indent="-171450">
              <a:lnSpc>
                <a:spcPct val="150000"/>
              </a:lnSpc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595959"/>
                </a:solidFill>
              </a:rPr>
              <a:t>Team achieved 100% agreed activity plan (Freeze at Fit4 L3 awaiting w/c 15</a:t>
            </a:r>
            <a:r>
              <a:rPr lang="en-US" sz="1100" baseline="30000" dirty="0">
                <a:solidFill>
                  <a:srgbClr val="595959"/>
                </a:solidFill>
              </a:rPr>
              <a:t>th</a:t>
            </a:r>
            <a:r>
              <a:rPr lang="en-US" sz="1100" dirty="0">
                <a:solidFill>
                  <a:srgbClr val="595959"/>
                </a:solidFill>
              </a:rPr>
              <a:t> June)</a:t>
            </a:r>
          </a:p>
          <a:p>
            <a:pPr marL="171450" indent="-171450">
              <a:lnSpc>
                <a:spcPct val="150000"/>
              </a:lnSpc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595959"/>
                </a:solidFill>
              </a:rPr>
              <a:t>Cost obtained for 4 Augmented Reality (AR) devices ~$ 25K + 10 Connected Workers </a:t>
            </a:r>
            <a:r>
              <a:rPr lang="en-US" sz="1100" dirty="0" err="1">
                <a:solidFill>
                  <a:srgbClr val="595959"/>
                </a:solidFill>
              </a:rPr>
              <a:t>ipads</a:t>
            </a:r>
            <a:r>
              <a:rPr lang="en-US" sz="1100" dirty="0">
                <a:solidFill>
                  <a:srgbClr val="595959"/>
                </a:solidFill>
              </a:rPr>
              <a:t> ($59K)</a:t>
            </a:r>
          </a:p>
          <a:p>
            <a:pPr marL="171450" indent="-171450">
              <a:lnSpc>
                <a:spcPct val="150000"/>
              </a:lnSpc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595959"/>
                </a:solidFill>
              </a:rPr>
              <a:t>Team completed </a:t>
            </a:r>
            <a:r>
              <a:rPr lang="en-US" sz="1100" b="1" dirty="0">
                <a:solidFill>
                  <a:srgbClr val="595959"/>
                </a:solidFill>
              </a:rPr>
              <a:t>Connected Workers</a:t>
            </a:r>
            <a:r>
              <a:rPr lang="en-US" sz="1100" dirty="0">
                <a:solidFill>
                  <a:srgbClr val="595959"/>
                </a:solidFill>
              </a:rPr>
              <a:t> electronic Marine Safety 4DX checklist (awaiting Pilot – Sept 2021), achieved 50% development of </a:t>
            </a:r>
            <a:r>
              <a:rPr lang="en-US" sz="1100" b="1" dirty="0" err="1">
                <a:solidFill>
                  <a:srgbClr val="595959"/>
                </a:solidFill>
              </a:rPr>
              <a:t>PowerBi</a:t>
            </a:r>
            <a:r>
              <a:rPr lang="en-US" sz="1100" b="1" dirty="0">
                <a:solidFill>
                  <a:srgbClr val="595959"/>
                </a:solidFill>
              </a:rPr>
              <a:t> </a:t>
            </a:r>
            <a:r>
              <a:rPr lang="en-US" sz="1100" dirty="0">
                <a:solidFill>
                  <a:srgbClr val="595959"/>
                </a:solidFill>
              </a:rPr>
              <a:t>Incident dashboard backend and agreed with SE capability development to provide a batch of </a:t>
            </a:r>
            <a:r>
              <a:rPr lang="en-US" sz="1100" b="1" dirty="0" err="1">
                <a:solidFill>
                  <a:srgbClr val="595959"/>
                </a:solidFill>
              </a:rPr>
              <a:t>PowerBi</a:t>
            </a:r>
            <a:r>
              <a:rPr lang="en-US" sz="1100" dirty="0">
                <a:solidFill>
                  <a:srgbClr val="595959"/>
                </a:solidFill>
              </a:rPr>
              <a:t> training.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C3147E0-68CE-4EC8-9F2F-157092F8AA44}"/>
              </a:ext>
            </a:extLst>
          </p:cNvPr>
          <p:cNvSpPr/>
          <p:nvPr/>
        </p:nvSpPr>
        <p:spPr>
          <a:xfrm>
            <a:off x="4918887" y="1098750"/>
            <a:ext cx="207450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2021 YTD Achieved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5141E34-71C6-4382-A292-0F9DB5EFD4DC}"/>
              </a:ext>
            </a:extLst>
          </p:cNvPr>
          <p:cNvSpPr/>
          <p:nvPr/>
        </p:nvSpPr>
        <p:spPr>
          <a:xfrm>
            <a:off x="26317" y="4496479"/>
            <a:ext cx="28902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D1D21">
                  <a:lumMod val="100000"/>
                </a:srgbClr>
              </a:buClr>
              <a:buSzPct val="100000"/>
              <a:defRPr/>
            </a:pPr>
            <a:r>
              <a:rPr lang="en-US" sz="1200" b="1" dirty="0">
                <a:solidFill>
                  <a:srgbClr val="FF0000"/>
                </a:solidFill>
                <a:sym typeface="Futura Medium" panose="020B0502020204020303" pitchFamily="34" charset="0"/>
              </a:rPr>
              <a:t>Team Collaboration</a:t>
            </a:r>
          </a:p>
          <a:p>
            <a:pPr marL="171450" indent="-171450"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595959"/>
                </a:solidFill>
                <a:sym typeface="Futura Medium" panose="020B0502020204020303" pitchFamily="34" charset="0"/>
              </a:rPr>
              <a:t>Roll Out 1 - Awareness session via SE Family connect – July 13th 2021</a:t>
            </a:r>
          </a:p>
          <a:p>
            <a:pPr>
              <a:buClr>
                <a:srgbClr val="DD1D21">
                  <a:lumMod val="100000"/>
                </a:srgbClr>
              </a:buClr>
              <a:buSzPct val="100000"/>
              <a:defRPr/>
            </a:pPr>
            <a:endParaRPr lang="en-US" sz="600" dirty="0">
              <a:solidFill>
                <a:srgbClr val="595959"/>
              </a:solidFill>
              <a:sym typeface="Futura Medium" panose="020B0502020204020303" pitchFamily="34" charset="0"/>
            </a:endParaRPr>
          </a:p>
          <a:p>
            <a:pPr marL="171450" indent="-171450"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595959"/>
                </a:solidFill>
                <a:sym typeface="Futura Medium" panose="020B0502020204020303" pitchFamily="34" charset="0"/>
              </a:rPr>
              <a:t>Sensing &amp; effectiveness feedback survey – August 23rd -30th  2021</a:t>
            </a:r>
          </a:p>
          <a:p>
            <a:pPr>
              <a:buClr>
                <a:srgbClr val="DD1D21">
                  <a:lumMod val="100000"/>
                </a:srgbClr>
              </a:buClr>
              <a:buSzPct val="100000"/>
              <a:defRPr/>
            </a:pPr>
            <a:endParaRPr lang="en-US" sz="600" dirty="0">
              <a:solidFill>
                <a:srgbClr val="595959"/>
              </a:solidFill>
              <a:sym typeface="Futura Medium" panose="020B0502020204020303" pitchFamily="34" charset="0"/>
            </a:endParaRPr>
          </a:p>
          <a:p>
            <a:pPr marL="171450" indent="-171450"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595959"/>
                </a:solidFill>
                <a:sym typeface="Futura Medium" panose="020B0502020204020303" pitchFamily="34" charset="0"/>
              </a:rPr>
              <a:t>Rout Out 2 - Create MS Teams space for SE </a:t>
            </a:r>
            <a:r>
              <a:rPr lang="en-US" sz="1100" dirty="0" err="1">
                <a:solidFill>
                  <a:srgbClr val="595959"/>
                </a:solidFill>
                <a:sym typeface="Futura Medium" panose="020B0502020204020303" pitchFamily="34" charset="0"/>
              </a:rPr>
              <a:t>Organisation</a:t>
            </a:r>
            <a:r>
              <a:rPr lang="en-US" sz="1100" dirty="0">
                <a:solidFill>
                  <a:srgbClr val="595959"/>
                </a:solidFill>
                <a:sym typeface="Futura Medium" panose="020B0502020204020303" pitchFamily="34" charset="0"/>
              </a:rPr>
              <a:t> – Sept 28th 2021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DDFAF88-C173-4C37-9A6F-003F6084FAF3}"/>
              </a:ext>
            </a:extLst>
          </p:cNvPr>
          <p:cNvSpPr/>
          <p:nvPr/>
        </p:nvSpPr>
        <p:spPr>
          <a:xfrm>
            <a:off x="3017259" y="4541730"/>
            <a:ext cx="2390241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D1D21">
                  <a:lumMod val="100000"/>
                </a:srgbClr>
              </a:buClr>
              <a:buSzPct val="100000"/>
              <a:defRPr/>
            </a:pPr>
            <a:r>
              <a:rPr lang="en-US" sz="1200" b="1" dirty="0">
                <a:solidFill>
                  <a:srgbClr val="FF0000"/>
                </a:solidFill>
                <a:sym typeface="Futura Medium" panose="020B0502020204020303" pitchFamily="34" charset="0"/>
              </a:rPr>
              <a:t>Augmented Reality</a:t>
            </a:r>
          </a:p>
          <a:p>
            <a:pPr marL="171450" indent="-171450"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595959"/>
                </a:solidFill>
                <a:sym typeface="Futura Medium" panose="020B0502020204020303" pitchFamily="34" charset="0"/>
              </a:rPr>
              <a:t>Pilot &amp; launch Augmented Reality (AR) Tools. Phase 1 (Sept’21). Phase 2 (Dec ‘21). Others Feb 2022.</a:t>
            </a:r>
          </a:p>
          <a:p>
            <a:pPr>
              <a:buClr>
                <a:srgbClr val="DD1D21">
                  <a:lumMod val="100000"/>
                </a:srgbClr>
              </a:buClr>
              <a:buSzPct val="100000"/>
              <a:defRPr/>
            </a:pPr>
            <a:endParaRPr lang="en-US" sz="1100" dirty="0">
              <a:solidFill>
                <a:srgbClr val="595959"/>
              </a:solidFill>
              <a:sym typeface="Futura Medium" panose="020B0502020204020303" pitchFamily="34" charset="0"/>
            </a:endParaRPr>
          </a:p>
          <a:p>
            <a:pPr marL="171450" indent="-171450"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595959"/>
                </a:solidFill>
                <a:sym typeface="Futura Medium" panose="020B0502020204020303" pitchFamily="34" charset="0"/>
              </a:rPr>
              <a:t>Run Maintain Mar 2022</a:t>
            </a:r>
            <a:endParaRPr lang="en-US" sz="1100" dirty="0">
              <a:solidFill>
                <a:srgbClr val="595959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CA368C-EE56-497B-AB46-8C9256D3D2F5}"/>
              </a:ext>
            </a:extLst>
          </p:cNvPr>
          <p:cNvSpPr/>
          <p:nvPr/>
        </p:nvSpPr>
        <p:spPr>
          <a:xfrm>
            <a:off x="5597815" y="4550918"/>
            <a:ext cx="249220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D1D21">
                  <a:lumMod val="100000"/>
                </a:srgbClr>
              </a:buClr>
              <a:buSzPct val="100000"/>
              <a:defRPr/>
            </a:pPr>
            <a:r>
              <a:rPr lang="en-US" sz="1200" b="1" dirty="0">
                <a:solidFill>
                  <a:srgbClr val="FF0000"/>
                </a:solidFill>
                <a:sym typeface="Futura Medium" panose="020B0502020204020303" pitchFamily="34" charset="0"/>
              </a:rPr>
              <a:t>Digitalized Checklist (Connected Workers</a:t>
            </a:r>
          </a:p>
          <a:p>
            <a:pPr marL="171450" indent="-171450"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404040"/>
                </a:solidFill>
                <a:sym typeface="Futura Medium" panose="020B0502020204020303" pitchFamily="34" charset="0"/>
              </a:rPr>
              <a:t>Pilot Marine Safety 4DX Digital Tool (Sept 2021)</a:t>
            </a:r>
          </a:p>
          <a:p>
            <a:pPr marL="171450" indent="-171450"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404040"/>
                </a:solidFill>
                <a:sym typeface="Futura Medium" panose="020B0502020204020303" pitchFamily="34" charset="0"/>
              </a:rPr>
              <a:t>Launch Connected Workers in assets (Bonga + Gbaran/</a:t>
            </a:r>
            <a:r>
              <a:rPr lang="en-US" sz="1100" dirty="0" err="1">
                <a:solidFill>
                  <a:srgbClr val="404040"/>
                </a:solidFill>
                <a:sym typeface="Futura Medium" panose="020B0502020204020303" pitchFamily="34" charset="0"/>
              </a:rPr>
              <a:t>Tunu</a:t>
            </a:r>
            <a:r>
              <a:rPr lang="en-US" sz="1100" dirty="0">
                <a:solidFill>
                  <a:srgbClr val="404040"/>
                </a:solidFill>
                <a:sym typeface="Futura Medium" panose="020B0502020204020303" pitchFamily="34" charset="0"/>
              </a:rPr>
              <a:t>)</a:t>
            </a:r>
          </a:p>
          <a:p>
            <a:pPr marL="171450" indent="-171450"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404040"/>
                </a:solidFill>
                <a:sym typeface="Futura Medium" panose="020B0502020204020303" pitchFamily="34" charset="0"/>
              </a:rPr>
              <a:t>Review Process (Dec 21)</a:t>
            </a:r>
          </a:p>
          <a:p>
            <a:pPr marL="171450" indent="-171450"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600" dirty="0">
              <a:solidFill>
                <a:srgbClr val="404040"/>
              </a:solidFill>
              <a:sym typeface="Futura Medium" panose="020B0502020204020303" pitchFamily="34" charset="0"/>
            </a:endParaRPr>
          </a:p>
          <a:p>
            <a:pPr marL="171450" indent="-171450"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404040"/>
                </a:solidFill>
                <a:sym typeface="Futura Medium" panose="020B0502020204020303" pitchFamily="34" charset="0"/>
              </a:rPr>
              <a:t>Launch Connected Workers (Other Risk Areas </a:t>
            </a:r>
            <a:r>
              <a:rPr lang="en-US" sz="1100" dirty="0" err="1">
                <a:solidFill>
                  <a:srgbClr val="404040"/>
                </a:solidFill>
                <a:sym typeface="Futura Medium" panose="020B0502020204020303" pitchFamily="34" charset="0"/>
              </a:rPr>
              <a:t>i.e</a:t>
            </a:r>
            <a:r>
              <a:rPr lang="en-US" sz="1100" dirty="0">
                <a:solidFill>
                  <a:srgbClr val="404040"/>
                </a:solidFill>
                <a:sym typeface="Futura Medium" panose="020B0502020204020303" pitchFamily="34" charset="0"/>
              </a:rPr>
              <a:t> L&amp;H, DROPs </a:t>
            </a:r>
            <a:r>
              <a:rPr lang="en-US" sz="1100" dirty="0" err="1">
                <a:solidFill>
                  <a:srgbClr val="404040"/>
                </a:solidFill>
                <a:sym typeface="Futura Medium" panose="020B0502020204020303" pitchFamily="34" charset="0"/>
              </a:rPr>
              <a:t>etc</a:t>
            </a:r>
            <a:r>
              <a:rPr lang="en-US" sz="1100" dirty="0">
                <a:solidFill>
                  <a:srgbClr val="404040"/>
                </a:solidFill>
                <a:sym typeface="Futura Medium" panose="020B0502020204020303" pitchFamily="34" charset="0"/>
              </a:rPr>
              <a:t>) in other </a:t>
            </a:r>
            <a:r>
              <a:rPr lang="en-US" sz="1100" dirty="0" err="1">
                <a:solidFill>
                  <a:srgbClr val="404040"/>
                </a:solidFill>
                <a:sym typeface="Futura Medium" panose="020B0502020204020303" pitchFamily="34" charset="0"/>
              </a:rPr>
              <a:t>LoB</a:t>
            </a:r>
            <a:r>
              <a:rPr lang="en-US" sz="1100" dirty="0">
                <a:solidFill>
                  <a:srgbClr val="404040"/>
                </a:solidFill>
                <a:sym typeface="Futura Medium" panose="020B0502020204020303" pitchFamily="34" charset="0"/>
              </a:rPr>
              <a:t> (Feb 22)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7AEC30-3F2C-4FFA-9650-DBA601DB8285}"/>
              </a:ext>
            </a:extLst>
          </p:cNvPr>
          <p:cNvSpPr/>
          <p:nvPr/>
        </p:nvSpPr>
        <p:spPr>
          <a:xfrm>
            <a:off x="8146269" y="4496479"/>
            <a:ext cx="243061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DD1D21">
                  <a:lumMod val="100000"/>
                </a:srgbClr>
              </a:buClr>
              <a:buSzPct val="100000"/>
              <a:defRPr/>
            </a:pPr>
            <a:r>
              <a:rPr lang="en-US" sz="1200" b="1" dirty="0">
                <a:solidFill>
                  <a:srgbClr val="FF0000"/>
                </a:solidFill>
                <a:sym typeface="Futura Medium" panose="020B0502020204020303" pitchFamily="34" charset="0"/>
              </a:rPr>
              <a:t>Power BI</a:t>
            </a:r>
          </a:p>
          <a:p>
            <a:pPr marL="171450" indent="-171450"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595959"/>
                </a:solidFill>
                <a:sym typeface="Futura Medium" panose="020B0502020204020303" pitchFamily="34" charset="0"/>
              </a:rPr>
              <a:t>Deploy Incident Management  Dashboard (August 2021)</a:t>
            </a:r>
          </a:p>
          <a:p>
            <a:pPr marL="171450" indent="-171450"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595959"/>
                </a:solidFill>
                <a:sym typeface="Futura Medium" panose="020B0502020204020303" pitchFamily="34" charset="0"/>
              </a:rPr>
              <a:t>Execute a batch of Power BI training (August 2021)</a:t>
            </a:r>
            <a:endParaRPr lang="en-US" sz="1100" dirty="0">
              <a:solidFill>
                <a:srgbClr val="595959"/>
              </a:solidFill>
            </a:endParaRPr>
          </a:p>
          <a:p>
            <a:pPr marL="171450" indent="-171450">
              <a:buClr>
                <a:srgbClr val="DD1D21">
                  <a:lumMod val="100000"/>
                </a:srgbClr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1100" dirty="0">
                <a:solidFill>
                  <a:srgbClr val="595959"/>
                </a:solidFill>
                <a:sym typeface="Futura Medium" panose="020B0502020204020303" pitchFamily="34" charset="0"/>
              </a:rPr>
              <a:t>Deploy Performance Management Tool. (October 2021)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3FF753-645F-43D8-B9EE-28F206E62AB2}"/>
              </a:ext>
            </a:extLst>
          </p:cNvPr>
          <p:cNvCxnSpPr>
            <a:cxnSpLocks/>
          </p:cNvCxnSpPr>
          <p:nvPr/>
        </p:nvCxnSpPr>
        <p:spPr>
          <a:xfrm flipV="1">
            <a:off x="2919850" y="4578441"/>
            <a:ext cx="4616" cy="15944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A497D59-319F-42A9-8F48-4E09BDC02459}"/>
              </a:ext>
            </a:extLst>
          </p:cNvPr>
          <p:cNvCxnSpPr>
            <a:cxnSpLocks/>
          </p:cNvCxnSpPr>
          <p:nvPr/>
        </p:nvCxnSpPr>
        <p:spPr>
          <a:xfrm flipV="1">
            <a:off x="5448990" y="4578441"/>
            <a:ext cx="4616" cy="15944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CF615A2-C9B3-4624-8938-9D20C7F45FE7}"/>
              </a:ext>
            </a:extLst>
          </p:cNvPr>
          <p:cNvCxnSpPr>
            <a:cxnSpLocks/>
          </p:cNvCxnSpPr>
          <p:nvPr/>
        </p:nvCxnSpPr>
        <p:spPr>
          <a:xfrm flipV="1">
            <a:off x="8100547" y="4578441"/>
            <a:ext cx="4616" cy="159446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4">
            <a:extLst>
              <a:ext uri="{FF2B5EF4-FFF2-40B4-BE49-F238E27FC236}">
                <a16:creationId xmlns:a16="http://schemas.microsoft.com/office/drawing/2014/main" id="{6BFA9DE6-641D-4FC0-A381-0540944CF731}"/>
              </a:ext>
            </a:extLst>
          </p:cNvPr>
          <p:cNvSpPr txBox="1">
            <a:spLocks/>
          </p:cNvSpPr>
          <p:nvPr/>
        </p:nvSpPr>
        <p:spPr bwMode="auto">
          <a:xfrm>
            <a:off x="6109783" y="6631634"/>
            <a:ext cx="4467473" cy="201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1100" b="1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Team:</a:t>
            </a:r>
            <a:r>
              <a:rPr lang="en-GB" sz="1100" dirty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Bayo Awosanya, Ilamina Ebinum, Chikezie Odinaka, Dauda Shittu</a:t>
            </a:r>
          </a:p>
        </p:txBody>
      </p:sp>
    </p:spTree>
    <p:extLst>
      <p:ext uri="{BB962C8B-B14F-4D97-AF65-F5344CB8AC3E}">
        <p14:creationId xmlns:p14="http://schemas.microsoft.com/office/powerpoint/2010/main" val="105001225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Shell WizKit V3_Template_Widescreen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 Template 16 9_Shell.pptx" id="{1117FBAB-56D0-46CD-9861-D6EF7DE6895E}" vid="{46060B6F-8C20-464B-83D8-548D636FDF7D}"/>
    </a:ext>
  </a:extLst>
</a:theme>
</file>

<file path=ppt/theme/theme2.xml><?xml version="1.0" encoding="utf-8"?>
<a:theme xmlns:a="http://schemas.openxmlformats.org/drawingml/2006/main" name="1_Office Theme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F9072"/>
      </a:accent1>
      <a:accent2>
        <a:srgbClr val="AE2724"/>
      </a:accent2>
      <a:accent3>
        <a:srgbClr val="202E3B"/>
      </a:accent3>
      <a:accent4>
        <a:srgbClr val="1F9072"/>
      </a:accent4>
      <a:accent5>
        <a:srgbClr val="AE2724"/>
      </a:accent5>
      <a:accent6>
        <a:srgbClr val="202E3B"/>
      </a:accent6>
      <a:hlink>
        <a:srgbClr val="000000"/>
      </a:hlink>
      <a:folHlink>
        <a:srgbClr val="FF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0F1A6AA87D75784D8973D5E789C57D34" ma:contentTypeVersion="5" ma:contentTypeDescription="Shell Document Content Type" ma:contentTypeScope="" ma:versionID="f53bc68d53759830c69e88a718394469">
  <xsd:schema xmlns:xsd="http://www.w3.org/2001/XMLSchema" xmlns:xs="http://www.w3.org/2001/XMLSchema" xmlns:p="http://schemas.microsoft.com/office/2006/metadata/properties" xmlns:ns1="http://schemas.microsoft.com/sharepoint/v3" xmlns:ns2="d1a88d00-942c-413b-8f7b-67cc37beb89e" xmlns:ns3="3ff64328-c543-40ff-b464-f2bdbdc2c1c9" targetNamespace="http://schemas.microsoft.com/office/2006/metadata/properties" ma:root="true" ma:fieldsID="9978632d3a2f9b70dab7ead28f68a382" ns1:_="" ns2:_="" ns3:_="">
    <xsd:import namespace="http://schemas.microsoft.com/sharepoint/v3"/>
    <xsd:import namespace="d1a88d00-942c-413b-8f7b-67cc37beb89e"/>
    <xsd:import namespace="3ff64328-c543-40ff-b464-f2bdbdc2c1c9"/>
    <xsd:element name="properties">
      <xsd:complexType>
        <xsd:sequence>
          <xsd:element name="documentManagement">
            <xsd:complexType>
              <xsd:all>
                <xsd:element ref="ns1:SAEFSecurityClassificationTaxHTField0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AEFSecurityClassificationTaxHTField0" ma:index="8" ma:taxonomy="true" ma:internalName="SAEFSecurityClassificationTaxHTField0" ma:taxonomyFieldName="SAEFSecurityClassification" ma:displayName="Security Classification" ma:default="1;#Confidential|e4bc29b2-6e76-48cc-b090-8b544c0802ae" ma:fieldId="{2ce2f798-4e95-48f9-a317-73f854109466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a88d00-942c-413b-8f7b-67cc37beb89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022f1d8b-e5fb-468d-9061-26afa1a8f114}" ma:internalName="TaxCatchAll" ma:showField="CatchAllData" ma:web="d1a88d00-942c-413b-8f7b-67cc37beb8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022f1d8b-e5fb-468d-9061-26afa1a8f114}" ma:internalName="TaxCatchAllLabel" ma:readOnly="true" ma:showField="CatchAllDataLabel" ma:web="d1a88d00-942c-413b-8f7b-67cc37beb8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64328-c543-40ff-b464-f2bdbdc2c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1a88d00-942c-413b-8f7b-67cc37beb89e">
      <Value>1</Value>
    </TaxCatchAll>
    <SAEF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Confidential</TermName>
          <TermId xmlns="http://schemas.microsoft.com/office/infopath/2007/PartnerControls">e4bc29b2-6e76-48cc-b090-8b544c0802ae</TermId>
        </TermInfo>
      </Terms>
    </SAEFSecurityClassificationTaxHTField0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0F0CCF6-7E4C-4ACD-A3B0-1020D2C009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d1a88d00-942c-413b-8f7b-67cc37beb89e"/>
    <ds:schemaRef ds:uri="3ff64328-c543-40ff-b464-f2bdbdc2c1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92E9E8-532E-4CB3-996A-3A1D40954584}">
  <ds:schemaRefs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http://schemas.openxmlformats.org/package/2006/metadata/core-properties"/>
    <ds:schemaRef ds:uri="3ff64328-c543-40ff-b464-f2bdbdc2c1c9"/>
    <ds:schemaRef ds:uri="d1a88d00-942c-413b-8f7b-67cc37beb89e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7D5CBA4-1CF5-4C82-8FF2-516B80E0A2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4276</TotalTime>
  <Words>533</Words>
  <Application>Microsoft Office PowerPoint</Application>
  <PresentationFormat>Widescreen</PresentationFormat>
  <Paragraphs>86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 Light</vt:lpstr>
      <vt:lpstr>Calibri</vt:lpstr>
      <vt:lpstr>ShellMedium</vt:lpstr>
      <vt:lpstr>Futura Medium</vt:lpstr>
      <vt:lpstr>Futura Bold</vt:lpstr>
      <vt:lpstr>Wingdings</vt:lpstr>
      <vt:lpstr>1_Shell WizKit V3_Template_Widescreen_06July2016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of Work</dc:title>
  <dc:creator>Chukwuma-Udom, Uzoamara C SPDC-HRUP/CGP</dc:creator>
  <cp:lastModifiedBy>Awosanya, Bayo D SPDC-UPC/G/SC</cp:lastModifiedBy>
  <cp:revision>313</cp:revision>
  <dcterms:created xsi:type="dcterms:W3CDTF">2021-03-03T16:19:27Z</dcterms:created>
  <dcterms:modified xsi:type="dcterms:W3CDTF">2021-06-24T12:39:05Z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0x0101006F0A470EEB1140E7AA14F4CE8A50B54C0001CB1477F4DD432AA86DD56CC3887AF4000F1A6AA87D75784D8973D5E789C57D34</vt:lpwstr>
  </property>
  <property fmtid="{D5CDD505-2E9C-101B-9397-08002B2CF9AE}" pid="3" name="SAEFSecurityClassification">
    <vt:lpwstr>1;#Confidential|e4bc29b2-6e76-48cc-b090-8b544c0802ae</vt:lpwstr>
  </property>
</Properties>
</file>