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notesMasterIdLst>
    <p:notesMasterId r:id="rId7"/>
  </p:notesMasterIdLst>
  <p:sldIdLst>
    <p:sldId id="1297" r:id="rId5"/>
    <p:sldId id="1588" r:id="rId6"/>
  </p:sldIdLst>
  <p:sldSz cx="12192000" cy="6858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Futura Bold" panose="00000900000000000000" pitchFamily="2" charset="0"/>
      <p:regular r:id="rId12"/>
    </p:embeddedFont>
    <p:embeddedFont>
      <p:font typeface="Futura Medium" panose="00000400000000000000" pitchFamily="2" charset="0"/>
      <p:regular r:id="rId13"/>
      <p:bold r:id="rId14"/>
      <p:italic r:id="rId15"/>
      <p:boldItalic r:id="rId16"/>
    </p:embeddedFont>
    <p:embeddedFont>
      <p:font typeface="ShellMedium" panose="00000600000000000000" pitchFamily="50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1D21"/>
    <a:srgbClr val="404040"/>
    <a:srgbClr val="1D1B1E"/>
    <a:srgbClr val="020003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75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3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customXml" Target="../customXml/item2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4.fntdata"/><Relationship Id="rId5" Type="http://schemas.openxmlformats.org/officeDocument/2006/relationships/slide" Target="slides/slide1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FAFC6-2A9F-40F6-A1C7-6126BA24C166}" type="datetimeFigureOut">
              <a:rPr lang="en-GB" smtClean="0"/>
              <a:t>08/04/2021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30D563-A1CD-4E11-8772-0449C1C5EC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30951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Companies in Nigeria</a:t>
            </a:r>
            <a:endParaRPr lang="en-GB" sz="85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14" name="Rectangle 4" descr="Rectangle 4">
            <a:extLst>
              <a:ext uri="{FF2B5EF4-FFF2-40B4-BE49-F238E27FC236}">
                <a16:creationId xmlns:a16="http://schemas.microsoft.com/office/drawing/2014/main" id="{AACAF0C3-A154-BD48-8DC5-1D48D9C01659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13" name="TextBox 12" descr="CONFIDENTIAL_TAG_0xFFEE">
            <a:extLst>
              <a:ext uri="{FF2B5EF4-FFF2-40B4-BE49-F238E27FC236}">
                <a16:creationId xmlns:a16="http://schemas.microsoft.com/office/drawing/2014/main" id="{8B7B418A-87F3-450D-B63A-0E343A7A102E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1546149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28" name="Rectangle 4" descr="Rectangle 4">
            <a:extLst>
              <a:ext uri="{FF2B5EF4-FFF2-40B4-BE49-F238E27FC236}">
                <a16:creationId xmlns:a16="http://schemas.microsoft.com/office/drawing/2014/main" id="{6BC5DAA2-E866-AB4A-91DA-A3C357FF271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29" name="TextBox 28" descr="CONFIDENTIAL_TAG_0xFFEE">
            <a:extLst>
              <a:ext uri="{FF2B5EF4-FFF2-40B4-BE49-F238E27FC236}">
                <a16:creationId xmlns:a16="http://schemas.microsoft.com/office/drawing/2014/main" id="{32936107-CF52-4352-801E-2E832A2E7B76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436556018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/>
              <a:t>0.0</a:t>
            </a:r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Companies in Nigeria</a:t>
            </a:r>
            <a:endParaRPr lang="en-GB" sz="85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12" name="Rectangle 4" descr="Rectangle 4">
            <a:extLst>
              <a:ext uri="{FF2B5EF4-FFF2-40B4-BE49-F238E27FC236}">
                <a16:creationId xmlns:a16="http://schemas.microsoft.com/office/drawing/2014/main" id="{FCFD350F-D9EA-BD4E-85F3-A3F791F8045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58E95BF0-02ED-4BD2-8893-8F40FD864EA7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309534855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2" name="Rectangle 4" descr="Rectangle 4">
            <a:extLst>
              <a:ext uri="{FF2B5EF4-FFF2-40B4-BE49-F238E27FC236}">
                <a16:creationId xmlns:a16="http://schemas.microsoft.com/office/drawing/2014/main" id="{1E714C15-8F02-2244-9AFF-1EC191E5D73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14" name="TextBox 13" descr="CONFIDENTIAL_TAG_0xFFEE">
            <a:extLst>
              <a:ext uri="{FF2B5EF4-FFF2-40B4-BE49-F238E27FC236}">
                <a16:creationId xmlns:a16="http://schemas.microsoft.com/office/drawing/2014/main" id="{01DC6A4F-5C6A-46AA-9CC0-2557FD437E61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557716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6" name="Rectangle 4" descr="Rectangle 4">
            <a:extLst>
              <a:ext uri="{FF2B5EF4-FFF2-40B4-BE49-F238E27FC236}">
                <a16:creationId xmlns:a16="http://schemas.microsoft.com/office/drawing/2014/main" id="{0EB5B9A2-004A-8649-95E9-94063B5586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0573DDBA-EFCA-4C9B-B06F-955FE30B7F00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314634752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4" descr="Rectangle 4">
            <a:extLst>
              <a:ext uri="{FF2B5EF4-FFF2-40B4-BE49-F238E27FC236}">
                <a16:creationId xmlns:a16="http://schemas.microsoft.com/office/drawing/2014/main" id="{C2296508-988D-904D-8A9E-A4DE9FCD6B5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5DF78520-D540-490A-AAF6-4476A203F55F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67641884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Companies in Nigeria</a:t>
            </a:r>
            <a:endParaRPr lang="en-GB" sz="85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5" name="Rectangle 4" descr="Rectangle 4">
            <a:extLst>
              <a:ext uri="{FF2B5EF4-FFF2-40B4-BE49-F238E27FC236}">
                <a16:creationId xmlns:a16="http://schemas.microsoft.com/office/drawing/2014/main" id="{B8FC7C45-31C3-3443-8F09-1BBE783C2D7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576882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Companies in Nigeria</a:t>
            </a:r>
            <a:endParaRPr lang="en-GB" sz="85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7" name="Rectangle 4" descr="Rectangle 4">
            <a:extLst>
              <a:ext uri="{FF2B5EF4-FFF2-40B4-BE49-F238E27FC236}">
                <a16:creationId xmlns:a16="http://schemas.microsoft.com/office/drawing/2014/main" id="{6AC5FCBA-ADEF-EE4B-8B06-A2F065402B1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2CDC2612-6A21-4994-864F-35BF46BB1552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916589058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17992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7" name="Rectangle 4" descr="Rectangle 4">
            <a:extLst>
              <a:ext uri="{FF2B5EF4-FFF2-40B4-BE49-F238E27FC236}">
                <a16:creationId xmlns:a16="http://schemas.microsoft.com/office/drawing/2014/main" id="{1C50C5F0-61C3-0B48-81A4-BEB5B239FD5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6391424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7" name="Rectangle 4" descr="Rectangle 4">
            <a:extLst>
              <a:ext uri="{FF2B5EF4-FFF2-40B4-BE49-F238E27FC236}">
                <a16:creationId xmlns:a16="http://schemas.microsoft.com/office/drawing/2014/main" id="{EE124AD8-DCC4-3445-B5A9-2BFE77A72F9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D5988C60-CEB8-49DE-92D4-B5F639179753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50573994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Companies in Nigeria</a:t>
            </a:r>
            <a:endParaRPr lang="en-GB" sz="85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Rectangle 4" descr="Rectangle 4">
            <a:extLst>
              <a:ext uri="{FF2B5EF4-FFF2-40B4-BE49-F238E27FC236}">
                <a16:creationId xmlns:a16="http://schemas.microsoft.com/office/drawing/2014/main" id="{DBEFCB7A-D63D-5A45-A1E5-B37986E5499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123638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Rectangle 4" descr="Rectangle 4">
            <a:extLst>
              <a:ext uri="{FF2B5EF4-FFF2-40B4-BE49-F238E27FC236}">
                <a16:creationId xmlns:a16="http://schemas.microsoft.com/office/drawing/2014/main" id="{98A8138D-3F6B-FB48-94CF-7381417FC1C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10" name="TextBox 9" descr="CONFIDENTIAL_TAG_0xFFEE">
            <a:extLst>
              <a:ext uri="{FF2B5EF4-FFF2-40B4-BE49-F238E27FC236}">
                <a16:creationId xmlns:a16="http://schemas.microsoft.com/office/drawing/2014/main" id="{8C2195B8-1D3B-40AE-B1D9-A00EC904512E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79908113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6" name="Rectangle 4" descr="Rectangle 4">
            <a:extLst>
              <a:ext uri="{FF2B5EF4-FFF2-40B4-BE49-F238E27FC236}">
                <a16:creationId xmlns:a16="http://schemas.microsoft.com/office/drawing/2014/main" id="{C734D646-6E70-384E-9863-91CF34B867B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7" name="TextBox 6" descr="CONFIDENTIAL_TAG_0xFFEE">
            <a:extLst>
              <a:ext uri="{FF2B5EF4-FFF2-40B4-BE49-F238E27FC236}">
                <a16:creationId xmlns:a16="http://schemas.microsoft.com/office/drawing/2014/main" id="{DFDE53D7-6BC2-438F-9829-75F749DC4BE6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12902037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E6E9D5F7-78B8-47F2-88FD-95B8C62B26A2}" type="datetime4">
              <a:rPr lang="en-GB" noProof="1" smtClean="0"/>
              <a:pPr>
                <a:defRPr/>
              </a:pPr>
              <a:t>08 April 2021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07822266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Companies in Nigeria</a:t>
            </a:r>
            <a:endParaRPr lang="en-GB" sz="85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16" name="Rectangle 4" descr="Rectangle 4">
            <a:extLst>
              <a:ext uri="{FF2B5EF4-FFF2-40B4-BE49-F238E27FC236}">
                <a16:creationId xmlns:a16="http://schemas.microsoft.com/office/drawing/2014/main" id="{D110BB0F-6EE1-1545-BFE4-FB3D456017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347509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Companies in Nigeria</a:t>
            </a:r>
            <a:endParaRPr lang="en-GB" sz="85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/>
              <a:t>Click to insert Role in Organisation</a:t>
            </a:r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16" name="Rectangle 4" descr="Rectangle 4">
            <a:extLst>
              <a:ext uri="{FF2B5EF4-FFF2-40B4-BE49-F238E27FC236}">
                <a16:creationId xmlns:a16="http://schemas.microsoft.com/office/drawing/2014/main" id="{ED842BBC-C4CF-944C-A5CC-A348DF30786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17" name="TextBox 16" descr="CONFIDENTIAL_TAG_0xFFEE">
            <a:extLst>
              <a:ext uri="{FF2B5EF4-FFF2-40B4-BE49-F238E27FC236}">
                <a16:creationId xmlns:a16="http://schemas.microsoft.com/office/drawing/2014/main" id="{DDF4E682-26E7-4F01-B9FC-A624FE63F429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93295288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4" descr="Rectangle 4">
            <a:extLst>
              <a:ext uri="{FF2B5EF4-FFF2-40B4-BE49-F238E27FC236}">
                <a16:creationId xmlns:a16="http://schemas.microsoft.com/office/drawing/2014/main" id="{729D13C3-75AA-7547-B1FB-93B2291640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7826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9" name="Rectangle 4" descr="Rectangle 4">
            <a:extLst>
              <a:ext uri="{FF2B5EF4-FFF2-40B4-BE49-F238E27FC236}">
                <a16:creationId xmlns:a16="http://schemas.microsoft.com/office/drawing/2014/main" id="{D88E0200-96FB-8F4F-A2C8-EB8C553FD5B6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12" name="TextBox 11" descr="CONFIDENTIAL_TAG_0xFFEE">
            <a:extLst>
              <a:ext uri="{FF2B5EF4-FFF2-40B4-BE49-F238E27FC236}">
                <a16:creationId xmlns:a16="http://schemas.microsoft.com/office/drawing/2014/main" id="{21DE271F-D415-423E-9073-1D095A39587A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69846246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BC902A0F-46E3-4C12-825D-80A2538EE201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699531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11" name="Rectangle 4" descr="Rectangle 4">
            <a:extLst>
              <a:ext uri="{FF2B5EF4-FFF2-40B4-BE49-F238E27FC236}">
                <a16:creationId xmlns:a16="http://schemas.microsoft.com/office/drawing/2014/main" id="{281EE53B-A0D7-CB47-AACA-BB399B9DC39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9" name="TextBox 8" descr="CONFIDENTIAL_TAG_0xFFEE">
            <a:extLst>
              <a:ext uri="{FF2B5EF4-FFF2-40B4-BE49-F238E27FC236}">
                <a16:creationId xmlns:a16="http://schemas.microsoft.com/office/drawing/2014/main" id="{C573D407-5F4E-4225-B107-27D0737D43A4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8990209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9" name="Rectangle 4" descr="Rectangle 4">
            <a:extLst>
              <a:ext uri="{FF2B5EF4-FFF2-40B4-BE49-F238E27FC236}">
                <a16:creationId xmlns:a16="http://schemas.microsoft.com/office/drawing/2014/main" id="{78662709-6312-6142-ACDF-A4A6778DDC5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  <p:sp>
        <p:nvSpPr>
          <p:cNvPr id="8" name="TextBox 7" descr="CONFIDENTIAL_TAG_0xFFEE">
            <a:extLst>
              <a:ext uri="{FF2B5EF4-FFF2-40B4-BE49-F238E27FC236}">
                <a16:creationId xmlns:a16="http://schemas.microsoft.com/office/drawing/2014/main" id="{A2CD728C-579E-4F12-A509-B08672A5C829}"/>
              </a:ext>
            </a:extLst>
          </p:cNvPr>
          <p:cNvSpPr txBox="1"/>
          <p:nvPr userDrawn="1"/>
        </p:nvSpPr>
        <p:spPr>
          <a:xfrm>
            <a:off x="6099800" y="6481427"/>
            <a:ext cx="1079500" cy="169277"/>
          </a:xfrm>
          <a:prstGeom prst="rect">
            <a:avLst/>
          </a:prstGeom>
          <a:noFill/>
          <a:ln>
            <a:noFill/>
          </a:ln>
          <a:effectLst>
            <a:glow>
              <a:srgbClr val="000000"/>
            </a:glow>
          </a:effectLst>
        </p:spPr>
        <p:txBody>
          <a:bodyPr vert="horz" wrap="square" lIns="0" tIns="0" rIns="0" bIns="4572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ShellMedium" panose="00000600000000000000" pitchFamily="50" charset="0"/>
                <a:ea typeface="+mn-ea"/>
                <a:cs typeface="+mn-cs"/>
              </a:rPr>
              <a:t>MOST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387197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US" sz="85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Companies in Nigeria</a:t>
            </a:r>
            <a:endParaRPr lang="en-GB" sz="850">
              <a:solidFill>
                <a:schemeClr val="tx1"/>
              </a:solidFill>
              <a:latin typeface="+mn-lt"/>
              <a:cs typeface="Arial" pitchFamily="34" charset="0"/>
            </a:endParaRPr>
          </a:p>
        </p:txBody>
      </p:sp>
      <p:sp>
        <p:nvSpPr>
          <p:cNvPr id="10" name="Rectangle 4" descr="Rectangle 4">
            <a:extLst>
              <a:ext uri="{FF2B5EF4-FFF2-40B4-BE49-F238E27FC236}">
                <a16:creationId xmlns:a16="http://schemas.microsoft.com/office/drawing/2014/main" id="{D36EB12B-C358-3141-B681-B9092FA6004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Jun-18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445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ransition>
    <p:fade/>
  </p:transition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8.png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B590E441-999F-E245-A5AA-1B33323488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graphicFrame>
        <p:nvGraphicFramePr>
          <p:cNvPr id="7" name="Tabel 6">
            <a:extLst>
              <a:ext uri="{FF2B5EF4-FFF2-40B4-BE49-F238E27FC236}">
                <a16:creationId xmlns:a16="http://schemas.microsoft.com/office/drawing/2014/main" id="{24A62DBD-900E-9044-8B95-9376A7A12B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039873"/>
              </p:ext>
            </p:extLst>
          </p:nvPr>
        </p:nvGraphicFramePr>
        <p:xfrm>
          <a:off x="508000" y="1699430"/>
          <a:ext cx="9324000" cy="4891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4800">
                  <a:extLst>
                    <a:ext uri="{9D8B030D-6E8A-4147-A177-3AD203B41FA5}">
                      <a16:colId xmlns:a16="http://schemas.microsoft.com/office/drawing/2014/main" val="2105361761"/>
                    </a:ext>
                  </a:extLst>
                </a:gridCol>
                <a:gridCol w="1864800">
                  <a:extLst>
                    <a:ext uri="{9D8B030D-6E8A-4147-A177-3AD203B41FA5}">
                      <a16:colId xmlns:a16="http://schemas.microsoft.com/office/drawing/2014/main" val="2195327514"/>
                    </a:ext>
                  </a:extLst>
                </a:gridCol>
                <a:gridCol w="1864800">
                  <a:extLst>
                    <a:ext uri="{9D8B030D-6E8A-4147-A177-3AD203B41FA5}">
                      <a16:colId xmlns:a16="http://schemas.microsoft.com/office/drawing/2014/main" val="3840082302"/>
                    </a:ext>
                  </a:extLst>
                </a:gridCol>
                <a:gridCol w="1864800">
                  <a:extLst>
                    <a:ext uri="{9D8B030D-6E8A-4147-A177-3AD203B41FA5}">
                      <a16:colId xmlns:a16="http://schemas.microsoft.com/office/drawing/2014/main" val="4086443006"/>
                    </a:ext>
                  </a:extLst>
                </a:gridCol>
                <a:gridCol w="1864800">
                  <a:extLst>
                    <a:ext uri="{9D8B030D-6E8A-4147-A177-3AD203B41FA5}">
                      <a16:colId xmlns:a16="http://schemas.microsoft.com/office/drawing/2014/main" val="3977105038"/>
                    </a:ext>
                  </a:extLst>
                </a:gridCol>
              </a:tblGrid>
              <a:tr h="1244108">
                <a:tc>
                  <a:txBody>
                    <a:bodyPr/>
                    <a:lstStyle/>
                    <a:p>
                      <a:endParaRPr lang="en-GB" sz="1200" b="0" noProof="0" dirty="0">
                        <a:solidFill>
                          <a:srgbClr val="404040"/>
                        </a:solidFill>
                      </a:endParaRPr>
                    </a:p>
                  </a:txBody>
                  <a:tcPr marR="144000" marB="72000" anchor="b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endParaRPr lang="en-US" sz="1200" b="1" dirty="0"/>
                    </a:p>
                    <a:p>
                      <a:pPr algn="ctr"/>
                      <a:r>
                        <a:rPr lang="en-US" sz="1400" b="1" dirty="0">
                          <a:solidFill>
                            <a:schemeClr val="tx1">
                              <a:lumMod val="50000"/>
                            </a:schemeClr>
                          </a:solidFill>
                        </a:rPr>
                        <a:t>Augmented Reality</a:t>
                      </a:r>
                    </a:p>
                  </a:txBody>
                  <a:tcPr marB="7200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400" b="1" kern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Digitalised</a:t>
                      </a:r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Checklist </a:t>
                      </a:r>
                    </a:p>
                  </a:txBody>
                  <a:tcPr marB="7200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Action Tracking Tool/System </a:t>
                      </a:r>
                    </a:p>
                    <a:p>
                      <a:pPr marL="0" algn="ctr" defTabSz="1219170" rtl="0" eaLnBrk="1" latinLnBrk="0" hangingPunct="1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(Non-Audit)</a:t>
                      </a:r>
                    </a:p>
                  </a:txBody>
                  <a:tcPr marB="7200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1219170" rtl="0" eaLnBrk="1" latinLnBrk="0" hangingPunct="1"/>
                      <a:r>
                        <a:rPr lang="en-US" sz="1400" b="1" kern="1200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Team Collaboration</a:t>
                      </a:r>
                    </a:p>
                  </a:txBody>
                  <a:tcPr marB="72000" anchor="b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7283789"/>
                  </a:ext>
                </a:extLst>
              </a:tr>
              <a:tr h="1206485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b="0" noProof="0" dirty="0">
                          <a:latin typeface="+mj-lt"/>
                        </a:rPr>
                        <a:t>Solution</a:t>
                      </a:r>
                    </a:p>
                  </a:txBody>
                  <a:tcPr marR="144000" marT="72000" marB="72000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algn="l">
                        <a:buClr>
                          <a:srgbClr val="C0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/>
                        <a:t>Incident Investigation</a:t>
                      </a:r>
                    </a:p>
                    <a:p>
                      <a:pPr marL="171450" indent="-171450" algn="l">
                        <a:buClr>
                          <a:srgbClr val="C0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/>
                        <a:t>Management Visit (MFE) </a:t>
                      </a:r>
                    </a:p>
                    <a:p>
                      <a:pPr marL="171450" indent="-171450" algn="l">
                        <a:buClr>
                          <a:srgbClr val="C0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/>
                        <a:t>Factory Acceptance Testing</a:t>
                      </a:r>
                    </a:p>
                    <a:p>
                      <a:pPr marL="171450" indent="-171450" algn="l">
                        <a:buClr>
                          <a:srgbClr val="C00000"/>
                        </a:buClr>
                        <a:buFont typeface="Wingdings" panose="05000000000000000000" pitchFamily="2" charset="2"/>
                        <a:buChar char="§"/>
                      </a:pPr>
                      <a:r>
                        <a:rPr lang="en-US" sz="1100" dirty="0"/>
                        <a:t>Remote Auditing</a:t>
                      </a:r>
                    </a:p>
                  </a:txBody>
                  <a:tcPr marT="72000" marB="72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Risk Areas such as Marine 4DX, DROPs, Others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UA/UC</a:t>
                      </a:r>
                      <a:endParaRPr lang="en-GB" sz="11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Risk Assessment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HSE Actions (HEMP, EMP, </a:t>
                      </a:r>
                      <a:r>
                        <a:rPr lang="en-US" sz="11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etc</a:t>
                      </a: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Business Performance</a:t>
                      </a:r>
                    </a:p>
                  </a:txBody>
                  <a:tcPr marT="72000" marB="72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MS Teams 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Team workflow</a:t>
                      </a:r>
                    </a:p>
                    <a:p>
                      <a:pPr marL="171450" marR="0" lvl="0" indent="-17145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anose="05000000000000000000" pitchFamily="2" charset="2"/>
                        <a:buChar char="§"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Highlights</a:t>
                      </a:r>
                    </a:p>
                  </a:txBody>
                  <a:tcPr marT="72000" marB="72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656492"/>
                  </a:ext>
                </a:extLst>
              </a:tr>
              <a:tr h="81360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Sub Team</a:t>
                      </a:r>
                    </a:p>
                  </a:txBody>
                  <a:tcPr marR="144000" marT="72000" marB="72000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noProof="0" dirty="0"/>
                        <a:t>Bayo Awosanya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noProof="0" dirty="0"/>
                        <a:t>Chikezie Odinaka</a:t>
                      </a:r>
                    </a:p>
                  </a:txBody>
                  <a:tcPr marT="72000" marB="72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noProof="0" dirty="0"/>
                        <a:t>Bayo Awosanya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noProof="0" dirty="0" err="1"/>
                        <a:t>Daud</a:t>
                      </a:r>
                      <a:r>
                        <a:rPr lang="en-GB" sz="1100" b="0" noProof="0" dirty="0"/>
                        <a:t> Shittu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b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endParaRPr lang="en-US" sz="1100" dirty="0">
                        <a:effectLst/>
                      </a:endParaRPr>
                    </a:p>
                  </a:txBody>
                  <a:tcPr marT="72000" marB="72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noProof="0" dirty="0"/>
                        <a:t>Ilamina Ebinum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noProof="0" dirty="0" err="1"/>
                        <a:t>Daud</a:t>
                      </a:r>
                      <a:r>
                        <a:rPr lang="en-GB" sz="1100" b="0" noProof="0" dirty="0"/>
                        <a:t> Shittu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noProof="0" dirty="0"/>
                        <a:t>Ilamina Ebinum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1100" b="0" noProof="0" dirty="0"/>
                        <a:t>Chikezie Odinaka</a:t>
                      </a: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88639"/>
                  </a:ext>
                </a:extLst>
              </a:tr>
              <a:tr h="813600"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noProof="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Lower emissions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GB" sz="1400" b="0" kern="1200" noProof="0" dirty="0">
                        <a:solidFill>
                          <a:schemeClr val="dk1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R="144000" marT="72000" marB="72000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GB" sz="1100" b="0" noProof="0" dirty="0"/>
                    </a:p>
                  </a:txBody>
                  <a:tcPr marT="72000" marB="72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l" defTabSz="357708" rtl="0" eaLnBrk="1" latinLnBrk="0" hangingPunct="1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l" defTabSz="357708" rtl="0" eaLnBrk="1" latinLnBrk="0" hangingPunct="1">
                        <a:lnSpc>
                          <a:spcPct val="100000"/>
                        </a:lnSpc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None/>
                      </a:pPr>
                      <a:endParaRPr lang="en-GB" sz="110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defTabSz="357708" rtl="0" eaLnBrk="1" latinLnBrk="0" hangingPunct="1">
                        <a:buClr>
                          <a:schemeClr val="accent2"/>
                        </a:buClr>
                        <a:buSzPct val="85000"/>
                        <a:buFont typeface="Wingdings" panose="05000000000000000000" pitchFamily="2" charset="2"/>
                        <a:buNone/>
                        <a:tabLst/>
                      </a:pPr>
                      <a:endParaRPr 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72000" marB="72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4870863"/>
                  </a:ext>
                </a:extLst>
              </a:tr>
              <a:tr h="813600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GB" sz="1400" b="0" noProof="0" dirty="0">
                          <a:latin typeface="+mj-lt"/>
                        </a:rPr>
                        <a:t>What will solve?</a:t>
                      </a:r>
                    </a:p>
                  </a:txBody>
                  <a:tcPr marR="144000" marT="72000" marB="72000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GB" sz="1100" b="0" noProof="0" dirty="0"/>
                    </a:p>
                  </a:txBody>
                  <a:tcPr marT="72000" marB="72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T="72000" marB="72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>
                        <a:effectLst/>
                      </a:endParaRPr>
                    </a:p>
                  </a:txBody>
                  <a:tcPr marT="72000" marB="72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effectLst/>
                      </a:endParaRPr>
                    </a:p>
                  </a:txBody>
                  <a:tcPr marT="72000" marB="72000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A6A6A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572553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D482FD24-2336-DE47-B9B0-4D414DBD91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1052" y="1436699"/>
            <a:ext cx="638523" cy="638523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4E38CEE6-D780-8848-B045-54CC2F0F49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512" y="1326472"/>
            <a:ext cx="858975" cy="858975"/>
          </a:xfrm>
          <a:prstGeom prst="rect">
            <a:avLst/>
          </a:prstGeom>
        </p:spPr>
      </p:pic>
      <p:sp>
        <p:nvSpPr>
          <p:cNvPr id="11" name="Rectangle 4" descr="Rectangle 4">
            <a:extLst>
              <a:ext uri="{FF2B5EF4-FFF2-40B4-BE49-F238E27FC236}">
                <a16:creationId xmlns:a16="http://schemas.microsoft.com/office/drawing/2014/main" id="{B0D5C250-7ECD-4452-9102-DCAFC2CE633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0F55BA4-4475-412E-B798-D0AB1C7A6333}" type="datetime4">
              <a:rPr lang="en-GB" noProof="1" smtClean="0"/>
              <a:t>08 April 2021</a:t>
            </a:fld>
            <a:endParaRPr lang="en-GB" noProof="1"/>
          </a:p>
        </p:txBody>
      </p:sp>
      <p:pic>
        <p:nvPicPr>
          <p:cNvPr id="17" name="Afbeelding 16">
            <a:extLst>
              <a:ext uri="{FF2B5EF4-FFF2-40B4-BE49-F238E27FC236}">
                <a16:creationId xmlns:a16="http://schemas.microsoft.com/office/drawing/2014/main" id="{D499E3AD-07D4-6147-A2AB-D42992FAB5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8029" y="1436699"/>
            <a:ext cx="638523" cy="638523"/>
          </a:xfrm>
          <a:prstGeom prst="rect">
            <a:avLst/>
          </a:prstGeom>
        </p:spPr>
      </p:pic>
      <p:pic>
        <p:nvPicPr>
          <p:cNvPr id="22" name="Afbeelding 21">
            <a:extLst>
              <a:ext uri="{FF2B5EF4-FFF2-40B4-BE49-F238E27FC236}">
                <a16:creationId xmlns:a16="http://schemas.microsoft.com/office/drawing/2014/main" id="{5333C01B-28DB-FE41-89EA-13904DEECD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418" y="1272202"/>
            <a:ext cx="856715" cy="856715"/>
          </a:xfrm>
          <a:prstGeom prst="rect">
            <a:avLst/>
          </a:prstGeom>
        </p:spPr>
      </p:pic>
      <p:sp>
        <p:nvSpPr>
          <p:cNvPr id="24" name="Title 4">
            <a:extLst>
              <a:ext uri="{FF2B5EF4-FFF2-40B4-BE49-F238E27FC236}">
                <a16:creationId xmlns:a16="http://schemas.microsoft.com/office/drawing/2014/main" id="{E91DCAD4-12AF-45C0-A759-C49C2D2898EB}"/>
              </a:ext>
            </a:extLst>
          </p:cNvPr>
          <p:cNvSpPr txBox="1">
            <a:spLocks/>
          </p:cNvSpPr>
          <p:nvPr/>
        </p:nvSpPr>
        <p:spPr bwMode="auto">
          <a:xfrm>
            <a:off x="492419" y="637549"/>
            <a:ext cx="7615837" cy="38845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GB" sz="1800" dirty="0" err="1"/>
              <a:t>SCiN</a:t>
            </a:r>
            <a:r>
              <a:rPr lang="en-GB" sz="1800" dirty="0"/>
              <a:t> SE Process Simplification &amp; Efficiency – Digital Tools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DACC3C3-18C1-43F7-9AD2-BC4E226428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5205" y="1326472"/>
            <a:ext cx="943859" cy="94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91585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682335-23F6-49FE-9C6D-50A5D252E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2</a:t>
            </a:fld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933A85-2EAC-47BF-BBE7-BA0CFD10F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2666"/>
            <a:ext cx="12192000" cy="5892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63749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Shell WizKit V3_Template_Widescreen_06July2016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Presentation Template 16 9_Shell.pptx" id="{1117FBAB-56D0-46CD-9861-D6EF7DE6895E}" vid="{46060B6F-8C20-464B-83D8-548D636FDF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1a88d00-942c-413b-8f7b-67cc37beb89e">
      <Value>1</Value>
    </TaxCatchAll>
    <SAEF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Confidential</TermName>
          <TermId xmlns="http://schemas.microsoft.com/office/infopath/2007/PartnerControls">e4bc29b2-6e76-48cc-b090-8b544c0802ae</TermId>
        </TermInfo>
      </Terms>
    </SAEFSecurityClassificationTaxHTField0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0F1A6AA87D75784D8973D5E789C57D34" ma:contentTypeVersion="5" ma:contentTypeDescription="Shell Document Content Type" ma:contentTypeScope="" ma:versionID="f53bc68d53759830c69e88a718394469">
  <xsd:schema xmlns:xsd="http://www.w3.org/2001/XMLSchema" xmlns:xs="http://www.w3.org/2001/XMLSchema" xmlns:p="http://schemas.microsoft.com/office/2006/metadata/properties" xmlns:ns1="http://schemas.microsoft.com/sharepoint/v3" xmlns:ns2="d1a88d00-942c-413b-8f7b-67cc37beb89e" xmlns:ns3="3ff64328-c543-40ff-b464-f2bdbdc2c1c9" targetNamespace="http://schemas.microsoft.com/office/2006/metadata/properties" ma:root="true" ma:fieldsID="9978632d3a2f9b70dab7ead28f68a382" ns1:_="" ns2:_="" ns3:_="">
    <xsd:import namespace="http://schemas.microsoft.com/sharepoint/v3"/>
    <xsd:import namespace="d1a88d00-942c-413b-8f7b-67cc37beb89e"/>
    <xsd:import namespace="3ff64328-c543-40ff-b464-f2bdbdc2c1c9"/>
    <xsd:element name="properties">
      <xsd:complexType>
        <xsd:sequence>
          <xsd:element name="documentManagement">
            <xsd:complexType>
              <xsd:all>
                <xsd:element ref="ns1:SAEFSecurityClassificationTaxHTField0" minOccurs="0"/>
                <xsd:element ref="ns2:TaxCatchAll" minOccurs="0"/>
                <xsd:element ref="ns2:TaxCatchAllLabel" minOccurs="0"/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AEFSecurityClassificationTaxHTField0" ma:index="8" ma:taxonomy="true" ma:internalName="SAEFSecurityClassificationTaxHTField0" ma:taxonomyFieldName="SAEFSecurityClassification" ma:displayName="Security Classification" ma:default="1;#Confidential|e4bc29b2-6e76-48cc-b090-8b544c0802ae" ma:fieldId="{2ce2f798-4e95-48f9-a317-73f854109466}" ma:sspId="e3aebf70-341c-4d91-bdd3-aba9df361687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a88d00-942c-413b-8f7b-67cc37beb89e" elementFormDefault="qualified">
    <xsd:import namespace="http://schemas.microsoft.com/office/2006/documentManagement/types"/>
    <xsd:import namespace="http://schemas.microsoft.com/office/infopath/2007/PartnerControls"/>
    <xsd:element name="TaxCatchAll" ma:index="9" nillable="true" ma:displayName="Taxonomy Catch All Column" ma:hidden="true" ma:list="{022f1d8b-e5fb-468d-9061-26afa1a8f114}" ma:internalName="TaxCatchAll" ma:showField="CatchAllData" ma:web="d1a88d00-942c-413b-8f7b-67cc37beb8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0" nillable="true" ma:displayName="Taxonomy Catch All Column1" ma:hidden="true" ma:list="{022f1d8b-e5fb-468d-9061-26afa1a8f114}" ma:internalName="TaxCatchAllLabel" ma:readOnly="true" ma:showField="CatchAllDataLabel" ma:web="d1a88d00-942c-413b-8f7b-67cc37beb8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ff64328-c543-40ff-b464-f2bdbdc2c1c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92E9E8-532E-4CB3-996A-3A1D40954584}">
  <ds:schemaRefs>
    <ds:schemaRef ds:uri="http://schemas.microsoft.com/office/2006/documentManagement/types"/>
    <ds:schemaRef ds:uri="d1a88d00-942c-413b-8f7b-67cc37beb89e"/>
    <ds:schemaRef ds:uri="http://purl.org/dc/elements/1.1/"/>
    <ds:schemaRef ds:uri="http://www.w3.org/XML/1998/namespace"/>
    <ds:schemaRef ds:uri="http://schemas.microsoft.com/office/infopath/2007/PartnerControls"/>
    <ds:schemaRef ds:uri="3ff64328-c543-40ff-b464-f2bdbdc2c1c9"/>
    <ds:schemaRef ds:uri="http://purl.org/dc/terms/"/>
    <ds:schemaRef ds:uri="http://schemas.openxmlformats.org/package/2006/metadata/core-properties"/>
    <ds:schemaRef ds:uri="http://schemas.microsoft.com/sharepoint/v3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0F0CCF6-7E4C-4ACD-A3B0-1020D2C009C2}">
  <ds:schemaRefs>
    <ds:schemaRef ds:uri="3ff64328-c543-40ff-b464-f2bdbdc2c1c9"/>
    <ds:schemaRef ds:uri="d1a88d00-942c-413b-8f7b-67cc37beb89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7D5CBA4-1CF5-4C82-8FF2-516B80E0A2B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96</Words>
  <Application>Microsoft Office PowerPoint</Application>
  <PresentationFormat>Widescreen</PresentationFormat>
  <Paragraphs>40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Futura Medium</vt:lpstr>
      <vt:lpstr>Futura Bold</vt:lpstr>
      <vt:lpstr>Calibri</vt:lpstr>
      <vt:lpstr>Wingdings</vt:lpstr>
      <vt:lpstr>ShellMedium</vt:lpstr>
      <vt:lpstr>Arial</vt:lpstr>
      <vt:lpstr>1_Shell WizKit V3_Template_Widescreen_06July2016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Future of Work</dc:title>
  <dc:creator>Chukwuma-Udom, Uzoamara C SPDC-HRUP/CGP</dc:creator>
  <cp:lastModifiedBy>Awosanya, Bayo D SPDC-UPC/G/SC</cp:lastModifiedBy>
  <cp:revision>48</cp:revision>
  <dcterms:created xsi:type="dcterms:W3CDTF">2021-03-03T16:19:27Z</dcterms:created>
  <dcterms:modified xsi:type="dcterms:W3CDTF">2021-04-08T12:33:14Z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0x0101006F0A470EEB1140E7AA14F4CE8A50B54C0001CB1477F4DD432AA86DD56CC3887AF4000F1A6AA87D75784D8973D5E789C57D34</vt:lpwstr>
  </property>
  <property fmtid="{D5CDD505-2E9C-101B-9397-08002B2CF9AE}" pid="3" name="SAEFSecurityClassification">
    <vt:lpwstr>1;#Confidential|e4bc29b2-6e76-48cc-b090-8b544c0802ae</vt:lpwstr>
  </property>
</Properties>
</file>