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handoutMasterIdLst>
    <p:handoutMasterId r:id="rId4"/>
  </p:handoutMasterIdLst>
  <p:sldIdLst>
    <p:sldId id="507" r:id="rId2"/>
  </p:sldIdLst>
  <p:sldSz cx="12192000" cy="6858000"/>
  <p:notesSz cx="6797675" cy="9926638"/>
  <p:embeddedFontLst>
    <p:embeddedFont>
      <p:font typeface="Futura Medium" panose="00000400000000000000" pitchFamily="2" charset="0"/>
      <p:regular r:id="rId5"/>
      <p:bold r:id="rId6"/>
      <p:italic r:id="rId7"/>
      <p:boldItalic r:id="rId8"/>
    </p:embeddedFont>
    <p:embeddedFont>
      <p:font typeface="Futura Bold" panose="00000900000000000000" pitchFamily="2" charset="0"/>
      <p:regular r:id="rId9"/>
      <p:boldItalic r:id="rId10"/>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o-Oni, Simisola SPDC-UPO/G/PSTO" initials="DSS" lastIdx="2" clrIdx="0">
    <p:extLst>
      <p:ext uri="{19B8F6BF-5375-455C-9EA6-DF929625EA0E}">
        <p15:presenceInfo xmlns:p15="http://schemas.microsoft.com/office/powerpoint/2012/main" userId="S-1-5-21-1202660629-507921405-682003330-5145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5" autoAdjust="0"/>
    <p:restoredTop sz="95382" autoAdjust="0"/>
  </p:normalViewPr>
  <p:slideViewPr>
    <p:cSldViewPr snapToGrid="0" snapToObjects="1" showGuides="1">
      <p:cViewPr varScale="1">
        <p:scale>
          <a:sx n="113" d="100"/>
          <a:sy n="113" d="100"/>
        </p:scale>
        <p:origin x="76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commentAuthors" Target="commentAuthors.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10/01/2019</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10/01/2019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073A8-9681-4555-BE25-E8917FFC9BFF}" type="slidenum">
              <a:rPr lang="en-US" smtClean="0">
                <a:latin typeface="Futura Medium"/>
              </a:rPr>
              <a:pPr/>
              <a:t>1</a:t>
            </a:fld>
            <a:endParaRPr lang="en-US">
              <a:latin typeface="Futura Medium"/>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dirty="0">
              <a:latin typeface="Futura Medium"/>
            </a:endParaRPr>
          </a:p>
        </p:txBody>
      </p:sp>
    </p:spTree>
    <p:extLst>
      <p:ext uri="{BB962C8B-B14F-4D97-AF65-F5344CB8AC3E}">
        <p14:creationId xmlns:p14="http://schemas.microsoft.com/office/powerpoint/2010/main" val="4241892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5.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5"/>
          <p:cNvSpPr/>
          <p:nvPr>
            <p:custDataLst>
              <p:tags r:id="rId1"/>
            </p:custDataLst>
          </p:nvPr>
        </p:nvSpPr>
        <p:spPr bwMode="gray">
          <a:xfrm>
            <a:off x="460842" y="990114"/>
            <a:ext cx="5866767" cy="3075099"/>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lnSpc>
                <a:spcPct val="150000"/>
              </a:lnSpc>
            </a:pPr>
            <a:r>
              <a:rPr lang="en-AU" sz="950" dirty="0">
                <a:latin typeface="Arial" panose="020B0604020202020204" pitchFamily="34" charset="0"/>
                <a:cs typeface="Arial" panose="020B0604020202020204" pitchFamily="34" charset="0"/>
              </a:rPr>
              <a:t>EA cranes operation is  used to support heavy lift and transfer materials to and from the FPSO and the Drilling Platforms. Furthermore, the cranes are classified as safety critical equipment (SCE) due to the role it plays and associated risk involved with the lifting activities.</a:t>
            </a:r>
            <a:endParaRPr lang="en-US" sz="950" dirty="0">
              <a:latin typeface="Arial" panose="020B0604020202020204" pitchFamily="34" charset="0"/>
              <a:cs typeface="Arial" panose="020B0604020202020204" pitchFamily="34" charset="0"/>
            </a:endParaRPr>
          </a:p>
          <a:p>
            <a:pPr>
              <a:lnSpc>
                <a:spcPct val="150000"/>
              </a:lnSpc>
            </a:pPr>
            <a:endParaRPr lang="en-AU" sz="950" dirty="0">
              <a:latin typeface="Arial" panose="020B0604020202020204" pitchFamily="34" charset="0"/>
              <a:cs typeface="Arial" panose="020B0604020202020204" pitchFamily="34" charset="0"/>
            </a:endParaRPr>
          </a:p>
          <a:p>
            <a:pPr>
              <a:lnSpc>
                <a:spcPct val="150000"/>
              </a:lnSpc>
              <a:buSzPct val="100000"/>
            </a:pPr>
            <a:r>
              <a:rPr lang="en-US" altLang="en-US" sz="950" dirty="0">
                <a:latin typeface="Arial" panose="020B0604020202020204" pitchFamily="34" charset="0"/>
                <a:cs typeface="Arial" panose="020B0604020202020204" pitchFamily="34" charset="0"/>
              </a:rPr>
              <a:t>The sea Eagle FPSO  crane operation is presently carried out during the day time, while several Assets within Shell and globally operate cranes 24 hourly. Bonga FPSO in particular currently carries out crane operations at night.</a:t>
            </a:r>
          </a:p>
          <a:p>
            <a:pPr>
              <a:lnSpc>
                <a:spcPct val="150000"/>
              </a:lnSpc>
              <a:buSzPct val="100000"/>
            </a:pPr>
            <a:r>
              <a:rPr lang="en-US" altLang="en-US" sz="950" dirty="0">
                <a:latin typeface="Arial" panose="020B0604020202020204" pitchFamily="34" charset="0"/>
                <a:cs typeface="Arial" panose="020B0604020202020204" pitchFamily="34" charset="0"/>
              </a:rPr>
              <a:t>Night crane operation will achieve the Field Supply Vessel (FSV)  optimization policy of the company and deliver a quick turn around of vessels supporting offshore operation , the downtime periods while waiting for day time on EA Field for crane operation will be minimized or eradicated completely thereby reducing </a:t>
            </a:r>
            <a:r>
              <a:rPr lang="en-US" sz="950" dirty="0">
                <a:latin typeface="Arial" panose="020B0604020202020204" pitchFamily="34" charset="0"/>
                <a:cs typeface="Arial" panose="020B0604020202020204" pitchFamily="34" charset="0"/>
              </a:rPr>
              <a:t>Demurrage fees traditionally paid by the Asset. </a:t>
            </a:r>
            <a:r>
              <a:rPr lang="en-AU" sz="950" dirty="0">
                <a:latin typeface="Arial" panose="020B0604020202020204" pitchFamily="34" charset="0"/>
                <a:cs typeface="Arial" panose="020B0604020202020204" pitchFamily="34" charset="0"/>
              </a:rPr>
              <a:t>A competent crane operator is a key requirement in compliance with statutory requirements (LOLA ) for all lifting operations . </a:t>
            </a:r>
          </a:p>
          <a:p>
            <a:endParaRPr lang="en-US" sz="950" dirty="0">
              <a:latin typeface="Arial" panose="020B0604020202020204" pitchFamily="34" charset="0"/>
              <a:cs typeface="Arial" panose="020B0604020202020204" pitchFamily="34" charset="0"/>
            </a:endParaRPr>
          </a:p>
          <a:p>
            <a:endParaRPr lang="en-US" sz="950" dirty="0">
              <a:latin typeface="Arial" panose="020B0604020202020204" pitchFamily="34" charset="0"/>
              <a:cs typeface="Arial" panose="020B0604020202020204" pitchFamily="34" charset="0"/>
            </a:endParaRPr>
          </a:p>
        </p:txBody>
      </p:sp>
      <p:sp>
        <p:nvSpPr>
          <p:cNvPr id="21" name="Rechteck 15"/>
          <p:cNvSpPr/>
          <p:nvPr>
            <p:custDataLst>
              <p:tags r:id="rId2"/>
            </p:custDataLst>
          </p:nvPr>
        </p:nvSpPr>
        <p:spPr bwMode="gray">
          <a:xfrm>
            <a:off x="6340064" y="981566"/>
            <a:ext cx="5306203" cy="1706285"/>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228600" indent="-228600">
              <a:lnSpc>
                <a:spcPct val="9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Recruitment of additional Crane Operators for night shift where applicable.</a:t>
            </a:r>
          </a:p>
          <a:p>
            <a:pPr marL="228600" indent="-228600">
              <a:lnSpc>
                <a:spcPct val="9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Crane review to ensure they can run for extended hours.</a:t>
            </a:r>
          </a:p>
          <a:p>
            <a:pPr marL="228600" indent="-228600">
              <a:lnSpc>
                <a:spcPct val="9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Secure stakeholder (Security team, Marine team </a:t>
            </a:r>
            <a:r>
              <a:rPr lang="en-US" altLang="en-US" sz="950" dirty="0" err="1">
                <a:latin typeface="Arial" panose="020B0604020202020204" pitchFamily="34" charset="0"/>
                <a:cs typeface="Arial" panose="020B0604020202020204" pitchFamily="34" charset="0"/>
              </a:rPr>
              <a:t>etc</a:t>
            </a:r>
            <a:r>
              <a:rPr lang="en-US" altLang="en-US" sz="950" dirty="0">
                <a:latin typeface="Arial" panose="020B0604020202020204" pitchFamily="34" charset="0"/>
                <a:cs typeface="Arial" panose="020B0604020202020204" pitchFamily="34" charset="0"/>
              </a:rPr>
              <a:t>)  buy-in</a:t>
            </a:r>
          </a:p>
          <a:p>
            <a:pPr>
              <a:lnSpc>
                <a:spcPct val="90000"/>
              </a:lnSpc>
              <a:spcBef>
                <a:spcPct val="30000"/>
              </a:spcBef>
              <a:buSzPct val="100000"/>
            </a:pPr>
            <a:endParaRPr lang="en-US" sz="950" dirty="0">
              <a:latin typeface="Arial" panose="020B0604020202020204" pitchFamily="34" charset="0"/>
              <a:cs typeface="Arial" panose="020B0604020202020204" pitchFamily="34" charset="0"/>
            </a:endParaRPr>
          </a:p>
        </p:txBody>
      </p:sp>
      <p:sp>
        <p:nvSpPr>
          <p:cNvPr id="14" name="Rechteck 13"/>
          <p:cNvSpPr/>
          <p:nvPr>
            <p:custDataLst>
              <p:tags r:id="rId3"/>
            </p:custDataLst>
          </p:nvPr>
        </p:nvSpPr>
        <p:spPr bwMode="gray">
          <a:xfrm>
            <a:off x="460842" y="679171"/>
            <a:ext cx="5866767" cy="31094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Background / Current Situation</a:t>
            </a:r>
          </a:p>
        </p:txBody>
      </p:sp>
      <p:sp>
        <p:nvSpPr>
          <p:cNvPr id="22" name="Rechteck 16"/>
          <p:cNvSpPr/>
          <p:nvPr>
            <p:custDataLst>
              <p:tags r:id="rId4"/>
            </p:custDataLst>
          </p:nvPr>
        </p:nvSpPr>
        <p:spPr bwMode="gray">
          <a:xfrm>
            <a:off x="6333837" y="679171"/>
            <a:ext cx="5312430"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Key Deliverables</a:t>
            </a:r>
            <a:endParaRPr lang="en-GB" sz="1400" kern="0" dirty="0">
              <a:solidFill>
                <a:schemeClr val="bg2"/>
              </a:solidFill>
              <a:latin typeface="Arial" panose="020B0604020202020204" pitchFamily="34" charset="0"/>
              <a:cs typeface="Arial" panose="020B0604020202020204" pitchFamily="34" charset="0"/>
            </a:endParaRPr>
          </a:p>
        </p:txBody>
      </p:sp>
      <p:sp>
        <p:nvSpPr>
          <p:cNvPr id="23" name="Rechteck 13">
            <a:extLst>
              <a:ext uri="{FF2B5EF4-FFF2-40B4-BE49-F238E27FC236}">
                <a16:creationId xmlns:a16="http://schemas.microsoft.com/office/drawing/2014/main" id="{B21AAD6B-19C2-42B6-9449-C0972CD04337}"/>
              </a:ext>
            </a:extLst>
          </p:cNvPr>
          <p:cNvSpPr/>
          <p:nvPr>
            <p:custDataLst>
              <p:tags r:id="rId5"/>
            </p:custDataLst>
          </p:nvPr>
        </p:nvSpPr>
        <p:spPr bwMode="gray">
          <a:xfrm>
            <a:off x="448387" y="4055383"/>
            <a:ext cx="5885450" cy="269191"/>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Benefits</a:t>
            </a:r>
          </a:p>
        </p:txBody>
      </p:sp>
      <p:sp>
        <p:nvSpPr>
          <p:cNvPr id="24" name="Rechteck 15">
            <a:extLst>
              <a:ext uri="{FF2B5EF4-FFF2-40B4-BE49-F238E27FC236}">
                <a16:creationId xmlns:a16="http://schemas.microsoft.com/office/drawing/2014/main" id="{A1348530-DA95-4808-9898-493303605CA9}"/>
              </a:ext>
            </a:extLst>
          </p:cNvPr>
          <p:cNvSpPr/>
          <p:nvPr>
            <p:custDataLst>
              <p:tags r:id="rId6"/>
            </p:custDataLst>
          </p:nvPr>
        </p:nvSpPr>
        <p:spPr bwMode="gray">
          <a:xfrm>
            <a:off x="448387" y="4324574"/>
            <a:ext cx="5879222" cy="2089711"/>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228600" indent="-228600">
              <a:lnSpc>
                <a:spcPct val="15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Reduce EA vessel utilization downtime – </a:t>
            </a:r>
            <a:r>
              <a:rPr lang="en-US" sz="950" dirty="0">
                <a:latin typeface="Arial" panose="020B0604020202020204" pitchFamily="34" charset="0"/>
                <a:cs typeface="Arial" panose="020B0604020202020204" pitchFamily="34" charset="0"/>
              </a:rPr>
              <a:t>45% increase on vessel utilization  on standby</a:t>
            </a:r>
            <a:r>
              <a:rPr lang="en-US" altLang="en-US" sz="950" dirty="0">
                <a:latin typeface="Arial" panose="020B0604020202020204" pitchFamily="34" charset="0"/>
                <a:cs typeface="Arial" panose="020B0604020202020204" pitchFamily="34" charset="0"/>
              </a:rPr>
              <a:t>	</a:t>
            </a:r>
          </a:p>
          <a:p>
            <a:pPr marL="228600" indent="-228600">
              <a:lnSpc>
                <a:spcPct val="15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Money Saved from: Quicker Turn around of Supply Vessel around the EA field. (Cost 12,450 day rate or vessel )</a:t>
            </a:r>
          </a:p>
          <a:p>
            <a:pPr marL="781035" lvl="1" indent="-171450">
              <a:lnSpc>
                <a:spcPct val="90000"/>
              </a:lnSpc>
              <a:spcBef>
                <a:spcPct val="30000"/>
              </a:spcBef>
              <a:buSzPct val="100000"/>
              <a:buFont typeface="Wingdings" panose="05000000000000000000" pitchFamily="2" charset="2"/>
              <a:buChar char="§"/>
            </a:pPr>
            <a:r>
              <a:rPr lang="en-US" sz="950" i="1" dirty="0">
                <a:solidFill>
                  <a:srgbClr val="595959"/>
                </a:solidFill>
                <a:latin typeface="Arial" panose="020B0604020202020204" pitchFamily="34" charset="0"/>
                <a:cs typeface="Arial" panose="020B0604020202020204" pitchFamily="34" charset="0"/>
              </a:rPr>
              <a:t>Result of Quick Operational </a:t>
            </a:r>
            <a:r>
              <a:rPr lang="en-US" sz="950" i="1">
                <a:solidFill>
                  <a:srgbClr val="595959"/>
                </a:solidFill>
                <a:latin typeface="Arial" panose="020B0604020202020204" pitchFamily="34" charset="0"/>
                <a:cs typeface="Arial" panose="020B0604020202020204" pitchFamily="34" charset="0"/>
              </a:rPr>
              <a:t>Intervention.</a:t>
            </a:r>
            <a:endParaRPr lang="en-US" sz="950" i="1" dirty="0">
              <a:solidFill>
                <a:srgbClr val="595959"/>
              </a:solidFill>
              <a:latin typeface="Arial" panose="020B0604020202020204" pitchFamily="34" charset="0"/>
              <a:cs typeface="Arial" panose="020B0604020202020204" pitchFamily="34" charset="0"/>
            </a:endParaRPr>
          </a:p>
        </p:txBody>
      </p:sp>
      <p:sp>
        <p:nvSpPr>
          <p:cNvPr id="25" name="Rechteck 16">
            <a:extLst>
              <a:ext uri="{FF2B5EF4-FFF2-40B4-BE49-F238E27FC236}">
                <a16:creationId xmlns:a16="http://schemas.microsoft.com/office/drawing/2014/main" id="{03D51808-AC8A-4696-B419-2AE750865BE9}"/>
              </a:ext>
            </a:extLst>
          </p:cNvPr>
          <p:cNvSpPr/>
          <p:nvPr>
            <p:custDataLst>
              <p:tags r:id="rId7"/>
            </p:custDataLst>
          </p:nvPr>
        </p:nvSpPr>
        <p:spPr bwMode="gray">
          <a:xfrm>
            <a:off x="6327609" y="4466617"/>
            <a:ext cx="5343568"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Sign Off</a:t>
            </a:r>
            <a:endParaRPr lang="en-GB" sz="1400" kern="0" dirty="0">
              <a:solidFill>
                <a:schemeClr val="bg2"/>
              </a:solidFill>
              <a:latin typeface="Arial" panose="020B0604020202020204" pitchFamily="34" charset="0"/>
              <a:cs typeface="Arial" panose="020B0604020202020204" pitchFamily="34" charset="0"/>
            </a:endParaRPr>
          </a:p>
        </p:txBody>
      </p:sp>
      <p:sp>
        <p:nvSpPr>
          <p:cNvPr id="26" name="Rechteck 15">
            <a:extLst>
              <a:ext uri="{FF2B5EF4-FFF2-40B4-BE49-F238E27FC236}">
                <a16:creationId xmlns:a16="http://schemas.microsoft.com/office/drawing/2014/main" id="{6E354EB7-AFCA-459F-A4FD-87A800331055}"/>
              </a:ext>
            </a:extLst>
          </p:cNvPr>
          <p:cNvSpPr/>
          <p:nvPr>
            <p:custDataLst>
              <p:tags r:id="rId8"/>
            </p:custDataLst>
          </p:nvPr>
        </p:nvSpPr>
        <p:spPr bwMode="gray">
          <a:xfrm>
            <a:off x="6340065" y="4777562"/>
            <a:ext cx="5318658" cy="1636723"/>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Sponsor:            Meshach </a:t>
            </a:r>
            <a:r>
              <a:rPr lang="en-GB" sz="950" i="1" dirty="0" err="1">
                <a:latin typeface="Arial" panose="020B0604020202020204" pitchFamily="34" charset="0"/>
                <a:cs typeface="Arial" panose="020B0604020202020204" pitchFamily="34" charset="0"/>
              </a:rPr>
              <a:t>Maichibi</a:t>
            </a:r>
            <a:r>
              <a:rPr lang="en-GB" sz="950" i="1" dirty="0">
                <a:latin typeface="Arial" panose="020B0604020202020204" pitchFamily="34" charset="0"/>
                <a:cs typeface="Arial" panose="020B0604020202020204" pitchFamily="34" charset="0"/>
              </a:rPr>
              <a:t>		(West Asset Manager)</a:t>
            </a: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Owner:              Dele Adigun		(EA AMIL)</a:t>
            </a: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Manager:          Kayode </a:t>
            </a:r>
            <a:r>
              <a:rPr lang="en-GB" sz="950" i="1" dirty="0" err="1">
                <a:latin typeface="Arial" panose="020B0604020202020204" pitchFamily="34" charset="0"/>
                <a:cs typeface="Arial" panose="020B0604020202020204" pitchFamily="34" charset="0"/>
              </a:rPr>
              <a:t>Ajayeoba</a:t>
            </a:r>
            <a:r>
              <a:rPr lang="en-GB" sz="950" i="1" dirty="0">
                <a:latin typeface="Arial" panose="020B0604020202020204" pitchFamily="34" charset="0"/>
                <a:cs typeface="Arial" panose="020B0604020202020204" pitchFamily="34" charset="0"/>
              </a:rPr>
              <a:t>   		(EA Marine Lead) </a:t>
            </a: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Lead:	    </a:t>
            </a:r>
            <a:r>
              <a:rPr lang="en-GB" sz="950" i="1" dirty="0" err="1">
                <a:latin typeface="Arial" panose="020B0604020202020204" pitchFamily="34" charset="0"/>
                <a:cs typeface="Arial" panose="020B0604020202020204" pitchFamily="34" charset="0"/>
              </a:rPr>
              <a:t>Okhaishie</a:t>
            </a:r>
            <a:r>
              <a:rPr lang="en-GB" sz="950" i="1" dirty="0">
                <a:latin typeface="Arial" panose="020B0604020202020204" pitchFamily="34" charset="0"/>
                <a:cs typeface="Arial" panose="020B0604020202020204" pitchFamily="34" charset="0"/>
              </a:rPr>
              <a:t> </a:t>
            </a:r>
            <a:r>
              <a:rPr lang="en-GB" sz="950" i="1" dirty="0" err="1">
                <a:latin typeface="Arial" panose="020B0604020202020204" pitchFamily="34" charset="0"/>
                <a:cs typeface="Arial" panose="020B0604020202020204" pitchFamily="34" charset="0"/>
              </a:rPr>
              <a:t>Callistus</a:t>
            </a:r>
            <a:r>
              <a:rPr lang="en-GB" sz="950" i="1" dirty="0">
                <a:latin typeface="Arial" panose="020B0604020202020204" pitchFamily="34" charset="0"/>
                <a:cs typeface="Arial" panose="020B0604020202020204" pitchFamily="34" charset="0"/>
              </a:rPr>
              <a:t> 		(EA Marine Support)</a:t>
            </a:r>
            <a:endParaRPr lang="en-US" sz="950" b="1" i="1" dirty="0">
              <a:latin typeface="Arial" panose="020B0604020202020204" pitchFamily="34" charset="0"/>
              <a:cs typeface="Arial" panose="020B0604020202020204" pitchFamily="34" charset="0"/>
            </a:endParaRP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Member:	    Francis </a:t>
            </a:r>
            <a:r>
              <a:rPr lang="en-GB" sz="950" i="1" dirty="0" err="1">
                <a:latin typeface="Arial" panose="020B0604020202020204" pitchFamily="34" charset="0"/>
                <a:cs typeface="Arial" panose="020B0604020202020204" pitchFamily="34" charset="0"/>
              </a:rPr>
              <a:t>Alegbe</a:t>
            </a:r>
            <a:r>
              <a:rPr lang="en-GB" sz="950" i="1" dirty="0">
                <a:latin typeface="Arial" panose="020B0604020202020204" pitchFamily="34" charset="0"/>
                <a:cs typeface="Arial" panose="020B0604020202020204" pitchFamily="34" charset="0"/>
              </a:rPr>
              <a:t>, Kennedy </a:t>
            </a:r>
            <a:r>
              <a:rPr lang="en-GB" sz="950" i="1" dirty="0" err="1">
                <a:latin typeface="Arial" panose="020B0604020202020204" pitchFamily="34" charset="0"/>
                <a:cs typeface="Arial" panose="020B0604020202020204" pitchFamily="34" charset="0"/>
              </a:rPr>
              <a:t>Ebizube</a:t>
            </a:r>
            <a:r>
              <a:rPr lang="en-GB" sz="950" i="1" dirty="0">
                <a:latin typeface="Arial" panose="020B0604020202020204" pitchFamily="34" charset="0"/>
                <a:cs typeface="Arial" panose="020B0604020202020204" pitchFamily="34" charset="0"/>
              </a:rPr>
              <a:t> 	(EA Marine Supervisor)</a:t>
            </a:r>
            <a:endParaRPr lang="en-US" sz="950" b="1" i="1" dirty="0">
              <a:latin typeface="Arial" panose="020B0604020202020204" pitchFamily="34" charset="0"/>
              <a:cs typeface="Arial" panose="020B0604020202020204" pitchFamily="34" charset="0"/>
            </a:endParaRPr>
          </a:p>
          <a:p>
            <a:pPr>
              <a:lnSpc>
                <a:spcPct val="90000"/>
              </a:lnSpc>
              <a:spcBef>
                <a:spcPct val="30000"/>
              </a:spcBef>
              <a:buSzPct val="100000"/>
            </a:pPr>
            <a:r>
              <a:rPr lang="en-GB" sz="950" i="1" dirty="0">
                <a:latin typeface="Arial" panose="020B0604020202020204" pitchFamily="34" charset="0"/>
                <a:cs typeface="Arial" panose="020B0604020202020204" pitchFamily="34" charset="0"/>
              </a:rPr>
              <a:t>	</a:t>
            </a:r>
            <a:endParaRPr lang="en-GB" sz="950" dirty="0">
              <a:latin typeface="Arial" panose="020B0604020202020204" pitchFamily="34" charset="0"/>
              <a:cs typeface="Arial" panose="020B0604020202020204" pitchFamily="34" charset="0"/>
            </a:endParaRPr>
          </a:p>
        </p:txBody>
      </p:sp>
      <p:sp>
        <p:nvSpPr>
          <p:cNvPr id="28" name="Rechteck 16">
            <a:extLst>
              <a:ext uri="{FF2B5EF4-FFF2-40B4-BE49-F238E27FC236}">
                <a16:creationId xmlns:a16="http://schemas.microsoft.com/office/drawing/2014/main" id="{D60DBBB3-3849-4ECA-988F-7B708387A650}"/>
              </a:ext>
            </a:extLst>
          </p:cNvPr>
          <p:cNvSpPr/>
          <p:nvPr>
            <p:custDataLst>
              <p:tags r:id="rId9"/>
            </p:custDataLst>
          </p:nvPr>
        </p:nvSpPr>
        <p:spPr bwMode="gray">
          <a:xfrm>
            <a:off x="6333837" y="2687851"/>
            <a:ext cx="5331113"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Key Milestones</a:t>
            </a:r>
            <a:endParaRPr lang="en-GB" sz="1400" kern="0" dirty="0">
              <a:solidFill>
                <a:schemeClr val="bg2"/>
              </a:solidFill>
              <a:latin typeface="Arial" panose="020B0604020202020204" pitchFamily="34" charset="0"/>
              <a:cs typeface="Arial" panose="020B0604020202020204" pitchFamily="34" charset="0"/>
            </a:endParaRPr>
          </a:p>
        </p:txBody>
      </p:sp>
      <p:sp>
        <p:nvSpPr>
          <p:cNvPr id="30" name="Rechteck 15">
            <a:extLst>
              <a:ext uri="{FF2B5EF4-FFF2-40B4-BE49-F238E27FC236}">
                <a16:creationId xmlns:a16="http://schemas.microsoft.com/office/drawing/2014/main" id="{71BA1962-37FA-4946-B33A-D19F0D568BFD}"/>
              </a:ext>
            </a:extLst>
          </p:cNvPr>
          <p:cNvSpPr/>
          <p:nvPr>
            <p:custDataLst>
              <p:tags r:id="rId10"/>
            </p:custDataLst>
          </p:nvPr>
        </p:nvSpPr>
        <p:spPr bwMode="gray">
          <a:xfrm>
            <a:off x="6340064" y="2990246"/>
            <a:ext cx="5318658" cy="1476371"/>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Stakeholder Engagements:		30 -11-18</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Site visit and  Risk Assessment:		10-12-18</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Recruitment of Additional personnel if needed:	31-01-19</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Equipment upgrade and repairs		28-02-19</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Onsite Execution:			30-03-19</a:t>
            </a:r>
          </a:p>
        </p:txBody>
      </p:sp>
      <p:sp>
        <p:nvSpPr>
          <p:cNvPr id="13" name="Rectangle 12">
            <a:extLst>
              <a:ext uri="{FF2B5EF4-FFF2-40B4-BE49-F238E27FC236}">
                <a16:creationId xmlns:a16="http://schemas.microsoft.com/office/drawing/2014/main" id="{387AD771-01EA-42A1-8122-D94DA3DCECFF}"/>
              </a:ext>
            </a:extLst>
          </p:cNvPr>
          <p:cNvSpPr/>
          <p:nvPr/>
        </p:nvSpPr>
        <p:spPr>
          <a:xfrm>
            <a:off x="584463" y="155792"/>
            <a:ext cx="9684952" cy="338554"/>
          </a:xfrm>
          <a:prstGeom prst="rect">
            <a:avLst/>
          </a:prstGeom>
        </p:spPr>
        <p:txBody>
          <a:bodyPr wrap="square">
            <a:spAutoFit/>
          </a:bodyPr>
          <a:lstStyle/>
          <a:p>
            <a:r>
              <a:rPr lang="en-GB" sz="1600" b="1" dirty="0">
                <a:latin typeface="Arial" panose="020B0604020202020204" pitchFamily="34" charset="0"/>
                <a:ea typeface="+mj-ea"/>
                <a:cs typeface="Arial" panose="020B0604020202020204" pitchFamily="34" charset="0"/>
              </a:rPr>
              <a:t>Crane operation at Night on EA</a:t>
            </a:r>
            <a:endParaRPr lang="en-US" sz="16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1804320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13267</TotalTime>
  <Words>242</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Futura Medium</vt:lpstr>
      <vt:lpstr>Futura Bold</vt:lpstr>
      <vt:lpstr>Shell WizKit V3_Template_Widescreen_06July2016</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c.leblanc</dc:creator>
  <cp:lastModifiedBy>Odega, Israel SPDC-UPO/G/UW</cp:lastModifiedBy>
  <cp:revision>245</cp:revision>
  <cp:lastPrinted>2017-01-26T15:49:21Z</cp:lastPrinted>
  <dcterms:created xsi:type="dcterms:W3CDTF">2017-01-12T13:28:51Z</dcterms:created>
  <dcterms:modified xsi:type="dcterms:W3CDTF">2019-01-10T08:34:08Z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