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5" r:id="rId7"/>
  </p:sldMasterIdLst>
  <p:notesMasterIdLst>
    <p:notesMasterId r:id="rId12"/>
  </p:notesMasterIdLst>
  <p:handoutMasterIdLst>
    <p:handoutMasterId r:id="rId13"/>
  </p:handoutMasterIdLst>
  <p:sldIdLst>
    <p:sldId id="783" r:id="rId8"/>
    <p:sldId id="785" r:id="rId9"/>
    <p:sldId id="786" r:id="rId10"/>
    <p:sldId id="784" r:id="rId11"/>
  </p:sldIdLst>
  <p:sldSz cx="12192000" cy="6858000"/>
  <p:notesSz cx="7010400" cy="9296400"/>
  <p:embeddedFontLst>
    <p:embeddedFont>
      <p:font typeface="Calibri" panose="020F0502020204030204" pitchFamily="34" charset="0"/>
      <p:regular r:id="rId14"/>
      <p:bold r:id="rId15"/>
      <p:italic r:id="rId16"/>
      <p:boldItalic r:id="rId17"/>
    </p:embeddedFont>
    <p:embeddedFont>
      <p:font typeface="Futura Bold" panose="00000900000000000000" pitchFamily="2" charset="0"/>
      <p:regular r:id="rId18"/>
    </p:embeddedFont>
    <p:embeddedFont>
      <p:font typeface="Futura Medium" panose="00000400000000000000" pitchFamily="2" charset="0"/>
      <p:regular r:id="rId19"/>
      <p:bold r:id="rId20"/>
      <p:italic r:id="rId21"/>
      <p:boldItalic r:id="rId22"/>
    </p:embeddedFont>
  </p:embeddedFontLst>
  <p:custDataLst>
    <p:tags r:id="rId2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2929">
          <p15:clr>
            <a:srgbClr val="A4A3A4"/>
          </p15:clr>
        </p15:guide>
        <p15:guide id="4"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019"/>
    <a:srgbClr val="538DD5"/>
    <a:srgbClr val="FFFFFF"/>
    <a:srgbClr val="CCE9DB"/>
    <a:srgbClr val="99CDB7"/>
    <a:srgbClr val="66B492"/>
    <a:srgbClr val="339B6E"/>
    <a:srgbClr val="DFD1DE"/>
    <a:srgbClr val="C0A2BD"/>
    <a:srgbClr val="A07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97" autoAdjust="0"/>
    <p:restoredTop sz="95429" autoAdjust="0"/>
  </p:normalViewPr>
  <p:slideViewPr>
    <p:cSldViewPr showGuides="1">
      <p:cViewPr varScale="1">
        <p:scale>
          <a:sx n="110" d="100"/>
          <a:sy n="110" d="100"/>
        </p:scale>
        <p:origin x="456"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Master" Target="slideMasters/slideMaster1.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font" Target="fonts/font2.fntdata"/><Relationship Id="rId23" Type="http://schemas.openxmlformats.org/officeDocument/2006/relationships/tags" Target="tags/tag1.xml"/><Relationship Id="rId10" Type="http://schemas.openxmlformats.org/officeDocument/2006/relationships/slide" Target="slides/slide3.xml"/><Relationship Id="rId19" Type="http://schemas.openxmlformats.org/officeDocument/2006/relationships/font" Target="fonts/font6.fntdata"/><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2BADB5-E7B1-4E32-91BC-B4DF55A46E1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GB"/>
        </a:p>
      </dgm:t>
    </dgm:pt>
    <dgm:pt modelId="{B9459DF1-11C9-4FC3-A7CE-BF0E9551011C}">
      <dgm:prSet phldrT="[Text]" custT="1"/>
      <dgm:spPr/>
      <dgm:t>
        <a:bodyPr/>
        <a:lstStyle/>
        <a:p>
          <a:r>
            <a:rPr lang="en-GB" sz="1000" dirty="0">
              <a:solidFill>
                <a:srgbClr val="C00000"/>
              </a:solidFill>
              <a:latin typeface="Futura Medium" panose="00000400000000000000" pitchFamily="2" charset="0"/>
            </a:rPr>
            <a:t>Technical Evaluation</a:t>
          </a:r>
        </a:p>
      </dgm:t>
    </dgm:pt>
    <dgm:pt modelId="{E77EC463-F0E8-4BE7-8906-03060C08CC5D}" type="parTrans" cxnId="{4C5E9457-B15F-41AF-B61E-F58EAF85DFA8}">
      <dgm:prSet/>
      <dgm:spPr/>
      <dgm:t>
        <a:bodyPr/>
        <a:lstStyle/>
        <a:p>
          <a:endParaRPr lang="en-GB" sz="1000">
            <a:latin typeface="Futura Medium" panose="00000400000000000000" pitchFamily="2" charset="0"/>
          </a:endParaRPr>
        </a:p>
      </dgm:t>
    </dgm:pt>
    <dgm:pt modelId="{1D30398B-7059-4F94-8D91-AECEFB615381}" type="sibTrans" cxnId="{4C5E9457-B15F-41AF-B61E-F58EAF85DFA8}">
      <dgm:prSet/>
      <dgm:spPr/>
      <dgm:t>
        <a:bodyPr/>
        <a:lstStyle/>
        <a:p>
          <a:endParaRPr lang="en-GB" sz="1000">
            <a:latin typeface="Futura Medium" panose="00000400000000000000" pitchFamily="2" charset="0"/>
          </a:endParaRPr>
        </a:p>
      </dgm:t>
    </dgm:pt>
    <dgm:pt modelId="{4B12081C-585B-4904-B424-AFA45EC87E06}">
      <dgm:prSet phldrT="[Text]" custT="1"/>
      <dgm:spPr/>
      <dgm:t>
        <a:bodyPr/>
        <a:lstStyle/>
        <a:p>
          <a:r>
            <a:rPr lang="en-GB" sz="1000" dirty="0">
              <a:latin typeface="Futura Medium" panose="00000400000000000000" pitchFamily="2" charset="0"/>
            </a:rPr>
            <a:t>Based on laboratory results, the following products emerged as possible candidates:</a:t>
          </a:r>
        </a:p>
      </dgm:t>
    </dgm:pt>
    <dgm:pt modelId="{F8D4F1A5-74E4-4F05-AF03-A5AD5C46DC94}" type="parTrans" cxnId="{3CC3ECBD-5516-44F2-98ED-D0999915686A}">
      <dgm:prSet/>
      <dgm:spPr/>
      <dgm:t>
        <a:bodyPr/>
        <a:lstStyle/>
        <a:p>
          <a:endParaRPr lang="en-GB" sz="1000">
            <a:latin typeface="Futura Medium" panose="00000400000000000000" pitchFamily="2" charset="0"/>
          </a:endParaRPr>
        </a:p>
      </dgm:t>
    </dgm:pt>
    <dgm:pt modelId="{18D652E7-9D8B-44D5-8DD2-664D5E8544A5}" type="sibTrans" cxnId="{3CC3ECBD-5516-44F2-98ED-D0999915686A}">
      <dgm:prSet/>
      <dgm:spPr/>
      <dgm:t>
        <a:bodyPr/>
        <a:lstStyle/>
        <a:p>
          <a:endParaRPr lang="en-GB" sz="1000">
            <a:latin typeface="Futura Medium" panose="00000400000000000000" pitchFamily="2" charset="0"/>
          </a:endParaRPr>
        </a:p>
      </dgm:t>
    </dgm:pt>
    <dgm:pt modelId="{5D5BB08B-D966-4C0F-83F5-AADB523F650F}">
      <dgm:prSet phldrT="[Text]" custT="1"/>
      <dgm:spPr/>
      <dgm:t>
        <a:bodyPr/>
        <a:lstStyle/>
        <a:p>
          <a:r>
            <a:rPr lang="en-GB" sz="1000" dirty="0">
              <a:solidFill>
                <a:srgbClr val="C00000"/>
              </a:solidFill>
              <a:latin typeface="Futura Medium" panose="00000400000000000000" pitchFamily="2" charset="0"/>
            </a:rPr>
            <a:t>HSE Evaluation</a:t>
          </a:r>
        </a:p>
      </dgm:t>
    </dgm:pt>
    <dgm:pt modelId="{039D7911-9651-4F41-98DA-2DF3AAC52FED}" type="parTrans" cxnId="{5F5C0360-807D-46AD-9208-C41724A63D67}">
      <dgm:prSet/>
      <dgm:spPr/>
      <dgm:t>
        <a:bodyPr/>
        <a:lstStyle/>
        <a:p>
          <a:endParaRPr lang="en-GB" sz="1000">
            <a:latin typeface="Futura Medium" panose="00000400000000000000" pitchFamily="2" charset="0"/>
          </a:endParaRPr>
        </a:p>
      </dgm:t>
    </dgm:pt>
    <dgm:pt modelId="{D4FCEF39-88E4-4DF3-9827-DB4BFA2814BD}" type="sibTrans" cxnId="{5F5C0360-807D-46AD-9208-C41724A63D67}">
      <dgm:prSet/>
      <dgm:spPr/>
      <dgm:t>
        <a:bodyPr/>
        <a:lstStyle/>
        <a:p>
          <a:endParaRPr lang="en-GB" sz="1000">
            <a:latin typeface="Futura Medium" panose="00000400000000000000" pitchFamily="2" charset="0"/>
          </a:endParaRPr>
        </a:p>
      </dgm:t>
    </dgm:pt>
    <dgm:pt modelId="{C5DD331E-F78C-4717-8A24-412DC4AAC89A}">
      <dgm:prSet phldrT="[Text]" custT="1"/>
      <dgm:spPr/>
      <dgm:t>
        <a:bodyPr/>
        <a:lstStyle/>
        <a:p>
          <a:r>
            <a:rPr lang="en-GB" sz="1000" dirty="0">
              <a:solidFill>
                <a:srgbClr val="C00000"/>
              </a:solidFill>
              <a:latin typeface="Futura Medium" panose="00000400000000000000" pitchFamily="2" charset="0"/>
            </a:rPr>
            <a:t>Preliminary</a:t>
          </a:r>
        </a:p>
        <a:p>
          <a:r>
            <a:rPr lang="en-GB" sz="1000" dirty="0">
              <a:solidFill>
                <a:srgbClr val="C00000"/>
              </a:solidFill>
              <a:latin typeface="Futura Medium" panose="00000400000000000000" pitchFamily="2" charset="0"/>
            </a:rPr>
            <a:t>Economic Evaluation</a:t>
          </a:r>
        </a:p>
      </dgm:t>
    </dgm:pt>
    <dgm:pt modelId="{65A10757-53E2-4241-BEC6-E394BCFABCB0}" type="parTrans" cxnId="{E51431F7-457E-4455-B5E2-A93A4BEA0B1B}">
      <dgm:prSet/>
      <dgm:spPr/>
      <dgm:t>
        <a:bodyPr/>
        <a:lstStyle/>
        <a:p>
          <a:endParaRPr lang="en-GB" sz="1000">
            <a:latin typeface="Futura Medium" panose="00000400000000000000" pitchFamily="2" charset="0"/>
          </a:endParaRPr>
        </a:p>
      </dgm:t>
    </dgm:pt>
    <dgm:pt modelId="{15CBC208-8379-45DF-A2A3-3FD5E8095BBA}" type="sibTrans" cxnId="{E51431F7-457E-4455-B5E2-A93A4BEA0B1B}">
      <dgm:prSet/>
      <dgm:spPr/>
      <dgm:t>
        <a:bodyPr/>
        <a:lstStyle/>
        <a:p>
          <a:endParaRPr lang="en-GB" sz="1000">
            <a:latin typeface="Futura Medium" panose="00000400000000000000" pitchFamily="2" charset="0"/>
          </a:endParaRPr>
        </a:p>
      </dgm:t>
    </dgm:pt>
    <dgm:pt modelId="{3DF4F524-1D8A-414B-B695-7D0BA2172C48}">
      <dgm:prSet phldrT="[Text]" custT="1"/>
      <dgm:spPr/>
      <dgm:t>
        <a:bodyPr/>
        <a:lstStyle/>
        <a:p>
          <a:r>
            <a:rPr lang="en-GB" sz="1000" dirty="0">
              <a:latin typeface="Futura Medium" panose="00000400000000000000" pitchFamily="2" charset="0"/>
            </a:rPr>
            <a:t>For preliminary analysis purposes, the annual cost associated with each chemical was estimated using the unit cost of each product at existing concentrations being applied in the field. Based on this, the following products are proposed for field trials:</a:t>
          </a:r>
        </a:p>
      </dgm:t>
    </dgm:pt>
    <dgm:pt modelId="{6A3BD3C8-1A1D-4724-A88C-87E7CB457229}" type="parTrans" cxnId="{9AAF05DE-E937-4075-9DA3-48F6BB9523AA}">
      <dgm:prSet/>
      <dgm:spPr/>
      <dgm:t>
        <a:bodyPr/>
        <a:lstStyle/>
        <a:p>
          <a:endParaRPr lang="en-GB" sz="1000">
            <a:latin typeface="Futura Medium" panose="00000400000000000000" pitchFamily="2" charset="0"/>
          </a:endParaRPr>
        </a:p>
      </dgm:t>
    </dgm:pt>
    <dgm:pt modelId="{53BCF0BE-E39A-4B5D-843F-F774CEDB70E7}" type="sibTrans" cxnId="{9AAF05DE-E937-4075-9DA3-48F6BB9523AA}">
      <dgm:prSet/>
      <dgm:spPr/>
      <dgm:t>
        <a:bodyPr/>
        <a:lstStyle/>
        <a:p>
          <a:endParaRPr lang="en-GB" sz="1000">
            <a:latin typeface="Futura Medium" panose="00000400000000000000" pitchFamily="2" charset="0"/>
          </a:endParaRPr>
        </a:p>
      </dgm:t>
    </dgm:pt>
    <dgm:pt modelId="{5627C0C9-65CB-41B3-8554-ADA7151DB68A}">
      <dgm:prSet phldrT="[Text]" custT="1"/>
      <dgm:spPr/>
      <dgm:t>
        <a:bodyPr/>
        <a:lstStyle/>
        <a:p>
          <a:r>
            <a:rPr lang="en-GB" sz="1000">
              <a:latin typeface="Futura Medium" panose="00000400000000000000" pitchFamily="2" charset="0"/>
            </a:rPr>
            <a:t>Demulsifier - Eunisell PT12172, PCN PC D9031 and Nalco EC 2206A </a:t>
          </a:r>
        </a:p>
      </dgm:t>
    </dgm:pt>
    <dgm:pt modelId="{9DDC0321-A4C8-4A99-BEE5-0E82347EF1A4}" type="parTrans" cxnId="{4953AB9D-D4CA-47F3-9037-7771B54FB838}">
      <dgm:prSet/>
      <dgm:spPr/>
      <dgm:t>
        <a:bodyPr/>
        <a:lstStyle/>
        <a:p>
          <a:endParaRPr lang="en-US" sz="1000">
            <a:latin typeface="Futura Medium" panose="00000400000000000000" pitchFamily="2" charset="0"/>
          </a:endParaRPr>
        </a:p>
      </dgm:t>
    </dgm:pt>
    <dgm:pt modelId="{C5ACA23A-9DA1-4828-A620-A33788857919}" type="sibTrans" cxnId="{4953AB9D-D4CA-47F3-9037-7771B54FB838}">
      <dgm:prSet/>
      <dgm:spPr/>
      <dgm:t>
        <a:bodyPr/>
        <a:lstStyle/>
        <a:p>
          <a:endParaRPr lang="en-US" sz="1000">
            <a:latin typeface="Futura Medium" panose="00000400000000000000" pitchFamily="2" charset="0"/>
          </a:endParaRPr>
        </a:p>
      </dgm:t>
    </dgm:pt>
    <dgm:pt modelId="{172530C1-A61A-4554-B63B-CA0B213F91E6}">
      <dgm:prSet phldrT="[Text]" custT="1"/>
      <dgm:spPr/>
      <dgm:t>
        <a:bodyPr/>
        <a:lstStyle/>
        <a:p>
          <a:r>
            <a:rPr lang="en-GB" sz="1000">
              <a:latin typeface="Futura Medium" panose="00000400000000000000" pitchFamily="2" charset="0"/>
            </a:rPr>
            <a:t>Water Clarifier - Eunisell FlocTreat 7842, PCN PC WC9917, Nalco CLAR08187</a:t>
          </a:r>
        </a:p>
      </dgm:t>
    </dgm:pt>
    <dgm:pt modelId="{FFB4A40F-0A0E-4F57-A5D9-54B801FCF805}" type="parTrans" cxnId="{FD6FC3E0-03E7-4FD3-B7A8-4E43A5FB2C36}">
      <dgm:prSet/>
      <dgm:spPr/>
      <dgm:t>
        <a:bodyPr/>
        <a:lstStyle/>
        <a:p>
          <a:endParaRPr lang="en-US" sz="1000">
            <a:latin typeface="Futura Medium" panose="00000400000000000000" pitchFamily="2" charset="0"/>
          </a:endParaRPr>
        </a:p>
      </dgm:t>
    </dgm:pt>
    <dgm:pt modelId="{55023AD5-DEA0-4B81-A329-13FFE0C7A459}" type="sibTrans" cxnId="{FD6FC3E0-03E7-4FD3-B7A8-4E43A5FB2C36}">
      <dgm:prSet/>
      <dgm:spPr/>
      <dgm:t>
        <a:bodyPr/>
        <a:lstStyle/>
        <a:p>
          <a:endParaRPr lang="en-US" sz="1000">
            <a:latin typeface="Futura Medium" panose="00000400000000000000" pitchFamily="2" charset="0"/>
          </a:endParaRPr>
        </a:p>
      </dgm:t>
    </dgm:pt>
    <dgm:pt modelId="{0A373A46-0D63-4228-834D-AC149B2FADEE}">
      <dgm:prSet phldrT="[Text]" custT="1"/>
      <dgm:spPr/>
      <dgm:t>
        <a:bodyPr/>
        <a:lstStyle/>
        <a:p>
          <a:r>
            <a:rPr lang="en-GB" sz="1000">
              <a:latin typeface="Futura Medium" panose="00000400000000000000" pitchFamily="2" charset="0"/>
            </a:rPr>
            <a:t>Scale Inhibitor - Lbenerg WFT 9203, Nalco EC 6080A</a:t>
          </a:r>
        </a:p>
      </dgm:t>
    </dgm:pt>
    <dgm:pt modelId="{DF3FA468-3A1F-4E30-8928-32B8C248C1FE}" type="parTrans" cxnId="{84BCE6BD-A0A4-4AAD-9E47-1BB0390649AE}">
      <dgm:prSet/>
      <dgm:spPr/>
      <dgm:t>
        <a:bodyPr/>
        <a:lstStyle/>
        <a:p>
          <a:endParaRPr lang="en-US" sz="1000">
            <a:latin typeface="Futura Medium" panose="00000400000000000000" pitchFamily="2" charset="0"/>
          </a:endParaRPr>
        </a:p>
      </dgm:t>
    </dgm:pt>
    <dgm:pt modelId="{AAACCF45-F289-4F63-A7D0-B484AA5A9284}" type="sibTrans" cxnId="{84BCE6BD-A0A4-4AAD-9E47-1BB0390649AE}">
      <dgm:prSet/>
      <dgm:spPr/>
      <dgm:t>
        <a:bodyPr/>
        <a:lstStyle/>
        <a:p>
          <a:endParaRPr lang="en-US" sz="1000">
            <a:latin typeface="Futura Medium" panose="00000400000000000000" pitchFamily="2" charset="0"/>
          </a:endParaRPr>
        </a:p>
      </dgm:t>
    </dgm:pt>
    <dgm:pt modelId="{43D0C8A4-1C99-4735-972F-DABF3E4414F6}">
      <dgm:prSet phldrT="[Text]" custT="1"/>
      <dgm:spPr/>
      <dgm:t>
        <a:bodyPr/>
        <a:lstStyle/>
        <a:p>
          <a:r>
            <a:rPr lang="en-GB" sz="1000">
              <a:latin typeface="Futura Medium" panose="00000400000000000000" pitchFamily="2" charset="0"/>
            </a:rPr>
            <a:t>Of the screened products only </a:t>
          </a:r>
          <a:r>
            <a:rPr lang="en-GB" sz="1000">
              <a:solidFill>
                <a:srgbClr val="FF0000"/>
              </a:solidFill>
              <a:latin typeface="Futura Medium" panose="00000400000000000000" pitchFamily="2" charset="0"/>
            </a:rPr>
            <a:t>Eunisell FlocTreat 7842 </a:t>
          </a:r>
          <a:r>
            <a:rPr lang="en-GB" sz="1000">
              <a:latin typeface="Futura Medium" panose="00000400000000000000" pitchFamily="2" charset="0"/>
            </a:rPr>
            <a:t>was highlighted on grounds of HSE concerns. This is because of its high toxicity to aquatic life at concentrations which may be in the neighborhood of those expected to be contained in the effluent water discharge overboard.</a:t>
          </a:r>
        </a:p>
      </dgm:t>
    </dgm:pt>
    <dgm:pt modelId="{AB00CD7E-EB92-422A-8373-A892BC3CF8DD}" type="parTrans" cxnId="{2FC05294-78B6-4930-8D5F-74A0659DB9F2}">
      <dgm:prSet/>
      <dgm:spPr/>
      <dgm:t>
        <a:bodyPr/>
        <a:lstStyle/>
        <a:p>
          <a:endParaRPr lang="en-US" sz="1000">
            <a:latin typeface="Futura Medium" panose="00000400000000000000" pitchFamily="2" charset="0"/>
          </a:endParaRPr>
        </a:p>
      </dgm:t>
    </dgm:pt>
    <dgm:pt modelId="{DF4B47E7-3381-4138-93B7-C5A401A1ACC3}" type="sibTrans" cxnId="{2FC05294-78B6-4930-8D5F-74A0659DB9F2}">
      <dgm:prSet/>
      <dgm:spPr/>
      <dgm:t>
        <a:bodyPr/>
        <a:lstStyle/>
        <a:p>
          <a:endParaRPr lang="en-US" sz="1000">
            <a:latin typeface="Futura Medium" panose="00000400000000000000" pitchFamily="2" charset="0"/>
          </a:endParaRPr>
        </a:p>
      </dgm:t>
    </dgm:pt>
    <dgm:pt modelId="{355D0BB6-33EE-4D90-B0EE-F81EA2BB2F06}">
      <dgm:prSet phldrT="[Text]" custT="1"/>
      <dgm:spPr/>
      <dgm:t>
        <a:bodyPr/>
        <a:lstStyle/>
        <a:p>
          <a:r>
            <a:rPr lang="en-GB" sz="1000">
              <a:latin typeface="Futura Medium" panose="00000400000000000000" pitchFamily="2" charset="0"/>
            </a:rPr>
            <a:t> Demulsifier (PCN PC D9031 </a:t>
          </a:r>
          <a:r>
            <a:rPr lang="en-GB" sz="1000" b="0">
              <a:latin typeface="Futura Medium" panose="00000400000000000000" pitchFamily="2" charset="0"/>
            </a:rPr>
            <a:t>and/or Eunisell PT 12172)</a:t>
          </a:r>
        </a:p>
      </dgm:t>
    </dgm:pt>
    <dgm:pt modelId="{485403AC-D6B0-4EDA-BB81-E5137A7C7C94}" type="parTrans" cxnId="{E9B8C8D8-7265-4E31-8925-14F40D167D2E}">
      <dgm:prSet/>
      <dgm:spPr/>
      <dgm:t>
        <a:bodyPr/>
        <a:lstStyle/>
        <a:p>
          <a:endParaRPr lang="en-US" sz="1000">
            <a:latin typeface="Futura Medium" panose="00000400000000000000" pitchFamily="2" charset="0"/>
          </a:endParaRPr>
        </a:p>
      </dgm:t>
    </dgm:pt>
    <dgm:pt modelId="{8B76AD5A-78B2-4C10-8139-D67803047D46}" type="sibTrans" cxnId="{E9B8C8D8-7265-4E31-8925-14F40D167D2E}">
      <dgm:prSet/>
      <dgm:spPr/>
      <dgm:t>
        <a:bodyPr/>
        <a:lstStyle/>
        <a:p>
          <a:endParaRPr lang="en-US" sz="1000">
            <a:latin typeface="Futura Medium" panose="00000400000000000000" pitchFamily="2" charset="0"/>
          </a:endParaRPr>
        </a:p>
      </dgm:t>
    </dgm:pt>
    <dgm:pt modelId="{B589AB9F-3627-4FD8-8D07-3203753F29D0}">
      <dgm:prSet phldrT="[Text]" custT="1"/>
      <dgm:spPr/>
      <dgm:t>
        <a:bodyPr/>
        <a:lstStyle/>
        <a:p>
          <a:r>
            <a:rPr lang="en-GB" sz="1000" dirty="0">
              <a:latin typeface="Futura Medium" panose="00000400000000000000" pitchFamily="2" charset="0"/>
            </a:rPr>
            <a:t> Scale Inhibitor WFT 9203</a:t>
          </a:r>
        </a:p>
      </dgm:t>
    </dgm:pt>
    <dgm:pt modelId="{35BB2AB2-F639-443B-9057-862F22C2CE0A}" type="parTrans" cxnId="{F106EF67-57F7-49E2-8984-4D7D2C2A8634}">
      <dgm:prSet/>
      <dgm:spPr/>
      <dgm:t>
        <a:bodyPr/>
        <a:lstStyle/>
        <a:p>
          <a:endParaRPr lang="en-US" sz="1000">
            <a:latin typeface="Futura Medium" panose="00000400000000000000" pitchFamily="2" charset="0"/>
          </a:endParaRPr>
        </a:p>
      </dgm:t>
    </dgm:pt>
    <dgm:pt modelId="{20F06356-9950-4BF5-8B6B-B094C19EBDD8}" type="sibTrans" cxnId="{F106EF67-57F7-49E2-8984-4D7D2C2A8634}">
      <dgm:prSet/>
      <dgm:spPr/>
      <dgm:t>
        <a:bodyPr/>
        <a:lstStyle/>
        <a:p>
          <a:endParaRPr lang="en-US" sz="1000">
            <a:latin typeface="Futura Medium" panose="00000400000000000000" pitchFamily="2" charset="0"/>
          </a:endParaRPr>
        </a:p>
      </dgm:t>
    </dgm:pt>
    <dgm:pt modelId="{D641698D-B35A-4D80-AF61-024C74EEE35D}">
      <dgm:prSet phldrT="[Text]" custT="1"/>
      <dgm:spPr/>
      <dgm:t>
        <a:bodyPr/>
        <a:lstStyle/>
        <a:p>
          <a:endParaRPr lang="en-GB" sz="1000">
            <a:latin typeface="Futura Medium" panose="00000400000000000000" pitchFamily="2" charset="0"/>
          </a:endParaRPr>
        </a:p>
      </dgm:t>
    </dgm:pt>
    <dgm:pt modelId="{EFAA3431-C284-43DD-8FD4-3F62C2F4ECA8}" type="parTrans" cxnId="{37DA5EDC-6E68-4DF6-8516-865BE7BE3308}">
      <dgm:prSet/>
      <dgm:spPr/>
      <dgm:t>
        <a:bodyPr/>
        <a:lstStyle/>
        <a:p>
          <a:endParaRPr lang="en-US"/>
        </a:p>
      </dgm:t>
    </dgm:pt>
    <dgm:pt modelId="{AC3A417C-1C8E-47A3-B6CE-805241F42F29}" type="sibTrans" cxnId="{37DA5EDC-6E68-4DF6-8516-865BE7BE3308}">
      <dgm:prSet/>
      <dgm:spPr/>
      <dgm:t>
        <a:bodyPr/>
        <a:lstStyle/>
        <a:p>
          <a:endParaRPr lang="en-US"/>
        </a:p>
      </dgm:t>
    </dgm:pt>
    <dgm:pt modelId="{F6AC7048-065E-4D97-9B55-E0B1AADD6FA3}">
      <dgm:prSet phldrT="[Text]" custT="1"/>
      <dgm:spPr/>
      <dgm:t>
        <a:bodyPr/>
        <a:lstStyle/>
        <a:p>
          <a:r>
            <a:rPr lang="en-GB" sz="1000">
              <a:latin typeface="Futura Medium" panose="00000400000000000000" pitchFamily="2" charset="0"/>
            </a:rPr>
            <a:t> Water Clarifier PCN PC WC9917 </a:t>
          </a:r>
          <a:endParaRPr lang="en-GB" sz="1000" b="0">
            <a:latin typeface="Futura Medium" panose="00000400000000000000" pitchFamily="2" charset="0"/>
          </a:endParaRPr>
        </a:p>
      </dgm:t>
    </dgm:pt>
    <dgm:pt modelId="{6DCCD78E-2B0F-4E18-91AC-913076EFC576}" type="parTrans" cxnId="{13481AF9-84FB-4AF5-AD92-77E32AF3305F}">
      <dgm:prSet/>
      <dgm:spPr/>
      <dgm:t>
        <a:bodyPr/>
        <a:lstStyle/>
        <a:p>
          <a:endParaRPr lang="en-US"/>
        </a:p>
      </dgm:t>
    </dgm:pt>
    <dgm:pt modelId="{F420B5DF-0ECD-4409-83CC-A3248A28BD3E}" type="sibTrans" cxnId="{13481AF9-84FB-4AF5-AD92-77E32AF3305F}">
      <dgm:prSet/>
      <dgm:spPr/>
      <dgm:t>
        <a:bodyPr/>
        <a:lstStyle/>
        <a:p>
          <a:endParaRPr lang="en-US"/>
        </a:p>
      </dgm:t>
    </dgm:pt>
    <dgm:pt modelId="{42F366F0-D658-4683-B7EB-C4F71A77351E}">
      <dgm:prSet phldrT="[Text]" custT="1"/>
      <dgm:spPr/>
      <dgm:t>
        <a:bodyPr/>
        <a:lstStyle/>
        <a:p>
          <a:r>
            <a:rPr lang="en-GB" sz="1000" dirty="0">
              <a:latin typeface="Futura Medium" panose="00000400000000000000" pitchFamily="2" charset="0"/>
            </a:rPr>
            <a:t>In total, these products present a combined opportunity to save $300 - $350k annually (high case). See table for details </a:t>
          </a:r>
        </a:p>
      </dgm:t>
    </dgm:pt>
    <dgm:pt modelId="{C17B54F0-8D02-4FCD-B6BF-C9E66F9D010E}" type="parTrans" cxnId="{B36926FB-7774-4EAA-986A-CBA8E6D0834C}">
      <dgm:prSet/>
      <dgm:spPr/>
      <dgm:t>
        <a:bodyPr/>
        <a:lstStyle/>
        <a:p>
          <a:endParaRPr lang="en-US"/>
        </a:p>
      </dgm:t>
    </dgm:pt>
    <dgm:pt modelId="{B4DCA04B-DC8D-431B-8979-FD3EAF18E72F}" type="sibTrans" cxnId="{B36926FB-7774-4EAA-986A-CBA8E6D0834C}">
      <dgm:prSet/>
      <dgm:spPr/>
      <dgm:t>
        <a:bodyPr/>
        <a:lstStyle/>
        <a:p>
          <a:endParaRPr lang="en-US"/>
        </a:p>
      </dgm:t>
    </dgm:pt>
    <dgm:pt modelId="{62BFB905-6C4C-4137-BC31-410072726036}">
      <dgm:prSet phldrT="[Text]" custT="1"/>
      <dgm:spPr/>
      <dgm:t>
        <a:bodyPr/>
        <a:lstStyle/>
        <a:p>
          <a:endParaRPr lang="en-GB" sz="1000">
            <a:latin typeface="Futura Medium" panose="00000400000000000000" pitchFamily="2" charset="0"/>
          </a:endParaRPr>
        </a:p>
      </dgm:t>
    </dgm:pt>
    <dgm:pt modelId="{047D9BBE-F366-4827-92CB-D323C593B133}" type="parTrans" cxnId="{74C90E51-9856-4341-9932-8EF3BDF1E3F4}">
      <dgm:prSet/>
      <dgm:spPr/>
      <dgm:t>
        <a:bodyPr/>
        <a:lstStyle/>
        <a:p>
          <a:endParaRPr lang="en-US"/>
        </a:p>
      </dgm:t>
    </dgm:pt>
    <dgm:pt modelId="{53128FBC-4909-42E3-BE0B-BFC419ED4855}" type="sibTrans" cxnId="{74C90E51-9856-4341-9932-8EF3BDF1E3F4}">
      <dgm:prSet/>
      <dgm:spPr/>
      <dgm:t>
        <a:bodyPr/>
        <a:lstStyle/>
        <a:p>
          <a:endParaRPr lang="en-US"/>
        </a:p>
      </dgm:t>
    </dgm:pt>
    <dgm:pt modelId="{E5CFFDA0-30E8-403A-AFC0-739FF746FC06}" type="pres">
      <dgm:prSet presAssocID="{352BADB5-E7B1-4E32-91BC-B4DF55A46E12}" presName="linearFlow" presStyleCnt="0">
        <dgm:presLayoutVars>
          <dgm:dir/>
          <dgm:animLvl val="lvl"/>
          <dgm:resizeHandles val="exact"/>
        </dgm:presLayoutVars>
      </dgm:prSet>
      <dgm:spPr/>
    </dgm:pt>
    <dgm:pt modelId="{3EB557A3-D4A5-4FAF-8945-871947C4F653}" type="pres">
      <dgm:prSet presAssocID="{B9459DF1-11C9-4FC3-A7CE-BF0E9551011C}" presName="composite" presStyleCnt="0"/>
      <dgm:spPr/>
    </dgm:pt>
    <dgm:pt modelId="{B7B75B80-D1B8-4E03-A0C5-B4019069EA82}" type="pres">
      <dgm:prSet presAssocID="{B9459DF1-11C9-4FC3-A7CE-BF0E9551011C}" presName="parentText" presStyleLbl="alignNode1" presStyleIdx="0" presStyleCnt="3">
        <dgm:presLayoutVars>
          <dgm:chMax val="1"/>
          <dgm:bulletEnabled val="1"/>
        </dgm:presLayoutVars>
      </dgm:prSet>
      <dgm:spPr/>
    </dgm:pt>
    <dgm:pt modelId="{AEC8D168-FB35-4DF1-87A7-3B2E68C5E432}" type="pres">
      <dgm:prSet presAssocID="{B9459DF1-11C9-4FC3-A7CE-BF0E9551011C}" presName="descendantText" presStyleLbl="alignAcc1" presStyleIdx="0" presStyleCnt="3">
        <dgm:presLayoutVars>
          <dgm:bulletEnabled val="1"/>
        </dgm:presLayoutVars>
      </dgm:prSet>
      <dgm:spPr/>
    </dgm:pt>
    <dgm:pt modelId="{552893AA-D926-4383-84F9-7004E4776BC8}" type="pres">
      <dgm:prSet presAssocID="{1D30398B-7059-4F94-8D91-AECEFB615381}" presName="sp" presStyleCnt="0"/>
      <dgm:spPr/>
    </dgm:pt>
    <dgm:pt modelId="{2EDCFCEB-3F24-4253-B545-A8A2F86996D6}" type="pres">
      <dgm:prSet presAssocID="{5D5BB08B-D966-4C0F-83F5-AADB523F650F}" presName="composite" presStyleCnt="0"/>
      <dgm:spPr/>
    </dgm:pt>
    <dgm:pt modelId="{F350824B-108D-4D32-8C83-DAEB551E5F62}" type="pres">
      <dgm:prSet presAssocID="{5D5BB08B-D966-4C0F-83F5-AADB523F650F}" presName="parentText" presStyleLbl="alignNode1" presStyleIdx="1" presStyleCnt="3">
        <dgm:presLayoutVars>
          <dgm:chMax val="1"/>
          <dgm:bulletEnabled val="1"/>
        </dgm:presLayoutVars>
      </dgm:prSet>
      <dgm:spPr/>
    </dgm:pt>
    <dgm:pt modelId="{24260702-D9BB-47A4-AFBD-84E1491FCB31}" type="pres">
      <dgm:prSet presAssocID="{5D5BB08B-D966-4C0F-83F5-AADB523F650F}" presName="descendantText" presStyleLbl="alignAcc1" presStyleIdx="1" presStyleCnt="3">
        <dgm:presLayoutVars>
          <dgm:bulletEnabled val="1"/>
        </dgm:presLayoutVars>
      </dgm:prSet>
      <dgm:spPr/>
    </dgm:pt>
    <dgm:pt modelId="{7C521612-B56F-4D7E-AC89-A505B825D805}" type="pres">
      <dgm:prSet presAssocID="{D4FCEF39-88E4-4DF3-9827-DB4BFA2814BD}" presName="sp" presStyleCnt="0"/>
      <dgm:spPr/>
    </dgm:pt>
    <dgm:pt modelId="{E74BB9E1-37A7-44EC-9936-4C6E2F227B3A}" type="pres">
      <dgm:prSet presAssocID="{C5DD331E-F78C-4717-8A24-412DC4AAC89A}" presName="composite" presStyleCnt="0"/>
      <dgm:spPr/>
    </dgm:pt>
    <dgm:pt modelId="{FC312E10-5151-454F-8D99-A22D27772DAF}" type="pres">
      <dgm:prSet presAssocID="{C5DD331E-F78C-4717-8A24-412DC4AAC89A}" presName="parentText" presStyleLbl="alignNode1" presStyleIdx="2" presStyleCnt="3">
        <dgm:presLayoutVars>
          <dgm:chMax val="1"/>
          <dgm:bulletEnabled val="1"/>
        </dgm:presLayoutVars>
      </dgm:prSet>
      <dgm:spPr/>
    </dgm:pt>
    <dgm:pt modelId="{59A1DAB9-4C2C-4722-8DFE-48BE9AA46DE7}" type="pres">
      <dgm:prSet presAssocID="{C5DD331E-F78C-4717-8A24-412DC4AAC89A}" presName="descendantText" presStyleLbl="alignAcc1" presStyleIdx="2" presStyleCnt="3" custScaleY="171494">
        <dgm:presLayoutVars>
          <dgm:bulletEnabled val="1"/>
        </dgm:presLayoutVars>
      </dgm:prSet>
      <dgm:spPr/>
    </dgm:pt>
  </dgm:ptLst>
  <dgm:cxnLst>
    <dgm:cxn modelId="{A2D1C2EF-2AE2-45A8-9186-324FC3984A28}" type="presOf" srcId="{0A373A46-0D63-4228-834D-AC149B2FADEE}" destId="{AEC8D168-FB35-4DF1-87A7-3B2E68C5E432}" srcOrd="0" destOrd="3" presId="urn:microsoft.com/office/officeart/2005/8/layout/chevron2"/>
    <dgm:cxn modelId="{13481AF9-84FB-4AF5-AD92-77E32AF3305F}" srcId="{C5DD331E-F78C-4717-8A24-412DC4AAC89A}" destId="{F6AC7048-065E-4D97-9B55-E0B1AADD6FA3}" srcOrd="3" destOrd="0" parTransId="{6DCCD78E-2B0F-4E18-91AC-913076EFC576}" sibTransId="{F420B5DF-0ECD-4409-83CC-A3248A28BD3E}"/>
    <dgm:cxn modelId="{FD6FC3E0-03E7-4FD3-B7A8-4E43A5FB2C36}" srcId="{B9459DF1-11C9-4FC3-A7CE-BF0E9551011C}" destId="{172530C1-A61A-4554-B63B-CA0B213F91E6}" srcOrd="2" destOrd="0" parTransId="{FFB4A40F-0A0E-4F57-A5D9-54B801FCF805}" sibTransId="{55023AD5-DEA0-4B81-A329-13FFE0C7A459}"/>
    <dgm:cxn modelId="{6C352F95-B3ED-4F20-A4FF-4AA91A8C3C07}" type="presOf" srcId="{D641698D-B35A-4D80-AF61-024C74EEE35D}" destId="{59A1DAB9-4C2C-4722-8DFE-48BE9AA46DE7}" srcOrd="0" destOrd="1" presId="urn:microsoft.com/office/officeart/2005/8/layout/chevron2"/>
    <dgm:cxn modelId="{2719FB2B-69E8-4096-AF14-B4D925481856}" type="presOf" srcId="{43D0C8A4-1C99-4735-972F-DABF3E4414F6}" destId="{24260702-D9BB-47A4-AFBD-84E1491FCB31}" srcOrd="0" destOrd="0" presId="urn:microsoft.com/office/officeart/2005/8/layout/chevron2"/>
    <dgm:cxn modelId="{7CA1537C-6612-4281-88A2-BA688FC458CA}" type="presOf" srcId="{B9459DF1-11C9-4FC3-A7CE-BF0E9551011C}" destId="{B7B75B80-D1B8-4E03-A0C5-B4019069EA82}" srcOrd="0" destOrd="0" presId="urn:microsoft.com/office/officeart/2005/8/layout/chevron2"/>
    <dgm:cxn modelId="{CE0C5C42-0AC3-47B1-89C1-740EDABDF117}" type="presOf" srcId="{F6AC7048-065E-4D97-9B55-E0B1AADD6FA3}" destId="{59A1DAB9-4C2C-4722-8DFE-48BE9AA46DE7}" srcOrd="0" destOrd="3" presId="urn:microsoft.com/office/officeart/2005/8/layout/chevron2"/>
    <dgm:cxn modelId="{91EFAF8B-1B6E-4D50-BEF6-FDCFCF0D170C}" type="presOf" srcId="{352BADB5-E7B1-4E32-91BC-B4DF55A46E12}" destId="{E5CFFDA0-30E8-403A-AFC0-739FF746FC06}" srcOrd="0" destOrd="0" presId="urn:microsoft.com/office/officeart/2005/8/layout/chevron2"/>
    <dgm:cxn modelId="{98356629-F9F7-4EB4-B689-A7CC55D61F96}" type="presOf" srcId="{4B12081C-585B-4904-B424-AFA45EC87E06}" destId="{AEC8D168-FB35-4DF1-87A7-3B2E68C5E432}" srcOrd="0" destOrd="0" presId="urn:microsoft.com/office/officeart/2005/8/layout/chevron2"/>
    <dgm:cxn modelId="{74C90E51-9856-4341-9932-8EF3BDF1E3F4}" srcId="{C5DD331E-F78C-4717-8A24-412DC4AAC89A}" destId="{62BFB905-6C4C-4137-BC31-410072726036}" srcOrd="5" destOrd="0" parTransId="{047D9BBE-F366-4827-92CB-D323C593B133}" sibTransId="{53128FBC-4909-42E3-BE0B-BFC419ED4855}"/>
    <dgm:cxn modelId="{E9B8C8D8-7265-4E31-8925-14F40D167D2E}" srcId="{C5DD331E-F78C-4717-8A24-412DC4AAC89A}" destId="{355D0BB6-33EE-4D90-B0EE-F81EA2BB2F06}" srcOrd="2" destOrd="0" parTransId="{485403AC-D6B0-4EDA-BB81-E5137A7C7C94}" sibTransId="{8B76AD5A-78B2-4C10-8139-D67803047D46}"/>
    <dgm:cxn modelId="{84BCE6BD-A0A4-4AAD-9E47-1BB0390649AE}" srcId="{B9459DF1-11C9-4FC3-A7CE-BF0E9551011C}" destId="{0A373A46-0D63-4228-834D-AC149B2FADEE}" srcOrd="3" destOrd="0" parTransId="{DF3FA468-3A1F-4E30-8928-32B8C248C1FE}" sibTransId="{AAACCF45-F289-4F63-A7D0-B484AA5A9284}"/>
    <dgm:cxn modelId="{B36926FB-7774-4EAA-986A-CBA8E6D0834C}" srcId="{C5DD331E-F78C-4717-8A24-412DC4AAC89A}" destId="{42F366F0-D658-4683-B7EB-C4F71A77351E}" srcOrd="6" destOrd="0" parTransId="{C17B54F0-8D02-4FCD-B6BF-C9E66F9D010E}" sibTransId="{B4DCA04B-DC8D-431B-8979-FD3EAF18E72F}"/>
    <dgm:cxn modelId="{9AAF05DE-E937-4075-9DA3-48F6BB9523AA}" srcId="{C5DD331E-F78C-4717-8A24-412DC4AAC89A}" destId="{3DF4F524-1D8A-414B-B695-7D0BA2172C48}" srcOrd="0" destOrd="0" parTransId="{6A3BD3C8-1A1D-4724-A88C-87E7CB457229}" sibTransId="{53BCF0BE-E39A-4B5D-843F-F774CEDB70E7}"/>
    <dgm:cxn modelId="{4D36EE55-F645-4A2E-9634-15F699620095}" type="presOf" srcId="{172530C1-A61A-4554-B63B-CA0B213F91E6}" destId="{AEC8D168-FB35-4DF1-87A7-3B2E68C5E432}" srcOrd="0" destOrd="2" presId="urn:microsoft.com/office/officeart/2005/8/layout/chevron2"/>
    <dgm:cxn modelId="{4953AB9D-D4CA-47F3-9037-7771B54FB838}" srcId="{B9459DF1-11C9-4FC3-A7CE-BF0E9551011C}" destId="{5627C0C9-65CB-41B3-8554-ADA7151DB68A}" srcOrd="1" destOrd="0" parTransId="{9DDC0321-A4C8-4A99-BEE5-0E82347EF1A4}" sibTransId="{C5ACA23A-9DA1-4828-A620-A33788857919}"/>
    <dgm:cxn modelId="{F106EF67-57F7-49E2-8984-4D7D2C2A8634}" srcId="{C5DD331E-F78C-4717-8A24-412DC4AAC89A}" destId="{B589AB9F-3627-4FD8-8D07-3203753F29D0}" srcOrd="4" destOrd="0" parTransId="{35BB2AB2-F639-443B-9057-862F22C2CE0A}" sibTransId="{20F06356-9950-4BF5-8B6B-B094C19EBDD8}"/>
    <dgm:cxn modelId="{5F5C0360-807D-46AD-9208-C41724A63D67}" srcId="{352BADB5-E7B1-4E32-91BC-B4DF55A46E12}" destId="{5D5BB08B-D966-4C0F-83F5-AADB523F650F}" srcOrd="1" destOrd="0" parTransId="{039D7911-9651-4F41-98DA-2DF3AAC52FED}" sibTransId="{D4FCEF39-88E4-4DF3-9827-DB4BFA2814BD}"/>
    <dgm:cxn modelId="{DF17DECE-6E51-4498-B5FA-D81804DF55AE}" type="presOf" srcId="{62BFB905-6C4C-4137-BC31-410072726036}" destId="{59A1DAB9-4C2C-4722-8DFE-48BE9AA46DE7}" srcOrd="0" destOrd="5" presId="urn:microsoft.com/office/officeart/2005/8/layout/chevron2"/>
    <dgm:cxn modelId="{3CC3ECBD-5516-44F2-98ED-D0999915686A}" srcId="{B9459DF1-11C9-4FC3-A7CE-BF0E9551011C}" destId="{4B12081C-585B-4904-B424-AFA45EC87E06}" srcOrd="0" destOrd="0" parTransId="{F8D4F1A5-74E4-4F05-AF03-A5AD5C46DC94}" sibTransId="{18D652E7-9D8B-44D5-8DD2-664D5E8544A5}"/>
    <dgm:cxn modelId="{F2BA6426-CC7E-40BA-BC3B-A95F28231E83}" type="presOf" srcId="{5627C0C9-65CB-41B3-8554-ADA7151DB68A}" destId="{AEC8D168-FB35-4DF1-87A7-3B2E68C5E432}" srcOrd="0" destOrd="1" presId="urn:microsoft.com/office/officeart/2005/8/layout/chevron2"/>
    <dgm:cxn modelId="{2FC05294-78B6-4930-8D5F-74A0659DB9F2}" srcId="{5D5BB08B-D966-4C0F-83F5-AADB523F650F}" destId="{43D0C8A4-1C99-4735-972F-DABF3E4414F6}" srcOrd="0" destOrd="0" parTransId="{AB00CD7E-EB92-422A-8373-A892BC3CF8DD}" sibTransId="{DF4B47E7-3381-4138-93B7-C5A401A1ACC3}"/>
    <dgm:cxn modelId="{2AD748B7-71E7-4376-8573-D9325724C4BB}" type="presOf" srcId="{3DF4F524-1D8A-414B-B695-7D0BA2172C48}" destId="{59A1DAB9-4C2C-4722-8DFE-48BE9AA46DE7}" srcOrd="0" destOrd="0" presId="urn:microsoft.com/office/officeart/2005/8/layout/chevron2"/>
    <dgm:cxn modelId="{E51431F7-457E-4455-B5E2-A93A4BEA0B1B}" srcId="{352BADB5-E7B1-4E32-91BC-B4DF55A46E12}" destId="{C5DD331E-F78C-4717-8A24-412DC4AAC89A}" srcOrd="2" destOrd="0" parTransId="{65A10757-53E2-4241-BEC6-E394BCFABCB0}" sibTransId="{15CBC208-8379-45DF-A2A3-3FD5E8095BBA}"/>
    <dgm:cxn modelId="{B7D3E31F-B410-47E1-867B-5D0716031AD3}" type="presOf" srcId="{355D0BB6-33EE-4D90-B0EE-F81EA2BB2F06}" destId="{59A1DAB9-4C2C-4722-8DFE-48BE9AA46DE7}" srcOrd="0" destOrd="2" presId="urn:microsoft.com/office/officeart/2005/8/layout/chevron2"/>
    <dgm:cxn modelId="{4C5E9457-B15F-41AF-B61E-F58EAF85DFA8}" srcId="{352BADB5-E7B1-4E32-91BC-B4DF55A46E12}" destId="{B9459DF1-11C9-4FC3-A7CE-BF0E9551011C}" srcOrd="0" destOrd="0" parTransId="{E77EC463-F0E8-4BE7-8906-03060C08CC5D}" sibTransId="{1D30398B-7059-4F94-8D91-AECEFB615381}"/>
    <dgm:cxn modelId="{ECC67C02-CCF9-4F0D-B6A8-00A7CB34BC3F}" type="presOf" srcId="{B589AB9F-3627-4FD8-8D07-3203753F29D0}" destId="{59A1DAB9-4C2C-4722-8DFE-48BE9AA46DE7}" srcOrd="0" destOrd="4" presId="urn:microsoft.com/office/officeart/2005/8/layout/chevron2"/>
    <dgm:cxn modelId="{26046B7A-FBC3-4CD7-A718-63B6C797555F}" type="presOf" srcId="{42F366F0-D658-4683-B7EB-C4F71A77351E}" destId="{59A1DAB9-4C2C-4722-8DFE-48BE9AA46DE7}" srcOrd="0" destOrd="6" presId="urn:microsoft.com/office/officeart/2005/8/layout/chevron2"/>
    <dgm:cxn modelId="{37DA5EDC-6E68-4DF6-8516-865BE7BE3308}" srcId="{C5DD331E-F78C-4717-8A24-412DC4AAC89A}" destId="{D641698D-B35A-4D80-AF61-024C74EEE35D}" srcOrd="1" destOrd="0" parTransId="{EFAA3431-C284-43DD-8FD4-3F62C2F4ECA8}" sibTransId="{AC3A417C-1C8E-47A3-B6CE-805241F42F29}"/>
    <dgm:cxn modelId="{1C58B245-106F-4436-A9B2-AB7BE36377E3}" type="presOf" srcId="{C5DD331E-F78C-4717-8A24-412DC4AAC89A}" destId="{FC312E10-5151-454F-8D99-A22D27772DAF}" srcOrd="0" destOrd="0" presId="urn:microsoft.com/office/officeart/2005/8/layout/chevron2"/>
    <dgm:cxn modelId="{1939DF18-74D0-4C83-8D86-0477323E4661}" type="presOf" srcId="{5D5BB08B-D966-4C0F-83F5-AADB523F650F}" destId="{F350824B-108D-4D32-8C83-DAEB551E5F62}" srcOrd="0" destOrd="0" presId="urn:microsoft.com/office/officeart/2005/8/layout/chevron2"/>
    <dgm:cxn modelId="{F84BCEEA-A485-40EB-85B1-C22E58A2DD12}" type="presParOf" srcId="{E5CFFDA0-30E8-403A-AFC0-739FF746FC06}" destId="{3EB557A3-D4A5-4FAF-8945-871947C4F653}" srcOrd="0" destOrd="0" presId="urn:microsoft.com/office/officeart/2005/8/layout/chevron2"/>
    <dgm:cxn modelId="{F2CDD84C-6D2D-494A-AB1D-0694256BAE75}" type="presParOf" srcId="{3EB557A3-D4A5-4FAF-8945-871947C4F653}" destId="{B7B75B80-D1B8-4E03-A0C5-B4019069EA82}" srcOrd="0" destOrd="0" presId="urn:microsoft.com/office/officeart/2005/8/layout/chevron2"/>
    <dgm:cxn modelId="{DB3D8964-F18A-406D-99A7-6625F6258292}" type="presParOf" srcId="{3EB557A3-D4A5-4FAF-8945-871947C4F653}" destId="{AEC8D168-FB35-4DF1-87A7-3B2E68C5E432}" srcOrd="1" destOrd="0" presId="urn:microsoft.com/office/officeart/2005/8/layout/chevron2"/>
    <dgm:cxn modelId="{7127A5FF-96D9-49E1-B424-8BD2DFCCDBE3}" type="presParOf" srcId="{E5CFFDA0-30E8-403A-AFC0-739FF746FC06}" destId="{552893AA-D926-4383-84F9-7004E4776BC8}" srcOrd="1" destOrd="0" presId="urn:microsoft.com/office/officeart/2005/8/layout/chevron2"/>
    <dgm:cxn modelId="{07BA9CBD-F1C4-4120-885B-AF06A5E3CC4B}" type="presParOf" srcId="{E5CFFDA0-30E8-403A-AFC0-739FF746FC06}" destId="{2EDCFCEB-3F24-4253-B545-A8A2F86996D6}" srcOrd="2" destOrd="0" presId="urn:microsoft.com/office/officeart/2005/8/layout/chevron2"/>
    <dgm:cxn modelId="{D139C7FE-027B-4B84-BDD6-97A5983A90CB}" type="presParOf" srcId="{2EDCFCEB-3F24-4253-B545-A8A2F86996D6}" destId="{F350824B-108D-4D32-8C83-DAEB551E5F62}" srcOrd="0" destOrd="0" presId="urn:microsoft.com/office/officeart/2005/8/layout/chevron2"/>
    <dgm:cxn modelId="{58BA9F6C-895C-411E-807D-5F9750D02B0C}" type="presParOf" srcId="{2EDCFCEB-3F24-4253-B545-A8A2F86996D6}" destId="{24260702-D9BB-47A4-AFBD-84E1491FCB31}" srcOrd="1" destOrd="0" presId="urn:microsoft.com/office/officeart/2005/8/layout/chevron2"/>
    <dgm:cxn modelId="{D28FB9D3-BB2E-4EF8-9959-27A3A27E8369}" type="presParOf" srcId="{E5CFFDA0-30E8-403A-AFC0-739FF746FC06}" destId="{7C521612-B56F-4D7E-AC89-A505B825D805}" srcOrd="3" destOrd="0" presId="urn:microsoft.com/office/officeart/2005/8/layout/chevron2"/>
    <dgm:cxn modelId="{14B4FA2B-C862-416F-9542-50EEBFDEDD92}" type="presParOf" srcId="{E5CFFDA0-30E8-403A-AFC0-739FF746FC06}" destId="{E74BB9E1-37A7-44EC-9936-4C6E2F227B3A}" srcOrd="4" destOrd="0" presId="urn:microsoft.com/office/officeart/2005/8/layout/chevron2"/>
    <dgm:cxn modelId="{BE5710C1-5571-4148-85BE-08D60F7BCF65}" type="presParOf" srcId="{E74BB9E1-37A7-44EC-9936-4C6E2F227B3A}" destId="{FC312E10-5151-454F-8D99-A22D27772DAF}" srcOrd="0" destOrd="0" presId="urn:microsoft.com/office/officeart/2005/8/layout/chevron2"/>
    <dgm:cxn modelId="{E9170332-AD16-47D5-985A-F0384CFE3AB3}" type="presParOf" srcId="{E74BB9E1-37A7-44EC-9936-4C6E2F227B3A}" destId="{59A1DAB9-4C2C-4722-8DFE-48BE9AA46DE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75B80-D1B8-4E03-A0C5-B4019069EA82}">
      <dsp:nvSpPr>
        <dsp:cNvPr id="0" name=""/>
        <dsp:cNvSpPr/>
      </dsp:nvSpPr>
      <dsp:spPr>
        <a:xfrm rot="5400000">
          <a:off x="-217381" y="225544"/>
          <a:ext cx="1449211" cy="10144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rgbClr val="C00000"/>
              </a:solidFill>
              <a:latin typeface="Futura Medium" panose="00000400000000000000" pitchFamily="2" charset="0"/>
            </a:rPr>
            <a:t>Technical Evaluation</a:t>
          </a:r>
        </a:p>
      </dsp:txBody>
      <dsp:txXfrm rot="-5400000">
        <a:off x="2" y="515386"/>
        <a:ext cx="1014447" cy="434764"/>
      </dsp:txXfrm>
    </dsp:sp>
    <dsp:sp modelId="{AEC8D168-FB35-4DF1-87A7-3B2E68C5E432}">
      <dsp:nvSpPr>
        <dsp:cNvPr id="0" name=""/>
        <dsp:cNvSpPr/>
      </dsp:nvSpPr>
      <dsp:spPr>
        <a:xfrm rot="5400000">
          <a:off x="3593487" y="-2570877"/>
          <a:ext cx="941987" cy="61000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GB" sz="1000" kern="1200" dirty="0">
              <a:latin typeface="Futura Medium" panose="00000400000000000000" pitchFamily="2" charset="0"/>
            </a:rPr>
            <a:t>Based on laboratory results, the following products emerged as possible candidates:</a:t>
          </a:r>
        </a:p>
        <a:p>
          <a:pPr marL="57150" lvl="1" indent="-57150" algn="l" defTabSz="444500">
            <a:lnSpc>
              <a:spcPct val="90000"/>
            </a:lnSpc>
            <a:spcBef>
              <a:spcPct val="0"/>
            </a:spcBef>
            <a:spcAft>
              <a:spcPct val="15000"/>
            </a:spcAft>
            <a:buChar char="•"/>
          </a:pPr>
          <a:r>
            <a:rPr lang="en-GB" sz="1000" kern="1200">
              <a:latin typeface="Futura Medium" panose="00000400000000000000" pitchFamily="2" charset="0"/>
            </a:rPr>
            <a:t>Demulsifier - Eunisell PT12172, PCN PC D9031 and Nalco EC 2206A </a:t>
          </a:r>
        </a:p>
        <a:p>
          <a:pPr marL="57150" lvl="1" indent="-57150" algn="l" defTabSz="444500">
            <a:lnSpc>
              <a:spcPct val="90000"/>
            </a:lnSpc>
            <a:spcBef>
              <a:spcPct val="0"/>
            </a:spcBef>
            <a:spcAft>
              <a:spcPct val="15000"/>
            </a:spcAft>
            <a:buChar char="•"/>
          </a:pPr>
          <a:r>
            <a:rPr lang="en-GB" sz="1000" kern="1200">
              <a:latin typeface="Futura Medium" panose="00000400000000000000" pitchFamily="2" charset="0"/>
            </a:rPr>
            <a:t>Water Clarifier - Eunisell FlocTreat 7842, PCN PC WC9917, Nalco CLAR08187</a:t>
          </a:r>
        </a:p>
        <a:p>
          <a:pPr marL="57150" lvl="1" indent="-57150" algn="l" defTabSz="444500">
            <a:lnSpc>
              <a:spcPct val="90000"/>
            </a:lnSpc>
            <a:spcBef>
              <a:spcPct val="0"/>
            </a:spcBef>
            <a:spcAft>
              <a:spcPct val="15000"/>
            </a:spcAft>
            <a:buChar char="•"/>
          </a:pPr>
          <a:r>
            <a:rPr lang="en-GB" sz="1000" kern="1200">
              <a:latin typeface="Futura Medium" panose="00000400000000000000" pitchFamily="2" charset="0"/>
            </a:rPr>
            <a:t>Scale Inhibitor - Lbenerg WFT 9203, Nalco EC 6080A</a:t>
          </a:r>
        </a:p>
      </dsp:txBody>
      <dsp:txXfrm rot="-5400000">
        <a:off x="1014447" y="54147"/>
        <a:ext cx="6054083" cy="850019"/>
      </dsp:txXfrm>
    </dsp:sp>
    <dsp:sp modelId="{F350824B-108D-4D32-8C83-DAEB551E5F62}">
      <dsp:nvSpPr>
        <dsp:cNvPr id="0" name=""/>
        <dsp:cNvSpPr/>
      </dsp:nvSpPr>
      <dsp:spPr>
        <a:xfrm rot="5400000">
          <a:off x="-217381" y="1496021"/>
          <a:ext cx="1449211" cy="10144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rgbClr val="C00000"/>
              </a:solidFill>
              <a:latin typeface="Futura Medium" panose="00000400000000000000" pitchFamily="2" charset="0"/>
            </a:rPr>
            <a:t>HSE Evaluation</a:t>
          </a:r>
        </a:p>
      </dsp:txBody>
      <dsp:txXfrm rot="-5400000">
        <a:off x="2" y="1785863"/>
        <a:ext cx="1014447" cy="434764"/>
      </dsp:txXfrm>
    </dsp:sp>
    <dsp:sp modelId="{24260702-D9BB-47A4-AFBD-84E1491FCB31}">
      <dsp:nvSpPr>
        <dsp:cNvPr id="0" name=""/>
        <dsp:cNvSpPr/>
      </dsp:nvSpPr>
      <dsp:spPr>
        <a:xfrm rot="5400000">
          <a:off x="3593487" y="-1300400"/>
          <a:ext cx="941987" cy="61000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GB" sz="1000" kern="1200">
              <a:latin typeface="Futura Medium" panose="00000400000000000000" pitchFamily="2" charset="0"/>
            </a:rPr>
            <a:t>Of the screened products only </a:t>
          </a:r>
          <a:r>
            <a:rPr lang="en-GB" sz="1000" kern="1200">
              <a:solidFill>
                <a:srgbClr val="FF0000"/>
              </a:solidFill>
              <a:latin typeface="Futura Medium" panose="00000400000000000000" pitchFamily="2" charset="0"/>
            </a:rPr>
            <a:t>Eunisell FlocTreat 7842 </a:t>
          </a:r>
          <a:r>
            <a:rPr lang="en-GB" sz="1000" kern="1200">
              <a:latin typeface="Futura Medium" panose="00000400000000000000" pitchFamily="2" charset="0"/>
            </a:rPr>
            <a:t>was highlighted on grounds of HSE concerns. This is because of its high toxicity to aquatic life at concentrations which may be in the neighborhood of those expected to be contained in the effluent water discharge overboard.</a:t>
          </a:r>
        </a:p>
      </dsp:txBody>
      <dsp:txXfrm rot="-5400000">
        <a:off x="1014447" y="1324624"/>
        <a:ext cx="6054083" cy="850019"/>
      </dsp:txXfrm>
    </dsp:sp>
    <dsp:sp modelId="{FC312E10-5151-454F-8D99-A22D27772DAF}">
      <dsp:nvSpPr>
        <dsp:cNvPr id="0" name=""/>
        <dsp:cNvSpPr/>
      </dsp:nvSpPr>
      <dsp:spPr>
        <a:xfrm rot="5400000">
          <a:off x="-217381" y="3103407"/>
          <a:ext cx="1449211" cy="101444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rgbClr val="C00000"/>
              </a:solidFill>
              <a:latin typeface="Futura Medium" panose="00000400000000000000" pitchFamily="2" charset="0"/>
            </a:rPr>
            <a:t>Preliminary</a:t>
          </a:r>
        </a:p>
        <a:p>
          <a:pPr marL="0" lvl="0" indent="0" algn="ctr" defTabSz="444500">
            <a:lnSpc>
              <a:spcPct val="90000"/>
            </a:lnSpc>
            <a:spcBef>
              <a:spcPct val="0"/>
            </a:spcBef>
            <a:spcAft>
              <a:spcPct val="35000"/>
            </a:spcAft>
            <a:buNone/>
          </a:pPr>
          <a:r>
            <a:rPr lang="en-GB" sz="1000" kern="1200" dirty="0">
              <a:solidFill>
                <a:srgbClr val="C00000"/>
              </a:solidFill>
              <a:latin typeface="Futura Medium" panose="00000400000000000000" pitchFamily="2" charset="0"/>
            </a:rPr>
            <a:t>Economic Evaluation</a:t>
          </a:r>
        </a:p>
      </dsp:txBody>
      <dsp:txXfrm rot="-5400000">
        <a:off x="2" y="3393249"/>
        <a:ext cx="1014447" cy="434764"/>
      </dsp:txXfrm>
    </dsp:sp>
    <dsp:sp modelId="{59A1DAB9-4C2C-4722-8DFE-48BE9AA46DE7}">
      <dsp:nvSpPr>
        <dsp:cNvPr id="0" name=""/>
        <dsp:cNvSpPr/>
      </dsp:nvSpPr>
      <dsp:spPr>
        <a:xfrm rot="5400000">
          <a:off x="3256330" y="307233"/>
          <a:ext cx="1616301" cy="61000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GB" sz="1000" kern="1200" dirty="0">
              <a:latin typeface="Futura Medium" panose="00000400000000000000" pitchFamily="2" charset="0"/>
            </a:rPr>
            <a:t>For preliminary analysis purposes, the annual cost associated with each chemical was estimated using the unit cost of each product at existing concentrations being applied in the field. Based on this, the following products are proposed for field trials:</a:t>
          </a:r>
        </a:p>
        <a:p>
          <a:pPr marL="57150" lvl="1" indent="-57150" algn="l" defTabSz="444500">
            <a:lnSpc>
              <a:spcPct val="90000"/>
            </a:lnSpc>
            <a:spcBef>
              <a:spcPct val="0"/>
            </a:spcBef>
            <a:spcAft>
              <a:spcPct val="15000"/>
            </a:spcAft>
            <a:buChar char="•"/>
          </a:pPr>
          <a:endParaRPr lang="en-GB" sz="1000" kern="1200">
            <a:latin typeface="Futura Medium" panose="00000400000000000000" pitchFamily="2" charset="0"/>
          </a:endParaRPr>
        </a:p>
        <a:p>
          <a:pPr marL="57150" lvl="1" indent="-57150" algn="l" defTabSz="444500">
            <a:lnSpc>
              <a:spcPct val="90000"/>
            </a:lnSpc>
            <a:spcBef>
              <a:spcPct val="0"/>
            </a:spcBef>
            <a:spcAft>
              <a:spcPct val="15000"/>
            </a:spcAft>
            <a:buChar char="•"/>
          </a:pPr>
          <a:r>
            <a:rPr lang="en-GB" sz="1000" kern="1200">
              <a:latin typeface="Futura Medium" panose="00000400000000000000" pitchFamily="2" charset="0"/>
            </a:rPr>
            <a:t> Demulsifier (PCN PC D9031 </a:t>
          </a:r>
          <a:r>
            <a:rPr lang="en-GB" sz="1000" b="0" kern="1200">
              <a:latin typeface="Futura Medium" panose="00000400000000000000" pitchFamily="2" charset="0"/>
            </a:rPr>
            <a:t>and/or Eunisell PT 12172)</a:t>
          </a:r>
        </a:p>
        <a:p>
          <a:pPr marL="57150" lvl="1" indent="-57150" algn="l" defTabSz="444500">
            <a:lnSpc>
              <a:spcPct val="90000"/>
            </a:lnSpc>
            <a:spcBef>
              <a:spcPct val="0"/>
            </a:spcBef>
            <a:spcAft>
              <a:spcPct val="15000"/>
            </a:spcAft>
            <a:buChar char="•"/>
          </a:pPr>
          <a:r>
            <a:rPr lang="en-GB" sz="1000" kern="1200">
              <a:latin typeface="Futura Medium" panose="00000400000000000000" pitchFamily="2" charset="0"/>
            </a:rPr>
            <a:t> Water Clarifier PCN PC WC9917 </a:t>
          </a:r>
          <a:endParaRPr lang="en-GB" sz="1000" b="0" kern="1200">
            <a:latin typeface="Futura Medium" panose="00000400000000000000" pitchFamily="2" charset="0"/>
          </a:endParaRPr>
        </a:p>
        <a:p>
          <a:pPr marL="57150" lvl="1" indent="-57150" algn="l" defTabSz="444500">
            <a:lnSpc>
              <a:spcPct val="90000"/>
            </a:lnSpc>
            <a:spcBef>
              <a:spcPct val="0"/>
            </a:spcBef>
            <a:spcAft>
              <a:spcPct val="15000"/>
            </a:spcAft>
            <a:buChar char="•"/>
          </a:pPr>
          <a:r>
            <a:rPr lang="en-GB" sz="1000" kern="1200" dirty="0">
              <a:latin typeface="Futura Medium" panose="00000400000000000000" pitchFamily="2" charset="0"/>
            </a:rPr>
            <a:t> Scale Inhibitor WFT 9203</a:t>
          </a:r>
        </a:p>
        <a:p>
          <a:pPr marL="57150" lvl="1" indent="-57150" algn="l" defTabSz="444500">
            <a:lnSpc>
              <a:spcPct val="90000"/>
            </a:lnSpc>
            <a:spcBef>
              <a:spcPct val="0"/>
            </a:spcBef>
            <a:spcAft>
              <a:spcPct val="15000"/>
            </a:spcAft>
            <a:buChar char="•"/>
          </a:pPr>
          <a:endParaRPr lang="en-GB" sz="1000" kern="1200">
            <a:latin typeface="Futura Medium" panose="00000400000000000000" pitchFamily="2" charset="0"/>
          </a:endParaRPr>
        </a:p>
        <a:p>
          <a:pPr marL="57150" lvl="1" indent="-57150" algn="l" defTabSz="444500">
            <a:lnSpc>
              <a:spcPct val="90000"/>
            </a:lnSpc>
            <a:spcBef>
              <a:spcPct val="0"/>
            </a:spcBef>
            <a:spcAft>
              <a:spcPct val="15000"/>
            </a:spcAft>
            <a:buChar char="•"/>
          </a:pPr>
          <a:r>
            <a:rPr lang="en-GB" sz="1000" kern="1200" dirty="0">
              <a:latin typeface="Futura Medium" panose="00000400000000000000" pitchFamily="2" charset="0"/>
            </a:rPr>
            <a:t>In total, these products present a combined opportunity to save $300 - $350k annually (high case). See table for details </a:t>
          </a:r>
        </a:p>
      </dsp:txBody>
      <dsp:txXfrm rot="-5400000">
        <a:off x="1014448" y="2628017"/>
        <a:ext cx="6021166" cy="14584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1427" tIns="45713" rIns="91427" bIns="45713"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8" y="1"/>
            <a:ext cx="3037840" cy="464820"/>
          </a:xfrm>
          <a:prstGeom prst="rect">
            <a:avLst/>
          </a:prstGeom>
        </p:spPr>
        <p:txBody>
          <a:bodyPr vert="horz" lIns="91427" tIns="45713" rIns="91427" bIns="45713" rtlCol="0"/>
          <a:lstStyle>
            <a:lvl1pPr algn="r">
              <a:defRPr sz="1200"/>
            </a:lvl1pPr>
          </a:lstStyle>
          <a:p>
            <a:fld id="{78688C09-A274-4C07-9395-CBE67C0DE912}" type="datetimeFigureOut">
              <a:rPr lang="en-GB" smtClean="0">
                <a:latin typeface="Futura Medium" pitchFamily="2" charset="0"/>
              </a:rPr>
              <a:pPr/>
              <a:t>25/04/2017</a:t>
            </a:fld>
            <a:endParaRPr lang="en-GB" dirty="0">
              <a:latin typeface="Futura Medium" pitchFamily="2" charset="0"/>
            </a:endParaRPr>
          </a:p>
        </p:txBody>
      </p:sp>
      <p:sp>
        <p:nvSpPr>
          <p:cNvPr id="4" name="Footer Placeholder 3"/>
          <p:cNvSpPr>
            <a:spLocks noGrp="1"/>
          </p:cNvSpPr>
          <p:nvPr>
            <p:ph type="ftr" sz="quarter" idx="2"/>
          </p:nvPr>
        </p:nvSpPr>
        <p:spPr>
          <a:xfrm>
            <a:off x="0" y="8829968"/>
            <a:ext cx="3037840" cy="464820"/>
          </a:xfrm>
          <a:prstGeom prst="rect">
            <a:avLst/>
          </a:prstGeom>
        </p:spPr>
        <p:txBody>
          <a:bodyPr vert="horz" lIns="91427" tIns="45713" rIns="91427" bIns="45713"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8" y="8829968"/>
            <a:ext cx="3037840" cy="464820"/>
          </a:xfrm>
          <a:prstGeom prst="rect">
            <a:avLst/>
          </a:prstGeom>
        </p:spPr>
        <p:txBody>
          <a:bodyPr vert="horz" lIns="91427" tIns="45713" rIns="91427" bIns="45713"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1427" tIns="45713" rIns="91427" bIns="45713"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8" y="1"/>
            <a:ext cx="3037840" cy="464820"/>
          </a:xfrm>
          <a:prstGeom prst="rect">
            <a:avLst/>
          </a:prstGeom>
        </p:spPr>
        <p:txBody>
          <a:bodyPr vert="horz" lIns="91427" tIns="45713" rIns="91427" bIns="45713" rtlCol="0"/>
          <a:lstStyle>
            <a:lvl1pPr algn="r">
              <a:defRPr sz="1200">
                <a:latin typeface="Futura Medium" pitchFamily="2" charset="0"/>
              </a:defRPr>
            </a:lvl1pPr>
          </a:lstStyle>
          <a:p>
            <a:fld id="{E8910CE4-810D-4C84-B7AD-48C304FEA169}" type="datetimeFigureOut">
              <a:rPr lang="en-GB" smtClean="0"/>
              <a:pPr/>
              <a:t>25/04/2017</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27" tIns="45713" rIns="91427" bIns="45713"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27" tIns="45713" rIns="91427" bIns="45713"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1427" tIns="45713" rIns="91427" bIns="45713"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1427" tIns="45713" rIns="91427" bIns="45713"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B21712-B176-4759-AC78-DC165FCA9953}" type="slidenum">
              <a:rPr lang="en-US" smtClean="0"/>
              <a:pPr/>
              <a:t>1</a:t>
            </a:fld>
            <a:endParaRPr lang="en-US"/>
          </a:p>
        </p:txBody>
      </p:sp>
    </p:spTree>
    <p:extLst>
      <p:ext uri="{BB962C8B-B14F-4D97-AF65-F5344CB8AC3E}">
        <p14:creationId xmlns:p14="http://schemas.microsoft.com/office/powerpoint/2010/main" val="117047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B21712-B176-4759-AC78-DC165FCA9953}" type="slidenum">
              <a:rPr lang="en-US" smtClean="0"/>
              <a:pPr/>
              <a:t>2</a:t>
            </a:fld>
            <a:endParaRPr lang="en-US"/>
          </a:p>
        </p:txBody>
      </p:sp>
    </p:spTree>
    <p:extLst>
      <p:ext uri="{BB962C8B-B14F-4D97-AF65-F5344CB8AC3E}">
        <p14:creationId xmlns:p14="http://schemas.microsoft.com/office/powerpoint/2010/main" val="67394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B21712-B176-4759-AC78-DC165FCA9953}" type="slidenum">
              <a:rPr lang="en-US" smtClean="0"/>
              <a:pPr/>
              <a:t>3</a:t>
            </a:fld>
            <a:endParaRPr lang="en-US"/>
          </a:p>
        </p:txBody>
      </p:sp>
    </p:spTree>
    <p:extLst>
      <p:ext uri="{BB962C8B-B14F-4D97-AF65-F5344CB8AC3E}">
        <p14:creationId xmlns:p14="http://schemas.microsoft.com/office/powerpoint/2010/main" val="285429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B21712-B176-4759-AC78-DC165FCA9953}" type="slidenum">
              <a:rPr lang="en-US" smtClean="0"/>
              <a:pPr/>
              <a:t>4</a:t>
            </a:fld>
            <a:endParaRPr lang="en-US"/>
          </a:p>
        </p:txBody>
      </p:sp>
    </p:spTree>
    <p:extLst>
      <p:ext uri="{BB962C8B-B14F-4D97-AF65-F5344CB8AC3E}">
        <p14:creationId xmlns:p14="http://schemas.microsoft.com/office/powerpoint/2010/main" val="1170474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3"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2"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1"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1" y="4840135"/>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p:ph type="pic" sz="quarter" idx="12"/>
          </p:nvPr>
        </p:nvSpPr>
        <p:spPr>
          <a:xfrm>
            <a:off x="6848421" y="2795384"/>
            <a:ext cx="4830819" cy="3049484"/>
          </a:xfrm>
        </p:spPr>
        <p:txBody>
          <a:bodyPr/>
          <a:lstStyle>
            <a:lvl1pPr>
              <a:defRPr sz="2133"/>
            </a:lvl1pPr>
          </a:lstStyle>
          <a:p>
            <a:r>
              <a:rPr lang="en-US" dirty="0"/>
              <a:t>Click icon to add picture</a:t>
            </a:r>
            <a:endParaRPr lang="en-GB" dirty="0"/>
          </a:p>
        </p:txBody>
      </p:sp>
    </p:spTree>
    <p:extLst>
      <p:ext uri="{BB962C8B-B14F-4D97-AF65-F5344CB8AC3E}">
        <p14:creationId xmlns:p14="http://schemas.microsoft.com/office/powerpoint/2010/main" val="17305675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4" y="712803"/>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4" y="1528764"/>
            <a:ext cx="11171239"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20156603"/>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856"/>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1" y="2637052"/>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1"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3"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2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TextBox 12" descr="CONFIDENTIAL_TAG_0xFFEE"/>
          <p:cNvSpPr txBox="1"/>
          <p:nvPr/>
        </p:nvSpPr>
        <p:spPr bwMode="auto">
          <a:xfrm>
            <a:off x="8466411" y="6469271"/>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40448051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16" y="1280160"/>
            <a:ext cx="4300223" cy="4300222"/>
          </a:xfrm>
          <a:prstGeom prst="rect">
            <a:avLst/>
          </a:prstGeom>
        </p:spPr>
      </p:pic>
      <p:sp>
        <p:nvSpPr>
          <p:cNvPr id="4"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Tree>
    <p:extLst>
      <p:ext uri="{BB962C8B-B14F-4D97-AF65-F5344CB8AC3E}">
        <p14:creationId xmlns:p14="http://schemas.microsoft.com/office/powerpoint/2010/main" val="2091645711"/>
      </p:ext>
    </p:extLst>
  </p:cSld>
  <p:clrMapOvr>
    <a:masterClrMapping/>
  </p:clrMapOvr>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79" name="think-cell Slide" r:id="rId8" imgW="270" imgH="270" progId="TCLayout.ActiveDocument.1">
                  <p:embed/>
                </p:oleObj>
              </mc:Choice>
              <mc:Fallback>
                <p:oleObj name="think-cell Slide" r:id="rId8" imgW="270" imgH="270" progId="TCLayout.ActiveDocument.1">
                  <p:embed/>
                  <p:pic>
                    <p:nvPicPr>
                      <p:cNvPr id="2" name="Object 1"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08004" y="1528763"/>
            <a:ext cx="1117123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4" y="712804"/>
            <a:ext cx="1117123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5"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TextBox 8" descr="CONFIDENTIAL_TAG_0xFFEE"/>
          <p:cNvSpPr txBox="1"/>
          <p:nvPr/>
        </p:nvSpPr>
        <p:spPr bwMode="auto">
          <a:xfrm>
            <a:off x="-31746" y="6710652"/>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2121714252"/>
      </p:ext>
    </p:extLst>
  </p:cSld>
  <p:clrMap bg1="lt1" tx1="dk1" bg2="lt2" tx2="dk2" accent1="accent1" accent2="accent2" accent3="accent3" accent4="accent4" accent5="accent5" accent6="accent6" hlink="hlink" folHlink="folHlink"/>
  <p:sldLayoutIdLst>
    <p:sldLayoutId id="2147483727" r:id="rId1"/>
    <p:sldLayoutId id="2147483730" r:id="rId2"/>
    <p:sldLayoutId id="2147483736" r:id="rId3"/>
    <p:sldLayoutId id="2147483742" r:id="rId4"/>
  </p:sldLayoutIdLst>
  <p:transition>
    <p:fade/>
  </p:transition>
  <p:hf hdr="0" ftr="0" dt="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5" orient="horz" pos="963">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85" y="156233"/>
            <a:ext cx="8790915" cy="307975"/>
          </a:xfrm>
        </p:spPr>
        <p:txBody>
          <a:bodyPr/>
          <a:lstStyle/>
          <a:p>
            <a:pPr>
              <a:defRPr/>
            </a:pPr>
            <a:r>
              <a:rPr lang="en-US" sz="2000" dirty="0"/>
              <a:t>Project Title: </a:t>
            </a:r>
            <a:r>
              <a:rPr lang="en-GB" sz="2000" dirty="0">
                <a:ea typeface="Calibri" panose="020F0502020204030204" pitchFamily="34" charset="0"/>
                <a:cs typeface="Times New Roman" panose="02020603050405020304" pitchFamily="18" charset="0"/>
              </a:rPr>
              <a:t>Sea Eagle Chemical Supply Strategy Review</a:t>
            </a:r>
            <a:br>
              <a:rPr lang="en-GB" sz="2000" dirty="0">
                <a:ea typeface="Calibri" panose="020F0502020204030204" pitchFamily="34" charset="0"/>
                <a:cs typeface="Times New Roman" panose="02020603050405020304" pitchFamily="18" charset="0"/>
              </a:rPr>
            </a:br>
            <a:endParaRPr lang="en-US" sz="2000" dirty="0"/>
          </a:p>
        </p:txBody>
      </p:sp>
      <p:sp>
        <p:nvSpPr>
          <p:cNvPr id="7" name="Text Placeholder 2"/>
          <p:cNvSpPr txBox="1">
            <a:spLocks/>
          </p:cNvSpPr>
          <p:nvPr/>
        </p:nvSpPr>
        <p:spPr>
          <a:xfrm>
            <a:off x="1295400" y="838201"/>
            <a:ext cx="9429577" cy="1371600"/>
          </a:xfrm>
          <a:prstGeom prst="rect">
            <a:avLst/>
          </a:prstGeom>
          <a:noFill/>
          <a:ln w="19050">
            <a:solidFill>
              <a:srgbClr val="FBD019"/>
            </a:solidFill>
          </a:ln>
          <a:effectLst>
            <a:glow rad="63500">
              <a:srgbClr val="FBD019">
                <a:alpha val="40000"/>
              </a:srgbClr>
            </a:glow>
          </a:effectLst>
        </p:spPr>
        <p:txBody>
          <a:bodyPr/>
          <a:lstStyle/>
          <a:p>
            <a:pPr algn="ctr">
              <a:spcAft>
                <a:spcPts val="500"/>
              </a:spcAft>
              <a:defRPr/>
            </a:pPr>
            <a:r>
              <a:rPr lang="en-GB" sz="1600" b="1" dirty="0">
                <a:solidFill>
                  <a:srgbClr val="C00000"/>
                </a:solidFill>
                <a:effectLst>
                  <a:outerShdw blurRad="38100" dist="38100" dir="2700000" algn="tl">
                    <a:srgbClr val="000000">
                      <a:alpha val="43137"/>
                    </a:srgbClr>
                  </a:outerShdw>
                </a:effectLst>
              </a:rPr>
              <a:t>Business Case/objectives</a:t>
            </a:r>
            <a:endParaRPr lang="en-GB" sz="1600" dirty="0"/>
          </a:p>
          <a:p>
            <a:pPr algn="ctr"/>
            <a:endParaRPr lang="en-GB" sz="1600" dirty="0"/>
          </a:p>
          <a:p>
            <a:pPr algn="ctr"/>
            <a:r>
              <a:rPr lang="en-GB" sz="1600" dirty="0"/>
              <a:t>To reduce chemical operating costs and ensure uninterrupted production chemical availability</a:t>
            </a:r>
          </a:p>
        </p:txBody>
      </p:sp>
      <p:sp>
        <p:nvSpPr>
          <p:cNvPr id="13" name="Text Placeholder 2"/>
          <p:cNvSpPr txBox="1">
            <a:spLocks/>
          </p:cNvSpPr>
          <p:nvPr/>
        </p:nvSpPr>
        <p:spPr>
          <a:xfrm>
            <a:off x="4094162" y="2362200"/>
            <a:ext cx="3765123" cy="4038600"/>
          </a:xfrm>
          <a:prstGeom prst="rect">
            <a:avLst/>
          </a:prstGeom>
          <a:ln w="19050">
            <a:solidFill>
              <a:srgbClr val="FBD019"/>
            </a:solidFill>
          </a:ln>
        </p:spPr>
        <p:txBody>
          <a:bodyPr/>
          <a:lstStyle/>
          <a:p>
            <a:pPr algn="ctr">
              <a:spcAft>
                <a:spcPts val="500"/>
              </a:spcAft>
              <a:defRPr/>
            </a:pPr>
            <a:r>
              <a:rPr lang="en-US" sz="1200" b="1" dirty="0">
                <a:solidFill>
                  <a:srgbClr val="C00000"/>
                </a:solidFill>
              </a:rPr>
              <a:t>Project Scope/Actions  </a:t>
            </a:r>
          </a:p>
          <a:p>
            <a:pPr>
              <a:defRPr/>
            </a:pPr>
            <a:r>
              <a:rPr lang="en-US" sz="1200" b="1" dirty="0">
                <a:solidFill>
                  <a:srgbClr val="C00000"/>
                </a:solidFill>
              </a:rPr>
              <a:t>Scope</a:t>
            </a:r>
          </a:p>
          <a:p>
            <a:pPr algn="just">
              <a:buClr>
                <a:srgbClr val="C00000"/>
              </a:buClr>
              <a:defRPr/>
            </a:pPr>
            <a:r>
              <a:rPr lang="en-GB" sz="1200" dirty="0"/>
              <a:t>The following chemical applications shall be covered :</a:t>
            </a:r>
          </a:p>
          <a:p>
            <a:pPr marL="285750" indent="-285750" algn="just">
              <a:buClr>
                <a:srgbClr val="C00000"/>
              </a:buClr>
              <a:buFont typeface="Wingdings" panose="05000000000000000000" pitchFamily="2" charset="2"/>
              <a:buChar char="q"/>
              <a:defRPr/>
            </a:pPr>
            <a:r>
              <a:rPr lang="en-GB" sz="1200" dirty="0"/>
              <a:t>Demulsifier</a:t>
            </a:r>
          </a:p>
          <a:p>
            <a:pPr marL="285750" indent="-285750" algn="just">
              <a:buClr>
                <a:srgbClr val="C00000"/>
              </a:buClr>
              <a:buFont typeface="Wingdings" panose="05000000000000000000" pitchFamily="2" charset="2"/>
              <a:buChar char="q"/>
              <a:defRPr/>
            </a:pPr>
            <a:r>
              <a:rPr lang="en-GB" sz="1200" dirty="0"/>
              <a:t>Scale Inhibitor</a:t>
            </a:r>
          </a:p>
          <a:p>
            <a:pPr marL="285750" indent="-285750" algn="just">
              <a:buClr>
                <a:srgbClr val="C00000"/>
              </a:buClr>
              <a:buFont typeface="Wingdings" panose="05000000000000000000" pitchFamily="2" charset="2"/>
              <a:buChar char="q"/>
              <a:defRPr/>
            </a:pPr>
            <a:r>
              <a:rPr lang="en-GB" sz="1200" dirty="0"/>
              <a:t>Water Clarifier</a:t>
            </a:r>
          </a:p>
          <a:p>
            <a:pPr algn="just">
              <a:buClr>
                <a:srgbClr val="C00000"/>
              </a:buClr>
              <a:defRPr/>
            </a:pPr>
            <a:endParaRPr lang="en-US" sz="1200" dirty="0"/>
          </a:p>
          <a:p>
            <a:pPr algn="just">
              <a:buClr>
                <a:srgbClr val="C00000"/>
              </a:buClr>
              <a:defRPr/>
            </a:pPr>
            <a:r>
              <a:rPr lang="en-GB" sz="1200" dirty="0"/>
              <a:t>The pool of vendors whose products will be assessed are: </a:t>
            </a:r>
          </a:p>
          <a:p>
            <a:pPr marL="285750" indent="-285750" algn="just">
              <a:buClr>
                <a:srgbClr val="C00000"/>
              </a:buClr>
              <a:buFont typeface="Wingdings" panose="05000000000000000000" pitchFamily="2" charset="2"/>
              <a:buChar char="q"/>
              <a:defRPr/>
            </a:pPr>
            <a:r>
              <a:rPr lang="en-GB" sz="1200" dirty="0"/>
              <a:t>Nalco Energy Services</a:t>
            </a:r>
          </a:p>
          <a:p>
            <a:pPr marL="285750" indent="-285750" algn="just">
              <a:buClr>
                <a:srgbClr val="C00000"/>
              </a:buClr>
              <a:buFont typeface="Wingdings" panose="05000000000000000000" pitchFamily="2" charset="2"/>
              <a:buChar char="q"/>
              <a:defRPr/>
            </a:pPr>
            <a:r>
              <a:rPr lang="en-GB" sz="1200" dirty="0"/>
              <a:t>LBENERG</a:t>
            </a:r>
          </a:p>
          <a:p>
            <a:pPr marL="285750" indent="-285750" algn="just">
              <a:buClr>
                <a:srgbClr val="C00000"/>
              </a:buClr>
              <a:buFont typeface="Wingdings" panose="05000000000000000000" pitchFamily="2" charset="2"/>
              <a:buChar char="q"/>
              <a:defRPr/>
            </a:pPr>
            <a:r>
              <a:rPr lang="en-GB" sz="1200" dirty="0"/>
              <a:t>Eunisell Chemicals</a:t>
            </a:r>
          </a:p>
          <a:p>
            <a:pPr marL="285750" indent="-285750" algn="just">
              <a:buClr>
                <a:srgbClr val="C00000"/>
              </a:buClr>
              <a:buFont typeface="Wingdings" panose="05000000000000000000" pitchFamily="2" charset="2"/>
              <a:buChar char="q"/>
              <a:defRPr/>
            </a:pPr>
            <a:r>
              <a:rPr lang="en-GB" sz="1200" dirty="0"/>
              <a:t>Production Chemicals Nigeria</a:t>
            </a:r>
          </a:p>
          <a:p>
            <a:pPr algn="just">
              <a:buClr>
                <a:srgbClr val="C00000"/>
              </a:buClr>
              <a:defRPr/>
            </a:pPr>
            <a:endParaRPr lang="en-GB" sz="1200" dirty="0"/>
          </a:p>
          <a:p>
            <a:pPr algn="just">
              <a:buClr>
                <a:srgbClr val="C00000"/>
              </a:buClr>
              <a:defRPr/>
            </a:pPr>
            <a:endParaRPr lang="en-US" sz="1200" dirty="0"/>
          </a:p>
          <a:p>
            <a:pPr algn="just">
              <a:buClr>
                <a:srgbClr val="C00000"/>
              </a:buClr>
              <a:defRPr/>
            </a:pPr>
            <a:r>
              <a:rPr lang="en-US" sz="1200" b="1" dirty="0">
                <a:solidFill>
                  <a:srgbClr val="C00000"/>
                </a:solidFill>
              </a:rPr>
              <a:t>Deliverables</a:t>
            </a:r>
          </a:p>
          <a:p>
            <a:pPr marL="285750" indent="-285750" algn="just">
              <a:buClr>
                <a:srgbClr val="C00000"/>
              </a:buClr>
              <a:buFont typeface="Wingdings" panose="05000000000000000000" pitchFamily="2" charset="2"/>
              <a:buChar char="q"/>
              <a:defRPr/>
            </a:pPr>
            <a:r>
              <a:rPr lang="en-GB" sz="1200" dirty="0"/>
              <a:t>Chemical Screening of alternative products</a:t>
            </a:r>
          </a:p>
          <a:p>
            <a:pPr marL="285750" indent="-285750" algn="just">
              <a:buClr>
                <a:srgbClr val="C00000"/>
              </a:buClr>
              <a:buFont typeface="Wingdings" panose="05000000000000000000" pitchFamily="2" charset="2"/>
              <a:buChar char="q"/>
              <a:defRPr/>
            </a:pPr>
            <a:r>
              <a:rPr lang="en-GB" sz="1200" dirty="0"/>
              <a:t>Field Trials of selected chemicals</a:t>
            </a:r>
          </a:p>
          <a:p>
            <a:pPr marL="285750" indent="-285750" algn="just">
              <a:buClr>
                <a:srgbClr val="C00000"/>
              </a:buClr>
              <a:buFont typeface="Wingdings" panose="05000000000000000000" pitchFamily="2" charset="2"/>
              <a:buChar char="q"/>
              <a:defRPr/>
            </a:pPr>
            <a:r>
              <a:rPr lang="en-GB" sz="1200" dirty="0"/>
              <a:t>Decreased total cost of ownership of chemical applications in scope</a:t>
            </a:r>
          </a:p>
          <a:p>
            <a:pPr algn="just">
              <a:buClr>
                <a:srgbClr val="C00000"/>
              </a:buClr>
              <a:defRPr/>
            </a:pPr>
            <a:endParaRPr lang="en-US" sz="1200" dirty="0"/>
          </a:p>
          <a:p>
            <a:pPr marL="285750" indent="-285750" algn="just">
              <a:buClr>
                <a:srgbClr val="C00000"/>
              </a:buClr>
              <a:buFont typeface="Wingdings" panose="05000000000000000000" pitchFamily="2" charset="2"/>
              <a:buChar char="q"/>
              <a:defRPr/>
            </a:pPr>
            <a:endParaRPr lang="en-US" sz="1200" dirty="0"/>
          </a:p>
          <a:p>
            <a:pPr marL="285750" indent="-285750" algn="just">
              <a:buClr>
                <a:srgbClr val="C00000"/>
              </a:buClr>
              <a:buFont typeface="Wingdings" panose="05000000000000000000" pitchFamily="2" charset="2"/>
              <a:buChar char="q"/>
              <a:defRPr/>
            </a:pPr>
            <a:endParaRPr lang="en-US" sz="1200" dirty="0"/>
          </a:p>
          <a:p>
            <a:pPr marL="742950" lvl="1" indent="-285750">
              <a:buFont typeface="Wingdings" panose="05000000000000000000" pitchFamily="2" charset="2"/>
              <a:buChar char="§"/>
              <a:defRPr/>
            </a:pPr>
            <a:endParaRPr lang="en-GB" sz="1200" dirty="0"/>
          </a:p>
        </p:txBody>
      </p:sp>
      <p:sp>
        <p:nvSpPr>
          <p:cNvPr id="22" name="Text Placeholder 2"/>
          <p:cNvSpPr txBox="1">
            <a:spLocks/>
          </p:cNvSpPr>
          <p:nvPr/>
        </p:nvSpPr>
        <p:spPr>
          <a:xfrm>
            <a:off x="8132762" y="3624063"/>
            <a:ext cx="2590800" cy="2776736"/>
          </a:xfrm>
          <a:prstGeom prst="rect">
            <a:avLst/>
          </a:prstGeom>
          <a:ln w="19050">
            <a:solidFill>
              <a:srgbClr val="FBD019"/>
            </a:solidFill>
          </a:ln>
        </p:spPr>
        <p:txBody>
          <a:bodyPr/>
          <a:lstStyle/>
          <a:p>
            <a:pPr marL="0" lvl="1" algn="just">
              <a:spcBef>
                <a:spcPts val="300"/>
              </a:spcBef>
              <a:spcAft>
                <a:spcPts val="500"/>
              </a:spcAft>
              <a:defRPr/>
            </a:pPr>
            <a:r>
              <a:rPr lang="en-US" altLang="en-US" sz="1200" b="1" dirty="0">
                <a:solidFill>
                  <a:srgbClr val="C00000"/>
                </a:solidFill>
              </a:rPr>
              <a:t>LT Sponsor: </a:t>
            </a:r>
            <a:r>
              <a:rPr lang="en-US" altLang="en-US" sz="1200" dirty="0">
                <a:solidFill>
                  <a:schemeClr val="bg2">
                    <a:lumMod val="50000"/>
                  </a:schemeClr>
                </a:solidFill>
              </a:rPr>
              <a:t>David Martin</a:t>
            </a:r>
          </a:p>
          <a:p>
            <a:pPr marL="0" lvl="1" algn="just">
              <a:spcBef>
                <a:spcPts val="300"/>
              </a:spcBef>
              <a:spcAft>
                <a:spcPts val="500"/>
              </a:spcAft>
              <a:defRPr/>
            </a:pPr>
            <a:r>
              <a:rPr lang="en-US" altLang="en-US" sz="1200" b="1" dirty="0">
                <a:solidFill>
                  <a:srgbClr val="C00000"/>
                </a:solidFill>
              </a:rPr>
              <a:t>Work stream Lead: </a:t>
            </a:r>
            <a:r>
              <a:rPr lang="en-US" altLang="en-US" sz="1200" dirty="0">
                <a:solidFill>
                  <a:schemeClr val="bg2">
                    <a:lumMod val="50000"/>
                  </a:schemeClr>
                </a:solidFill>
              </a:rPr>
              <a:t>Akintunde Atanda</a:t>
            </a:r>
          </a:p>
          <a:p>
            <a:pPr marL="0" lvl="1">
              <a:spcBef>
                <a:spcPts val="300"/>
              </a:spcBef>
              <a:spcAft>
                <a:spcPct val="0"/>
              </a:spcAft>
              <a:buClr>
                <a:srgbClr val="C00000"/>
              </a:buClr>
              <a:defRPr/>
            </a:pPr>
            <a:r>
              <a:rPr lang="en-US" altLang="en-US" sz="1200" b="1" dirty="0">
                <a:solidFill>
                  <a:srgbClr val="C00000"/>
                </a:solidFill>
              </a:rPr>
              <a:t>Project Team</a:t>
            </a:r>
          </a:p>
          <a:p>
            <a:pPr marL="228600" lvl="1" indent="-228600">
              <a:spcBef>
                <a:spcPts val="300"/>
              </a:spcBef>
              <a:spcAft>
                <a:spcPct val="0"/>
              </a:spcAft>
              <a:buClr>
                <a:srgbClr val="C00000"/>
              </a:buClr>
              <a:buFont typeface="Wingdings" panose="05000000000000000000" pitchFamily="2" charset="2"/>
              <a:buChar char="q"/>
              <a:defRPr/>
            </a:pPr>
            <a:r>
              <a:rPr lang="en-US" altLang="en-US" sz="1200" dirty="0">
                <a:solidFill>
                  <a:schemeClr val="bg2">
                    <a:lumMod val="50000"/>
                  </a:schemeClr>
                </a:solidFill>
              </a:rPr>
              <a:t>Iyalla Collins</a:t>
            </a:r>
          </a:p>
          <a:p>
            <a:pPr marL="228600" lvl="1" indent="-228600">
              <a:spcBef>
                <a:spcPts val="300"/>
              </a:spcBef>
              <a:spcAft>
                <a:spcPct val="0"/>
              </a:spcAft>
              <a:buClr>
                <a:srgbClr val="C00000"/>
              </a:buClr>
              <a:buFont typeface="Wingdings" panose="05000000000000000000" pitchFamily="2" charset="2"/>
              <a:buChar char="q"/>
              <a:defRPr/>
            </a:pPr>
            <a:r>
              <a:rPr lang="en-US" altLang="en-US" sz="1200" dirty="0">
                <a:solidFill>
                  <a:schemeClr val="bg2">
                    <a:lumMod val="50000"/>
                  </a:schemeClr>
                </a:solidFill>
              </a:rPr>
              <a:t>Achara Azubuike</a:t>
            </a:r>
          </a:p>
          <a:p>
            <a:pPr marL="171450" indent="-171450">
              <a:defRPr/>
            </a:pPr>
            <a:endParaRPr lang="en-GB" sz="1200" b="1" dirty="0">
              <a:solidFill>
                <a:schemeClr val="bg2">
                  <a:lumMod val="50000"/>
                </a:schemeClr>
              </a:solidFill>
            </a:endParaRPr>
          </a:p>
          <a:p>
            <a:pPr>
              <a:defRPr/>
            </a:pPr>
            <a:endParaRPr lang="en-US" sz="1200" dirty="0">
              <a:solidFill>
                <a:schemeClr val="bg2">
                  <a:lumMod val="50000"/>
                </a:schemeClr>
              </a:solidFill>
            </a:endParaRPr>
          </a:p>
          <a:p>
            <a:pPr marL="171450" indent="-171450" algn="just">
              <a:spcBef>
                <a:spcPts val="200"/>
              </a:spcBef>
              <a:spcAft>
                <a:spcPts val="200"/>
              </a:spcAft>
              <a:buClr>
                <a:schemeClr val="accent3">
                  <a:lumMod val="50000"/>
                </a:schemeClr>
              </a:buClr>
              <a:buSzPct val="125000"/>
              <a:buFont typeface="Wingdings" pitchFamily="2" charset="2"/>
              <a:buChar char="§"/>
              <a:defRPr/>
            </a:pPr>
            <a:endParaRPr lang="en-US" sz="1200" dirty="0">
              <a:solidFill>
                <a:schemeClr val="bg2">
                  <a:lumMod val="50000"/>
                </a:schemeClr>
              </a:solidFill>
            </a:endParaRPr>
          </a:p>
        </p:txBody>
      </p:sp>
      <p:sp>
        <p:nvSpPr>
          <p:cNvPr id="10" name="Text Placeholder 2"/>
          <p:cNvSpPr txBox="1">
            <a:spLocks/>
          </p:cNvSpPr>
          <p:nvPr/>
        </p:nvSpPr>
        <p:spPr>
          <a:xfrm>
            <a:off x="1295400" y="3624062"/>
            <a:ext cx="2570162" cy="2776737"/>
          </a:xfrm>
          <a:prstGeom prst="rect">
            <a:avLst/>
          </a:prstGeom>
          <a:solidFill>
            <a:schemeClr val="bg1"/>
          </a:solidFill>
          <a:ln w="19050">
            <a:solidFill>
              <a:srgbClr val="FBD019"/>
            </a:solidFill>
          </a:ln>
        </p:spPr>
        <p:txBody>
          <a:bodyPr/>
          <a:lstStyle/>
          <a:p>
            <a:pPr algn="ctr">
              <a:spcAft>
                <a:spcPts val="500"/>
              </a:spcAft>
              <a:defRPr/>
            </a:pPr>
            <a:r>
              <a:rPr lang="en-GB" sz="1200" b="1" dirty="0">
                <a:solidFill>
                  <a:srgbClr val="C00000"/>
                </a:solidFill>
              </a:rPr>
              <a:t>High-level Timeline</a:t>
            </a:r>
            <a:endParaRPr lang="en-GB" sz="1200" dirty="0">
              <a:solidFill>
                <a:srgbClr val="C00000"/>
              </a:solidFill>
            </a:endParaRPr>
          </a:p>
          <a:p>
            <a:pPr marL="228600" indent="-228600">
              <a:buClr>
                <a:srgbClr val="C00000"/>
              </a:buClr>
              <a:buFont typeface="Wingdings" panose="05000000000000000000" pitchFamily="2" charset="2"/>
              <a:buChar char="q"/>
              <a:defRPr/>
            </a:pPr>
            <a:r>
              <a:rPr lang="en-GB" sz="1200" dirty="0">
                <a:solidFill>
                  <a:schemeClr val="bg2">
                    <a:lumMod val="50000"/>
                  </a:schemeClr>
                </a:solidFill>
              </a:rPr>
              <a:t>L0-L1:Done</a:t>
            </a:r>
          </a:p>
          <a:p>
            <a:pPr marL="228600" indent="-228600">
              <a:spcBef>
                <a:spcPts val="300"/>
              </a:spcBef>
              <a:buClr>
                <a:srgbClr val="C00000"/>
              </a:buClr>
              <a:buFont typeface="Wingdings" panose="05000000000000000000" pitchFamily="2" charset="2"/>
              <a:buChar char="q"/>
              <a:defRPr/>
            </a:pPr>
            <a:r>
              <a:rPr lang="en-GB" sz="1200" dirty="0">
                <a:solidFill>
                  <a:schemeClr val="bg2">
                    <a:lumMod val="50000"/>
                  </a:schemeClr>
                </a:solidFill>
              </a:rPr>
              <a:t>L2:May 18</a:t>
            </a:r>
            <a:r>
              <a:rPr lang="en-GB" sz="1200" baseline="30000" dirty="0">
                <a:solidFill>
                  <a:schemeClr val="bg2">
                    <a:lumMod val="50000"/>
                  </a:schemeClr>
                </a:solidFill>
              </a:rPr>
              <a:t>th</a:t>
            </a:r>
            <a:r>
              <a:rPr lang="en-GB" sz="1200" dirty="0">
                <a:solidFill>
                  <a:schemeClr val="bg2">
                    <a:lumMod val="50000"/>
                  </a:schemeClr>
                </a:solidFill>
              </a:rPr>
              <a:t> 2017</a:t>
            </a:r>
          </a:p>
          <a:p>
            <a:pPr marL="228600" indent="-228600">
              <a:spcBef>
                <a:spcPts val="300"/>
              </a:spcBef>
              <a:buClr>
                <a:srgbClr val="C00000"/>
              </a:buClr>
              <a:buFont typeface="Wingdings" panose="05000000000000000000" pitchFamily="2" charset="2"/>
              <a:buChar char="q"/>
              <a:defRPr/>
            </a:pPr>
            <a:r>
              <a:rPr lang="en-GB" sz="1200" dirty="0">
                <a:solidFill>
                  <a:schemeClr val="bg2">
                    <a:lumMod val="50000"/>
                  </a:schemeClr>
                </a:solidFill>
              </a:rPr>
              <a:t>L3: May 31</a:t>
            </a:r>
            <a:r>
              <a:rPr lang="en-GB" sz="1200" baseline="30000" dirty="0">
                <a:solidFill>
                  <a:schemeClr val="bg2">
                    <a:lumMod val="50000"/>
                  </a:schemeClr>
                </a:solidFill>
              </a:rPr>
              <a:t>st</a:t>
            </a:r>
            <a:r>
              <a:rPr lang="en-GB" sz="1200" dirty="0">
                <a:solidFill>
                  <a:schemeClr val="bg2">
                    <a:lumMod val="50000"/>
                  </a:schemeClr>
                </a:solidFill>
              </a:rPr>
              <a:t> 2017</a:t>
            </a:r>
          </a:p>
          <a:p>
            <a:pPr marL="228600" indent="-228600">
              <a:spcBef>
                <a:spcPts val="300"/>
              </a:spcBef>
              <a:buClr>
                <a:srgbClr val="C00000"/>
              </a:buClr>
              <a:buFont typeface="Wingdings" panose="05000000000000000000" pitchFamily="2" charset="2"/>
              <a:buChar char="q"/>
              <a:defRPr/>
            </a:pPr>
            <a:r>
              <a:rPr lang="en-GB" sz="1200" dirty="0">
                <a:solidFill>
                  <a:schemeClr val="bg2">
                    <a:lumMod val="50000"/>
                  </a:schemeClr>
                </a:solidFill>
              </a:rPr>
              <a:t>L4: December 29</a:t>
            </a:r>
            <a:r>
              <a:rPr lang="en-GB" sz="1200" baseline="30000" dirty="0">
                <a:solidFill>
                  <a:schemeClr val="bg2">
                    <a:lumMod val="50000"/>
                  </a:schemeClr>
                </a:solidFill>
              </a:rPr>
              <a:t>th</a:t>
            </a:r>
            <a:r>
              <a:rPr lang="en-GB" sz="1200" dirty="0">
                <a:solidFill>
                  <a:schemeClr val="bg2">
                    <a:lumMod val="50000"/>
                  </a:schemeClr>
                </a:solidFill>
              </a:rPr>
              <a:t> 2017</a:t>
            </a:r>
          </a:p>
          <a:p>
            <a:pPr marL="228600" indent="-228600">
              <a:spcBef>
                <a:spcPts val="300"/>
              </a:spcBef>
              <a:buClr>
                <a:srgbClr val="C00000"/>
              </a:buClr>
              <a:buFont typeface="Wingdings" panose="05000000000000000000" pitchFamily="2" charset="2"/>
              <a:buChar char="q"/>
              <a:defRPr/>
            </a:pPr>
            <a:r>
              <a:rPr lang="en-US" sz="1200" dirty="0">
                <a:solidFill>
                  <a:schemeClr val="bg2">
                    <a:lumMod val="50000"/>
                  </a:schemeClr>
                </a:solidFill>
              </a:rPr>
              <a:t>L5: </a:t>
            </a:r>
            <a:r>
              <a:rPr lang="en-GB" sz="1200" dirty="0">
                <a:solidFill>
                  <a:schemeClr val="bg2">
                    <a:lumMod val="50000"/>
                  </a:schemeClr>
                </a:solidFill>
              </a:rPr>
              <a:t>December 29</a:t>
            </a:r>
            <a:r>
              <a:rPr lang="en-GB" sz="1200" baseline="30000" dirty="0">
                <a:solidFill>
                  <a:schemeClr val="bg2">
                    <a:lumMod val="50000"/>
                  </a:schemeClr>
                </a:solidFill>
              </a:rPr>
              <a:t>th</a:t>
            </a:r>
            <a:r>
              <a:rPr lang="en-GB" sz="1200" dirty="0">
                <a:solidFill>
                  <a:schemeClr val="bg2">
                    <a:lumMod val="50000"/>
                  </a:schemeClr>
                </a:solidFill>
              </a:rPr>
              <a:t> 2018</a:t>
            </a:r>
            <a:endParaRPr lang="en-US" sz="1200" dirty="0">
              <a:solidFill>
                <a:schemeClr val="bg2">
                  <a:lumMod val="50000"/>
                </a:schemeClr>
              </a:solidFill>
            </a:endParaRPr>
          </a:p>
          <a:p>
            <a:pPr marL="228600" indent="-228600">
              <a:spcBef>
                <a:spcPts val="300"/>
              </a:spcBef>
              <a:buClr>
                <a:srgbClr val="C00000"/>
              </a:buClr>
              <a:buFont typeface="Wingdings" panose="05000000000000000000" pitchFamily="2" charset="2"/>
              <a:buChar char="q"/>
              <a:defRPr/>
            </a:pPr>
            <a:r>
              <a:rPr lang="en-US" sz="1200" dirty="0">
                <a:solidFill>
                  <a:schemeClr val="bg2">
                    <a:lumMod val="50000"/>
                  </a:schemeClr>
                </a:solidFill>
              </a:rPr>
              <a:t>Initiative End</a:t>
            </a:r>
            <a:endParaRPr lang="en-GB" sz="1200" dirty="0">
              <a:solidFill>
                <a:schemeClr val="bg2">
                  <a:lumMod val="50000"/>
                </a:schemeClr>
              </a:solidFill>
            </a:endParaRPr>
          </a:p>
          <a:p>
            <a:pPr algn="just">
              <a:spcBef>
                <a:spcPts val="200"/>
              </a:spcBef>
              <a:spcAft>
                <a:spcPts val="200"/>
              </a:spcAft>
              <a:buClr>
                <a:schemeClr val="accent3">
                  <a:lumMod val="50000"/>
                </a:schemeClr>
              </a:buClr>
              <a:buSzPct val="125000"/>
              <a:defRPr/>
            </a:pPr>
            <a:endParaRPr lang="en-US" sz="1200" dirty="0">
              <a:solidFill>
                <a:schemeClr val="bg2">
                  <a:lumMod val="50000"/>
                </a:schemeClr>
              </a:solidFill>
            </a:endParaRPr>
          </a:p>
        </p:txBody>
      </p:sp>
      <p:sp>
        <p:nvSpPr>
          <p:cNvPr id="11" name="Text Placeholder 2"/>
          <p:cNvSpPr txBox="1">
            <a:spLocks/>
          </p:cNvSpPr>
          <p:nvPr/>
        </p:nvSpPr>
        <p:spPr>
          <a:xfrm>
            <a:off x="8132762" y="2362200"/>
            <a:ext cx="2590800" cy="1142403"/>
          </a:xfrm>
          <a:prstGeom prst="rect">
            <a:avLst/>
          </a:prstGeom>
          <a:solidFill>
            <a:schemeClr val="bg1"/>
          </a:solidFill>
          <a:ln w="19050">
            <a:solidFill>
              <a:srgbClr val="FBD019"/>
            </a:solidFill>
          </a:ln>
        </p:spPr>
        <p:txBody>
          <a:bodyPr/>
          <a:lstStyle/>
          <a:p>
            <a:pPr algn="ctr">
              <a:spcAft>
                <a:spcPts val="500"/>
              </a:spcAft>
              <a:defRPr/>
            </a:pPr>
            <a:r>
              <a:rPr lang="en-US" sz="1200" b="1" dirty="0">
                <a:solidFill>
                  <a:srgbClr val="C00000"/>
                </a:solidFill>
              </a:rPr>
              <a:t>Critical Success Factors</a:t>
            </a:r>
            <a:endParaRPr lang="en-GB" sz="1200" b="1" dirty="0">
              <a:solidFill>
                <a:srgbClr val="C00000"/>
              </a:solidFill>
            </a:endParaRPr>
          </a:p>
          <a:p>
            <a:pPr marL="228600" indent="-228600">
              <a:buClr>
                <a:srgbClr val="C00000"/>
              </a:buClr>
              <a:buFont typeface="Wingdings" panose="05000000000000000000" pitchFamily="2" charset="2"/>
              <a:buChar char="q"/>
              <a:defRPr/>
            </a:pPr>
            <a:r>
              <a:rPr lang="en-GB" sz="1200" dirty="0">
                <a:solidFill>
                  <a:schemeClr val="bg2">
                    <a:lumMod val="50000"/>
                  </a:schemeClr>
                </a:solidFill>
              </a:rPr>
              <a:t>Discipline and Asset Mgt. support and drive</a:t>
            </a:r>
          </a:p>
          <a:p>
            <a:pPr marL="228600" indent="-228600">
              <a:buClr>
                <a:srgbClr val="C00000"/>
              </a:buClr>
              <a:buFont typeface="Wingdings" panose="05000000000000000000" pitchFamily="2" charset="2"/>
              <a:buChar char="q"/>
              <a:defRPr/>
            </a:pPr>
            <a:r>
              <a:rPr lang="en-GB" sz="1200" dirty="0">
                <a:solidFill>
                  <a:schemeClr val="bg2">
                    <a:lumMod val="50000"/>
                  </a:schemeClr>
                </a:solidFill>
              </a:rPr>
              <a:t>CP support</a:t>
            </a:r>
          </a:p>
          <a:p>
            <a:pPr>
              <a:buClr>
                <a:srgbClr val="C00000"/>
              </a:buClr>
              <a:defRPr/>
            </a:pPr>
            <a:endParaRPr lang="en-GB" sz="1200" dirty="0">
              <a:solidFill>
                <a:schemeClr val="bg2">
                  <a:lumMod val="50000"/>
                </a:schemeClr>
              </a:solidFill>
            </a:endParaRPr>
          </a:p>
        </p:txBody>
      </p:sp>
      <p:sp>
        <p:nvSpPr>
          <p:cNvPr id="12" name="Text Placeholder 2"/>
          <p:cNvSpPr txBox="1">
            <a:spLocks/>
          </p:cNvSpPr>
          <p:nvPr/>
        </p:nvSpPr>
        <p:spPr>
          <a:xfrm>
            <a:off x="1295400" y="2362200"/>
            <a:ext cx="2570162" cy="1142403"/>
          </a:xfrm>
          <a:prstGeom prst="rect">
            <a:avLst/>
          </a:prstGeom>
          <a:solidFill>
            <a:schemeClr val="bg1"/>
          </a:solidFill>
          <a:ln w="19050">
            <a:solidFill>
              <a:srgbClr val="FBD019"/>
            </a:solidFill>
          </a:ln>
        </p:spPr>
        <p:txBody>
          <a:bodyPr/>
          <a:lstStyle/>
          <a:p>
            <a:pPr algn="ctr">
              <a:spcAft>
                <a:spcPts val="500"/>
              </a:spcAft>
              <a:defRPr/>
            </a:pPr>
            <a:r>
              <a:rPr lang="en-US" sz="1200" b="1" dirty="0">
                <a:solidFill>
                  <a:srgbClr val="C00000"/>
                </a:solidFill>
              </a:rPr>
              <a:t>Potential Benefits &amp; Measurement</a:t>
            </a:r>
            <a:endParaRPr lang="en-GB" sz="1200" b="1" dirty="0">
              <a:solidFill>
                <a:srgbClr val="C00000"/>
              </a:solidFill>
            </a:endParaRPr>
          </a:p>
          <a:p>
            <a:pPr marL="228600" indent="-228600">
              <a:buClr>
                <a:srgbClr val="C00000"/>
              </a:buClr>
              <a:buFont typeface="Wingdings" panose="05000000000000000000" pitchFamily="2" charset="2"/>
              <a:buChar char="q"/>
              <a:defRPr/>
            </a:pPr>
            <a:r>
              <a:rPr lang="en-GB" sz="1200" dirty="0">
                <a:solidFill>
                  <a:schemeClr val="bg2">
                    <a:lumMod val="50000"/>
                  </a:schemeClr>
                </a:solidFill>
              </a:rPr>
              <a:t>$150k annual opex reduction</a:t>
            </a:r>
          </a:p>
          <a:p>
            <a:pPr marL="228600" indent="-228600">
              <a:buClr>
                <a:srgbClr val="C00000"/>
              </a:buClr>
              <a:buFont typeface="Wingdings" panose="05000000000000000000" pitchFamily="2" charset="2"/>
              <a:buChar char="q"/>
              <a:defRPr/>
            </a:pPr>
            <a:r>
              <a:rPr lang="en-GB" sz="1200" dirty="0">
                <a:solidFill>
                  <a:schemeClr val="bg2">
                    <a:lumMod val="50000"/>
                  </a:schemeClr>
                </a:solidFill>
              </a:rPr>
              <a:t>Improved chemical availability</a:t>
            </a:r>
          </a:p>
          <a:p>
            <a:pPr marL="171450" indent="-171450">
              <a:buFont typeface="Wingdings" pitchFamily="2" charset="2"/>
              <a:buChar char="§"/>
              <a:defRPr/>
            </a:pPr>
            <a:endParaRPr lang="en-GB" sz="1200" dirty="0">
              <a:solidFill>
                <a:schemeClr val="bg2">
                  <a:lumMod val="50000"/>
                </a:schemeClr>
              </a:solidFill>
            </a:endParaRPr>
          </a:p>
        </p:txBody>
      </p:sp>
    </p:spTree>
    <p:extLst>
      <p:ext uri="{BB962C8B-B14F-4D97-AF65-F5344CB8AC3E}">
        <p14:creationId xmlns:p14="http://schemas.microsoft.com/office/powerpoint/2010/main" val="33437626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85" y="156233"/>
            <a:ext cx="8790915" cy="307975"/>
          </a:xfrm>
        </p:spPr>
        <p:txBody>
          <a:bodyPr/>
          <a:lstStyle/>
          <a:p>
            <a:pPr>
              <a:defRPr/>
            </a:pPr>
            <a:r>
              <a:rPr lang="en-US" sz="2000" dirty="0"/>
              <a:t>L1/L2 - Opportunity Framing</a:t>
            </a:r>
            <a:br>
              <a:rPr lang="en-GB" sz="2000" dirty="0">
                <a:ea typeface="Calibri" panose="020F0502020204030204" pitchFamily="34" charset="0"/>
                <a:cs typeface="Times New Roman" panose="02020603050405020304" pitchFamily="18" charset="0"/>
              </a:rPr>
            </a:br>
            <a:endParaRPr lang="en-US" sz="2000" dirty="0"/>
          </a:p>
        </p:txBody>
      </p:sp>
      <p:graphicFrame>
        <p:nvGraphicFramePr>
          <p:cNvPr id="5" name="Diagram 4"/>
          <p:cNvGraphicFramePr/>
          <p:nvPr>
            <p:extLst>
              <p:ext uri="{D42A27DB-BD31-4B8C-83A1-F6EECF244321}">
                <p14:modId xmlns:p14="http://schemas.microsoft.com/office/powerpoint/2010/main" val="3334533639"/>
              </p:ext>
            </p:extLst>
          </p:nvPr>
        </p:nvGraphicFramePr>
        <p:xfrm>
          <a:off x="381000" y="2133600"/>
          <a:ext cx="7114515"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304800" y="612845"/>
            <a:ext cx="7239000" cy="1200329"/>
          </a:xfrm>
          <a:prstGeom prst="rect">
            <a:avLst/>
          </a:prstGeom>
        </p:spPr>
        <p:txBody>
          <a:bodyPr wrap="square">
            <a:spAutoFit/>
          </a:bodyPr>
          <a:lstStyle/>
          <a:p>
            <a:pPr algn="just"/>
            <a:r>
              <a:rPr lang="en-GB" sz="1200" dirty="0">
                <a:latin typeface="Futura Medium" panose="00000400000000000000" pitchFamily="2" charset="0"/>
                <a:ea typeface="Calibri" panose="020F0502020204030204" pitchFamily="34" charset="0"/>
                <a:cs typeface="Times New Roman" panose="02020603050405020304" pitchFamily="18" charset="0"/>
              </a:rPr>
              <a:t>In order to frame the opportunity, an exercise to review the current chemical supply strategy for Sea Eagle was carried out in Q1 2017. This exercise involved the screening of various production chemicals in order to identify more cost-effective products when compared with the existing products being used.  The screening exercise covered three major chemical applications – Demulsifier (for oil/water separation), Water Clarifier (for produced water treatment) and Scale Inhibitor (for solid deposition management. The results of the exercise are captured in the flow chart below</a:t>
            </a:r>
            <a:endParaRPr lang="en-US" sz="1200" dirty="0"/>
          </a:p>
        </p:txBody>
      </p:sp>
      <p:graphicFrame>
        <p:nvGraphicFramePr>
          <p:cNvPr id="6" name="Table 5"/>
          <p:cNvGraphicFramePr>
            <a:graphicFrameLocks noGrp="1"/>
          </p:cNvGraphicFramePr>
          <p:nvPr>
            <p:extLst>
              <p:ext uri="{D42A27DB-BD31-4B8C-83A1-F6EECF244321}">
                <p14:modId xmlns:p14="http://schemas.microsoft.com/office/powerpoint/2010/main" val="1174490221"/>
              </p:ext>
            </p:extLst>
          </p:nvPr>
        </p:nvGraphicFramePr>
        <p:xfrm>
          <a:off x="7848600" y="685800"/>
          <a:ext cx="4038601" cy="4945298"/>
        </p:xfrm>
        <a:graphic>
          <a:graphicData uri="http://schemas.openxmlformats.org/drawingml/2006/table">
            <a:tbl>
              <a:tblPr firstRow="1" bandRow="1">
                <a:tableStyleId>{5C22544A-7EE6-4342-B048-85BDC9FD1C3A}</a:tableStyleId>
              </a:tblPr>
              <a:tblGrid>
                <a:gridCol w="956788">
                  <a:extLst>
                    <a:ext uri="{9D8B030D-6E8A-4147-A177-3AD203B41FA5}">
                      <a16:colId xmlns:a16="http://schemas.microsoft.com/office/drawing/2014/main" val="3155640145"/>
                    </a:ext>
                  </a:extLst>
                </a:gridCol>
                <a:gridCol w="883189">
                  <a:extLst>
                    <a:ext uri="{9D8B030D-6E8A-4147-A177-3AD203B41FA5}">
                      <a16:colId xmlns:a16="http://schemas.microsoft.com/office/drawing/2014/main" val="1972426593"/>
                    </a:ext>
                  </a:extLst>
                </a:gridCol>
                <a:gridCol w="1099312">
                  <a:extLst>
                    <a:ext uri="{9D8B030D-6E8A-4147-A177-3AD203B41FA5}">
                      <a16:colId xmlns:a16="http://schemas.microsoft.com/office/drawing/2014/main" val="3128730827"/>
                    </a:ext>
                  </a:extLst>
                </a:gridCol>
                <a:gridCol w="1099312">
                  <a:extLst>
                    <a:ext uri="{9D8B030D-6E8A-4147-A177-3AD203B41FA5}">
                      <a16:colId xmlns:a16="http://schemas.microsoft.com/office/drawing/2014/main" val="1005176306"/>
                    </a:ext>
                  </a:extLst>
                </a:gridCol>
              </a:tblGrid>
              <a:tr h="722785">
                <a:tc>
                  <a:txBody>
                    <a:bodyPr/>
                    <a:lstStyle/>
                    <a:p>
                      <a:pPr algn="ctr"/>
                      <a:r>
                        <a:rPr lang="en-US" sz="1000" dirty="0">
                          <a:solidFill>
                            <a:srgbClr val="C00000"/>
                          </a:solidFill>
                        </a:rPr>
                        <a:t>Chemical Application</a:t>
                      </a:r>
                    </a:p>
                  </a:txBody>
                  <a:tcPr/>
                </a:tc>
                <a:tc>
                  <a:txBody>
                    <a:bodyPr/>
                    <a:lstStyle/>
                    <a:p>
                      <a:pPr algn="ctr"/>
                      <a:r>
                        <a:rPr lang="en-US" sz="1000" dirty="0">
                          <a:solidFill>
                            <a:srgbClr val="C00000"/>
                          </a:solidFill>
                        </a:rPr>
                        <a:t>Product</a:t>
                      </a:r>
                    </a:p>
                  </a:txBody>
                  <a:tcPr/>
                </a:tc>
                <a:tc>
                  <a:txBody>
                    <a:bodyPr/>
                    <a:lstStyle/>
                    <a:p>
                      <a:pPr algn="ctr"/>
                      <a:r>
                        <a:rPr lang="en-US" sz="1000" dirty="0">
                          <a:solidFill>
                            <a:srgbClr val="C00000"/>
                          </a:solidFill>
                        </a:rPr>
                        <a:t>Price per Liter</a:t>
                      </a:r>
                    </a:p>
                    <a:p>
                      <a:pPr algn="ctr"/>
                      <a:r>
                        <a:rPr lang="en-US" sz="1000" dirty="0">
                          <a:solidFill>
                            <a:srgbClr val="C00000"/>
                          </a:solidFill>
                        </a:rPr>
                        <a:t>($/L)</a:t>
                      </a:r>
                    </a:p>
                  </a:txBody>
                  <a:tcPr/>
                </a:tc>
                <a:tc>
                  <a:txBody>
                    <a:bodyPr/>
                    <a:lstStyle/>
                    <a:p>
                      <a:pPr algn="ctr"/>
                      <a:r>
                        <a:rPr lang="en-US" sz="1000" dirty="0">
                          <a:solidFill>
                            <a:srgbClr val="C00000"/>
                          </a:solidFill>
                        </a:rPr>
                        <a:t>Estimated</a:t>
                      </a:r>
                      <a:r>
                        <a:rPr lang="en-US" sz="1000" baseline="0" dirty="0">
                          <a:solidFill>
                            <a:srgbClr val="C00000"/>
                          </a:solidFill>
                        </a:rPr>
                        <a:t> </a:t>
                      </a:r>
                      <a:r>
                        <a:rPr lang="en-US" sz="1000" dirty="0">
                          <a:solidFill>
                            <a:srgbClr val="C00000"/>
                          </a:solidFill>
                        </a:rPr>
                        <a:t>Potential Annual Savings ($)</a:t>
                      </a:r>
                    </a:p>
                  </a:txBody>
                  <a:tcPr/>
                </a:tc>
                <a:extLst>
                  <a:ext uri="{0D108BD9-81ED-4DB2-BD59-A6C34878D82A}">
                    <a16:rowId xmlns:a16="http://schemas.microsoft.com/office/drawing/2014/main" val="2180518868"/>
                  </a:ext>
                </a:extLst>
              </a:tr>
              <a:tr h="522011">
                <a:tc rowSpan="3">
                  <a:txBody>
                    <a:bodyPr/>
                    <a:lstStyle/>
                    <a:p>
                      <a:r>
                        <a:rPr lang="en-US" sz="1000" dirty="0"/>
                        <a:t>Demulsifier</a:t>
                      </a:r>
                    </a:p>
                  </a:txBody>
                  <a:tcPr/>
                </a:tc>
                <a:tc>
                  <a:txBody>
                    <a:bodyPr/>
                    <a:lstStyle/>
                    <a:p>
                      <a:r>
                        <a:rPr lang="en-US" sz="1000" dirty="0"/>
                        <a:t>Nalco EC2206A (Incumbent)</a:t>
                      </a:r>
                    </a:p>
                  </a:txBody>
                  <a:tcPr/>
                </a:tc>
                <a:tc>
                  <a:txBody>
                    <a:bodyPr/>
                    <a:lstStyle/>
                    <a:p>
                      <a:pPr algn="ctr"/>
                      <a:r>
                        <a:rPr lang="en-US" sz="1000" dirty="0"/>
                        <a:t>8.34</a:t>
                      </a:r>
                    </a:p>
                  </a:txBody>
                  <a:tcPr/>
                </a:tc>
                <a:tc>
                  <a:txBody>
                    <a:bodyPr/>
                    <a:lstStyle/>
                    <a:p>
                      <a:pPr algn="ctr"/>
                      <a:r>
                        <a:rPr lang="en-US" sz="1000" dirty="0"/>
                        <a:t>0</a:t>
                      </a:r>
                    </a:p>
                  </a:txBody>
                  <a:tcPr/>
                </a:tc>
                <a:extLst>
                  <a:ext uri="{0D108BD9-81ED-4DB2-BD59-A6C34878D82A}">
                    <a16:rowId xmlns:a16="http://schemas.microsoft.com/office/drawing/2014/main" val="983834998"/>
                  </a:ext>
                </a:extLst>
              </a:tr>
              <a:tr h="522011">
                <a:tc vMerge="1">
                  <a:txBody>
                    <a:bodyPr/>
                    <a:lstStyle/>
                    <a:p>
                      <a:endParaRPr lang="en-US" sz="1000" dirty="0"/>
                    </a:p>
                  </a:txBody>
                  <a:tcPr/>
                </a:tc>
                <a:tc>
                  <a:txBody>
                    <a:bodyPr/>
                    <a:lstStyle/>
                    <a:p>
                      <a:r>
                        <a:rPr lang="en-US" sz="1000" dirty="0"/>
                        <a:t>Eunisell</a:t>
                      </a:r>
                      <a:r>
                        <a:rPr lang="en-US" sz="1000" baseline="0" dirty="0"/>
                        <a:t> PT 12172</a:t>
                      </a:r>
                      <a:endParaRPr lang="en-US" sz="1000" dirty="0"/>
                    </a:p>
                  </a:txBody>
                  <a:tcPr/>
                </a:tc>
                <a:tc>
                  <a:txBody>
                    <a:bodyPr/>
                    <a:lstStyle/>
                    <a:p>
                      <a:pPr algn="ctr"/>
                      <a:r>
                        <a:rPr lang="en-US" sz="1000" dirty="0"/>
                        <a:t>4.74**</a:t>
                      </a:r>
                    </a:p>
                  </a:txBody>
                  <a:tcPr/>
                </a:tc>
                <a:tc>
                  <a:txBody>
                    <a:bodyPr/>
                    <a:lstStyle/>
                    <a:p>
                      <a:pPr algn="ctr"/>
                      <a:r>
                        <a:rPr lang="en-US" sz="1000" dirty="0">
                          <a:solidFill>
                            <a:schemeClr val="accent5"/>
                          </a:solidFill>
                        </a:rPr>
                        <a:t>190K</a:t>
                      </a:r>
                    </a:p>
                  </a:txBody>
                  <a:tcPr/>
                </a:tc>
                <a:extLst>
                  <a:ext uri="{0D108BD9-81ED-4DB2-BD59-A6C34878D82A}">
                    <a16:rowId xmlns:a16="http://schemas.microsoft.com/office/drawing/2014/main" val="3067981062"/>
                  </a:ext>
                </a:extLst>
              </a:tr>
              <a:tr h="488549">
                <a:tc vMerge="1">
                  <a:txBody>
                    <a:bodyPr/>
                    <a:lstStyle/>
                    <a:p>
                      <a:endParaRPr lang="en-US" sz="1000" dirty="0"/>
                    </a:p>
                  </a:txBody>
                  <a:tcPr/>
                </a:tc>
                <a:tc>
                  <a:txBody>
                    <a:bodyPr/>
                    <a:lstStyle/>
                    <a:p>
                      <a:r>
                        <a:rPr lang="en-US" sz="1000" dirty="0"/>
                        <a:t>PCN D9031</a:t>
                      </a:r>
                    </a:p>
                  </a:txBody>
                  <a:tcPr/>
                </a:tc>
                <a:tc>
                  <a:txBody>
                    <a:bodyPr/>
                    <a:lstStyle/>
                    <a:p>
                      <a:pPr algn="ctr"/>
                      <a:r>
                        <a:rPr lang="en-US" sz="1000" dirty="0"/>
                        <a:t>3.71</a:t>
                      </a:r>
                    </a:p>
                  </a:txBody>
                  <a:tcPr/>
                </a:tc>
                <a:tc>
                  <a:txBody>
                    <a:bodyPr/>
                    <a:lstStyle/>
                    <a:p>
                      <a:pPr algn="ctr"/>
                      <a:r>
                        <a:rPr lang="en-US" sz="1000" dirty="0">
                          <a:solidFill>
                            <a:schemeClr val="accent5"/>
                          </a:solidFill>
                        </a:rPr>
                        <a:t>241K</a:t>
                      </a:r>
                    </a:p>
                  </a:txBody>
                  <a:tcPr/>
                </a:tc>
                <a:extLst>
                  <a:ext uri="{0D108BD9-81ED-4DB2-BD59-A6C34878D82A}">
                    <a16:rowId xmlns:a16="http://schemas.microsoft.com/office/drawing/2014/main" val="3931393904"/>
                  </a:ext>
                </a:extLst>
              </a:tr>
              <a:tr h="522011">
                <a:tc rowSpan="3">
                  <a:txBody>
                    <a:bodyPr/>
                    <a:lstStyle/>
                    <a:p>
                      <a:r>
                        <a:rPr lang="en-US" sz="1000" dirty="0"/>
                        <a:t>Water Clarifier</a:t>
                      </a:r>
                    </a:p>
                  </a:txBody>
                  <a:tcPr/>
                </a:tc>
                <a:tc>
                  <a:txBody>
                    <a:bodyPr/>
                    <a:lstStyle/>
                    <a:p>
                      <a:r>
                        <a:rPr lang="en-US" sz="1000" dirty="0"/>
                        <a:t>Lbenerg WWC 6102</a:t>
                      </a:r>
                    </a:p>
                    <a:p>
                      <a:r>
                        <a:rPr lang="en-US" sz="1000" dirty="0"/>
                        <a:t>(Incumbent)</a:t>
                      </a:r>
                    </a:p>
                  </a:txBody>
                  <a:tcPr/>
                </a:tc>
                <a:tc>
                  <a:txBody>
                    <a:bodyPr/>
                    <a:lstStyle/>
                    <a:p>
                      <a:pPr algn="ctr"/>
                      <a:r>
                        <a:rPr lang="en-US" sz="1000" dirty="0"/>
                        <a:t>4.52</a:t>
                      </a:r>
                    </a:p>
                  </a:txBody>
                  <a:tcPr/>
                </a:tc>
                <a:tc>
                  <a:txBody>
                    <a:bodyPr/>
                    <a:lstStyle/>
                    <a:p>
                      <a:pPr algn="ctr"/>
                      <a:r>
                        <a:rPr lang="en-US" sz="1000" dirty="0"/>
                        <a:t>0</a:t>
                      </a:r>
                    </a:p>
                  </a:txBody>
                  <a:tcPr/>
                </a:tc>
                <a:extLst>
                  <a:ext uri="{0D108BD9-81ED-4DB2-BD59-A6C34878D82A}">
                    <a16:rowId xmlns:a16="http://schemas.microsoft.com/office/drawing/2014/main" val="3489353363"/>
                  </a:ext>
                </a:extLst>
              </a:tr>
              <a:tr h="522011">
                <a:tc vMerge="1">
                  <a:txBody>
                    <a:bodyPr/>
                    <a:lstStyle/>
                    <a:p>
                      <a:endParaRPr lang="en-US" sz="1000" dirty="0"/>
                    </a:p>
                  </a:txBody>
                  <a:tcPr/>
                </a:tc>
                <a:tc>
                  <a:txBody>
                    <a:bodyPr/>
                    <a:lstStyle/>
                    <a:p>
                      <a:r>
                        <a:rPr lang="en-US" sz="1000" dirty="0"/>
                        <a:t>PCN</a:t>
                      </a:r>
                      <a:r>
                        <a:rPr lang="en-US" sz="1000" baseline="0" dirty="0"/>
                        <a:t> WWC 9917</a:t>
                      </a:r>
                      <a:endParaRPr lang="en-US" sz="1000" dirty="0"/>
                    </a:p>
                  </a:txBody>
                  <a:tcPr/>
                </a:tc>
                <a:tc>
                  <a:txBody>
                    <a:bodyPr/>
                    <a:lstStyle/>
                    <a:p>
                      <a:pPr algn="ctr"/>
                      <a:r>
                        <a:rPr lang="en-US" sz="1000" dirty="0"/>
                        <a:t>3.24</a:t>
                      </a:r>
                    </a:p>
                  </a:txBody>
                  <a:tcPr/>
                </a:tc>
                <a:tc>
                  <a:txBody>
                    <a:bodyPr/>
                    <a:lstStyle/>
                    <a:p>
                      <a:pPr algn="ctr"/>
                      <a:r>
                        <a:rPr lang="en-US" sz="1000" dirty="0">
                          <a:solidFill>
                            <a:schemeClr val="accent5"/>
                          </a:solidFill>
                        </a:rPr>
                        <a:t>67K</a:t>
                      </a:r>
                    </a:p>
                  </a:txBody>
                  <a:tcPr/>
                </a:tc>
                <a:extLst>
                  <a:ext uri="{0D108BD9-81ED-4DB2-BD59-A6C34878D82A}">
                    <a16:rowId xmlns:a16="http://schemas.microsoft.com/office/drawing/2014/main" val="1086838745"/>
                  </a:ext>
                </a:extLst>
              </a:tr>
              <a:tr h="522011">
                <a:tc vMerge="1">
                  <a:txBody>
                    <a:bodyPr/>
                    <a:lstStyle/>
                    <a:p>
                      <a:endParaRPr lang="en-US" sz="1000" dirty="0"/>
                    </a:p>
                  </a:txBody>
                  <a:tcPr/>
                </a:tc>
                <a:tc>
                  <a:txBody>
                    <a:bodyPr/>
                    <a:lstStyle/>
                    <a:p>
                      <a:r>
                        <a:rPr lang="en-US" sz="1000" dirty="0"/>
                        <a:t>Nalco CLAR</a:t>
                      </a:r>
                      <a:r>
                        <a:rPr lang="en-US" sz="1000" baseline="0" dirty="0"/>
                        <a:t> 08187</a:t>
                      </a:r>
                      <a:endParaRPr lang="en-US" sz="1000" dirty="0"/>
                    </a:p>
                  </a:txBody>
                  <a:tcPr/>
                </a:tc>
                <a:tc>
                  <a:txBody>
                    <a:bodyPr/>
                    <a:lstStyle/>
                    <a:p>
                      <a:pPr algn="ctr"/>
                      <a:r>
                        <a:rPr lang="en-US" sz="1000" dirty="0"/>
                        <a:t>6.68*</a:t>
                      </a:r>
                    </a:p>
                  </a:txBody>
                  <a:tcPr/>
                </a:tc>
                <a:tc>
                  <a:txBody>
                    <a:bodyPr/>
                    <a:lstStyle/>
                    <a:p>
                      <a:pPr algn="ctr"/>
                      <a:r>
                        <a:rPr lang="en-US" sz="1000" dirty="0">
                          <a:solidFill>
                            <a:srgbClr val="C00000"/>
                          </a:solidFill>
                        </a:rPr>
                        <a:t>-113K</a:t>
                      </a:r>
                    </a:p>
                  </a:txBody>
                  <a:tcPr/>
                </a:tc>
                <a:extLst>
                  <a:ext uri="{0D108BD9-81ED-4DB2-BD59-A6C34878D82A}">
                    <a16:rowId xmlns:a16="http://schemas.microsoft.com/office/drawing/2014/main" val="2362111678"/>
                  </a:ext>
                </a:extLst>
              </a:tr>
              <a:tr h="522011">
                <a:tc rowSpan="2">
                  <a:txBody>
                    <a:bodyPr/>
                    <a:lstStyle/>
                    <a:p>
                      <a:r>
                        <a:rPr lang="en-US" sz="1000" dirty="0"/>
                        <a:t>Scale</a:t>
                      </a:r>
                      <a:r>
                        <a:rPr lang="en-US" sz="1000" baseline="0" dirty="0"/>
                        <a:t> Inhibitor</a:t>
                      </a:r>
                      <a:endParaRPr lang="en-US" sz="1000" dirty="0"/>
                    </a:p>
                  </a:txBody>
                  <a:tcPr/>
                </a:tc>
                <a:tc>
                  <a:txBody>
                    <a:bodyPr/>
                    <a:lstStyle/>
                    <a:p>
                      <a:r>
                        <a:rPr lang="en-US" sz="1000" dirty="0"/>
                        <a:t>Nalco</a:t>
                      </a:r>
                      <a:r>
                        <a:rPr lang="en-US" sz="1000" baseline="0" dirty="0"/>
                        <a:t> EC6080A</a:t>
                      </a:r>
                    </a:p>
                    <a:p>
                      <a:r>
                        <a:rPr lang="en-US" sz="1000" baseline="0" dirty="0"/>
                        <a:t>(Incumbent)</a:t>
                      </a:r>
                      <a:endParaRPr lang="en-US" sz="1000" dirty="0"/>
                    </a:p>
                  </a:txBody>
                  <a:tcPr/>
                </a:tc>
                <a:tc>
                  <a:txBody>
                    <a:bodyPr/>
                    <a:lstStyle/>
                    <a:p>
                      <a:pPr algn="ctr"/>
                      <a:r>
                        <a:rPr lang="en-US" sz="1000" dirty="0"/>
                        <a:t>6.30</a:t>
                      </a:r>
                    </a:p>
                  </a:txBody>
                  <a:tcPr/>
                </a:tc>
                <a:tc>
                  <a:txBody>
                    <a:bodyPr/>
                    <a:lstStyle/>
                    <a:p>
                      <a:pPr algn="ctr"/>
                      <a:r>
                        <a:rPr lang="en-US" sz="1000" dirty="0"/>
                        <a:t>0</a:t>
                      </a:r>
                    </a:p>
                  </a:txBody>
                  <a:tcPr/>
                </a:tc>
                <a:extLst>
                  <a:ext uri="{0D108BD9-81ED-4DB2-BD59-A6C34878D82A}">
                    <a16:rowId xmlns:a16="http://schemas.microsoft.com/office/drawing/2014/main" val="1189467613"/>
                  </a:ext>
                </a:extLst>
              </a:tr>
              <a:tr h="522011">
                <a:tc vMerge="1">
                  <a:txBody>
                    <a:bodyPr/>
                    <a:lstStyle/>
                    <a:p>
                      <a:endParaRPr lang="en-US" sz="1000" dirty="0"/>
                    </a:p>
                  </a:txBody>
                  <a:tcPr/>
                </a:tc>
                <a:tc>
                  <a:txBody>
                    <a:bodyPr/>
                    <a:lstStyle/>
                    <a:p>
                      <a:r>
                        <a:rPr lang="en-US" sz="1000" dirty="0"/>
                        <a:t>Lbenerg</a:t>
                      </a:r>
                      <a:r>
                        <a:rPr lang="en-US" sz="1000" baseline="0" dirty="0"/>
                        <a:t> WFT 9203</a:t>
                      </a:r>
                      <a:endParaRPr lang="en-US" sz="1000" dirty="0"/>
                    </a:p>
                  </a:txBody>
                  <a:tcPr/>
                </a:tc>
                <a:tc>
                  <a:txBody>
                    <a:bodyPr/>
                    <a:lstStyle/>
                    <a:p>
                      <a:pPr algn="ctr"/>
                      <a:r>
                        <a:rPr lang="en-US" sz="1000" dirty="0"/>
                        <a:t>4.94</a:t>
                      </a:r>
                    </a:p>
                  </a:txBody>
                  <a:tcPr/>
                </a:tc>
                <a:tc>
                  <a:txBody>
                    <a:bodyPr/>
                    <a:lstStyle/>
                    <a:p>
                      <a:pPr algn="ctr"/>
                      <a:r>
                        <a:rPr lang="en-US" sz="1000" dirty="0">
                          <a:solidFill>
                            <a:schemeClr val="accent5"/>
                          </a:solidFill>
                        </a:rPr>
                        <a:t>57k</a:t>
                      </a:r>
                    </a:p>
                  </a:txBody>
                  <a:tcPr/>
                </a:tc>
                <a:extLst>
                  <a:ext uri="{0D108BD9-81ED-4DB2-BD59-A6C34878D82A}">
                    <a16:rowId xmlns:a16="http://schemas.microsoft.com/office/drawing/2014/main" val="1685680583"/>
                  </a:ext>
                </a:extLst>
              </a:tr>
            </a:tbl>
          </a:graphicData>
        </a:graphic>
      </p:graphicFrame>
      <p:sp>
        <p:nvSpPr>
          <p:cNvPr id="7" name="Oval 6"/>
          <p:cNvSpPr/>
          <p:nvPr/>
        </p:nvSpPr>
        <p:spPr>
          <a:xfrm>
            <a:off x="8458200" y="1904998"/>
            <a:ext cx="3657600" cy="1066800"/>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0" name="Oval 9"/>
          <p:cNvSpPr/>
          <p:nvPr/>
        </p:nvSpPr>
        <p:spPr>
          <a:xfrm>
            <a:off x="8458200" y="3428998"/>
            <a:ext cx="3657600" cy="609600"/>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1" name="Oval 10"/>
          <p:cNvSpPr/>
          <p:nvPr/>
        </p:nvSpPr>
        <p:spPr>
          <a:xfrm>
            <a:off x="8592922" y="5021498"/>
            <a:ext cx="3657600" cy="609600"/>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8" name="TextBox 7"/>
          <p:cNvSpPr txBox="1"/>
          <p:nvPr/>
        </p:nvSpPr>
        <p:spPr bwMode="auto">
          <a:xfrm>
            <a:off x="7924799" y="5791200"/>
            <a:ext cx="4038601" cy="33855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buClr>
                <a:schemeClr val="accent2"/>
              </a:buClr>
              <a:buSzPct val="85000"/>
            </a:pPr>
            <a:r>
              <a:rPr lang="en-US" sz="1100" i="1" dirty="0">
                <a:solidFill>
                  <a:srgbClr val="595959"/>
                </a:solidFill>
              </a:rPr>
              <a:t>** - Latest estimated from C &amp; P Negotiations with vendor</a:t>
            </a:r>
          </a:p>
          <a:p>
            <a:pPr defTabSz="357708">
              <a:buClr>
                <a:schemeClr val="accent2"/>
              </a:buClr>
              <a:buSzPct val="85000"/>
            </a:pPr>
            <a:r>
              <a:rPr lang="en-US" sz="1100" i="1" dirty="0">
                <a:solidFill>
                  <a:srgbClr val="595959"/>
                </a:solidFill>
              </a:rPr>
              <a:t>* - Un-negotiated estimate</a:t>
            </a:r>
          </a:p>
        </p:txBody>
      </p:sp>
    </p:spTree>
    <p:extLst>
      <p:ext uri="{BB962C8B-B14F-4D97-AF65-F5344CB8AC3E}">
        <p14:creationId xmlns:p14="http://schemas.microsoft.com/office/powerpoint/2010/main" val="8506793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85" y="156233"/>
            <a:ext cx="8790915" cy="307975"/>
          </a:xfrm>
        </p:spPr>
        <p:txBody>
          <a:bodyPr/>
          <a:lstStyle/>
          <a:p>
            <a:pPr>
              <a:defRPr/>
            </a:pPr>
            <a:r>
              <a:rPr lang="en-US" sz="2000" dirty="0"/>
              <a:t>L2 – Execution Plan</a:t>
            </a:r>
            <a:br>
              <a:rPr lang="en-GB" sz="2000" dirty="0">
                <a:ea typeface="Calibri" panose="020F0502020204030204" pitchFamily="34" charset="0"/>
                <a:cs typeface="Times New Roman" panose="02020603050405020304" pitchFamily="18" charset="0"/>
              </a:rPr>
            </a:br>
            <a:endParaRPr lang="en-US" sz="2000" dirty="0"/>
          </a:p>
        </p:txBody>
      </p:sp>
      <p:graphicFrame>
        <p:nvGraphicFramePr>
          <p:cNvPr id="9" name="Table 8"/>
          <p:cNvGraphicFramePr>
            <a:graphicFrameLocks noGrp="1"/>
          </p:cNvGraphicFramePr>
          <p:nvPr>
            <p:extLst>
              <p:ext uri="{D42A27DB-BD31-4B8C-83A1-F6EECF244321}">
                <p14:modId xmlns:p14="http://schemas.microsoft.com/office/powerpoint/2010/main" val="1106881135"/>
              </p:ext>
            </p:extLst>
          </p:nvPr>
        </p:nvGraphicFramePr>
        <p:xfrm>
          <a:off x="381000" y="746760"/>
          <a:ext cx="8728266" cy="4663440"/>
        </p:xfrm>
        <a:graphic>
          <a:graphicData uri="http://schemas.openxmlformats.org/drawingml/2006/table">
            <a:tbl>
              <a:tblPr firstRow="1" bandRow="1">
                <a:tableStyleId>{5C22544A-7EE6-4342-B048-85BDC9FD1C3A}</a:tableStyleId>
              </a:tblPr>
              <a:tblGrid>
                <a:gridCol w="3470466">
                  <a:extLst>
                    <a:ext uri="{9D8B030D-6E8A-4147-A177-3AD203B41FA5}">
                      <a16:colId xmlns:a16="http://schemas.microsoft.com/office/drawing/2014/main" val="1291332803"/>
                    </a:ext>
                  </a:extLst>
                </a:gridCol>
                <a:gridCol w="5257800">
                  <a:extLst>
                    <a:ext uri="{9D8B030D-6E8A-4147-A177-3AD203B41FA5}">
                      <a16:colId xmlns:a16="http://schemas.microsoft.com/office/drawing/2014/main" val="363551503"/>
                    </a:ext>
                  </a:extLst>
                </a:gridCol>
              </a:tblGrid>
              <a:tr h="121024">
                <a:tc>
                  <a:txBody>
                    <a:bodyPr/>
                    <a:lstStyle/>
                    <a:p>
                      <a:pPr algn="ctr"/>
                      <a:r>
                        <a:rPr lang="en-US" sz="1200" dirty="0">
                          <a:solidFill>
                            <a:srgbClr val="C00000"/>
                          </a:solidFill>
                        </a:rPr>
                        <a:t>Action</a:t>
                      </a:r>
                    </a:p>
                  </a:txBody>
                  <a:tcPr/>
                </a:tc>
                <a:tc>
                  <a:txBody>
                    <a:bodyPr/>
                    <a:lstStyle/>
                    <a:p>
                      <a:pPr algn="ctr"/>
                      <a:r>
                        <a:rPr lang="en-US" sz="1200" dirty="0">
                          <a:solidFill>
                            <a:srgbClr val="C00000"/>
                          </a:solidFill>
                        </a:rPr>
                        <a:t>Timeline</a:t>
                      </a:r>
                    </a:p>
                  </a:txBody>
                  <a:tcPr/>
                </a:tc>
                <a:extLst>
                  <a:ext uri="{0D108BD9-81ED-4DB2-BD59-A6C34878D82A}">
                    <a16:rowId xmlns:a16="http://schemas.microsoft.com/office/drawing/2014/main" val="3079549515"/>
                  </a:ext>
                </a:extLst>
              </a:tr>
              <a:tr h="121024">
                <a:tc gridSpan="2">
                  <a:txBody>
                    <a:bodyPr/>
                    <a:lstStyle/>
                    <a:p>
                      <a:pPr algn="ctr"/>
                      <a:r>
                        <a:rPr lang="en-US" sz="1200" dirty="0"/>
                        <a:t>Demulsifier</a:t>
                      </a:r>
                      <a:r>
                        <a:rPr lang="en-US" sz="1200" baseline="0" dirty="0"/>
                        <a:t> Field Trial</a:t>
                      </a:r>
                      <a:endParaRPr lang="en-US" sz="1200" dirty="0"/>
                    </a:p>
                  </a:txBody>
                  <a:tcPr/>
                </a:tc>
                <a:tc hMerge="1">
                  <a:txBody>
                    <a:bodyPr/>
                    <a:lstStyle/>
                    <a:p>
                      <a:endParaRPr lang="en-US" sz="1200" dirty="0"/>
                    </a:p>
                  </a:txBody>
                  <a:tcPr/>
                </a:tc>
                <a:extLst>
                  <a:ext uri="{0D108BD9-81ED-4DB2-BD59-A6C34878D82A}">
                    <a16:rowId xmlns:a16="http://schemas.microsoft.com/office/drawing/2014/main" val="3224113671"/>
                  </a:ext>
                </a:extLst>
              </a:tr>
              <a:tr h="121024">
                <a:tc>
                  <a:txBody>
                    <a:bodyPr/>
                    <a:lstStyle/>
                    <a:p>
                      <a:r>
                        <a:rPr lang="en-US" sz="1200" dirty="0"/>
                        <a:t>Complete price</a:t>
                      </a:r>
                      <a:r>
                        <a:rPr lang="en-US" sz="1200" baseline="0" dirty="0"/>
                        <a:t> agreements for shortlisted products</a:t>
                      </a:r>
                      <a:endParaRPr lang="en-US" sz="1200" dirty="0"/>
                    </a:p>
                  </a:txBody>
                  <a:tcPr/>
                </a:tc>
                <a:tc>
                  <a:txBody>
                    <a:bodyPr/>
                    <a:lstStyle/>
                    <a:p>
                      <a:pPr algn="ctr"/>
                      <a:r>
                        <a:rPr lang="en-US" sz="1200" dirty="0"/>
                        <a:t>4</a:t>
                      </a:r>
                      <a:r>
                        <a:rPr lang="en-US" sz="1200" baseline="30000" dirty="0"/>
                        <a:t>th</a:t>
                      </a:r>
                      <a:r>
                        <a:rPr lang="en-US" sz="1200" baseline="0" dirty="0"/>
                        <a:t> May 2017</a:t>
                      </a:r>
                      <a:endParaRPr lang="en-US" sz="1200" dirty="0"/>
                    </a:p>
                  </a:txBody>
                  <a:tcPr/>
                </a:tc>
                <a:extLst>
                  <a:ext uri="{0D108BD9-81ED-4DB2-BD59-A6C34878D82A}">
                    <a16:rowId xmlns:a16="http://schemas.microsoft.com/office/drawing/2014/main" val="3838317245"/>
                  </a:ext>
                </a:extLst>
              </a:tr>
              <a:tr h="121024">
                <a:tc>
                  <a:txBody>
                    <a:bodyPr/>
                    <a:lstStyle/>
                    <a:p>
                      <a:r>
                        <a:rPr lang="en-US" sz="1200" dirty="0"/>
                        <a:t>Secure Temporary</a:t>
                      </a:r>
                      <a:r>
                        <a:rPr lang="en-US" sz="1200" baseline="0" dirty="0"/>
                        <a:t> MoC for Trial</a:t>
                      </a:r>
                      <a:endParaRPr lang="en-US" sz="1200" dirty="0"/>
                    </a:p>
                  </a:txBody>
                  <a:tcPr/>
                </a:tc>
                <a:tc>
                  <a:txBody>
                    <a:bodyPr/>
                    <a:lstStyle/>
                    <a:p>
                      <a:pPr algn="ctr"/>
                      <a:r>
                        <a:rPr lang="en-US" sz="1200" dirty="0"/>
                        <a:t>31</a:t>
                      </a:r>
                      <a:r>
                        <a:rPr lang="en-US" sz="1200" baseline="30000" dirty="0"/>
                        <a:t>st</a:t>
                      </a:r>
                      <a:r>
                        <a:rPr lang="en-US" sz="1200" dirty="0"/>
                        <a:t> May 2017</a:t>
                      </a:r>
                    </a:p>
                  </a:txBody>
                  <a:tcPr/>
                </a:tc>
                <a:extLst>
                  <a:ext uri="{0D108BD9-81ED-4DB2-BD59-A6C34878D82A}">
                    <a16:rowId xmlns:a16="http://schemas.microsoft.com/office/drawing/2014/main" val="3425436950"/>
                  </a:ext>
                </a:extLst>
              </a:tr>
              <a:tr h="121024">
                <a:tc>
                  <a:txBody>
                    <a:bodyPr/>
                    <a:lstStyle/>
                    <a:p>
                      <a:r>
                        <a:rPr lang="en-US" sz="1200" dirty="0"/>
                        <a:t>Order</a:t>
                      </a:r>
                      <a:r>
                        <a:rPr lang="en-US" sz="1200" baseline="0" dirty="0"/>
                        <a:t> trial stock </a:t>
                      </a:r>
                      <a:endParaRPr lang="en-US" sz="1200" dirty="0"/>
                    </a:p>
                  </a:txBody>
                  <a:tcPr/>
                </a:tc>
                <a:tc>
                  <a:txBody>
                    <a:bodyPr/>
                    <a:lstStyle/>
                    <a:p>
                      <a:pPr algn="ctr"/>
                      <a:r>
                        <a:rPr lang="en-US" sz="1200" dirty="0"/>
                        <a:t>1</a:t>
                      </a:r>
                      <a:r>
                        <a:rPr lang="en-US" sz="1200" baseline="30000" dirty="0"/>
                        <a:t>st</a:t>
                      </a:r>
                      <a:r>
                        <a:rPr lang="en-US" sz="1200" dirty="0"/>
                        <a:t> June 2017</a:t>
                      </a:r>
                    </a:p>
                  </a:txBody>
                  <a:tcPr/>
                </a:tc>
                <a:extLst>
                  <a:ext uri="{0D108BD9-81ED-4DB2-BD59-A6C34878D82A}">
                    <a16:rowId xmlns:a16="http://schemas.microsoft.com/office/drawing/2014/main" val="3217244923"/>
                  </a:ext>
                </a:extLst>
              </a:tr>
              <a:tr h="121024">
                <a:tc>
                  <a:txBody>
                    <a:bodyPr/>
                    <a:lstStyle/>
                    <a:p>
                      <a:r>
                        <a:rPr lang="en-US" sz="1200" dirty="0"/>
                        <a:t>Mobilize to site</a:t>
                      </a:r>
                    </a:p>
                  </a:txBody>
                  <a:tcPr/>
                </a:tc>
                <a:tc>
                  <a:txBody>
                    <a:bodyPr/>
                    <a:lstStyle/>
                    <a:p>
                      <a:pPr algn="ctr"/>
                      <a:r>
                        <a:rPr lang="en-US" sz="1200" dirty="0"/>
                        <a:t>26</a:t>
                      </a:r>
                      <a:r>
                        <a:rPr lang="en-US" sz="1200" baseline="30000" dirty="0"/>
                        <a:t>th</a:t>
                      </a:r>
                      <a:r>
                        <a:rPr lang="en-US" sz="1200" dirty="0"/>
                        <a:t> June 2017</a:t>
                      </a:r>
                    </a:p>
                  </a:txBody>
                  <a:tcPr/>
                </a:tc>
                <a:extLst>
                  <a:ext uri="{0D108BD9-81ED-4DB2-BD59-A6C34878D82A}">
                    <a16:rowId xmlns:a16="http://schemas.microsoft.com/office/drawing/2014/main" val="3912103247"/>
                  </a:ext>
                </a:extLst>
              </a:tr>
              <a:tr h="121024">
                <a:tc>
                  <a:txBody>
                    <a:bodyPr/>
                    <a:lstStyle/>
                    <a:p>
                      <a:r>
                        <a:rPr lang="en-US" sz="1200" dirty="0"/>
                        <a:t>Commence field trial</a:t>
                      </a:r>
                    </a:p>
                  </a:txBody>
                  <a:tcPr/>
                </a:tc>
                <a:tc>
                  <a:txBody>
                    <a:bodyPr/>
                    <a:lstStyle/>
                    <a:p>
                      <a:pPr algn="ctr"/>
                      <a:r>
                        <a:rPr lang="en-US" sz="1200" dirty="0"/>
                        <a:t>30</a:t>
                      </a:r>
                      <a:r>
                        <a:rPr lang="en-US" sz="1200" baseline="30000" dirty="0"/>
                        <a:t>th</a:t>
                      </a:r>
                      <a:r>
                        <a:rPr lang="en-US" sz="1200" dirty="0"/>
                        <a:t> June 2017</a:t>
                      </a:r>
                    </a:p>
                  </a:txBody>
                  <a:tcPr/>
                </a:tc>
                <a:extLst>
                  <a:ext uri="{0D108BD9-81ED-4DB2-BD59-A6C34878D82A}">
                    <a16:rowId xmlns:a16="http://schemas.microsoft.com/office/drawing/2014/main" val="2332811588"/>
                  </a:ext>
                </a:extLst>
              </a:tr>
              <a:tr h="121024">
                <a:tc>
                  <a:txBody>
                    <a:bodyPr/>
                    <a:lstStyle/>
                    <a:p>
                      <a:r>
                        <a:rPr lang="en-US" sz="1200" dirty="0"/>
                        <a:t>Complete</a:t>
                      </a:r>
                      <a:r>
                        <a:rPr lang="en-US" sz="1200" baseline="0" dirty="0"/>
                        <a:t> final evaluation</a:t>
                      </a:r>
                      <a:endParaRPr lang="en-US" sz="1200" dirty="0"/>
                    </a:p>
                  </a:txBody>
                  <a:tcPr/>
                </a:tc>
                <a:tc>
                  <a:txBody>
                    <a:bodyPr/>
                    <a:lstStyle/>
                    <a:p>
                      <a:pPr algn="ctr"/>
                      <a:r>
                        <a:rPr lang="en-US" sz="1200" dirty="0"/>
                        <a:t>15</a:t>
                      </a:r>
                      <a:r>
                        <a:rPr lang="en-US" sz="1200" baseline="30000" dirty="0"/>
                        <a:t>th</a:t>
                      </a:r>
                      <a:r>
                        <a:rPr lang="en-US" sz="1200" baseline="0" dirty="0"/>
                        <a:t> July 2017</a:t>
                      </a:r>
                      <a:endParaRPr lang="en-US" sz="1200" dirty="0"/>
                    </a:p>
                  </a:txBody>
                  <a:tcPr/>
                </a:tc>
                <a:extLst>
                  <a:ext uri="{0D108BD9-81ED-4DB2-BD59-A6C34878D82A}">
                    <a16:rowId xmlns:a16="http://schemas.microsoft.com/office/drawing/2014/main" val="4138546705"/>
                  </a:ext>
                </a:extLst>
              </a:tr>
              <a:tr h="121024">
                <a:tc>
                  <a:txBody>
                    <a:bodyPr/>
                    <a:lstStyle/>
                    <a:p>
                      <a:r>
                        <a:rPr lang="en-US" sz="1200" dirty="0"/>
                        <a:t>Secure</a:t>
                      </a:r>
                      <a:r>
                        <a:rPr lang="en-US" sz="1200" baseline="0" dirty="0"/>
                        <a:t> permanent MOC</a:t>
                      </a:r>
                      <a:endParaRPr lang="en-US" sz="1200" dirty="0"/>
                    </a:p>
                  </a:txBody>
                  <a:tcPr/>
                </a:tc>
                <a:tc>
                  <a:txBody>
                    <a:bodyPr/>
                    <a:lstStyle/>
                    <a:p>
                      <a:pPr algn="ctr"/>
                      <a:r>
                        <a:rPr lang="en-US" sz="1200" dirty="0"/>
                        <a:t>31</a:t>
                      </a:r>
                      <a:r>
                        <a:rPr lang="en-US" sz="1200" baseline="30000" dirty="0"/>
                        <a:t>st</a:t>
                      </a:r>
                      <a:r>
                        <a:rPr lang="en-US" sz="1200" dirty="0"/>
                        <a:t> July 2017</a:t>
                      </a:r>
                    </a:p>
                  </a:txBody>
                  <a:tcPr/>
                </a:tc>
                <a:extLst>
                  <a:ext uri="{0D108BD9-81ED-4DB2-BD59-A6C34878D82A}">
                    <a16:rowId xmlns:a16="http://schemas.microsoft.com/office/drawing/2014/main" val="3465992805"/>
                  </a:ext>
                </a:extLst>
              </a:tr>
              <a:tr h="121024">
                <a:tc gridSpan="2">
                  <a:txBody>
                    <a:bodyPr/>
                    <a:lstStyle/>
                    <a:p>
                      <a:pPr algn="ctr"/>
                      <a:r>
                        <a:rPr lang="en-US" sz="1200" dirty="0"/>
                        <a:t>Scale</a:t>
                      </a:r>
                      <a:r>
                        <a:rPr lang="en-US" sz="1200" baseline="0" dirty="0"/>
                        <a:t> Inhibitor Field Trial</a:t>
                      </a:r>
                      <a:endParaRPr lang="en-US" sz="1200" dirty="0"/>
                    </a:p>
                  </a:txBody>
                  <a:tcPr/>
                </a:tc>
                <a:tc hMerge="1">
                  <a:txBody>
                    <a:bodyPr/>
                    <a:lstStyle/>
                    <a:p>
                      <a:endParaRPr lang="en-US" sz="1200" dirty="0"/>
                    </a:p>
                  </a:txBody>
                  <a:tcPr/>
                </a:tc>
                <a:extLst>
                  <a:ext uri="{0D108BD9-81ED-4DB2-BD59-A6C34878D82A}">
                    <a16:rowId xmlns:a16="http://schemas.microsoft.com/office/drawing/2014/main" val="2032185744"/>
                  </a:ext>
                </a:extLst>
              </a:tr>
              <a:tr h="121024">
                <a:tc>
                  <a:txBody>
                    <a:bodyPr/>
                    <a:lstStyle/>
                    <a:p>
                      <a:r>
                        <a:rPr lang="en-US" sz="1200" dirty="0"/>
                        <a:t>Complete price</a:t>
                      </a:r>
                      <a:r>
                        <a:rPr lang="en-US" sz="1200" baseline="0" dirty="0"/>
                        <a:t> agreements for shortlisted products</a:t>
                      </a:r>
                      <a:endParaRPr lang="en-US" sz="1200" dirty="0"/>
                    </a:p>
                  </a:txBody>
                  <a:tcPr/>
                </a:tc>
                <a:tc>
                  <a:txBody>
                    <a:bodyPr/>
                    <a:lstStyle/>
                    <a:p>
                      <a:pPr algn="ctr"/>
                      <a:r>
                        <a:rPr lang="en-US" sz="1200" dirty="0"/>
                        <a:t>Completed</a:t>
                      </a:r>
                    </a:p>
                  </a:txBody>
                  <a:tcPr/>
                </a:tc>
                <a:extLst>
                  <a:ext uri="{0D108BD9-81ED-4DB2-BD59-A6C34878D82A}">
                    <a16:rowId xmlns:a16="http://schemas.microsoft.com/office/drawing/2014/main" val="1761201724"/>
                  </a:ext>
                </a:extLst>
              </a:tr>
              <a:tr h="121024">
                <a:tc>
                  <a:txBody>
                    <a:bodyPr/>
                    <a:lstStyle/>
                    <a:p>
                      <a:r>
                        <a:rPr lang="en-US" sz="1200" dirty="0"/>
                        <a:t>Secure Temporary</a:t>
                      </a:r>
                      <a:r>
                        <a:rPr lang="en-US" sz="1200" baseline="0" dirty="0"/>
                        <a:t> MoC for Trial</a:t>
                      </a:r>
                      <a:endParaRPr lang="en-US" sz="1200" dirty="0"/>
                    </a:p>
                  </a:txBody>
                  <a:tcPr/>
                </a:tc>
                <a:tc>
                  <a:txBody>
                    <a:bodyPr/>
                    <a:lstStyle/>
                    <a:p>
                      <a:pPr algn="ctr"/>
                      <a:r>
                        <a:rPr lang="en-US" sz="1200" dirty="0"/>
                        <a:t>31</a:t>
                      </a:r>
                      <a:r>
                        <a:rPr lang="en-US" sz="1200" baseline="30000" dirty="0"/>
                        <a:t>st</a:t>
                      </a:r>
                      <a:r>
                        <a:rPr lang="en-US" sz="1200" dirty="0"/>
                        <a:t> August 2017</a:t>
                      </a:r>
                    </a:p>
                  </a:txBody>
                  <a:tcPr/>
                </a:tc>
                <a:extLst>
                  <a:ext uri="{0D108BD9-81ED-4DB2-BD59-A6C34878D82A}">
                    <a16:rowId xmlns:a16="http://schemas.microsoft.com/office/drawing/2014/main" val="520649758"/>
                  </a:ext>
                </a:extLst>
              </a:tr>
              <a:tr h="121024">
                <a:tc>
                  <a:txBody>
                    <a:bodyPr/>
                    <a:lstStyle/>
                    <a:p>
                      <a:r>
                        <a:rPr lang="en-US" sz="1200" dirty="0"/>
                        <a:t>Order</a:t>
                      </a:r>
                      <a:r>
                        <a:rPr lang="en-US" sz="1200" baseline="0" dirty="0"/>
                        <a:t> trial stock </a:t>
                      </a:r>
                      <a:endParaRPr lang="en-US" sz="1200" dirty="0"/>
                    </a:p>
                  </a:txBody>
                  <a:tcPr/>
                </a:tc>
                <a:tc>
                  <a:txBody>
                    <a:bodyPr/>
                    <a:lstStyle/>
                    <a:p>
                      <a:pPr algn="ctr"/>
                      <a:r>
                        <a:rPr lang="en-US" sz="1200" dirty="0"/>
                        <a:t>8</a:t>
                      </a:r>
                      <a:r>
                        <a:rPr lang="en-US" sz="1200" baseline="30000" dirty="0"/>
                        <a:t>th</a:t>
                      </a:r>
                      <a:r>
                        <a:rPr lang="en-US" sz="1200" dirty="0"/>
                        <a:t> August 2017</a:t>
                      </a:r>
                    </a:p>
                  </a:txBody>
                  <a:tcPr/>
                </a:tc>
                <a:extLst>
                  <a:ext uri="{0D108BD9-81ED-4DB2-BD59-A6C34878D82A}">
                    <a16:rowId xmlns:a16="http://schemas.microsoft.com/office/drawing/2014/main" val="3854177103"/>
                  </a:ext>
                </a:extLst>
              </a:tr>
              <a:tr h="121024">
                <a:tc>
                  <a:txBody>
                    <a:bodyPr/>
                    <a:lstStyle/>
                    <a:p>
                      <a:r>
                        <a:rPr lang="en-US" sz="1200" dirty="0"/>
                        <a:t>Mobilize to site</a:t>
                      </a:r>
                    </a:p>
                  </a:txBody>
                  <a:tcPr/>
                </a:tc>
                <a:tc>
                  <a:txBody>
                    <a:bodyPr/>
                    <a:lstStyle/>
                    <a:p>
                      <a:pPr algn="ctr"/>
                      <a:r>
                        <a:rPr lang="en-US" sz="1200" dirty="0"/>
                        <a:t>5</a:t>
                      </a:r>
                      <a:r>
                        <a:rPr lang="en-US" sz="1200" baseline="30000" dirty="0"/>
                        <a:t>th</a:t>
                      </a:r>
                      <a:r>
                        <a:rPr lang="en-US" sz="1200" dirty="0"/>
                        <a:t> September 2017</a:t>
                      </a:r>
                    </a:p>
                  </a:txBody>
                  <a:tcPr/>
                </a:tc>
                <a:extLst>
                  <a:ext uri="{0D108BD9-81ED-4DB2-BD59-A6C34878D82A}">
                    <a16:rowId xmlns:a16="http://schemas.microsoft.com/office/drawing/2014/main" val="4167078341"/>
                  </a:ext>
                </a:extLst>
              </a:tr>
              <a:tr h="121024">
                <a:tc>
                  <a:txBody>
                    <a:bodyPr/>
                    <a:lstStyle/>
                    <a:p>
                      <a:r>
                        <a:rPr lang="en-US" sz="1200" dirty="0"/>
                        <a:t>Commence field trial</a:t>
                      </a:r>
                    </a:p>
                  </a:txBody>
                  <a:tcPr/>
                </a:tc>
                <a:tc>
                  <a:txBody>
                    <a:bodyPr/>
                    <a:lstStyle/>
                    <a:p>
                      <a:pPr algn="ctr"/>
                      <a:r>
                        <a:rPr lang="en-US" sz="1200" dirty="0"/>
                        <a:t>12</a:t>
                      </a:r>
                      <a:r>
                        <a:rPr lang="en-US" sz="1200" baseline="30000" dirty="0"/>
                        <a:t>th</a:t>
                      </a:r>
                      <a:r>
                        <a:rPr lang="en-US" sz="1200" dirty="0"/>
                        <a:t> September</a:t>
                      </a:r>
                      <a:r>
                        <a:rPr lang="en-US" sz="1200" baseline="0" dirty="0"/>
                        <a:t> 2017</a:t>
                      </a:r>
                      <a:endParaRPr lang="en-US" sz="1200" dirty="0"/>
                    </a:p>
                  </a:txBody>
                  <a:tcPr/>
                </a:tc>
                <a:extLst>
                  <a:ext uri="{0D108BD9-81ED-4DB2-BD59-A6C34878D82A}">
                    <a16:rowId xmlns:a16="http://schemas.microsoft.com/office/drawing/2014/main" val="815847199"/>
                  </a:ext>
                </a:extLst>
              </a:tr>
              <a:tr h="121024">
                <a:tc>
                  <a:txBody>
                    <a:bodyPr/>
                    <a:lstStyle/>
                    <a:p>
                      <a:r>
                        <a:rPr lang="en-US" sz="1200" dirty="0"/>
                        <a:t>Complete</a:t>
                      </a:r>
                      <a:r>
                        <a:rPr lang="en-US" sz="1200" baseline="0" dirty="0"/>
                        <a:t> final evaluation</a:t>
                      </a:r>
                      <a:endParaRPr lang="en-US" sz="1200" dirty="0"/>
                    </a:p>
                  </a:txBody>
                  <a:tcPr/>
                </a:tc>
                <a:tc>
                  <a:txBody>
                    <a:bodyPr/>
                    <a:lstStyle/>
                    <a:p>
                      <a:pPr algn="ctr"/>
                      <a:r>
                        <a:rPr lang="en-US" sz="1200" dirty="0"/>
                        <a:t>30</a:t>
                      </a:r>
                      <a:r>
                        <a:rPr lang="en-US" sz="1200" baseline="30000" dirty="0"/>
                        <a:t>th</a:t>
                      </a:r>
                      <a:r>
                        <a:rPr lang="en-US" sz="1200" dirty="0"/>
                        <a:t> September 2017</a:t>
                      </a:r>
                    </a:p>
                  </a:txBody>
                  <a:tcPr/>
                </a:tc>
                <a:extLst>
                  <a:ext uri="{0D108BD9-81ED-4DB2-BD59-A6C34878D82A}">
                    <a16:rowId xmlns:a16="http://schemas.microsoft.com/office/drawing/2014/main" val="1578716723"/>
                  </a:ext>
                </a:extLst>
              </a:tr>
              <a:tr h="121024">
                <a:tc>
                  <a:txBody>
                    <a:bodyPr/>
                    <a:lstStyle/>
                    <a:p>
                      <a:r>
                        <a:rPr lang="en-US" sz="1200" dirty="0"/>
                        <a:t>Secure</a:t>
                      </a:r>
                      <a:r>
                        <a:rPr lang="en-US" sz="1200" baseline="0" dirty="0"/>
                        <a:t> permanent MOC</a:t>
                      </a:r>
                      <a:endParaRPr lang="en-US" sz="1200" dirty="0"/>
                    </a:p>
                  </a:txBody>
                  <a:tcPr/>
                </a:tc>
                <a:tc>
                  <a:txBody>
                    <a:bodyPr/>
                    <a:lstStyle/>
                    <a:p>
                      <a:pPr algn="ctr"/>
                      <a:r>
                        <a:rPr lang="en-US" sz="1200" dirty="0"/>
                        <a:t>15</a:t>
                      </a:r>
                      <a:r>
                        <a:rPr lang="en-US" sz="1200" baseline="30000" dirty="0"/>
                        <a:t>th</a:t>
                      </a:r>
                      <a:r>
                        <a:rPr lang="en-US" sz="1200" dirty="0"/>
                        <a:t> October 2017</a:t>
                      </a:r>
                    </a:p>
                  </a:txBody>
                  <a:tcPr/>
                </a:tc>
                <a:extLst>
                  <a:ext uri="{0D108BD9-81ED-4DB2-BD59-A6C34878D82A}">
                    <a16:rowId xmlns:a16="http://schemas.microsoft.com/office/drawing/2014/main" val="1030902260"/>
                  </a:ext>
                </a:extLst>
              </a:tr>
            </a:tbl>
          </a:graphicData>
        </a:graphic>
      </p:graphicFrame>
      <p:sp>
        <p:nvSpPr>
          <p:cNvPr id="12" name="TextBox 11"/>
          <p:cNvSpPr txBox="1"/>
          <p:nvPr/>
        </p:nvSpPr>
        <p:spPr bwMode="auto">
          <a:xfrm>
            <a:off x="505485" y="5715000"/>
            <a:ext cx="8790915" cy="3016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r>
              <a:rPr lang="en-US" sz="1400" dirty="0">
                <a:solidFill>
                  <a:srgbClr val="595959"/>
                </a:solidFill>
              </a:rPr>
              <a:t>Water clarifier trial is planned for 2018 as available inventory of incumbent product will last all through 2017</a:t>
            </a:r>
          </a:p>
        </p:txBody>
      </p:sp>
    </p:spTree>
    <p:extLst>
      <p:ext uri="{BB962C8B-B14F-4D97-AF65-F5344CB8AC3E}">
        <p14:creationId xmlns:p14="http://schemas.microsoft.com/office/powerpoint/2010/main" val="20752087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85" y="156233"/>
            <a:ext cx="8790915" cy="307975"/>
          </a:xfrm>
        </p:spPr>
        <p:txBody>
          <a:bodyPr/>
          <a:lstStyle/>
          <a:p>
            <a:pPr>
              <a:defRPr/>
            </a:pPr>
            <a:r>
              <a:rPr lang="en-US" sz="2000" dirty="0"/>
              <a:t>Guide on the Stage Gates</a:t>
            </a:r>
            <a:br>
              <a:rPr lang="en-GB" sz="2000" dirty="0">
                <a:ea typeface="Calibri" panose="020F0502020204030204" pitchFamily="34" charset="0"/>
                <a:cs typeface="Times New Roman" panose="02020603050405020304" pitchFamily="18" charset="0"/>
              </a:rPr>
            </a:b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90600"/>
            <a:ext cx="9534525" cy="5538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189673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5_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2.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3F4438B30117B448909F07DE48721FF" ma:contentTypeVersion="133" ma:contentTypeDescription="Shell Document Content Type" ma:contentTypeScope="" ma:versionID="281240f49cb805ed91f476e0e61f5440">
  <xsd:schema xmlns:xsd="http://www.w3.org/2001/XMLSchema" xmlns:xs="http://www.w3.org/2001/XMLSchema" xmlns:p="http://schemas.microsoft.com/office/2006/metadata/properties" xmlns:ns1="http://schemas.microsoft.com/sharepoint/v3" xmlns:ns2="76b2635d-91ea-47f3-a708-f77e7aa7e91e" xmlns:ns4="240baecd-ea58-46d2-9df0-c16a8c2148b5" xmlns:ns5="http://schemas.microsoft.com/sharepoint/v4" targetNamespace="http://schemas.microsoft.com/office/2006/metadata/properties" ma:root="true" ma:fieldsID="6406ad327f273ab86b825e43615d546b" ns1:_="" ns2:_="" ns4:_="" ns5:_="">
    <xsd:import namespace="http://schemas.microsoft.com/sharepoint/v3"/>
    <xsd:import namespace="76b2635d-91ea-47f3-a708-f77e7aa7e91e"/>
    <xsd:import namespace="240baecd-ea58-46d2-9df0-c16a8c2148b5"/>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Issue_Date" minOccurs="0"/>
                <xsd:element ref="ns4:Global_x0020_Information_x0020_Attributes_Review_Date" minOccurs="0"/>
                <xsd:element ref="ns4:Global_x0020_Information_x0020_Attributes_Author" minOccurs="0"/>
                <xsd:element ref="ns4:Global_x0020_Information_x0020_Attributes_Owner" minOccurs="0"/>
                <xsd:element ref="ns4:Global_x0020_Information_x0020_Attributes_Organisation" minOccurs="0"/>
                <xsd:element ref="ns4:Global_x0020_Information_x0020_Attributes_Recipients" minOccurs="0"/>
                <xsd:element ref="ns4:Global_x0020_Information_x0020_Attributes_Document_Numbers" minOccurs="0"/>
                <xsd:element ref="ns4:Global_x0020_Information_x0020_Attributes_Cross_References" minOccurs="0"/>
                <xsd:element ref="ns4:Global_x0020_Information_x0020_Attributes_Status" minOccurs="0"/>
                <xsd:element ref="ns4:Global_x0020_Information_x0020_Attributes_Revision_Code" minOccurs="0"/>
                <xsd:element ref="ns4:Global_x0020_Information_x0020_Attributes_Media" minOccurs="0"/>
                <xsd:element ref="ns4:Global_x0020_Information_x0020_Attributes_Media_Location" minOccurs="0"/>
                <xsd:element ref="ns4:Global_x0020_Information_x0020_Attributes_Language" minOccurs="0"/>
                <xsd:element ref="ns4:Global_x0020_Information_x0020_Attributes_Volume_Number"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nillable="true" ma:taxonomy="true" ma:internalName="Shell_x0020_SharePoint_x0020_SAEF_x0020_DocumentTypeTaxHTField0" ma:taxonomyFieldName="Shell_x0020_SharePoint_x0020_SAEF_x0020_DocumentType" ma:displayName="Document Type" ma:readOnly="fals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Shell Nigeria Exploration and Production Company Ltd.|a5eb3db0-3b75-40b6-84b1-63df177c6270"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Bonga Operations, Teams/Disciplines Docs, BBIP, OI and Procedure Manuals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6b2635d-91ea-47f3-a708-f77e7aa7e9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0f0fbcba-9a94-4eec-a3d0-61bd4ebfe040}" ma:internalName="TaxCatchAll" ma:showField="CatchAllData" ma:web="76b2635d-91ea-47f3-a708-f77e7aa7e9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0f0fbcba-9a94-4eec-a3d0-61bd4ebfe040}" ma:internalName="TaxCatchAllLabel" ma:readOnly="true" ma:showField="CatchAllDataLabel" ma:web="76b2635d-91ea-47f3-a708-f77e7aa7e9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0baecd-ea58-46d2-9df0-c16a8c2148b5"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Issue_Date" ma:index="57" nillable="true" ma:displayName="Global Information Attributes_Issue_Date" ma:format="DateOnly" ma:hidden="true" ma:internalName="Global_x0020_Information_x0020_Attributes_Issue_Date" ma:readOnly="false">
      <xsd:simpleType>
        <xsd:restriction base="dms:DateTime"/>
      </xsd:simpleType>
    </xsd:element>
    <xsd:element name="Global_x0020_Information_x0020_Attributes_Review_Date" ma:index="58" nillable="true" ma:displayName="Global Information Attributes_Review_Date" ma:format="DateOnly" ma:hidden="true" ma:internalName="Global_x0020_Information_x0020_Attributes_Review_Date" ma:readOnly="false">
      <xsd:simpleType>
        <xsd:restriction base="dms:DateTime"/>
      </xsd:simpleType>
    </xsd:element>
    <xsd:element name="Global_x0020_Information_x0020_Attributes_Author" ma:index="59" nillable="true" ma:displayName="Global Information Attributes_Author" ma:hidden="true" ma:internalName="Global_x0020_Information_x0020_Attributes_Author" ma:readOnly="false">
      <xsd:simpleType>
        <xsd:restriction base="dms:Note"/>
      </xsd:simpleType>
    </xsd:element>
    <xsd:element name="Global_x0020_Information_x0020_Attributes_Owner" ma:index="60" nillable="true" ma:displayName="Global Information Attributes_Owner" ma:hidden="true" ma:internalName="Global_x0020_Information_x0020_Attributes_Owner" ma:readOnly="false">
      <xsd:simpleType>
        <xsd:restriction base="dms:Text"/>
      </xsd:simpleType>
    </xsd:element>
    <xsd:element name="Global_x0020_Information_x0020_Attributes_Organisation" ma:index="61" nillable="true" ma:displayName="Global Information Attributes_Organisation" ma:hidden="true" ma:internalName="Global_x0020_Information_x0020_Attributes_Organisation" ma:readOnly="false">
      <xsd:simpleType>
        <xsd:restriction base="dms:Text"/>
      </xsd:simpleType>
    </xsd:element>
    <xsd:element name="Global_x0020_Information_x0020_Attributes_Recipients" ma:index="62" nillable="true" ma:displayName="Global Information Attributes_Recipients" ma:hidden="true" ma:internalName="Global_x0020_Information_x0020_Attributes_Recipients" ma:readOnly="false">
      <xsd:simpleType>
        <xsd:restriction base="dms:Note"/>
      </xsd:simpleType>
    </xsd:element>
    <xsd:element name="Global_x0020_Information_x0020_Attributes_Document_Numbers" ma:index="63"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Cross_References" ma:index="64" nillable="true" ma:displayName="Global Information Attributes_Cross_References" ma:hidden="true" ma:internalName="Global_x0020_Information_x0020_Attributes_Cross_References" ma:readOnly="false">
      <xsd:simpleType>
        <xsd:restriction base="dms:Note"/>
      </xsd:simpleType>
    </xsd:element>
    <xsd:element name="Global_x0020_Information_x0020_Attributes_Status" ma:index="65"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xsd:enumeration value="Approved For Construction"/>
          <xsd:enumeration value="As-Built"/>
          <xsd:enumeration value="Closed"/>
          <xsd:enumeration value="Information Only"/>
          <xsd:enumeration value="Open"/>
          <xsd:enumeration value="Preliminary"/>
          <xsd:enumeration value="Void"/>
        </xsd:restriction>
      </xsd:simpleType>
    </xsd:element>
    <xsd:element name="Global_x0020_Information_x0020_Attributes_Revision_Code" ma:index="66" nillable="true" ma:displayName="Global Information Attributes_Revision_Code" ma:hidden="true" ma:internalName="Global_x0020_Information_x0020_Attributes_Revision_Code" ma:readOnly="false">
      <xsd:simpleType>
        <xsd:restriction base="dms:Text"/>
      </xsd:simpleType>
    </xsd:element>
    <xsd:element name="Global_x0020_Information_x0020_Attributes_Media" ma:index="67" nillable="true" ma:displayName="Global Information Attributes_Media" ma:default="Electronic File" ma:hidden="true" ma:internalName="Global_x0020_Information_x0020_Attributes_Media" ma:readOnly="false">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restriction>
      </xsd:simpleType>
    </xsd:element>
    <xsd:element name="Global_x0020_Information_x0020_Attributes_Media_Location" ma:index="68" nillable="true" ma:displayName="Global Information Attributes_Media_Location" ma:default="Livelink" ma:hidden="true" ma:internalName="Global_x0020_Information_x0020_Attributes_Media_Location" ma:readOnly="false">
      <xsd:simpleType>
        <xsd:restriction base="dms:Note"/>
      </xsd:simpleType>
    </xsd:element>
    <xsd:element name="Global_x0020_Information_x0020_Attributes_Language" ma:index="69" nillable="true" ma:displayName="Global Information Attributes_Language" ma:default="English" ma:hidden="true" ma:internalName="Global_x0020_Information_x0020_Attributes_Language" ma:readOnly="fals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restriction>
      </xsd:simpleType>
    </xsd:element>
    <xsd:element name="Global_x0020_Information_x0020_Attributes_Volume_Number" ma:index="70" nillable="true" ma:displayName="Global Information Attributes_Volume_Number" ma:hidden="true" ma:internalName="Global_x0020_Information_x0020_Attributes_Volume_Number"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1"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PolicyDirtyBag xmlns="microsoft.office.server.policy.changes">
  <Microsoft.Office.RecordsManagement.PolicyFeatures.Expiration op="Change"/>
</PolicyDirtyBag>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p:Policy xmlns:p="office.server.policy" id="" local="true">
  <p:Name>Shell Document Base</p:Name>
  <p:Description/>
  <p:Statement/>
  <p:PolicyItems/>
</p:Policy>
</file>

<file path=customXml/item6.xml><?xml version="1.0" encoding="utf-8"?>
<p:properties xmlns:p="http://schemas.microsoft.com/office/2006/metadata/properties" xmlns:xsi="http://www.w3.org/2001/XMLSchema-instance" xmlns:pc="http://schemas.microsoft.com/office/infopath/2007/PartnerControls">
  <documentManagement>
    <Global_x0020_Information_x0020_Attributes_Status xmlns="240baecd-ea58-46d2-9df0-c16a8c2148b5">Published</Global_x0020_Information_x0020_Attributes_Status>
    <Shell_x0020_SharePoint_x0020_SAEF_x0020_SiteCollectionName xmlns="http://schemas.microsoft.com/sharepoint/v3">Bonga Operations, Teams/Disciplines Docs, BBIP, OI and Procedure Manuals 2</Shell_x0020_SharePoint_x0020_SAEF_x0020_SiteCollectionName>
    <LivelinkID xmlns="240baecd-ea58-46d2-9df0-c16a8c2148b5" xsi:nil="true"/>
    <Shell_x0020_SharePoint_x0020_SAEF_x0020_IsRecord xmlns="http://schemas.microsoft.com/sharepoint/v3" xsi:nil="true"/>
    <Shell_x0020_SharePoint_x0020_SAEF_x0020_Owner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Performance and Benchmarking [ARM]</TermName>
          <TermId xmlns="http://schemas.microsoft.com/office/infopath/2007/PartnerControls">b6f2f23b-ce96-440c-812c-3ea4eddcc805</TermId>
        </TermInfo>
      </Terms>
    </Shell_x0020_SharePoint_x0020_SAEF_x0020_DocumentTypeTaxHTField0>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Folder_x0020_STRUCTURE xmlns="240baecd-ea58-46d2-9df0-c16a8c2148b5" xsi:nil="true"/>
    <Global_x0020_Information_x0020_Attributes_Revision_Code xmlns="240baecd-ea58-46d2-9df0-c16a8c2148b5" xsi:nil="true"/>
    <_dlc_DocId xmlns="76b2635d-91ea-47f3-a708-f77e7aa7e91e">AFFAA0087-2-22452</_dlc_DocId>
    <TaxCatchAll xmlns="76b2635d-91ea-47f3-a708-f77e7aa7e91e">
      <Value>64</Value>
      <Value>11</Value>
      <Value>10</Value>
      <Value>9</Value>
      <Value>8</Value>
      <Value>7</Value>
      <Value>6</Value>
      <Value>5</Value>
      <Value>4</Value>
      <Value>3</Value>
      <Value>2</Value>
      <Value>1</Value>
    </TaxCatchAll>
    <Global_x0020_Information_x0020_Attributes_Recipients xmlns="240baecd-ea58-46d2-9df0-c16a8c2148b5" xsi:nil="true"/>
    <Global_x0020_Information_x0020_Attributes_Document_Numbers xmlns="240baecd-ea58-46d2-9df0-c16a8c2148b5" xsi:nil="true"/>
    <Shell_x0020_SharePoint_x0020_SAEF_x0020_SiteOwner xmlns="http://schemas.microsoft.com/sharepoint/v3">i:0#.w|africa-me\bisi.t.banigbe</Shell_x0020_SharePoint_x0020_SAEF_x0020_SiteOwner>
    <Global_x0020_Information_x0020_Attributes_Review_Date xmlns="240baecd-ea58-46d2-9df0-c16a8c2148b5" xsi:nil="true"/>
    <Shell_x0020_SharePoint_x0020_SAEF_x0020_AssetIdentifier xmlns="http://schemas.microsoft.com/sharepoint/v3"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Global_x0020_Information_x0020_Attributes_Organisation xmlns="240baecd-ea58-46d2-9df0-c16a8c2148b5" xsi:nil="true"/>
    <Global_x0020_Information_x0020_Attributes_Media xmlns="240baecd-ea58-46d2-9df0-c16a8c2148b5">Electronic File</Global_x0020_Information_x0020_Attributes_Media>
    <Shell_x0020_SharePoint_x0020_SAEF_x0020_TRIMRecordNumber xmlns="http://schemas.microsoft.com/sharepoint/v3" xsi:nil="tru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Global_x0020_Information_x0020_Attributes_Volume_Number xmlns="240baecd-ea58-46d2-9df0-c16a8c2148b5" xsi:nil="true"/>
    <Global_x0020_Information_x0020_Attributes_Author xmlns="240baecd-ea58-46d2-9df0-c16a8c2148b5" xsi:nil="true"/>
    <Global_x0020_Information_x0020_Attributes_Issue_Date xmlns="240baecd-ea58-46d2-9df0-c16a8c2148b5"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KeepFileLocal xmlns="http://schemas.microsoft.com/sharepoint/v3">false</Shell_x0020_SharePoint_x0020_SAEF_x0020_KeepFileLocal>
    <Livelink_x0020_Instance_x0020_Column xmlns="240baecd-ea58-46d2-9df0-c16a8c2148b5" xsi:nil="true"/>
    <Shell_x0020_SharePoint_x0020_SAEF_x0020_RecordStatus xmlns="http://schemas.microsoft.com/sharepoint/v3" xsi:nil="true"/>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IconOverlay xmlns="http://schemas.microsoft.com/sharepoint/v4"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_dlc_DocIdUrl xmlns="76b2635d-91ea-47f3-a708-f77e7aa7e91e">
      <Url>https://nga001-sp.shell.com/sites/AFFAA0087/_layouts/15/DocIdRedir.aspx?ID=AFFAA0087-2-22452</Url>
      <Description>AFFAA0087-2-22452</Description>
    </_dlc_DocIdUrl>
    <Global_x0020_Information_x0020_Attributes_Cross_References xmlns="240baecd-ea58-46d2-9df0-c16a8c2148b5" xsi:nil="true"/>
    <Shell_x0020_SharePoint_x0020_SAEF_x0020_FilePlanRecordType xmlns="http://schemas.microsoft.com/sharepoint/v3"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Shell Nigeria Exploration and Production Company Ltd.</TermName>
          <TermId xmlns="http://schemas.microsoft.com/office/infopath/2007/PartnerControls">a5eb3db0-3b75-40b6-84b1-63df177c6270</TermId>
        </TermInfo>
      </Terms>
    </Shell_x0020_SharePoint_x0020_SAEF_x0020_LegalEntityTaxHTField0>
    <Global_x0020_Information_x0020_Attributes_Media_Location xmlns="240baecd-ea58-46d2-9df0-c16a8c2148b5">Livelink</Global_x0020_Information_x0020_Attributes_Media_Location>
    <Global_x0020_Information_x0020_Attributes_Language xmlns="240baecd-ea58-46d2-9df0-c16a8c2148b5">English</Global_x0020_Information_x0020_Attributes_Language>
    <Global_x0020_Information_x0020_Attributes_Owner xmlns="240baecd-ea58-46d2-9df0-c16a8c2148b5" xsi:nil="true"/>
    <Shell_x0020_SharePoint_x0020_SAEF_x0020_Declarer xmlns="http://schemas.microsoft.com/sharepoint/v3" xsi:nil="true"/>
  </documentManagement>
</p:properties>
</file>

<file path=customXml/itemProps1.xml><?xml version="1.0" encoding="utf-8"?>
<ds:datastoreItem xmlns:ds="http://schemas.openxmlformats.org/officeDocument/2006/customXml" ds:itemID="{C834F666-A7CC-46BA-B588-871DF66C687F}">
  <ds:schemaRefs>
    <ds:schemaRef ds:uri="http://schemas.microsoft.com/sharepoint/events"/>
  </ds:schemaRefs>
</ds:datastoreItem>
</file>

<file path=customXml/itemProps2.xml><?xml version="1.0" encoding="utf-8"?>
<ds:datastoreItem xmlns:ds="http://schemas.openxmlformats.org/officeDocument/2006/customXml" ds:itemID="{A87A1BA4-5FB5-4850-AA68-CC54233F47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b2635d-91ea-47f3-a708-f77e7aa7e91e"/>
    <ds:schemaRef ds:uri="240baecd-ea58-46d2-9df0-c16a8c2148b5"/>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A5CACD-98A6-4257-9E70-1DE34E7F6D7D}">
  <ds:schemaRefs>
    <ds:schemaRef ds:uri="microsoft.office.server.policy.changes"/>
  </ds:schemaRefs>
</ds:datastoreItem>
</file>

<file path=customXml/itemProps4.xml><?xml version="1.0" encoding="utf-8"?>
<ds:datastoreItem xmlns:ds="http://schemas.openxmlformats.org/officeDocument/2006/customXml" ds:itemID="{68E42C6A-A675-4FFF-AC41-08F85395FB4A}">
  <ds:schemaRefs>
    <ds:schemaRef ds:uri="http://schemas.microsoft.com/sharepoint/v3/contenttype/forms"/>
  </ds:schemaRefs>
</ds:datastoreItem>
</file>

<file path=customXml/itemProps5.xml><?xml version="1.0" encoding="utf-8"?>
<ds:datastoreItem xmlns:ds="http://schemas.openxmlformats.org/officeDocument/2006/customXml" ds:itemID="{A3BBB449-E1CA-4DD7-A27F-3E3E6D1B262B}">
  <ds:schemaRefs>
    <ds:schemaRef ds:uri="office.server.policy"/>
  </ds:schemaRefs>
</ds:datastoreItem>
</file>

<file path=customXml/itemProps6.xml><?xml version="1.0" encoding="utf-8"?>
<ds:datastoreItem xmlns:ds="http://schemas.openxmlformats.org/officeDocument/2006/customXml" ds:itemID="{796DD8AE-E632-4D6D-8B15-DC257C5C5238}">
  <ds:schemaRefs>
    <ds:schemaRef ds:uri="http://purl.org/dc/dcmitype/"/>
    <ds:schemaRef ds:uri="http://www.w3.org/XML/1998/namespace"/>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elements/1.1/"/>
    <ds:schemaRef ds:uri="76b2635d-91ea-47f3-a708-f77e7aa7e91e"/>
    <ds:schemaRef ds:uri="http://schemas.openxmlformats.org/package/2006/metadata/core-properties"/>
    <ds:schemaRef ds:uri="http://schemas.microsoft.com/sharepoint/v4"/>
    <ds:schemaRef ds:uri="240baecd-ea58-46d2-9df0-c16a8c2148b5"/>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7073</TotalTime>
  <Words>650</Words>
  <Application>Microsoft Office PowerPoint</Application>
  <PresentationFormat>Widescreen</PresentationFormat>
  <Paragraphs>134</Paragraphs>
  <Slides>4</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Times New Roman</vt:lpstr>
      <vt:lpstr>Calibri</vt:lpstr>
      <vt:lpstr>Arial</vt:lpstr>
      <vt:lpstr>Futura Bold</vt:lpstr>
      <vt:lpstr>Futura Medium</vt:lpstr>
      <vt:lpstr>Wingdings</vt:lpstr>
      <vt:lpstr>5_Shell WizKit V3_Template_Widescreen_06July2016</vt:lpstr>
      <vt:lpstr>think-cell Slide</vt:lpstr>
      <vt:lpstr>Project Title: Sea Eagle Chemical Supply Strategy Review </vt:lpstr>
      <vt:lpstr>L1/L2 - Opportunity Framing </vt:lpstr>
      <vt:lpstr>L2 – Execution Plan </vt:lpstr>
      <vt:lpstr>Guide on the Stage Gates </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SNEPCO LT Cadence</dc:title>
  <dc:creator>Adetoun Mustapha</dc:creator>
  <cp:lastModifiedBy>Achara, Azubuike O SNEPCO-UPO/G/PSSC</cp:lastModifiedBy>
  <cp:revision>530</cp:revision>
  <cp:lastPrinted>2017-02-02T08:03:44Z</cp:lastPrinted>
  <dcterms:created xsi:type="dcterms:W3CDTF">2016-06-30T11:16:12Z</dcterms:created>
  <dcterms:modified xsi:type="dcterms:W3CDTF">2017-04-25T07:07:31Z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Shell SharePoint SAEF SecurityClassification">
    <vt:lpwstr>8;#Restricted|21aa7f98-4035-4019-a764-107acb7269af</vt:lpwstr>
  </property>
  <property fmtid="{D5CDD505-2E9C-101B-9397-08002B2CF9AE}" pid="5" name="_dlc_policyId">
    <vt:lpwstr/>
  </property>
  <property fmtid="{D5CDD505-2E9C-101B-9397-08002B2CF9AE}" pid="6" name="ContentTypeId">
    <vt:lpwstr>0x0101006F0A470EEB1140E7AA14F4CE8A50B54C0001CB1477F4DD432AA86DD56CC3887AF40083F4438B30117B448909F07DE48721FF</vt:lpwstr>
  </property>
  <property fmtid="{D5CDD505-2E9C-101B-9397-08002B2CF9AE}" pid="7" name="Shell SharePoint SAEF LegalEntity">
    <vt:lpwstr>4;#Shell Nigeria Exploration and Production Company Ltd.|a5eb3db0-3b75-40b6-84b1-63df177c6270</vt:lpwstr>
  </property>
  <property fmtid="{D5CDD505-2E9C-101B-9397-08002B2CF9AE}" pid="8" name="Shell SharePoint SAEF GlobalFunction">
    <vt:lpwstr>3;#Not Applicable|ddce64fb-3cb8-4cd9-8e3d-0fe554247fd1</vt:lpwstr>
  </property>
  <property fmtid="{D5CDD505-2E9C-101B-9397-08002B2CF9AE}" pid="9" name="Shell SharePoint SAEF BusinessUnitRegion">
    <vt:lpwstr>2;#Sub-Saharan Africa|9d13514c-804d-40ff-8e8a-f6825f62fb70</vt:lpwstr>
  </property>
  <property fmtid="{D5CDD505-2E9C-101B-9397-08002B2CF9AE}" pid="10" name="Shell SharePoint SAEF WorkgroupID">
    <vt:lpwstr>5;#Upstream _ Single File Plan - 22022|d3ed65c1-761d-4a84-a678-924ffd6ed182</vt:lpwstr>
  </property>
  <property fmtid="{D5CDD505-2E9C-101B-9397-08002B2CF9AE}" pid="11" name="ItemRetentionFormula">
    <vt:lpwstr/>
  </property>
  <property fmtid="{D5CDD505-2E9C-101B-9397-08002B2CF9AE}" pid="12" name="Shell SharePoint SAEF CountryOfJurisdiction">
    <vt:lpwstr>7;#NIGERIA|973e3eb3-a5f9-4712-a628-787e048af9f3</vt:lpwstr>
  </property>
  <property fmtid="{D5CDD505-2E9C-101B-9397-08002B2CF9AE}" pid="13" name="Shell SharePoint SAEF ExportControlClassification">
    <vt:lpwstr>9;#Non-US content - Non Controlled|2ac8835e-0587-4096-a6e2-1f68da1e6cb3</vt:lpwstr>
  </property>
  <property fmtid="{D5CDD505-2E9C-101B-9397-08002B2CF9AE}" pid="14" name="_dlc_DocIdItemGuid">
    <vt:lpwstr>3b996daa-1696-4610-b649-ad6cb020f38d</vt:lpwstr>
  </property>
  <property fmtid="{D5CDD505-2E9C-101B-9397-08002B2CF9AE}" pid="15" name="Shell SharePoint SAEF DocumentStatus">
    <vt:lpwstr>11;#Draft|1c86f377-7d91-4c95-bd5b-c18c83fe0aa5</vt:lpwstr>
  </property>
  <property fmtid="{D5CDD505-2E9C-101B-9397-08002B2CF9AE}" pid="16" name="Shell SharePoint SAEF Language">
    <vt:lpwstr>6;#English|bd3ad5ee-f0c3-40aa-8cc8-36ef09940af3</vt:lpwstr>
  </property>
  <property fmtid="{D5CDD505-2E9C-101B-9397-08002B2CF9AE}" pid="17" name="Shell SharePoint SAEF Business">
    <vt:lpwstr>1;#Upstream International|dabf15d9-4f75-4ed1-b8a1-a0c3e2a85888</vt:lpwstr>
  </property>
  <property fmtid="{D5CDD505-2E9C-101B-9397-08002B2CF9AE}" pid="18" name="Shell SharePoint SAEF BusinessProcess">
    <vt:lpwstr>10;#All - Records Management|1f68a0f2-47ab-4887-8df5-7c0616d5ad90</vt:lpwstr>
  </property>
  <property fmtid="{D5CDD505-2E9C-101B-9397-08002B2CF9AE}" pid="19" name="Shell SharePoint SAEF DocumentType">
    <vt:lpwstr>64;#Business Performance and Benchmarking [ARM]|b6f2f23b-ce96-440c-812c-3ea4eddcc805</vt:lpwstr>
  </property>
</Properties>
</file>