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92" autoAdjust="0"/>
    <p:restoredTop sz="94660"/>
  </p:normalViewPr>
  <p:slideViewPr>
    <p:cSldViewPr>
      <p:cViewPr varScale="1">
        <p:scale>
          <a:sx n="66" d="100"/>
          <a:sy n="66" d="100"/>
        </p:scale>
        <p:origin x="165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12985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296548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276057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28496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213963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212594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304355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240173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71582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6013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19/10/2018</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dirty="0"/>
          </a:p>
        </p:txBody>
      </p:sp>
    </p:spTree>
    <p:extLst>
      <p:ext uri="{BB962C8B-B14F-4D97-AF65-F5344CB8AC3E}">
        <p14:creationId xmlns:p14="http://schemas.microsoft.com/office/powerpoint/2010/main" val="120642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64961-91B0-450C-B89A-F54E73FD2CE2}" type="datetimeFigureOut">
              <a:rPr lang="en-GB" smtClean="0"/>
              <a:t>19/10/2018</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24113-02A1-454D-B814-D6FE4A7CFAE7}" type="slidenum">
              <a:rPr lang="en-GB" smtClean="0"/>
              <a:t>‹#›</a:t>
            </a:fld>
            <a:endParaRPr lang="en-GB" dirty="0"/>
          </a:p>
        </p:txBody>
      </p:sp>
    </p:spTree>
    <p:extLst>
      <p:ext uri="{BB962C8B-B14F-4D97-AF65-F5344CB8AC3E}">
        <p14:creationId xmlns:p14="http://schemas.microsoft.com/office/powerpoint/2010/main" val="100924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34" y="76200"/>
            <a:ext cx="8737633" cy="457200"/>
          </a:xfrm>
          <a:solidFill>
            <a:srgbClr val="FFFF00"/>
          </a:solidFill>
          <a:ln>
            <a:solidFill>
              <a:schemeClr val="tx1"/>
            </a:solidFill>
          </a:ln>
        </p:spPr>
        <p:txBody>
          <a:bodyPr>
            <a:normAutofit fontScale="90000"/>
          </a:bodyPr>
          <a:lstStyle/>
          <a:p>
            <a:r>
              <a:rPr lang="en-US" sz="1600" b="1" dirty="0">
                <a:solidFill>
                  <a:prstClr val="black"/>
                </a:solidFill>
                <a:latin typeface="Futura Medium" panose="00000400000000000000" pitchFamily="2" charset="0"/>
              </a:rPr>
              <a:t>Project Title: Enhance IPSC Availability / Safe Operations at remote locations in Tunu Node …. June 2019</a:t>
            </a:r>
            <a:endParaRPr lang="en-GB" sz="1600" dirty="0"/>
          </a:p>
        </p:txBody>
      </p:sp>
      <p:sp>
        <p:nvSpPr>
          <p:cNvPr id="4" name="Rectangle 3"/>
          <p:cNvSpPr/>
          <p:nvPr/>
        </p:nvSpPr>
        <p:spPr>
          <a:xfrm>
            <a:off x="167134" y="533400"/>
            <a:ext cx="8741735" cy="3600986"/>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200" b="1" u="sng" dirty="0"/>
              <a:t>Business Case/objectives</a:t>
            </a:r>
            <a:r>
              <a:rPr lang="en-GB" sz="1200" b="1" dirty="0"/>
              <a:t>:</a:t>
            </a:r>
            <a:endParaRPr lang="en-US" sz="1200" dirty="0"/>
          </a:p>
          <a:p>
            <a:r>
              <a:rPr lang="en-US" sz="1200" dirty="0"/>
              <a:t>Currently SSAGS Project Team at Ogbotobo has demobilized from site thereby leaving only Government Security Agency. The non-availability of Field Operators in the facility to support remote control from Tunu CPF,  possess a serious threat of lack of prompt response in the event of an emergency as well as safe operation in the facility. </a:t>
            </a:r>
          </a:p>
          <a:p>
            <a:endParaRPr lang="en-US" sz="1200" dirty="0"/>
          </a:p>
          <a:p>
            <a:r>
              <a:rPr lang="en-US" sz="1200" dirty="0"/>
              <a:t>Responding from Tunu CPF with all resources available at the time of call (not night time) is estimated to be average of 2 hours within which time Operating System will have shutdown. This threatens 13Kbopd, 9Kbopd and 14Kbopd net production in Benisede, Opukushi and Ogbotobo respectively. Intervention at night time will be worse off.</a:t>
            </a:r>
          </a:p>
          <a:p>
            <a:r>
              <a:rPr lang="en-US" sz="1200" dirty="0"/>
              <a:t> </a:t>
            </a:r>
          </a:p>
          <a:p>
            <a:r>
              <a:rPr lang="en-US" sz="1200" dirty="0"/>
              <a:t>The current design of the UPS for the DCS does not have sufficient autonomy [about 45 mins] to sustain the DCS Operating System. As such, the OS is susceptible to loss of memory in the event of uncontrolled Power Outage beyond the DCS Autonomy. Recent occurrence at Benisede took 2 days intervention with attendant cost of intervention ca $5,416 by Emerson (SSAGS subcontractor) to restore.</a:t>
            </a:r>
          </a:p>
          <a:p>
            <a:endParaRPr lang="en-US" sz="1200" dirty="0"/>
          </a:p>
          <a:p>
            <a:r>
              <a:rPr lang="en-US" sz="1200" dirty="0"/>
              <a:t>Opportunity exists to deploy portacabin accommodation in the already sand filled / stabilized areas of the facility at safe distance from the process area in compliance with PSBR 1  instead of using houseboat which costs F$453k/ location- per annum. Deployment of Portacabin is estimated at $200k/location while fencing and other utilities is estimated at $150k; these 2 costs are one off.</a:t>
            </a:r>
          </a:p>
          <a:p>
            <a:endParaRPr lang="en-US" sz="1200" dirty="0"/>
          </a:p>
          <a:p>
            <a:r>
              <a:rPr lang="en-GB" sz="1200" dirty="0"/>
              <a:t>Therefore, this project will deliver saving of $100k in the first year and $450k per annum in subsequent years in each of the three locations. It will also reduce risks associated with houseboat accommodation (drowning).</a:t>
            </a:r>
          </a:p>
        </p:txBody>
      </p:sp>
      <p:sp>
        <p:nvSpPr>
          <p:cNvPr id="6" name="Rectangle 5"/>
          <p:cNvSpPr/>
          <p:nvPr/>
        </p:nvSpPr>
        <p:spPr>
          <a:xfrm>
            <a:off x="167134" y="4191001"/>
            <a:ext cx="3261865" cy="1954381"/>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300" b="1" u="sng" dirty="0"/>
              <a:t>Potential Benefits &amp; Measurement:</a:t>
            </a:r>
            <a:endParaRPr lang="en-US" sz="1300" dirty="0"/>
          </a:p>
          <a:p>
            <a:pPr marL="285750" indent="-285750">
              <a:buFont typeface="Arial" panose="020B0604020202020204" pitchFamily="34" charset="0"/>
              <a:buChar char="•"/>
            </a:pPr>
            <a:r>
              <a:rPr lang="en-US" sz="1200" dirty="0"/>
              <a:t>Reduced risk associated with water transport</a:t>
            </a:r>
          </a:p>
          <a:p>
            <a:pPr marL="285750" lvl="0" indent="-285750">
              <a:buFont typeface="Arial" panose="020B0604020202020204" pitchFamily="34" charset="0"/>
              <a:buChar char="•"/>
            </a:pPr>
            <a:r>
              <a:rPr lang="en-US" sz="1200" dirty="0"/>
              <a:t>Enhance response in case of emergency at remote locations</a:t>
            </a:r>
          </a:p>
          <a:p>
            <a:pPr marL="285750" lvl="0" indent="-285750">
              <a:buFont typeface="Arial" panose="020B0604020202020204" pitchFamily="34" charset="0"/>
              <a:buChar char="•"/>
            </a:pPr>
            <a:r>
              <a:rPr lang="en-US" sz="1200" dirty="0"/>
              <a:t>Improve IPSC Availability Benisede, Opukushi and Ogbotobo </a:t>
            </a:r>
          </a:p>
          <a:p>
            <a:pPr marL="285750" lvl="0" indent="-285750">
              <a:buFont typeface="Arial" panose="020B0604020202020204" pitchFamily="34" charset="0"/>
              <a:buChar char="•"/>
            </a:pPr>
            <a:r>
              <a:rPr lang="en-US" sz="1200" dirty="0"/>
              <a:t>Cost Savings of $100k in the first year and $450k per annum in subsequent year for each location.</a:t>
            </a:r>
          </a:p>
          <a:p>
            <a:pPr marL="285750" lvl="0" indent="-285750">
              <a:buFont typeface="Arial" panose="020B0604020202020204" pitchFamily="34" charset="0"/>
              <a:buChar char="•"/>
            </a:pPr>
            <a:endParaRPr lang="en-US" sz="1200" dirty="0"/>
          </a:p>
        </p:txBody>
      </p:sp>
      <p:sp>
        <p:nvSpPr>
          <p:cNvPr id="8" name="Rectangle 7"/>
          <p:cNvSpPr/>
          <p:nvPr/>
        </p:nvSpPr>
        <p:spPr>
          <a:xfrm>
            <a:off x="3428999" y="4191000"/>
            <a:ext cx="2591583" cy="2139047"/>
          </a:xfrm>
          <a:prstGeom prst="rect">
            <a:avLst/>
          </a:prstGeom>
          <a:ln w="9525">
            <a:solidFill>
              <a:schemeClr val="tx1"/>
            </a:solidFill>
          </a:ln>
        </p:spPr>
        <p:txBody>
          <a:bodyPr wrap="square">
            <a:spAutoFit/>
          </a:bodyPr>
          <a:lstStyle/>
          <a:p>
            <a:r>
              <a:rPr lang="en-US" sz="1300" b="1" u="sng" dirty="0"/>
              <a:t>Project Scope/Actions : </a:t>
            </a:r>
            <a:endParaRPr lang="en-US" sz="1300" dirty="0"/>
          </a:p>
          <a:p>
            <a:pPr marL="285750" indent="-285750">
              <a:buFont typeface="Arial" panose="020B0604020202020204" pitchFamily="34" charset="0"/>
              <a:buChar char="•"/>
            </a:pPr>
            <a:r>
              <a:rPr lang="en-US" sz="1200" dirty="0">
                <a:solidFill>
                  <a:srgbClr val="FF0000"/>
                </a:solidFill>
              </a:rPr>
              <a:t>Secure </a:t>
            </a:r>
            <a:r>
              <a:rPr lang="en-US" sz="1200" dirty="0" err="1">
                <a:solidFill>
                  <a:srgbClr val="FF0000"/>
                </a:solidFill>
              </a:rPr>
              <a:t>MoC</a:t>
            </a:r>
            <a:r>
              <a:rPr lang="en-US" sz="1200" dirty="0">
                <a:solidFill>
                  <a:srgbClr val="FF0000"/>
                </a:solidFill>
              </a:rPr>
              <a:t> approval ??</a:t>
            </a:r>
          </a:p>
          <a:p>
            <a:pPr marL="285750" indent="-285750">
              <a:buFont typeface="Arial" panose="020B0604020202020204" pitchFamily="34" charset="0"/>
              <a:buChar char="•"/>
            </a:pPr>
            <a:r>
              <a:rPr lang="en-US" sz="1200" dirty="0"/>
              <a:t>Scope work site for fencing, Cabin installation and utilities</a:t>
            </a:r>
          </a:p>
          <a:p>
            <a:pPr marL="285750" lvl="0" indent="-285750">
              <a:buFont typeface="Arial" panose="020B0604020202020204" pitchFamily="34" charset="0"/>
              <a:buChar char="•"/>
            </a:pPr>
            <a:r>
              <a:rPr lang="en-US" sz="1200" dirty="0"/>
              <a:t>Fabricate Portacabins</a:t>
            </a:r>
          </a:p>
          <a:p>
            <a:pPr marL="285750" lvl="0" indent="-285750">
              <a:buFont typeface="Arial" panose="020B0604020202020204" pitchFamily="34" charset="0"/>
              <a:buChar char="•"/>
            </a:pPr>
            <a:r>
              <a:rPr lang="en-US" sz="1200" dirty="0"/>
              <a:t>Transport Cabins / Utility items to site</a:t>
            </a:r>
          </a:p>
          <a:p>
            <a:pPr marL="285750" lvl="0" indent="-285750">
              <a:buFont typeface="Arial" panose="020B0604020202020204" pitchFamily="34" charset="0"/>
              <a:buChar char="•"/>
            </a:pPr>
            <a:r>
              <a:rPr lang="en-US" sz="1200" dirty="0"/>
              <a:t>Install Cabins / hook up utilities.</a:t>
            </a:r>
          </a:p>
          <a:p>
            <a:pPr marL="285750" lvl="0" indent="-285750">
              <a:buFont typeface="Arial" panose="020B0604020202020204" pitchFamily="34" charset="0"/>
              <a:buChar char="•"/>
            </a:pPr>
            <a:r>
              <a:rPr lang="en-US" sz="1200" dirty="0"/>
              <a:t>Hook up sewage utility to OCB treatment plant.</a:t>
            </a:r>
          </a:p>
          <a:p>
            <a:pPr marL="285750" lvl="0" indent="-285750">
              <a:buFont typeface="Arial" panose="020B0604020202020204" pitchFamily="34" charset="0"/>
              <a:buChar char="•"/>
            </a:pPr>
            <a:r>
              <a:rPr lang="en-US" sz="1200" dirty="0"/>
              <a:t>Furnish the cabins.</a:t>
            </a:r>
            <a:endParaRPr lang="en-US" sz="1300" dirty="0"/>
          </a:p>
        </p:txBody>
      </p:sp>
      <p:sp>
        <p:nvSpPr>
          <p:cNvPr id="10" name="Rectangle 9"/>
          <p:cNvSpPr/>
          <p:nvPr/>
        </p:nvSpPr>
        <p:spPr>
          <a:xfrm>
            <a:off x="178452" y="5796639"/>
            <a:ext cx="3250547" cy="1031051"/>
          </a:xfrm>
          <a:prstGeom prst="rect">
            <a:avLst/>
          </a:prstGeom>
          <a:ln w="9525">
            <a:solidFill>
              <a:schemeClr val="tx1"/>
            </a:solidFill>
          </a:ln>
        </p:spPr>
        <p:txBody>
          <a:bodyPr wrap="square">
            <a:spAutoFit/>
          </a:bodyPr>
          <a:lstStyle/>
          <a:p>
            <a:r>
              <a:rPr lang="en-GB" sz="1300" b="1" u="sng" dirty="0"/>
              <a:t>High-level Timeline:</a:t>
            </a:r>
            <a:endParaRPr lang="en-US" sz="1300" dirty="0"/>
          </a:p>
          <a:p>
            <a:pPr lvl="0"/>
            <a:r>
              <a:rPr lang="en-GB" sz="1200" dirty="0"/>
              <a:t>L0-L1: Nov 2018</a:t>
            </a:r>
            <a:endParaRPr lang="en-US" sz="1200" dirty="0"/>
          </a:p>
          <a:p>
            <a:pPr lvl="0"/>
            <a:r>
              <a:rPr lang="en-GB" sz="1200" dirty="0"/>
              <a:t>L2: Dec 2018  L4: May , 2019 </a:t>
            </a:r>
          </a:p>
          <a:p>
            <a:r>
              <a:rPr lang="en-GB" sz="1200" dirty="0"/>
              <a:t>L3: Jan, 2019  L5: Jun, 2019</a:t>
            </a:r>
            <a:endParaRPr lang="en-US" sz="1200" dirty="0"/>
          </a:p>
          <a:p>
            <a:pPr lvl="0"/>
            <a:endParaRPr lang="en-US" sz="1200" dirty="0"/>
          </a:p>
        </p:txBody>
      </p:sp>
      <p:sp>
        <p:nvSpPr>
          <p:cNvPr id="12" name="Rectangle 11"/>
          <p:cNvSpPr/>
          <p:nvPr/>
        </p:nvSpPr>
        <p:spPr>
          <a:xfrm>
            <a:off x="6020581" y="4191000"/>
            <a:ext cx="2884186" cy="1015663"/>
          </a:xfrm>
          <a:prstGeom prst="rect">
            <a:avLst/>
          </a:prstGeom>
          <a:ln>
            <a:solidFill>
              <a:schemeClr val="tx1"/>
            </a:solidFill>
          </a:ln>
        </p:spPr>
        <p:txBody>
          <a:bodyPr wrap="square">
            <a:spAutoFit/>
          </a:bodyPr>
          <a:lstStyle/>
          <a:p>
            <a:r>
              <a:rPr lang="en-US" sz="1200" b="1" u="sng" dirty="0"/>
              <a:t>Critical Success Factors:</a:t>
            </a:r>
            <a:endParaRPr lang="en-US" sz="1200" dirty="0"/>
          </a:p>
          <a:p>
            <a:pPr lvl="0"/>
            <a:r>
              <a:rPr lang="en-US" sz="1200" dirty="0"/>
              <a:t>Complete project Design</a:t>
            </a:r>
          </a:p>
          <a:p>
            <a:pPr lvl="0"/>
            <a:r>
              <a:rPr lang="en-US" sz="1200" dirty="0">
                <a:solidFill>
                  <a:srgbClr val="FF0000"/>
                </a:solidFill>
              </a:rPr>
              <a:t>Secure MoC approval</a:t>
            </a:r>
          </a:p>
          <a:p>
            <a:pPr lvl="0"/>
            <a:r>
              <a:rPr lang="en-US" sz="1200" dirty="0"/>
              <a:t>Execute Project as planned</a:t>
            </a:r>
          </a:p>
          <a:p>
            <a:pPr lvl="0"/>
            <a:r>
              <a:rPr lang="en-US" sz="1200" dirty="0"/>
              <a:t>Commission and Hand over</a:t>
            </a:r>
          </a:p>
        </p:txBody>
      </p:sp>
      <p:sp>
        <p:nvSpPr>
          <p:cNvPr id="14" name="Rectangle 13"/>
          <p:cNvSpPr/>
          <p:nvPr/>
        </p:nvSpPr>
        <p:spPr>
          <a:xfrm>
            <a:off x="6019800" y="5206663"/>
            <a:ext cx="2884186" cy="1015663"/>
          </a:xfrm>
          <a:prstGeom prst="rect">
            <a:avLst/>
          </a:prstGeom>
          <a:ln>
            <a:solidFill>
              <a:schemeClr val="tx1"/>
            </a:solidFill>
          </a:ln>
        </p:spPr>
        <p:txBody>
          <a:bodyPr wrap="square">
            <a:spAutoFit/>
          </a:bodyPr>
          <a:lstStyle/>
          <a:p>
            <a:r>
              <a:rPr lang="en-US" sz="1200" b="1" dirty="0">
                <a:solidFill>
                  <a:schemeClr val="dk1"/>
                </a:solidFill>
              </a:rPr>
              <a:t>Project Sponsor: </a:t>
            </a:r>
            <a:r>
              <a:rPr lang="en-US" sz="1200" dirty="0">
                <a:solidFill>
                  <a:schemeClr val="dk1"/>
                </a:solidFill>
              </a:rPr>
              <a:t>Meshach Maichibi</a:t>
            </a:r>
          </a:p>
          <a:p>
            <a:r>
              <a:rPr lang="en-US" sz="1200" b="1" dirty="0">
                <a:solidFill>
                  <a:schemeClr val="dk1"/>
                </a:solidFill>
              </a:rPr>
              <a:t>Implementation Lead: </a:t>
            </a:r>
            <a:r>
              <a:rPr lang="en-GB" sz="1200" dirty="0">
                <a:solidFill>
                  <a:schemeClr val="dk1"/>
                </a:solidFill>
              </a:rPr>
              <a:t>Francis Oyagbesan</a:t>
            </a:r>
          </a:p>
          <a:p>
            <a:r>
              <a:rPr lang="en-US" sz="1200" b="1" dirty="0">
                <a:solidFill>
                  <a:schemeClr val="dk1"/>
                </a:solidFill>
              </a:rPr>
              <a:t>Project members: </a:t>
            </a:r>
            <a:r>
              <a:rPr lang="en-US" sz="1200" dirty="0">
                <a:solidFill>
                  <a:schemeClr val="dk1"/>
                </a:solidFill>
              </a:rPr>
              <a:t>Boyar Merute, Olowofela Ezekiel, Omoifo Onotie, Adams Collins &amp; Atey Vincent.</a:t>
            </a:r>
          </a:p>
        </p:txBody>
      </p:sp>
    </p:spTree>
    <p:extLst>
      <p:ext uri="{BB962C8B-B14F-4D97-AF65-F5344CB8AC3E}">
        <p14:creationId xmlns:p14="http://schemas.microsoft.com/office/powerpoint/2010/main" val="256852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3328</TotalTime>
  <Words>497</Words>
  <Application>Microsoft Office PowerPoint</Application>
  <PresentationFormat>On-screen Show (4:3)</PresentationFormat>
  <Paragraphs>36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Futura Medium</vt:lpstr>
      <vt:lpstr>Office Theme</vt:lpstr>
      <vt:lpstr>Project Title: Enhance IPSC Availability / Safe Operations at remote locations in Tunu Node …. June 2019</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Akeem.adepoju</dc:creator>
  <cp:lastModifiedBy>Nathan, Patrick A SPDC-UPO/G/UW</cp:lastModifiedBy>
  <cp:revision>131</cp:revision>
  <dcterms:created xsi:type="dcterms:W3CDTF">2017-05-03T18:36:11Z</dcterms:created>
  <dcterms:modified xsi:type="dcterms:W3CDTF">2018-10-19T16:52:44Z</dcterms:modified>
</cp:coreProperties>
</file>