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58" r:id="rId2"/>
    <p:sldId id="361" r:id="rId3"/>
    <p:sldId id="362" r:id="rId4"/>
    <p:sldId id="360" r:id="rId5"/>
    <p:sldId id="363" r:id="rId6"/>
    <p:sldId id="354" r:id="rId7"/>
  </p:sldIdLst>
  <p:sldSz cx="12192000" cy="6858000"/>
  <p:notesSz cx="6797675" cy="9928225"/>
  <p:embeddedFontLst>
    <p:embeddedFont>
      <p:font typeface="Futura Bold" panose="00000900000000000000" pitchFamily="2" charset="0"/>
      <p:regular r:id="rId10"/>
    </p:embeddedFont>
    <p:embeddedFont>
      <p:font typeface="Futura Medium" panose="00000400000000000000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CCE9DB"/>
    <a:srgbClr val="99CDB7"/>
    <a:srgbClr val="66B492"/>
    <a:srgbClr val="339B6E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74" autoAdjust="0"/>
    <p:restoredTop sz="95382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22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04/04/2017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04/04/2017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92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259373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1779490" y="941164"/>
            <a:ext cx="9899747" cy="918000"/>
          </a:xfrm>
        </p:spPr>
        <p:txBody>
          <a:bodyPr/>
          <a:lstStyle/>
          <a:p>
            <a:r>
              <a:rPr lang="en-GB" b="1" dirty="0"/>
              <a:t>INSTALLATION OF SEWAGE TREATMENT PLANT IN YOKRI LIVING QUARTERS</a:t>
            </a:r>
            <a:endParaRPr lang="en-GB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November 24, 2016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779490" y="4840063"/>
            <a:ext cx="4870924" cy="246287"/>
          </a:xfrm>
        </p:spPr>
        <p:txBody>
          <a:bodyPr/>
          <a:lstStyle/>
          <a:p>
            <a:r>
              <a:rPr lang="en-GB" dirty="0"/>
              <a:t>Asset Integration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Footer </a:t>
            </a:r>
          </a:p>
        </p:txBody>
      </p:sp>
      <p:pic>
        <p:nvPicPr>
          <p:cNvPr id="13" name="Picture 12"/>
          <p:cNvPicPr/>
          <p:nvPr/>
        </p:nvPicPr>
        <p:blipFill>
          <a:blip r:embed="rId3" cstate="print"/>
          <a:srcRect l="8753" t="2954" r="9424" b="5907"/>
          <a:stretch>
            <a:fillRect/>
          </a:stretch>
        </p:blipFill>
        <p:spPr bwMode="auto">
          <a:xfrm>
            <a:off x="6924171" y="1943101"/>
            <a:ext cx="4755066" cy="40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Itene Richard</a:t>
            </a:r>
          </a:p>
        </p:txBody>
      </p:sp>
    </p:spTree>
    <p:extLst>
      <p:ext uri="{BB962C8B-B14F-4D97-AF65-F5344CB8AC3E}">
        <p14:creationId xmlns:p14="http://schemas.microsoft.com/office/powerpoint/2010/main" val="39137063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593775"/>
            <a:ext cx="11171238" cy="458775"/>
          </a:xfrm>
        </p:spPr>
        <p:txBody>
          <a:bodyPr/>
          <a:lstStyle/>
          <a:p>
            <a:pPr algn="ctr"/>
            <a:r>
              <a:rPr lang="en-US" sz="2000" b="1" dirty="0"/>
              <a:t>OBJECTIVE 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218" y="923925"/>
            <a:ext cx="11645459" cy="54768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952485" lvl="1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4"/>
              </a:solidFill>
            </a:endParaRPr>
          </a:p>
          <a:p>
            <a:pPr marL="952485" lvl="1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4"/>
              </a:solidFill>
            </a:endParaRPr>
          </a:p>
          <a:p>
            <a:pPr marL="952485" lvl="1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4"/>
              </a:solidFill>
            </a:endParaRPr>
          </a:p>
          <a:p>
            <a:pPr marL="952485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/>
                </a:solidFill>
              </a:rPr>
              <a:t>Seek NAPIMS Support/Approval for the Installation of waste Treatment Plant at         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    Yokri Flowstation</a:t>
            </a:r>
          </a:p>
          <a:p>
            <a:pPr marL="1066785" lvl="1" indent="-457200">
              <a:buFont typeface="Wingdings" panose="05000000000000000000" pitchFamily="2" charset="2"/>
              <a:buChar char="§"/>
            </a:pPr>
            <a:endParaRPr lang="en-GB" sz="3200" dirty="0">
              <a:solidFill>
                <a:schemeClr val="accent4"/>
              </a:solidFill>
            </a:endParaRPr>
          </a:p>
          <a:p>
            <a:pPr marL="952485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/>
                </a:solidFill>
              </a:rPr>
              <a:t>Seek Approval for Use of NAPIMS Contract NG01016589  for Execution of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    this activity</a:t>
            </a:r>
          </a:p>
          <a:p>
            <a:pPr lvl="1"/>
            <a:endParaRPr lang="en-US" dirty="0">
              <a:solidFill>
                <a:schemeClr val="accent4"/>
              </a:solidFill>
            </a:endParaRPr>
          </a:p>
          <a:p>
            <a:pPr marL="952485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/>
                </a:solidFill>
              </a:rPr>
              <a:t> Seek Approval to warehouse the charges on OPEX cost Centre 113066</a:t>
            </a:r>
          </a:p>
          <a:p>
            <a:pPr marL="1066785" lvl="1" indent="-457200">
              <a:buFont typeface="Wingdings" panose="05000000000000000000" pitchFamily="2" charset="2"/>
              <a:buChar char="§"/>
            </a:pPr>
            <a:endParaRPr lang="en-GB" sz="3200" dirty="0"/>
          </a:p>
          <a:p>
            <a:endParaRPr lang="en-US" sz="1050" b="1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673931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593775"/>
            <a:ext cx="11171238" cy="458775"/>
          </a:xfrm>
        </p:spPr>
        <p:txBody>
          <a:bodyPr/>
          <a:lstStyle/>
          <a:p>
            <a:pPr algn="ctr"/>
            <a:r>
              <a:rPr lang="en-GB" sz="2000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3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dirty="0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218" y="923925"/>
            <a:ext cx="11645459" cy="54768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066785" lvl="1" indent="-457200">
              <a:buFont typeface="Wingdings" panose="05000000000000000000" pitchFamily="2" charset="2"/>
              <a:buChar char="§"/>
            </a:pPr>
            <a:endParaRPr lang="en-GB" dirty="0">
              <a:solidFill>
                <a:schemeClr val="accent4"/>
              </a:solidFill>
            </a:endParaRPr>
          </a:p>
          <a:p>
            <a:pPr marL="1066785" lvl="1" indent="-457200">
              <a:buFont typeface="Wingdings" panose="05000000000000000000" pitchFamily="2" charset="2"/>
              <a:buChar char="§"/>
            </a:pPr>
            <a:endParaRPr lang="en-GB" dirty="0">
              <a:solidFill>
                <a:schemeClr val="accent4"/>
              </a:solidFill>
            </a:endParaRPr>
          </a:p>
          <a:p>
            <a:pPr marL="1066785" lvl="1" indent="-457200">
              <a:buFont typeface="Wingdings" panose="05000000000000000000" pitchFamily="2" charset="2"/>
              <a:buChar char="§"/>
            </a:pPr>
            <a:r>
              <a:rPr lang="en-GB" dirty="0"/>
              <a:t>The </a:t>
            </a:r>
            <a:r>
              <a:rPr lang="en-GB" dirty="0" err="1"/>
              <a:t>Yokri</a:t>
            </a:r>
            <a:r>
              <a:rPr lang="en-GB" dirty="0"/>
              <a:t> living quarters has three septic tanks that  get filled most time and this </a:t>
            </a:r>
          </a:p>
          <a:p>
            <a:pPr lvl="1"/>
            <a:r>
              <a:rPr lang="en-GB" dirty="0"/>
              <a:t>     requires to be dislodged on two weekly basis. </a:t>
            </a:r>
          </a:p>
          <a:p>
            <a:pPr lvl="1"/>
            <a:endParaRPr lang="en-GB" dirty="0"/>
          </a:p>
          <a:p>
            <a:pPr marL="952485" lvl="1" indent="-342900">
              <a:buFont typeface="Wingdings" panose="05000000000000000000" pitchFamily="2" charset="2"/>
              <a:buChar char="§"/>
            </a:pPr>
            <a:r>
              <a:rPr lang="en-GB" dirty="0"/>
              <a:t>The reason for this is that the living quarters is located close to the Forcados river and </a:t>
            </a:r>
          </a:p>
          <a:p>
            <a:pPr lvl="1"/>
            <a:r>
              <a:rPr lang="en-GB" dirty="0"/>
              <a:t>    the water level within the </a:t>
            </a:r>
            <a:r>
              <a:rPr lang="en-GB" dirty="0" err="1"/>
              <a:t>Yokri</a:t>
            </a:r>
            <a:r>
              <a:rPr lang="en-GB" dirty="0"/>
              <a:t> area allow for soak-away pits. </a:t>
            </a:r>
          </a:p>
          <a:p>
            <a:pPr lvl="1"/>
            <a:endParaRPr lang="en-GB" dirty="0"/>
          </a:p>
          <a:p>
            <a:pPr marL="952485" lvl="1" indent="-342900">
              <a:buFont typeface="Wingdings" panose="05000000000000000000" pitchFamily="2" charset="2"/>
              <a:buChar char="§"/>
            </a:pPr>
            <a:r>
              <a:rPr lang="en-GB" dirty="0"/>
              <a:t>The living quarters has POB of 8, but hosts over 24 visitors on the average on daily </a:t>
            </a:r>
          </a:p>
          <a:p>
            <a:pPr lvl="1"/>
            <a:r>
              <a:rPr lang="en-GB" dirty="0"/>
              <a:t>    basis because of the helipad that is situated in </a:t>
            </a:r>
            <a:r>
              <a:rPr lang="en-GB" dirty="0" err="1"/>
              <a:t>Yokri</a:t>
            </a:r>
            <a:r>
              <a:rPr lang="en-GB" dirty="0"/>
              <a:t>. </a:t>
            </a:r>
          </a:p>
          <a:p>
            <a:pPr lvl="1"/>
            <a:endParaRPr lang="en-GB" dirty="0"/>
          </a:p>
          <a:p>
            <a:pPr marL="952485" lvl="1" indent="-342900">
              <a:buFont typeface="Wingdings" panose="05000000000000000000" pitchFamily="2" charset="2"/>
              <a:buChar char="§"/>
            </a:pPr>
            <a:r>
              <a:rPr lang="en-GB" dirty="0"/>
              <a:t>The average cost of Logistic requirement for dislodging of the tanks is </a:t>
            </a:r>
          </a:p>
          <a:p>
            <a:pPr lvl="1"/>
            <a:r>
              <a:rPr lang="en-GB" b="1" dirty="0"/>
              <a:t>    N37,267,560 + $45,036 </a:t>
            </a:r>
            <a:r>
              <a:rPr lang="en-GB" dirty="0"/>
              <a:t>Yearly.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875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581025"/>
            <a:ext cx="11171238" cy="521392"/>
          </a:xfrm>
        </p:spPr>
        <p:txBody>
          <a:bodyPr/>
          <a:lstStyle/>
          <a:p>
            <a:pPr algn="ctr"/>
            <a:r>
              <a:rPr lang="en-US" dirty="0"/>
              <a:t>COST ANALYSIS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Footer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219200"/>
            <a:ext cx="115157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3460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593775"/>
            <a:ext cx="11171238" cy="458775"/>
          </a:xfrm>
        </p:spPr>
        <p:txBody>
          <a:bodyPr/>
          <a:lstStyle/>
          <a:p>
            <a:pPr algn="ctr"/>
            <a:r>
              <a:rPr lang="en-GB" sz="2000" dirty="0"/>
              <a:t>BENEFIT OF WASTE TREATMENT PLANT INSTALLATION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5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dirty="0">
                <a:solidFill>
                  <a:srgbClr val="595959"/>
                </a:solidFill>
              </a:rPr>
              <a:t>Date Month 2016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218" y="923925"/>
            <a:ext cx="11645459" cy="54768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0"/>
            <a:r>
              <a:rPr lang="en-US" dirty="0"/>
              <a:t>      </a:t>
            </a:r>
          </a:p>
          <a:p>
            <a:pPr lvl="0"/>
            <a:r>
              <a:rPr lang="en-US" dirty="0">
                <a:solidFill>
                  <a:schemeClr val="accent4"/>
                </a:solidFill>
              </a:rPr>
              <a:t>   Installation of this treatment plant at </a:t>
            </a:r>
            <a:r>
              <a:rPr lang="en-US" dirty="0" err="1">
                <a:solidFill>
                  <a:schemeClr val="accent4"/>
                </a:solidFill>
              </a:rPr>
              <a:t>Yokri</a:t>
            </a:r>
            <a:r>
              <a:rPr lang="en-US" dirty="0">
                <a:solidFill>
                  <a:schemeClr val="accent4"/>
                </a:solidFill>
              </a:rPr>
              <a:t> if approved/support will reap the following </a:t>
            </a:r>
          </a:p>
          <a:p>
            <a:pPr lvl="0"/>
            <a:r>
              <a:rPr lang="en-US" dirty="0">
                <a:solidFill>
                  <a:schemeClr val="accent4"/>
                </a:solidFill>
              </a:rPr>
              <a:t>   benefit:  </a:t>
            </a:r>
          </a:p>
          <a:p>
            <a:pPr lvl="0"/>
            <a:endParaRPr lang="en-GB" dirty="0">
              <a:solidFill>
                <a:schemeClr val="accent4"/>
              </a:solidFill>
            </a:endParaRPr>
          </a:p>
          <a:p>
            <a:pPr marL="952485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/>
                </a:solidFill>
              </a:rPr>
              <a:t>Eliminate the cost of Logistic equipment circa F$230k yearly</a:t>
            </a:r>
          </a:p>
          <a:p>
            <a:pPr marL="1066785" lvl="1" indent="-457200">
              <a:buFont typeface="Wingdings" panose="05000000000000000000" pitchFamily="2" charset="2"/>
              <a:buChar char="§"/>
            </a:pPr>
            <a:endParaRPr lang="en-GB" dirty="0">
              <a:solidFill>
                <a:schemeClr val="accent4"/>
              </a:solidFill>
            </a:endParaRPr>
          </a:p>
          <a:p>
            <a:pPr marL="952485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/>
                </a:solidFill>
              </a:rPr>
              <a:t>Eliminate HSSE Exposure for Logistic Personnel on water (Security and other 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    Other water Transport related issues).</a:t>
            </a:r>
          </a:p>
          <a:p>
            <a:pPr marL="1066785" lvl="1" indent="-457200">
              <a:buFont typeface="Wingdings" panose="05000000000000000000" pitchFamily="2" charset="2"/>
              <a:buChar char="§"/>
            </a:pPr>
            <a:endParaRPr lang="en-GB" dirty="0">
              <a:solidFill>
                <a:schemeClr val="accent4"/>
              </a:solidFill>
            </a:endParaRPr>
          </a:p>
          <a:p>
            <a:pPr marL="952485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/>
                </a:solidFill>
              </a:rPr>
              <a:t>It will provide a </a:t>
            </a:r>
            <a:r>
              <a:rPr lang="en-GB" dirty="0">
                <a:solidFill>
                  <a:schemeClr val="accent4"/>
                </a:solidFill>
              </a:rPr>
              <a:t>cleaner environment conducive for habitation.</a:t>
            </a:r>
            <a:endParaRPr lang="en-US" dirty="0">
              <a:solidFill>
                <a:schemeClr val="accent4"/>
              </a:solidFill>
            </a:endParaRPr>
          </a:p>
          <a:p>
            <a:pPr marL="1066785" lvl="1" indent="-457200">
              <a:buFont typeface="Wingdings" panose="05000000000000000000" pitchFamily="2" charset="2"/>
              <a:buChar char="§"/>
            </a:pPr>
            <a:endParaRPr lang="en-GB" sz="3200" dirty="0"/>
          </a:p>
          <a:p>
            <a:pPr marL="1066785" lvl="1" indent="-457200">
              <a:buFont typeface="Wingdings" panose="05000000000000000000" pitchFamily="2" charset="2"/>
              <a:buChar char="§"/>
            </a:pPr>
            <a:endParaRPr lang="en-GB" sz="3200" dirty="0">
              <a:solidFill>
                <a:srgbClr val="595959"/>
              </a:solidFill>
            </a:endParaRPr>
          </a:p>
          <a:p>
            <a:endParaRPr lang="en-US" sz="1050" b="1" dirty="0">
              <a:solidFill>
                <a:srgbClr val="59595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016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V3_Template_Widescreen_06July2016</Template>
  <TotalTime>11078</TotalTime>
  <Words>252</Words>
  <Application>Microsoft Office PowerPoint</Application>
  <PresentationFormat>Widescreen</PresentationFormat>
  <Paragraphs>58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Futura Bold</vt:lpstr>
      <vt:lpstr>Arial</vt:lpstr>
      <vt:lpstr>Futura Medium</vt:lpstr>
      <vt:lpstr>Wingdings</vt:lpstr>
      <vt:lpstr>Shell layouts with footer</vt:lpstr>
      <vt:lpstr>INSTALLATION OF SEWAGE TREATMENT PLANT IN YOKRI LIVING QUARTERS</vt:lpstr>
      <vt:lpstr>OBJECTIVE </vt:lpstr>
      <vt:lpstr>BACKGROUND</vt:lpstr>
      <vt:lpstr>COST ANALYSIS </vt:lpstr>
      <vt:lpstr>BENEFIT OF WASTE TREATMENT PLANT INSTALLATION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Bereprebofa, Suoton SPDC-HRUP/FNG</dc:creator>
  <cp:lastModifiedBy>Itene, Richard O SPDC-UPO/G/PW</cp:lastModifiedBy>
  <cp:revision>210</cp:revision>
  <cp:lastPrinted>2016-11-16T11:46:10Z</cp:lastPrinted>
  <dcterms:created xsi:type="dcterms:W3CDTF">2016-07-25T06:32:33Z</dcterms:created>
  <dcterms:modified xsi:type="dcterms:W3CDTF">2017-04-04T11:08:37Z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</Properties>
</file>