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67" autoAdjust="0"/>
  </p:normalViewPr>
  <p:slideViewPr>
    <p:cSldViewPr snapToGrid="0">
      <p:cViewPr>
        <p:scale>
          <a:sx n="75" d="100"/>
          <a:sy n="75" d="100"/>
        </p:scale>
        <p:origin x="33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986556543884461"/>
          <c:y val="8.8987802603431476E-2"/>
          <c:w val="0.82252203323069462"/>
          <c:h val="0.713444684820404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Sheet1!$H$6</c:f>
              <c:strCache>
                <c:ptCount val="1"/>
                <c:pt idx="0">
                  <c:v>Start Date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D3-4ED6-A23C-78E35C8B8049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DD3-4ED6-A23C-78E35C8B8049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D3-4ED6-A23C-78E35C8B8049}"/>
              </c:ext>
            </c:extLst>
          </c:dPt>
          <c:cat>
            <c:strRef>
              <c:f>Sheet1!$G$7:$G$9</c:f>
              <c:strCache>
                <c:ptCount val="3"/>
                <c:pt idx="0">
                  <c:v>Phase I </c:v>
                </c:pt>
                <c:pt idx="1">
                  <c:v>Phase 2</c:v>
                </c:pt>
                <c:pt idx="2">
                  <c:v>Phase 3</c:v>
                </c:pt>
              </c:strCache>
            </c:strRef>
          </c:cat>
          <c:val>
            <c:numRef>
              <c:f>Sheet1!$H$7:$H$9</c:f>
              <c:numCache>
                <c:formatCode>d\-mmm\-yy</c:formatCode>
                <c:ptCount val="3"/>
                <c:pt idx="0">
                  <c:v>45065</c:v>
                </c:pt>
                <c:pt idx="1">
                  <c:v>45182</c:v>
                </c:pt>
                <c:pt idx="2">
                  <c:v>45242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DD3-4ED6-A23C-78E35C8B8049}"/>
            </c:ext>
          </c:extLst>
        </c:ser>
        <c:ser>
          <c:idx val="1"/>
          <c:order val="1"/>
          <c:tx>
            <c:strRef>
              <c:f>Sheet1!$J$6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Sheet1!$G$7:$G$9</c:f>
              <c:strCache>
                <c:ptCount val="3"/>
                <c:pt idx="0">
                  <c:v>Phase I </c:v>
                </c:pt>
                <c:pt idx="1">
                  <c:v>Phase 2</c:v>
                </c:pt>
                <c:pt idx="2">
                  <c:v>Phase 3</c:v>
                </c:pt>
              </c:strCache>
            </c:strRef>
          </c:cat>
          <c:val>
            <c:numRef>
              <c:f>Sheet1!$J$7:$J$9</c:f>
              <c:numCache>
                <c:formatCode>General</c:formatCode>
                <c:ptCount val="3"/>
                <c:pt idx="0">
                  <c:v>180</c:v>
                </c:pt>
                <c:pt idx="1">
                  <c:v>58</c:v>
                </c:pt>
                <c:pt idx="2">
                  <c:v>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DD3-4ED6-A23C-78E35C8B8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4098072"/>
        <c:axId val="434099152"/>
      </c:barChart>
      <c:catAx>
        <c:axId val="434098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099152"/>
        <c:crosses val="autoZero"/>
        <c:auto val="1"/>
        <c:lblAlgn val="ctr"/>
        <c:lblOffset val="100"/>
        <c:noMultiLvlLbl val="0"/>
      </c:catAx>
      <c:valAx>
        <c:axId val="434099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Earthing and LPS Phase Execution Plan </a:t>
                </a:r>
              </a:p>
            </c:rich>
          </c:tx>
          <c:layout>
            <c:manualLayout>
              <c:xMode val="edge"/>
              <c:yMode val="edge"/>
              <c:x val="0.40193763658330595"/>
              <c:y val="1.348024489152426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098072"/>
        <c:crosses val="autoZero"/>
        <c:crossBetween val="between"/>
        <c:majorUnit val="100"/>
      </c:valAx>
      <c:spPr>
        <a:solidFill>
          <a:schemeClr val="accent3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>
        <a:lumMod val="40000"/>
        <a:lumOff val="6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ED399-3317-409C-ABD2-82598D3E063B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5EA2F-0635-4F42-8676-CB413CD0A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5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5EA2F-0635-4F42-8676-CB413CD0AD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7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622078" y="1304229"/>
            <a:ext cx="9357895" cy="5085919"/>
          </a:xfrm>
          <a:prstGeom prst="rect">
            <a:avLst/>
          </a:prstGeom>
          <a:solidFill>
            <a:srgbClr val="FCEDA2"/>
          </a:solidFill>
          <a:ln w="9525">
            <a:noFill/>
            <a:miter lim="800000"/>
            <a:headEnd/>
            <a:tailEnd/>
          </a:ln>
        </p:spPr>
        <p:txBody>
          <a:bodyPr wrap="none" lIns="95447" tIns="47723" rIns="95447" bIns="47723" anchor="ctr"/>
          <a:lstStyle/>
          <a:p>
            <a:pPr defTabSz="954419"/>
            <a:r>
              <a:rPr lang="en-US" sz="1904"/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2062303" y="226009"/>
            <a:ext cx="9414933" cy="5038413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</p:spPr>
        <p:txBody>
          <a:bodyPr wrap="none" lIns="95447" tIns="47723" rIns="95447" bIns="47723" anchor="ctr"/>
          <a:lstStyle/>
          <a:p>
            <a:pPr defTabSz="954419"/>
            <a:endParaRPr lang="en-US" sz="1904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2062302" y="1304230"/>
            <a:ext cx="7921235" cy="396019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lIns="95447" tIns="47723" rIns="95447" bIns="47723" anchor="ctr"/>
          <a:lstStyle/>
          <a:p>
            <a:pPr defTabSz="954419"/>
            <a:endParaRPr lang="en-US" sz="1904"/>
          </a:p>
        </p:txBody>
      </p:sp>
      <p:pic>
        <p:nvPicPr>
          <p:cNvPr id="7" name="Picture 11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989" y="287910"/>
            <a:ext cx="957180" cy="6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2261938" y="1400680"/>
            <a:ext cx="7559396" cy="781496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br>
              <a:rPr lang="en-US"/>
            </a:br>
            <a:endParaRPr lang="en-US"/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65503" y="2848864"/>
            <a:ext cx="3596996" cy="1619489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904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33FF-52B7-4371-9A57-7ACCE9BD9B5E}" type="datetime1">
              <a:rPr lang="en-US" smtClean="0"/>
              <a:t>2/13/2024</a:t>
            </a:fld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16"/>
            </a:lvl1pPr>
          </a:lstStyle>
          <a:p>
            <a:fld id="{761EFAF6-4E74-4E60-A214-5913C86A4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1353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48263-5F97-4509-AB88-0BC306C22B81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C79C6-B90D-4C44-8264-AF9083A042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398372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1047" y="256240"/>
            <a:ext cx="1395010" cy="6125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3" y="256240"/>
            <a:ext cx="8464884" cy="6125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F0BE9-B16E-4860-A6A6-39135D484E5A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B39FB-7281-4679-BDDC-C85041A576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0341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2" y="256240"/>
            <a:ext cx="11512884" cy="4535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199594" y="1309988"/>
            <a:ext cx="5078217" cy="507152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8926" y="1309988"/>
            <a:ext cx="5078218" cy="5071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FEA303-3EB7-4113-8FA2-EC9A8849EBEB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C4E78-A0A4-43FA-B6FD-4A782BE372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21724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C24CF-3C7C-4C17-AA34-6D4A316C31C6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A4B6A-80EE-42E6-A24C-241343ACCF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94054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7" y="4406453"/>
            <a:ext cx="10363200" cy="620932"/>
          </a:xfrm>
        </p:spPr>
        <p:txBody>
          <a:bodyPr/>
          <a:lstStyle>
            <a:lvl1pPr algn="l">
              <a:defRPr sz="362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527" y="2906445"/>
            <a:ext cx="10363200" cy="1500008"/>
          </a:xfrm>
        </p:spPr>
        <p:txBody>
          <a:bodyPr anchor="b"/>
          <a:lstStyle>
            <a:lvl1pPr marL="0" indent="0">
              <a:buNone/>
              <a:defRPr sz="1814"/>
            </a:lvl1pPr>
            <a:lvl2pPr marL="414589" indent="0">
              <a:buNone/>
              <a:defRPr sz="1632"/>
            </a:lvl2pPr>
            <a:lvl3pPr marL="829178" indent="0">
              <a:buNone/>
              <a:defRPr sz="1451"/>
            </a:lvl3pPr>
            <a:lvl4pPr marL="1243767" indent="0">
              <a:buNone/>
              <a:defRPr sz="1270"/>
            </a:lvl4pPr>
            <a:lvl5pPr marL="1658356" indent="0">
              <a:buNone/>
              <a:defRPr sz="1270"/>
            </a:lvl5pPr>
            <a:lvl6pPr marL="2072945" indent="0">
              <a:buNone/>
              <a:defRPr sz="1270"/>
            </a:lvl6pPr>
            <a:lvl7pPr marL="2487534" indent="0">
              <a:buNone/>
              <a:defRPr sz="1270"/>
            </a:lvl7pPr>
            <a:lvl8pPr marL="2902123" indent="0">
              <a:buNone/>
              <a:defRPr sz="1270"/>
            </a:lvl8pPr>
            <a:lvl9pPr marL="3316712" indent="0">
              <a:buNone/>
              <a:defRPr sz="12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37B7A-8F31-45FC-B7BF-A82FB4493C2F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F1813-C645-4581-9C8F-B01378F637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24422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9594" y="1309988"/>
            <a:ext cx="5078217" cy="5071523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8926" y="1309988"/>
            <a:ext cx="5078218" cy="5071523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48529-0F8C-40AD-BD99-69D3D79E34F1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47A2A1-6D74-41B4-8E86-4035EFD422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2261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4"/>
            <a:ext cx="10972800" cy="45351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4557"/>
            <a:ext cx="5386582" cy="640599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5156"/>
            <a:ext cx="5386582" cy="3951555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036" y="1534557"/>
            <a:ext cx="5388364" cy="640599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036" y="2175156"/>
            <a:ext cx="5388364" cy="3951555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D01BD-83BC-4B67-831F-132B6950456A}" type="datetime1">
              <a:rPr lang="en-US" smtClean="0"/>
              <a:t>2/13/2024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A20087-322C-4B4D-B3D6-7F719575BB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36202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803AE-F1D1-4FA8-BFAF-FD9915BBAE50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6FFB9-E933-48B1-98B2-2E15F659D26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471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D484F-08F3-4C11-B8BC-F43814AC69DD}" type="datetime1">
              <a:rPr lang="en-US" smtClean="0"/>
              <a:t>2/13/2024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976C26-DD85-4C44-BEB2-0AC74DD9FD3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1923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93284"/>
            <a:ext cx="4010526" cy="341945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288" y="273515"/>
            <a:ext cx="6816112" cy="5853196"/>
          </a:xfrm>
        </p:spPr>
        <p:txBody>
          <a:bodyPr/>
          <a:lstStyle>
            <a:lvl1pPr>
              <a:defRPr sz="2902"/>
            </a:lvl1pPr>
            <a:lvl2pPr>
              <a:defRPr sz="2539"/>
            </a:lvl2pPr>
            <a:lvl3pPr>
              <a:defRPr sz="2176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228"/>
            <a:ext cx="4010526" cy="4691482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9ED58-5EF3-442D-8A87-A70B7F2EEBE2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4EFDA-893F-4D4F-8DCA-95BC9748B3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04672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274" y="5024685"/>
            <a:ext cx="7315200" cy="341945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274" y="613247"/>
            <a:ext cx="7315200" cy="4114224"/>
          </a:xfrm>
        </p:spPr>
        <p:txBody>
          <a:bodyPr/>
          <a:lstStyle>
            <a:lvl1pPr marL="0" indent="0">
              <a:buNone/>
              <a:defRPr sz="2902"/>
            </a:lvl1pPr>
            <a:lvl2pPr marL="414589" indent="0">
              <a:buNone/>
              <a:defRPr sz="2539"/>
            </a:lvl2pPr>
            <a:lvl3pPr marL="829178" indent="0">
              <a:buNone/>
              <a:defRPr sz="2176"/>
            </a:lvl3pPr>
            <a:lvl4pPr marL="1243767" indent="0">
              <a:buNone/>
              <a:defRPr sz="1814"/>
            </a:lvl4pPr>
            <a:lvl5pPr marL="1658356" indent="0">
              <a:buNone/>
              <a:defRPr sz="1814"/>
            </a:lvl5pPr>
            <a:lvl6pPr marL="2072945" indent="0">
              <a:buNone/>
              <a:defRPr sz="1814"/>
            </a:lvl6pPr>
            <a:lvl7pPr marL="2487534" indent="0">
              <a:buNone/>
              <a:defRPr sz="1814"/>
            </a:lvl7pPr>
            <a:lvl8pPr marL="2902123" indent="0">
              <a:buNone/>
              <a:defRPr sz="1814"/>
            </a:lvl8pPr>
            <a:lvl9pPr marL="3316712" indent="0">
              <a:buNone/>
              <a:defRPr sz="18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274" y="5366630"/>
            <a:ext cx="7315200" cy="806146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A0C5E-F8B5-48D1-B4C5-D52CAF10757C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21F27-7159-421E-8224-42D9A82486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178047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9594" y="1309988"/>
            <a:ext cx="10327551" cy="507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2" y="256240"/>
            <a:ext cx="11512884" cy="453514"/>
          </a:xfrm>
          <a:prstGeom prst="rect">
            <a:avLst/>
          </a:prstGeom>
          <a:solidFill>
            <a:schemeClr val="bg2"/>
          </a:solidFill>
          <a:ln w="3683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994550" tIns="62159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91579" y="6466444"/>
            <a:ext cx="1438442" cy="32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52628" numCol="1" anchor="t" anchorCtr="0" compatLnSpc="1">
            <a:prstTxWarp prst="textNoShape">
              <a:avLst/>
            </a:prstTxWarp>
          </a:bodyPr>
          <a:lstStyle>
            <a:lvl1pPr algn="ctr">
              <a:defRPr sz="816"/>
            </a:lvl1pPr>
          </a:lstStyle>
          <a:p>
            <a:fld id="{51EE0974-E05F-4973-8552-C154A8FF8BE9}" type="datetime1">
              <a:rPr lang="en-US" smtClean="0"/>
              <a:t>2/13/2024</a:t>
            </a:fld>
            <a:endParaRPr 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5305" y="6466444"/>
            <a:ext cx="356491" cy="16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52628" numCol="1" anchor="b" anchorCtr="0" compatLnSpc="1">
            <a:prstTxWarp prst="textNoShape">
              <a:avLst/>
            </a:prstTxWarp>
          </a:bodyPr>
          <a:lstStyle>
            <a:lvl1pPr algn="r">
              <a:defRPr sz="907"/>
            </a:lvl1pPr>
          </a:lstStyle>
          <a:p>
            <a:fld id="{CC1DDA6C-451E-4BF1-AE59-FA63DBFDBDC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7291" y="6466444"/>
            <a:ext cx="3358147" cy="32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52628" numCol="1" anchor="t" anchorCtr="0" compatLnSpc="1">
            <a:prstTxWarp prst="textNoShape">
              <a:avLst/>
            </a:prstTxWarp>
          </a:bodyPr>
          <a:lstStyle>
            <a:lvl1pPr>
              <a:defRPr sz="816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57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sldNum="0" hdr="0" dt="0"/>
  <p:txStyles>
    <p:titleStyle>
      <a:lvl1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2pPr>
      <a:lvl3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3pPr>
      <a:lvl4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4pPr>
      <a:lvl5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5pPr>
      <a:lvl6pPr marL="414589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6pPr>
      <a:lvl7pPr marL="829178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7pPr>
      <a:lvl8pPr marL="1243767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8pPr>
      <a:lvl9pPr marL="1658356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9pPr>
    </p:titleStyle>
    <p:bodyStyle>
      <a:lvl1pPr marL="296546" indent="-296546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Clr>
          <a:schemeClr val="tx2"/>
        </a:buClr>
        <a:buSzPct val="75000"/>
        <a:buFont typeface="Wingdings" pitchFamily="-110" charset="2"/>
        <a:buChar char="n"/>
        <a:defRPr sz="2086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594533" indent="-201536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SzPct val="75000"/>
        <a:buFont typeface="Wingdings" pitchFamily="-110" charset="2"/>
        <a:buChar char="n"/>
        <a:defRPr sz="2086">
          <a:solidFill>
            <a:schemeClr val="tx1"/>
          </a:solidFill>
          <a:latin typeface="+mn-lt"/>
          <a:ea typeface="ＭＳ Ｐゴシック" pitchFamily="-110" charset="-128"/>
        </a:defRPr>
      </a:lvl2pPr>
      <a:lvl3pPr marL="994726" indent="-194339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SzPct val="75000"/>
        <a:buFont typeface="Wingdings" pitchFamily="-110" charset="2"/>
        <a:buChar char="n"/>
        <a:defRPr>
          <a:solidFill>
            <a:schemeClr val="tx1"/>
          </a:solidFill>
          <a:latin typeface="+mn-lt"/>
          <a:ea typeface="ＭＳ Ｐゴシック" pitchFamily="-110" charset="-128"/>
        </a:defRPr>
      </a:lvl3pPr>
      <a:lvl4pPr marL="1381963" indent="-188581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SzPct val="75000"/>
        <a:buFont typeface="Wingdings" pitchFamily="-110" charset="2"/>
        <a:buChar char="n"/>
        <a:defRPr sz="1270">
          <a:solidFill>
            <a:schemeClr val="tx1"/>
          </a:solidFill>
          <a:latin typeface="+mn-lt"/>
          <a:ea typeface="ＭＳ Ｐゴシック" pitchFamily="-110" charset="-128"/>
        </a:defRPr>
      </a:lvl4pPr>
      <a:lvl5pPr marL="2147801" indent="-238964" algn="l" defTabSz="954419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86">
          <a:solidFill>
            <a:schemeClr val="tx1"/>
          </a:solidFill>
          <a:latin typeface="+mn-lt"/>
          <a:ea typeface="ＭＳ Ｐゴシック" pitchFamily="-110" charset="-128"/>
        </a:defRPr>
      </a:lvl5pPr>
      <a:lvl6pPr marL="2562390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6pPr>
      <a:lvl7pPr marL="2976979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7pPr>
      <a:lvl8pPr marL="3391568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8pPr>
      <a:lvl9pPr marL="3806157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589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178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767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356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945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7534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2123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6712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16E21-98E6-4655-9518-3FF738EBB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6F1AD0-3A4C-4567-B5F4-5A39EF1E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7" y="0"/>
            <a:ext cx="10791372" cy="4410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400" b="0" i="0" dirty="0">
                <a:solidFill>
                  <a:srgbClr val="181818"/>
                </a:solidFill>
                <a:effectLst/>
                <a:latin typeface="-apple-system"/>
              </a:rPr>
              <a:t>Improve Earthing/LPS to eliminate lightning incidents in FOT - 2024</a:t>
            </a:r>
            <a:endParaRPr lang="en-US" sz="2000" b="1" dirty="0">
              <a:latin typeface="Futura Medium" panose="00000400000000000000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FF54BA4-34AB-4A78-B1FF-2D729FEEF574}"/>
              </a:ext>
            </a:extLst>
          </p:cNvPr>
          <p:cNvSpPr txBox="1">
            <a:spLocks/>
          </p:cNvSpPr>
          <p:nvPr/>
        </p:nvSpPr>
        <p:spPr>
          <a:xfrm>
            <a:off x="408746" y="454934"/>
            <a:ext cx="10812027" cy="194785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endParaRPr lang="en-GB" sz="1200" b="1" u="sng" dirty="0">
              <a:solidFill>
                <a:srgbClr val="EEECE1">
                  <a:lumMod val="50000"/>
                </a:srgbClr>
              </a:solidFill>
            </a:endParaRPr>
          </a:p>
          <a:p>
            <a:pPr>
              <a:spcAft>
                <a:spcPts val="800"/>
              </a:spcAft>
            </a:pPr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Business Case: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0" i="0" dirty="0">
                <a:solidFill>
                  <a:srgbClr val="18181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has been a growing trend in incidents from Earthing &amp; Lightning protection system failures across </a:t>
            </a:r>
            <a:r>
              <a:rPr lang="en-US" sz="1100" b="0" i="0" dirty="0" err="1">
                <a:solidFill>
                  <a:srgbClr val="18181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SCiN</a:t>
            </a:r>
            <a:r>
              <a:rPr lang="en-US" sz="1100" b="0" i="0" dirty="0">
                <a:solidFill>
                  <a:srgbClr val="18181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resulting in Production upsets, safety incidents and shutdowns. To have a grip on the causes and address them, there was need to deep dive At a snap, poor earthing installations, improper maintenance and incompetence were identified as root causes.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 Impact:  </a:t>
            </a:r>
          </a:p>
          <a:p>
            <a:pPr marL="171450" marR="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100" b="0" i="0" dirty="0">
                <a:solidFill>
                  <a:srgbClr val="18181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Several demurrages incurred due to communications, control and Instrumentation equipment damages and failures.</a:t>
            </a:r>
          </a:p>
          <a:p>
            <a:pPr marL="171450" marR="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100" b="0" i="0" dirty="0">
                <a:solidFill>
                  <a:srgbClr val="18181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Unplanned facilities shutdown resulting in production losses.</a:t>
            </a:r>
          </a:p>
          <a:p>
            <a:pPr marL="171450" marR="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100" b="0" i="0" dirty="0">
                <a:solidFill>
                  <a:srgbClr val="18181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Equipment damage in several facilities</a:t>
            </a:r>
          </a:p>
          <a:p>
            <a:pPr marL="171450" marR="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100" b="0" i="0" dirty="0">
                <a:solidFill>
                  <a:srgbClr val="18181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Weakened barrier- IC005(Earthing and lightning protection system against ignition)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914400">
              <a:spcAft>
                <a:spcPts val="500"/>
              </a:spcAft>
              <a:defRPr/>
            </a:pPr>
            <a:endParaRPr lang="en-US" sz="1400" dirty="0">
              <a:solidFill>
                <a:srgbClr val="FF0000"/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854CCCD-8D85-4E79-B603-F63DE409FBB4}"/>
              </a:ext>
            </a:extLst>
          </p:cNvPr>
          <p:cNvSpPr txBox="1">
            <a:spLocks/>
          </p:cNvSpPr>
          <p:nvPr/>
        </p:nvSpPr>
        <p:spPr>
          <a:xfrm>
            <a:off x="9453966" y="2416692"/>
            <a:ext cx="1766806" cy="25419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High-level Timeline: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100" dirty="0">
                <a:latin typeface="Calibri" panose="020F0502020204030204" pitchFamily="34" charset="0"/>
              </a:rPr>
              <a:t>L0- L1:   Feb 15  2024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100" dirty="0">
                <a:latin typeface="Calibri" panose="020F0502020204030204" pitchFamily="34" charset="0"/>
              </a:rPr>
              <a:t>L2:   Feb 25, 2024.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100" dirty="0">
                <a:latin typeface="Calibri" panose="020F0502020204030204" pitchFamily="34" charset="0"/>
              </a:rPr>
              <a:t>L3:    Mar 2  2024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100" dirty="0">
                <a:latin typeface="Calibri" panose="020F0502020204030204" pitchFamily="34" charset="0"/>
              </a:rPr>
              <a:t>L4:  Aug 15, 2024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100" dirty="0">
                <a:latin typeface="Calibri" panose="020F0502020204030204" pitchFamily="34" charset="0"/>
              </a:rPr>
              <a:t>L5: Oct 30, 2024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100" dirty="0">
                <a:latin typeface="Calibri" panose="020F0502020204030204" pitchFamily="34" charset="0"/>
              </a:rPr>
              <a:t>Initiative End</a:t>
            </a:r>
            <a:endParaRPr lang="en-GB" sz="1100" dirty="0">
              <a:latin typeface="Calibri" panose="020F0502020204030204" pitchFamily="34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D9E08D0-6096-4AB0-8DDA-A7A80EE4C20F}"/>
              </a:ext>
            </a:extLst>
          </p:cNvPr>
          <p:cNvSpPr txBox="1">
            <a:spLocks/>
          </p:cNvSpPr>
          <p:nvPr/>
        </p:nvSpPr>
        <p:spPr>
          <a:xfrm>
            <a:off x="408745" y="2417958"/>
            <a:ext cx="5902200" cy="25558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Project Scope/Actions : </a:t>
            </a:r>
            <a:r>
              <a:rPr lang="en-US" sz="1200" dirty="0">
                <a:latin typeface="Calibri" panose="020F0502020204030204" pitchFamily="34" charset="0"/>
              </a:rPr>
              <a:t> </a:t>
            </a:r>
          </a:p>
          <a:p>
            <a:pPr marL="171450" indent="-171450" algn="just" defTabSz="914400">
              <a:buFont typeface="Wingdings" pitchFamily="2" charset="2"/>
              <a:buChar char="§"/>
              <a:defRPr/>
            </a:pPr>
            <a:r>
              <a:rPr lang="en-US" sz="1100" b="1" dirty="0">
                <a:latin typeface="Calibri" panose="020F0502020204030204" pitchFamily="34" charset="0"/>
              </a:rPr>
              <a:t>Phase 1: Gaps Scoping and report out for FOT.</a:t>
            </a:r>
          </a:p>
          <a:p>
            <a:pPr marL="171450" indent="-171450" algn="just" defTabSz="914400">
              <a:buFont typeface="Wingdings" pitchFamily="2" charset="2"/>
              <a:buChar char="§"/>
              <a:defRPr/>
            </a:pPr>
            <a:r>
              <a:rPr lang="en-US" sz="1100" b="1" dirty="0">
                <a:latin typeface="Calibri" panose="020F0502020204030204" pitchFamily="34" charset="0"/>
              </a:rPr>
              <a:t>Phase 2:</a:t>
            </a:r>
          </a:p>
          <a:p>
            <a:pPr marL="171450" indent="-171450" algn="just" defTabSz="914400">
              <a:buFont typeface="Wingdings" pitchFamily="2" charset="2"/>
              <a:buChar char="§"/>
              <a:defRPr/>
            </a:pPr>
            <a:r>
              <a:rPr lang="en-US" sz="1100" b="1" dirty="0">
                <a:latin typeface="Calibri" panose="020F0502020204030204" pitchFamily="34" charset="0"/>
              </a:rPr>
              <a:t>(a). Prepare Immediate Remedial works scope for three sensitive locations (FOT, BOGT, </a:t>
            </a:r>
            <a:r>
              <a:rPr lang="en-US" sz="1100" b="1" dirty="0" err="1">
                <a:latin typeface="Calibri" panose="020F0502020204030204" pitchFamily="34" charset="0"/>
              </a:rPr>
              <a:t>Gbaran</a:t>
            </a:r>
            <a:r>
              <a:rPr lang="en-US" sz="1100" b="1" dirty="0">
                <a:latin typeface="Calibri" panose="020F0502020204030204" pitchFamily="34" charset="0"/>
              </a:rPr>
              <a:t>). &amp; Execute FOT scope in 2024.</a:t>
            </a:r>
          </a:p>
          <a:p>
            <a:pPr marL="171450" indent="-171450" algn="just" defTabSz="914400">
              <a:buFont typeface="Wingdings" pitchFamily="2" charset="2"/>
              <a:buChar char="§"/>
              <a:defRPr/>
            </a:pPr>
            <a:r>
              <a:rPr lang="en-US" sz="1100" b="1" dirty="0">
                <a:latin typeface="Calibri" panose="020F0502020204030204" pitchFamily="34" charset="0"/>
              </a:rPr>
              <a:t>(b). Upskilling of 200 Electrical personnel on Earthing and LPS maintenance in 2024</a:t>
            </a:r>
          </a:p>
          <a:p>
            <a:pPr marL="171450" indent="-171450" algn="just" defTabSz="914400">
              <a:buFont typeface="Wingdings" pitchFamily="2" charset="2"/>
              <a:buChar char="§"/>
              <a:defRPr/>
            </a:pPr>
            <a:r>
              <a:rPr lang="en-US" sz="1100" b="1" dirty="0">
                <a:latin typeface="Calibri" panose="020F0502020204030204" pitchFamily="34" charset="0"/>
              </a:rPr>
              <a:t>(c). Update and distribute Earthing and LPS maintenance strategy for </a:t>
            </a:r>
            <a:r>
              <a:rPr lang="en-US" sz="1100" b="1" dirty="0" err="1">
                <a:latin typeface="Calibri" panose="020F0502020204030204" pitchFamily="34" charset="0"/>
              </a:rPr>
              <a:t>SCiN</a:t>
            </a:r>
            <a:r>
              <a:rPr lang="en-US" sz="1100" b="1" dirty="0">
                <a:latin typeface="Calibri" panose="020F0502020204030204" pitchFamily="34" charset="0"/>
              </a:rPr>
              <a:t> in 2024.</a:t>
            </a:r>
          </a:p>
          <a:p>
            <a:pPr marL="171450" indent="-171450" algn="just" defTabSz="914400">
              <a:buFont typeface="Wingdings" pitchFamily="2" charset="2"/>
              <a:buChar char="§"/>
              <a:defRPr/>
            </a:pPr>
            <a:r>
              <a:rPr lang="en-US" sz="1100" b="1" dirty="0">
                <a:latin typeface="Calibri" panose="020F0502020204030204" pitchFamily="34" charset="0"/>
              </a:rPr>
              <a:t>Phase 3: Remedial works to close identified Gaps in all producing assets.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1200" dirty="0">
              <a:latin typeface="Futura Medium" pitchFamily="2" charset="0"/>
              <a:cs typeface="Arial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72F6B34-383E-487B-AB79-E4FCA701386E}"/>
              </a:ext>
            </a:extLst>
          </p:cNvPr>
          <p:cNvSpPr txBox="1">
            <a:spLocks/>
          </p:cNvSpPr>
          <p:nvPr/>
        </p:nvSpPr>
        <p:spPr>
          <a:xfrm>
            <a:off x="415607" y="4973785"/>
            <a:ext cx="7661005" cy="2045893"/>
          </a:xfrm>
          <a:prstGeom prst="rect">
            <a:avLst/>
          </a:prstGeom>
          <a:ln>
            <a:solidFill>
              <a:sysClr val="windowText" lastClr="000000">
                <a:lumMod val="75000"/>
              </a:sysClr>
            </a:solidFill>
          </a:ln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634A621-26AC-4ACA-BB2B-EF0288CA95C4}"/>
              </a:ext>
            </a:extLst>
          </p:cNvPr>
          <p:cNvSpPr txBox="1">
            <a:spLocks/>
          </p:cNvSpPr>
          <p:nvPr/>
        </p:nvSpPr>
        <p:spPr>
          <a:xfrm>
            <a:off x="6310946" y="2402790"/>
            <a:ext cx="3143019" cy="255582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>
                <a:lumMod val="75000"/>
              </a:sysClr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Critical Success Factors: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 defTabSz="914400">
              <a:buFont typeface="Wingdings" pitchFamily="2" charset="2"/>
              <a:buChar char="§"/>
              <a:defRPr/>
            </a:pP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updated MJR</a:t>
            </a:r>
          </a:p>
          <a:p>
            <a:pPr marL="171450" indent="-171450" algn="just" defTabSz="914400">
              <a:buFont typeface="Wingdings" pitchFamily="2" charset="2"/>
              <a:buChar char="§"/>
              <a:defRPr/>
            </a:pP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80% Front Line Electrical maintenance personnel upskilled.</a:t>
            </a:r>
          </a:p>
          <a:p>
            <a:pPr marL="171450" indent="-171450" algn="just" defTabSz="914400">
              <a:buFont typeface="Wingdings" pitchFamily="2" charset="2"/>
              <a:buChar char="§"/>
              <a:defRPr/>
            </a:pP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Engage Asset Managers on expected benefits.</a:t>
            </a:r>
          </a:p>
          <a:p>
            <a:pPr marL="171450" indent="-171450" algn="just" defTabSz="914400">
              <a:buFont typeface="Wingdings" pitchFamily="2" charset="2"/>
              <a:buChar char="§"/>
              <a:defRPr/>
            </a:pP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Zero trips from Earthing and Lightning PS at FOT.</a:t>
            </a:r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GB" sz="1100" dirty="0">
              <a:latin typeface="Calibri" panose="020F0502020204030204" pitchFamily="34" charset="0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7AC6C5B-5AAC-447A-8C03-162908F8B050}"/>
              </a:ext>
            </a:extLst>
          </p:cNvPr>
          <p:cNvSpPr txBox="1">
            <a:spLocks/>
          </p:cNvSpPr>
          <p:nvPr/>
        </p:nvSpPr>
        <p:spPr>
          <a:xfrm>
            <a:off x="8063961" y="4958616"/>
            <a:ext cx="3156811" cy="2061061"/>
          </a:xfrm>
          <a:prstGeom prst="rect">
            <a:avLst/>
          </a:prstGeom>
          <a:ln>
            <a:solidFill>
              <a:sysClr val="windowText" lastClr="000000">
                <a:lumMod val="75000"/>
              </a:sysClr>
            </a:solidFill>
          </a:ln>
        </p:spPr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Project Sponsor: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</a:t>
            </a:r>
            <a:r>
              <a:rPr lang="en-US" altLang="en-US" sz="1100" dirty="0">
                <a:latin typeface="Calibri" panose="020F0502020204030204" pitchFamily="34" charset="0"/>
              </a:rPr>
              <a:t>Fraeijhoven John </a:t>
            </a:r>
          </a:p>
          <a:p>
            <a:pPr marL="0" lvl="1">
              <a:lnSpc>
                <a:spcPct val="115000"/>
              </a:lnSpc>
              <a:spcBef>
                <a:spcPts val="200"/>
              </a:spcBef>
              <a:spcAft>
                <a:spcPct val="0"/>
              </a:spcAft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Implementation Lead:</a:t>
            </a:r>
            <a:r>
              <a:rPr kumimoji="0" lang="en-US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 </a:t>
            </a:r>
            <a:r>
              <a:rPr lang="en-US" altLang="en-US" sz="1100" dirty="0">
                <a:latin typeface="Calibri" panose="020F0502020204030204" pitchFamily="34" charset="0"/>
              </a:rPr>
              <a:t>Diana Osaigbovo</a:t>
            </a:r>
            <a:endParaRPr lang="en-US" altLang="en-US" sz="1200" dirty="0">
              <a:solidFill>
                <a:schemeClr val="tx1">
                  <a:lumMod val="50000"/>
                </a:schemeClr>
              </a:solidFill>
              <a:cs typeface="Times New Roman"/>
            </a:endParaRPr>
          </a:p>
          <a:p>
            <a:pPr marL="0" lvl="1">
              <a:spcBef>
                <a:spcPts val="200"/>
              </a:spcBef>
              <a:spcAft>
                <a:spcPct val="0"/>
              </a:spcAft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Project Team: </a:t>
            </a:r>
          </a:p>
          <a:p>
            <a:pPr marL="0" marR="0" lvl="1" indent="-171450" fontAlgn="auto">
              <a:lnSpc>
                <a:spcPct val="11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100" dirty="0">
                <a:latin typeface="Calibri" panose="020F0502020204030204" pitchFamily="34" charset="0"/>
              </a:rPr>
              <a:t>Simon Edache - META</a:t>
            </a:r>
          </a:p>
          <a:p>
            <a:pPr marL="0" marR="0" lvl="1" indent="-171450" fontAlgn="auto">
              <a:lnSpc>
                <a:spcPct val="11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100" dirty="0">
                <a:latin typeface="Calibri" panose="020F0502020204030204" pitchFamily="34" charset="0"/>
              </a:rPr>
              <a:t>Aford Afode – ME</a:t>
            </a:r>
          </a:p>
          <a:p>
            <a:pPr marL="0" marR="0" lvl="1" indent="-171450" fontAlgn="auto">
              <a:lnSpc>
                <a:spcPct val="11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100" dirty="0">
                <a:latin typeface="Calibri" panose="020F0502020204030204" pitchFamily="34" charset="0"/>
              </a:rPr>
              <a:t>Iyoloma Collins-ME</a:t>
            </a:r>
          </a:p>
          <a:p>
            <a:pPr marL="171450" marR="0" lvl="1" indent="-171450" fontAlgn="auto">
              <a:lnSpc>
                <a:spcPct val="11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latin typeface="Calibri" panose="020F0502020204030204" pitchFamily="34" charset="0"/>
              </a:rPr>
              <a:t>Ameh Vincent  -ME </a:t>
            </a:r>
          </a:p>
          <a:p>
            <a:pPr marL="171450" marR="0" lvl="1" indent="-171450" fontAlgn="auto">
              <a:lnSpc>
                <a:spcPct val="11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latin typeface="Calibri" panose="020F0502020204030204" pitchFamily="34" charset="0"/>
              </a:rPr>
              <a:t>Vivian Chukwu-META</a:t>
            </a:r>
          </a:p>
          <a:p>
            <a:pPr marL="171450" marR="0" lvl="1" indent="-171450" fontAlgn="auto">
              <a:lnSpc>
                <a:spcPct val="11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latin typeface="Calibri" panose="020F0502020204030204" pitchFamily="34" charset="0"/>
              </a:rPr>
              <a:t>Opubo T- ME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7C7EF8-F1B5-C9DF-6490-9B79427E00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320098"/>
              </p:ext>
            </p:extLst>
          </p:nvPr>
        </p:nvGraphicFramePr>
        <p:xfrm>
          <a:off x="1408227" y="5183223"/>
          <a:ext cx="6474228" cy="1662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C1D7CE2-2EE9-A4B0-DAAA-F23E0ECCCB0B}"/>
              </a:ext>
            </a:extLst>
          </p:cNvPr>
          <p:cNvSpPr txBox="1"/>
          <p:nvPr/>
        </p:nvSpPr>
        <p:spPr>
          <a:xfrm>
            <a:off x="444485" y="491755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GB" sz="1800" dirty="0">
                <a:latin typeface="Futura Medium" pitchFamily="2" charset="0"/>
                <a:cs typeface="Arial" charset="0"/>
              </a:rPr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33482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hell_2010_Template">
  <a:themeElements>
    <a:clrScheme name="Shell_2010_Template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Shell_2010_Template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hell_2010_Template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321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Futura Medium</vt:lpstr>
      <vt:lpstr>Wingdings</vt:lpstr>
      <vt:lpstr>Shell_2010_Template</vt:lpstr>
      <vt:lpstr>Improve Earthing/LPS to eliminate lightning incidents in FOT - 2024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CHARTER: PARTIAL DISCHARGE TESTING DEPLOYMENT ACROSS SPDC FACILITIES</dc:title>
  <dc:creator>Salami, Tayo J SPDC-UPO/G/ULM</dc:creator>
  <cp:lastModifiedBy>Edache, Simon I SPDC-IUC/G/USMD</cp:lastModifiedBy>
  <cp:revision>54</cp:revision>
  <dcterms:created xsi:type="dcterms:W3CDTF">2019-04-02T08:47:57Z</dcterms:created>
  <dcterms:modified xsi:type="dcterms:W3CDTF">2024-02-13T14:59:18Z</dcterms:modified>
</cp:coreProperties>
</file>