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"/>
  </p:notesMasterIdLst>
  <p:sldIdLst>
    <p:sldId id="4369" r:id="rId2"/>
  </p:sldIdLst>
  <p:sldSz cx="12192000" cy="6858000"/>
  <p:notesSz cx="6858000" cy="9144000"/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Iheozor, Stephen C SPDC-UPC/G/USL" initials="ISCS" lastIdx="1" clrIdx="0">
    <p:extLst>
      <p:ext uri="{19B8F6BF-5375-455C-9EA6-DF929625EA0E}">
        <p15:presenceInfo xmlns:p15="http://schemas.microsoft.com/office/powerpoint/2012/main" userId="S::Stephen.Iheozor@Shell.com::db758989-0d69-4688-9bdc-b00d7b5c69d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79" autoAdjust="0"/>
    <p:restoredTop sz="92749" autoAdjust="0"/>
  </p:normalViewPr>
  <p:slideViewPr>
    <p:cSldViewPr snapToGrid="0">
      <p:cViewPr varScale="1">
        <p:scale>
          <a:sx n="62" d="100"/>
          <a:sy n="62" d="100"/>
        </p:scale>
        <p:origin x="1028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9" d="100"/>
        <a:sy n="89" d="100"/>
      </p:scale>
      <p:origin x="0" y="-9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A20732-9ECA-4884-8F9E-25DFCC9B42E7}" type="datetimeFigureOut">
              <a:rPr lang="en-GB" smtClean="0"/>
              <a:t>24/08/2022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CEC886-2D0F-4956-84BF-5C46729723C0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413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CEC886-2D0F-4956-84BF-5C46729723C0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373274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51614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9" name="Rectangle 18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AF9595BA-1206-4525-B928-419479393F84}" type="datetime1">
              <a:rPr lang="en-US" noProof="1" smtClean="0"/>
              <a:t>8/24/2022</a:t>
            </a:fld>
            <a:endParaRPr lang="en-GB" noProof="1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51982219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198">
          <p15:clr>
            <a:srgbClr val="FBAE40"/>
          </p15:clr>
        </p15:guide>
        <p15:guide id="4" pos="7357">
          <p15:clr>
            <a:srgbClr val="FBAE40"/>
          </p15:clr>
        </p15:guide>
        <p15:guide id="5" pos="1121">
          <p15:clr>
            <a:srgbClr val="FBAE40"/>
          </p15:clr>
        </p15:guide>
        <p15:guide id="6" orient="horz" pos="4074">
          <p15:clr>
            <a:srgbClr val="FBAE40"/>
          </p15:clr>
        </p15:guide>
        <p15:guide id="7" orient="horz" pos="216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noProof="0" dirty="0" smtClean="0"/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 dirty="0"/>
              <a:t>Click icon to add chart</a:t>
            </a:r>
            <a:endParaRPr lang="en-GB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672A9285-3755-448F-A2DE-1173A33EC29A}" type="datetime1">
              <a:rPr lang="en-US" noProof="1" smtClean="0"/>
              <a:t>8/24/2022</a:t>
            </a:fld>
            <a:endParaRPr lang="en-GB" noProof="1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691936560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8B5059A-37DE-44D5-BB16-2160212E2C33}" type="datetime1">
              <a:rPr lang="en-US" noProof="1" smtClean="0"/>
              <a:t>8/24/2022</a:t>
            </a:fld>
            <a:endParaRPr lang="en-GB" noProof="1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749984978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 descr="&lt;Shell Yellow Bar&gt;" title="&lt;Shell Yellow Bar&gt;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DAB743BB-D0A5-42D9-90B1-8042C0DC41DE}" type="datetime1">
              <a:rPr lang="en-US" noProof="1" smtClean="0"/>
              <a:t>8/24/2022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241936019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51A586DB-B582-41C4-9077-E62D2981D03B}" type="datetime1">
              <a:rPr lang="en-US" noProof="1" smtClean="0"/>
              <a:t>8/24/2022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505236066"/>
      </p:ext>
    </p:extLst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8EA50498-E1FB-428D-89C9-F56B33FA2121}" type="datetime1">
              <a:rPr lang="en-US" noProof="1" smtClean="0"/>
              <a:t>8/24/2022</a:t>
            </a:fld>
            <a:endParaRPr lang="en-GB" noProof="1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  <p:sp>
        <p:nvSpPr>
          <p:cNvPr id="3" name="Text Placeholder 2" descr="&lt;IGNORE&gt;" title="&lt;IGNORE&gt;"/>
          <p:cNvSpPr>
            <a:spLocks noGrp="1"/>
          </p:cNvSpPr>
          <p:nvPr>
            <p:ph type="body" sz="quarter" idx="13"/>
          </p:nvPr>
        </p:nvSpPr>
        <p:spPr>
          <a:xfrm>
            <a:off x="513179" y="1438480"/>
            <a:ext cx="11166561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0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01354677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 descr="&lt;Shell Yellow Bar&gt;" title="&lt;Shell Yellow Bar&gt;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BEC435FF-ADBD-4D89-A479-2C620FF18CBB}" type="datetime1">
              <a:rPr lang="en-US" noProof="1" smtClean="0"/>
              <a:t>8/24/2022</a:t>
            </a:fld>
            <a:endParaRPr lang="en-GB" noProof="1"/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107791343"/>
      </p:ext>
    </p:extLst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931BAD34-CBF2-43F4-97D4-EC3150907704}" type="datetime1">
              <a:rPr lang="en-US" noProof="1" smtClean="0"/>
              <a:t>8/24/2022</a:t>
            </a:fld>
            <a:endParaRPr lang="en-GB" noProof="1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699718283"/>
      </p:ext>
    </p:extLst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57010"/>
            <a:ext cx="4316400" cy="431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13813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50400"/>
            <a:ext cx="9899747" cy="918000"/>
          </a:xfrm>
          <a:noFill/>
        </p:spPr>
        <p:txBody>
          <a:bodyPr lIns="0" tIns="0" rIns="0" anchor="ctr" anchorCtr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36" name="Rectangle 35" descr="&lt;Shell Yellow Bar&gt;" title="&lt;Shell Yellow Bar&gt;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402E8A52-18DB-4B97-840C-19F77639F091}" type="datetime1">
              <a:rPr lang="en-US" noProof="1" smtClean="0"/>
              <a:t>8/24/2022</a:t>
            </a:fld>
            <a:endParaRPr lang="en-GB" noProof="1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17985798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696"/>
            <a:ext cx="5179738" cy="834301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35EC7B69-6EF9-4881-AF15-C2090B58D03A}" type="datetime1">
              <a:rPr lang="en-US" noProof="1" smtClean="0"/>
              <a:t>8/24/2022</a:t>
            </a:fld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689142034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  <p15:guide id="3" orient="horz" pos="2562">
          <p15:clr>
            <a:srgbClr val="FBAE40"/>
          </p15:clr>
        </p15:guide>
        <p15:guide id="4" orient="horz" pos="299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0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 descr="&lt;Shell Yellow Bar&gt;" title="&lt;Shell Yellow Bar&gt;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03200"/>
            <a:ext cx="5179738" cy="835200"/>
          </a:xfrm>
          <a:noFill/>
        </p:spPr>
        <p:txBody>
          <a:bodyPr lIns="0" tIns="0" rIns="0" anchor="ctr" anchorCtr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noProof="1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8737779C-76E9-4E5F-A9EF-4C438BDF6230}" type="datetime1">
              <a:rPr lang="en-US" noProof="1" smtClean="0"/>
              <a:t>8/24/2022</a:t>
            </a:fld>
            <a:endParaRPr lang="en-GB" noProof="1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483958119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771DD8A1-D9E4-4C69-A25B-937E9EF5319B}" type="datetime1">
              <a:rPr lang="en-US" noProof="1" smtClean="0"/>
              <a:t>8/24/2022</a:t>
            </a:fld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01688475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 dirty="0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54689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800"/>
            </a:lvl1pPr>
            <a:lvl2pPr marL="230400" indent="-230400" defTabSz="357708">
              <a:lnSpc>
                <a:spcPct val="140000"/>
              </a:lnSpc>
              <a:spcBef>
                <a:spcPts val="0"/>
              </a:spcBef>
              <a:defRPr sz="1800"/>
            </a:lvl2pPr>
            <a:lvl3pPr marL="4590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3pPr>
            <a:lvl4pPr marL="687600" indent="-2286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4pPr>
            <a:lvl5pPr marL="890800" indent="-2032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5pPr>
            <a:lvl6pPr marL="1043200" indent="-1524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82776D34-DFEB-486D-8665-D2F93A2D05CA}" type="datetime1">
              <a:rPr lang="en-US" noProof="1" smtClean="0"/>
              <a:t>8/24/2022</a:t>
            </a:fld>
            <a:endParaRPr lang="en-GB" noProof="1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47181467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400"/>
            </a:lvl1pPr>
            <a:lvl2pPr marL="176400" indent="-176400" defTabSz="357708">
              <a:lnSpc>
                <a:spcPct val="140000"/>
              </a:lnSpc>
              <a:spcBef>
                <a:spcPts val="0"/>
              </a:spcBef>
              <a:defRPr sz="1400"/>
            </a:lvl2pPr>
            <a:lvl3pPr marL="3542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3pPr>
            <a:lvl4pPr marL="532000" indent="-1778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4pPr>
            <a:lvl5pPr marL="684400" indent="-1524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200"/>
            </a:lvl5pPr>
            <a:lvl6pPr marL="824100" indent="-139700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053D1B8B-A4EE-46A8-8D5E-0D01F97484AC}" type="datetime1">
              <a:rPr lang="en-US" noProof="1" smtClean="0"/>
              <a:t>8/24/2022</a:t>
            </a:fld>
            <a:endParaRPr lang="en-GB" noProof="1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68681513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800"/>
            </a:lvl1pPr>
            <a:lvl2pPr marL="230400" indent="-2304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800"/>
            </a:lvl2pPr>
            <a:lvl3pPr marL="459000" indent="-2286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3pPr>
            <a:lvl4pPr marL="687600" indent="-2286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4pPr>
            <a:lvl5pPr marL="890800" indent="-203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5pPr>
            <a:lvl6pPr marL="1043200" indent="-15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E2BE9952-271B-42E3-9BC1-ADE27E2E6E46}" type="datetime1">
              <a:rPr lang="en-US" noProof="1" smtClean="0"/>
              <a:t>8/24/2022</a:t>
            </a:fld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89933325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>
          <p15:clr>
            <a:srgbClr val="FBAE40"/>
          </p15:clr>
        </p15:guide>
        <p15:guide id="2" pos="3765">
          <p15:clr>
            <a:srgbClr val="FBAE40"/>
          </p15:clr>
        </p15:guide>
        <p15:guide id="3" pos="391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dirty="0" smtClean="0"/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3pPr>
            <a:lvl4pPr marL="532000" indent="-177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400"/>
            </a:lvl1pPr>
            <a:lvl2pPr marL="176400" indent="-1764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400"/>
            </a:lvl2pPr>
            <a:lvl3pPr marL="3542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3pPr>
            <a:lvl4pPr marL="532000" indent="-1778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4pPr>
            <a:lvl5pPr marL="684400" indent="-152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5pPr>
            <a:lvl6pPr marL="824100" indent="-1397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1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213CCCCC-F2C6-47B6-B0A7-B41A55C62A5E}" type="datetime1">
              <a:rPr lang="en-US" noProof="1" smtClean="0"/>
              <a:t>8/24/2022</a:t>
            </a:fld>
            <a:endParaRPr lang="en-GB" noProof="1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239594548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 descr="&lt;Shell Yellow Bar&gt;" title="&lt;Shell Yellow Bar&gt;"/>
          <p:cNvSpPr/>
          <p:nvPr userDrawn="1"/>
        </p:nvSpPr>
        <p:spPr bwMode="gray"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noProof="1"/>
              <a:t>Facilities de-bottlenecking &amp; Asset Integrity Projects</a:t>
            </a:r>
            <a:endParaRPr lang="en-GB" noProof="1"/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fld id="{C0BA69E9-66FD-4050-AB7F-3A478BD7BA93}" type="datetime1">
              <a:rPr lang="en-US" noProof="1" smtClean="0"/>
              <a:t>8/24/2022</a:t>
            </a:fld>
            <a:endParaRPr lang="en-GB" noProof="1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noProof="1" dirty="0" smtClean="0"/>
              <a:pPr/>
              <a:t>‹#›</a:t>
            </a:fld>
            <a:endParaRPr lang="en-GB" noProof="1"/>
          </a:p>
        </p:txBody>
      </p:sp>
    </p:spTree>
    <p:extLst>
      <p:ext uri="{BB962C8B-B14F-4D97-AF65-F5344CB8AC3E}">
        <p14:creationId xmlns:p14="http://schemas.microsoft.com/office/powerpoint/2010/main" val="11252657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18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30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4590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687600" indent="-2286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890800" indent="-2032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043200" indent="-1524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pos="320">
          <p15:clr>
            <a:srgbClr val="F26B43"/>
          </p15:clr>
        </p15:guide>
        <p15:guide id="3" pos="7357">
          <p15:clr>
            <a:srgbClr val="F26B43"/>
          </p15:clr>
        </p15:guide>
        <p15:guide id="4" orient="horz" pos="444">
          <p15:clr>
            <a:srgbClr val="F26B43"/>
          </p15:clr>
        </p15:guide>
        <p15:guide id="5" orient="horz" pos="963">
          <p15:clr>
            <a:srgbClr val="F26B43"/>
          </p15:clr>
        </p15:guide>
        <p15:guide id="6" orient="horz" pos="928">
          <p15:clr>
            <a:srgbClr val="F26B43"/>
          </p15:clr>
        </p15:guide>
        <p15:guide id="7" orient="horz" pos="4071">
          <p15:clr>
            <a:srgbClr val="F26B43"/>
          </p15:clr>
        </p15:guide>
        <p15:guide id="8" orient="horz" pos="4006">
          <p15:clr>
            <a:srgbClr val="F26B43"/>
          </p15:clr>
        </p15:guide>
        <p15:guide id="9" pos="3765">
          <p15:clr>
            <a:srgbClr val="F26B43"/>
          </p15:clr>
        </p15:guide>
        <p15:guide id="10" pos="3915">
          <p15:clr>
            <a:srgbClr val="F26B43"/>
          </p15:clr>
        </p15:guide>
        <p15:guide id="11" orient="horz" pos="320">
          <p15:clr>
            <a:srgbClr val="F26B43"/>
          </p15:clr>
        </p15:guide>
        <p15:guide id="12" orient="horz" pos="368">
          <p15:clr>
            <a:srgbClr val="F26B43"/>
          </p15:clr>
        </p15:guide>
        <p15:guide id="13" pos="1121">
          <p15:clr>
            <a:srgbClr val="F26B43"/>
          </p15:clr>
        </p15:guide>
        <p15:guide id="14" orient="horz" pos="4225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528" y="55899"/>
            <a:ext cx="11175213" cy="564913"/>
          </a:xfrm>
        </p:spPr>
        <p:txBody>
          <a:bodyPr/>
          <a:lstStyle/>
          <a:p>
            <a:pPr fontAlgn="base">
              <a:spcAft>
                <a:spcPct val="0"/>
              </a:spcAft>
              <a:defRPr/>
            </a:pPr>
            <a:r>
              <a:rPr lang="en-US" sz="2000" dirty="0">
                <a:latin typeface="ShellBold" panose="00000800000000000000" pitchFamily="50" charset="0"/>
              </a:rPr>
              <a:t>Portfolio Capex East Asset</a:t>
            </a:r>
            <a:endParaRPr lang="en-US" sz="1200" b="1" i="1" dirty="0">
              <a:solidFill>
                <a:srgbClr val="404040"/>
              </a:solidFill>
              <a:latin typeface="ShellBold" panose="00000800000000000000" pitchFamily="50" charset="0"/>
              <a:ea typeface="Arial Unicode MS" pitchFamily="34" charset="-128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>
          <a:xfrm>
            <a:off x="11679741" y="6587998"/>
            <a:ext cx="355564" cy="237600"/>
          </a:xfrm>
        </p:spPr>
        <p:txBody>
          <a:bodyPr/>
          <a:lstStyle/>
          <a:p>
            <a:pPr marL="0" marR="0" lvl="0" indent="0" algn="r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BAE6A-B452-4007-8177-56DD051636F9}" type="slidenum">
              <a:rPr kumimoji="0" lang="en-GB" sz="850" b="0" i="0" u="none" strike="noStrike" kern="1200" cap="none" spc="0" normalizeH="0" baseline="0" noProof="1" smtClean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Futura Medium"/>
                <a:ea typeface="+mn-ea"/>
                <a:cs typeface="Arial" pitchFamily="34" charset="0"/>
              </a:rPr>
              <a:pPr marL="0" marR="0" lvl="0" indent="0" algn="r" defTabSz="12191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GB" sz="850" b="0" i="0" u="none" strike="noStrike" kern="1200" cap="none" spc="0" normalizeH="0" baseline="0" noProof="1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033530-C7DC-46C0-AEC2-4B55B4D2201D}"/>
              </a:ext>
            </a:extLst>
          </p:cNvPr>
          <p:cNvSpPr/>
          <p:nvPr/>
        </p:nvSpPr>
        <p:spPr>
          <a:xfrm>
            <a:off x="504528" y="711559"/>
            <a:ext cx="8360819" cy="685718"/>
          </a:xfrm>
          <a:prstGeom prst="rect">
            <a:avLst/>
          </a:prstGeom>
          <a:solidFill>
            <a:srgbClr val="F1A5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fr-FR" sz="1600" dirty="0">
                <a:solidFill>
                  <a:srgbClr val="404040"/>
                </a:solidFill>
                <a:latin typeface="Futura Medium"/>
              </a:rPr>
              <a:t>BOGT Solar Turbine Fuel Gas </a:t>
            </a:r>
            <a:r>
              <a:rPr lang="fr-FR" sz="1600" dirty="0" err="1">
                <a:solidFill>
                  <a:srgbClr val="404040"/>
                </a:solidFill>
                <a:latin typeface="Futura Medium"/>
              </a:rPr>
              <a:t>Supply</a:t>
            </a:r>
            <a:r>
              <a:rPr lang="fr-FR" sz="1600" dirty="0">
                <a:solidFill>
                  <a:srgbClr val="404040"/>
                </a:solidFill>
                <a:latin typeface="Futura Medium"/>
              </a:rPr>
              <a:t> Tie-in to OGGS</a:t>
            </a: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404040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FAE815-6D77-4C4C-9FD6-47E7E559673F}"/>
              </a:ext>
            </a:extLst>
          </p:cNvPr>
          <p:cNvSpPr/>
          <p:nvPr/>
        </p:nvSpPr>
        <p:spPr>
          <a:xfrm>
            <a:off x="512260" y="1522736"/>
            <a:ext cx="2797924" cy="685718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RAM: Med</a:t>
            </a:r>
          </a:p>
          <a:p>
            <a:pPr lvl="0">
              <a:defRPr/>
            </a:pPr>
            <a:r>
              <a:rPr lang="en-GB" sz="1000" dirty="0">
                <a:solidFill>
                  <a:srgbClr val="FFFFFF"/>
                </a:solidFill>
              </a:rPr>
              <a:t> Asset</a:t>
            </a:r>
            <a:endParaRPr kumimoji="0" lang="en-GB" sz="1000" b="0" i="0" u="none" strike="sng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7077209-5548-44E1-95F2-42CE38B0C932}"/>
              </a:ext>
            </a:extLst>
          </p:cNvPr>
          <p:cNvSpPr/>
          <p:nvPr/>
        </p:nvSpPr>
        <p:spPr>
          <a:xfrm>
            <a:off x="3310184" y="1522736"/>
            <a:ext cx="2764970" cy="685718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Cost: $250K (OP22) 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16A7C81-C024-4C4D-9BD5-E6716B97162E}"/>
              </a:ext>
            </a:extLst>
          </p:cNvPr>
          <p:cNvSpPr/>
          <p:nvPr/>
        </p:nvSpPr>
        <p:spPr>
          <a:xfrm>
            <a:off x="6075154" y="1522736"/>
            <a:ext cx="2797924" cy="685718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MTO ranking: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2,500,000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7ED995A-AF25-4219-8592-A8CAE32B311F}"/>
              </a:ext>
            </a:extLst>
          </p:cNvPr>
          <p:cNvSpPr/>
          <p:nvPr/>
        </p:nvSpPr>
        <p:spPr>
          <a:xfrm>
            <a:off x="8873078" y="1522736"/>
            <a:ext cx="2764970" cy="685718"/>
          </a:xfrm>
          <a:prstGeom prst="rect">
            <a:avLst/>
          </a:prstGeom>
          <a:solidFill>
            <a:srgbClr val="7F7F7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HBA Risk: n/a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80A4AA0-6CD3-43BC-AF83-B9BC71C47FB6}"/>
              </a:ext>
            </a:extLst>
          </p:cNvPr>
          <p:cNvSpPr/>
          <p:nvPr/>
        </p:nvSpPr>
        <p:spPr>
          <a:xfrm>
            <a:off x="504528" y="2202672"/>
            <a:ext cx="11125789" cy="1334627"/>
          </a:xfrm>
          <a:prstGeom prst="rect">
            <a:avLst/>
          </a:prstGeom>
          <a:solidFill>
            <a:srgbClr val="003C88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Activity Summary: </a:t>
            </a:r>
            <a:r>
              <a:rPr lang="en-GB" sz="1600" dirty="0">
                <a:solidFill>
                  <a:srgbClr val="FFFFFF"/>
                </a:solidFill>
                <a:latin typeface="Futura Medium"/>
              </a:rPr>
              <a:t>Fuel Gas supply tie-in to OGGS.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5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>
              <a:defRPr/>
            </a:pPr>
            <a:r>
              <a:rPr lang="en-US" sz="1100" dirty="0">
                <a:solidFill>
                  <a:srgbClr val="FFFFFF"/>
                </a:solidFill>
                <a:latin typeface="Calibri" panose="020F0502020204030204" pitchFamily="34" charset="0"/>
              </a:rPr>
              <a:t>-Detail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cs typeface="Calibri"/>
              </a:rPr>
              <a:t>engineering design</a:t>
            </a: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 $10K (8wks, Feb to Mar 2023). </a:t>
            </a:r>
          </a:p>
          <a:p>
            <a:pPr>
              <a:defRPr/>
            </a:pPr>
            <a:r>
              <a:rPr lang="en-GB" sz="1100" dirty="0">
                <a:solidFill>
                  <a:srgbClr val="FFFFFF"/>
                </a:solidFill>
                <a:latin typeface="Calibri" panose="020F0502020204030204" pitchFamily="34" charset="0"/>
              </a:rPr>
              <a:t>-Piping materials procurement using notional budget by (8wks, Mar–April  2023) $80K</a:t>
            </a:r>
          </a:p>
          <a:p>
            <a:pPr>
              <a:defRPr/>
            </a:pPr>
            <a:r>
              <a:rPr lang="en-GB" sz="1100" dirty="0">
                <a:solidFill>
                  <a:srgbClr val="FFFFFF"/>
                </a:solidFill>
                <a:latin typeface="Calibri" panose="020F0502020204030204" pitchFamily="34" charset="0"/>
              </a:rPr>
              <a:t>-Mechanical Fabrication - (4wks, May 2023) $50K </a:t>
            </a:r>
          </a:p>
          <a:p>
            <a:pPr>
              <a:defRPr/>
            </a:pP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-Instrumentation material procurement (8wks, Mar –April )-$70K</a:t>
            </a:r>
          </a:p>
          <a:p>
            <a:pPr>
              <a:defRPr/>
            </a:pPr>
            <a:r>
              <a:rPr lang="en-GB" sz="1100" dirty="0">
                <a:solidFill>
                  <a:srgbClr val="FFFFFF"/>
                </a:solidFill>
                <a:latin typeface="Calibri"/>
                <a:cs typeface="Calibri"/>
              </a:rPr>
              <a:t>-System integration (Yokogawa scope of the DCS contract will be used). </a:t>
            </a:r>
            <a:r>
              <a:rPr lang="en-US" sz="1100" dirty="0">
                <a:solidFill>
                  <a:srgbClr val="FFFFFF"/>
                </a:solidFill>
                <a:latin typeface="Calibri"/>
                <a:cs typeface="Calibri"/>
              </a:rPr>
              <a:t>NG01020695 (CW316456) (6wks, May –June  2023) $40K </a:t>
            </a:r>
            <a:endParaRPr lang="en-GB" sz="1100" dirty="0">
              <a:solidFill>
                <a:srgbClr val="FFFFFF"/>
              </a:solidFill>
              <a:latin typeface="Calibri"/>
              <a:cs typeface="Calibri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38F70110-4484-4A5D-91CC-30F216297B4A}"/>
              </a:ext>
            </a:extLst>
          </p:cNvPr>
          <p:cNvSpPr/>
          <p:nvPr/>
        </p:nvSpPr>
        <p:spPr>
          <a:xfrm>
            <a:off x="533103" y="5146825"/>
            <a:ext cx="7072719" cy="1648443"/>
          </a:xfrm>
          <a:prstGeom prst="rect">
            <a:avLst/>
          </a:prstGeom>
          <a:solidFill>
            <a:srgbClr val="E3D5E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1" i="0" u="sng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Key Risk (Opportunity)</a:t>
            </a:r>
          </a:p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sz="1600" dirty="0">
                <a:solidFill>
                  <a:srgbClr val="000000"/>
                </a:solidFill>
                <a:latin typeface="Futura Medium"/>
              </a:rPr>
              <a:t>Prevent impact of wet fuel gas entering the solar turbine units which could cause extensive damage (exceed $6M for repairs)</a:t>
            </a:r>
          </a:p>
          <a:p>
            <a:pPr>
              <a:defRPr/>
            </a:pPr>
            <a:endParaRPr lang="en-US" sz="1100" dirty="0">
              <a:solidFill>
                <a:srgbClr val="000000"/>
              </a:solidFill>
              <a:latin typeface="Futura Medium"/>
            </a:endParaRPr>
          </a:p>
          <a:p>
            <a:pPr marL="342900" marR="0" lvl="0" indent="-34290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lang="en-US" sz="1100" dirty="0">
              <a:solidFill>
                <a:srgbClr val="000000"/>
              </a:solidFill>
              <a:latin typeface="Futura Medium"/>
            </a:endParaRPr>
          </a:p>
          <a:p>
            <a:pPr marR="0" lvl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lang="en-GB" sz="1100" dirty="0">
              <a:solidFill>
                <a:srgbClr val="000000"/>
              </a:solidFill>
              <a:latin typeface="Futura Medium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5B925795-BD64-4437-9068-2131EFA0104F}"/>
              </a:ext>
            </a:extLst>
          </p:cNvPr>
          <p:cNvSpPr/>
          <p:nvPr/>
        </p:nvSpPr>
        <p:spPr>
          <a:xfrm>
            <a:off x="8873079" y="713873"/>
            <a:ext cx="2764970" cy="685718"/>
          </a:xfrm>
          <a:prstGeom prst="rect">
            <a:avLst/>
          </a:prstGeom>
          <a:solidFill>
            <a:srgbClr val="F1A5A6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Priority Ranking: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P1 (med)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BC37161-788F-4CDF-BA0D-9A85AB3F6235}"/>
              </a:ext>
            </a:extLst>
          </p:cNvPr>
          <p:cNvSpPr/>
          <p:nvPr/>
        </p:nvSpPr>
        <p:spPr>
          <a:xfrm>
            <a:off x="512258" y="3552144"/>
            <a:ext cx="2797924" cy="6857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Contract status: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NO</a:t>
            </a:r>
            <a:endParaRPr kumimoji="0" lang="en-GB" sz="800" b="0" i="0" u="none" strike="sng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151C9DE-5DF2-4DB5-B70D-1ABCEA0AD95B}"/>
              </a:ext>
            </a:extLst>
          </p:cNvPr>
          <p:cNvSpPr/>
          <p:nvPr/>
        </p:nvSpPr>
        <p:spPr>
          <a:xfrm>
            <a:off x="3310182" y="3552144"/>
            <a:ext cx="2764970" cy="6857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Execution party: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400" dirty="0">
                <a:solidFill>
                  <a:srgbClr val="FFFFFF"/>
                </a:solidFill>
                <a:latin typeface="Futura Medium"/>
              </a:rPr>
              <a:t>TAME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A422824-DAB1-48C7-860F-E1A140B0FF30}"/>
              </a:ext>
            </a:extLst>
          </p:cNvPr>
          <p:cNvSpPr/>
          <p:nvPr/>
        </p:nvSpPr>
        <p:spPr>
          <a:xfrm>
            <a:off x="6075152" y="3552144"/>
            <a:ext cx="2797924" cy="6857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Logistics Support: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dirty="0">
                <a:solidFill>
                  <a:srgbClr val="FFFFFF"/>
                </a:solidFill>
                <a:latin typeface="Futura Medium"/>
              </a:rPr>
              <a:t>Nil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6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39249A-EB4E-4C54-B4DF-E9D99AE8C06A}"/>
              </a:ext>
            </a:extLst>
          </p:cNvPr>
          <p:cNvSpPr/>
          <p:nvPr/>
        </p:nvSpPr>
        <p:spPr>
          <a:xfrm>
            <a:off x="8873076" y="3552144"/>
            <a:ext cx="2764970" cy="685718"/>
          </a:xfrm>
          <a:prstGeom prst="rect">
            <a:avLst/>
          </a:prstGeom>
          <a:solidFill>
            <a:srgbClr val="FF0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NAPIMS approval: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NO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6D797BD-CC90-4CF2-BC85-AF5CAA08727A}"/>
              </a:ext>
            </a:extLst>
          </p:cNvPr>
          <p:cNvSpPr/>
          <p:nvPr/>
        </p:nvSpPr>
        <p:spPr>
          <a:xfrm>
            <a:off x="533105" y="4344794"/>
            <a:ext cx="5542047" cy="78718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Execution status: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Awaits approval to progress materials procurement, fabrication, installation and commissioning .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0A707B3-678C-4016-9082-6C6E5CD3B06C}"/>
              </a:ext>
            </a:extLst>
          </p:cNvPr>
          <p:cNvSpPr/>
          <p:nvPr/>
        </p:nvSpPr>
        <p:spPr>
          <a:xfrm>
            <a:off x="7626669" y="5153659"/>
            <a:ext cx="4032226" cy="1641610"/>
          </a:xfrm>
          <a:prstGeom prst="rect">
            <a:avLst/>
          </a:prstGeom>
          <a:solidFill>
            <a:srgbClr val="E3D5E5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Support required: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000000"/>
                </a:solidFill>
                <a:latin typeface="Futura Medium"/>
              </a:rPr>
              <a:t>- Approve notional budget for ordering of  LLIs in 2022</a:t>
            </a:r>
          </a:p>
          <a:p>
            <a:pPr>
              <a:defRPr/>
            </a:pPr>
            <a:endParaRPr lang="en-GB" sz="1200" dirty="0">
              <a:solidFill>
                <a:srgbClr val="000000"/>
              </a:solidFill>
              <a:latin typeface="Futura Medium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ADD8DA0-FEFD-4B41-8B9F-AECBB433BFEA}"/>
              </a:ext>
            </a:extLst>
          </p:cNvPr>
          <p:cNvSpPr/>
          <p:nvPr/>
        </p:nvSpPr>
        <p:spPr>
          <a:xfrm>
            <a:off x="6095999" y="4344794"/>
            <a:ext cx="5562896" cy="787187"/>
          </a:xfrm>
          <a:prstGeom prst="rect">
            <a:avLst/>
          </a:prstGeom>
          <a:solidFill>
            <a:srgbClr val="FFC0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Materials status:</a:t>
            </a:r>
          </a:p>
          <a:p>
            <a:pPr marL="0" marR="0" lvl="0" indent="0" algn="l" defTabSz="12191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srgbClr val="FFFFFF"/>
                </a:solidFill>
                <a:latin typeface="Futura Medium"/>
              </a:rPr>
              <a:t>Materials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/>
                <a:ea typeface="+mn-ea"/>
                <a:cs typeface="+mn-cs"/>
              </a:rPr>
              <a:t> yet to be order</a:t>
            </a:r>
            <a:endParaRPr kumimoji="0" lang="en-GB" sz="12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869604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1_Shell layouts with footer">
  <a:themeElements>
    <a:clrScheme name="Custom 71">
      <a:dk1>
        <a:srgbClr val="404040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404040"/>
      </a:hlink>
      <a:folHlink>
        <a:srgbClr val="A6A6A6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 sz="16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2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rtlCol="0" anchor="t" anchorCtr="0" compatLnSpc="1">
        <a:prstTxWarp prst="textNoShape">
          <a:avLst/>
        </a:prstTxWarp>
        <a:spAutoFit/>
      </a:bodyPr>
      <a:lstStyle>
        <a:defPPr marL="201613" indent="-201613" defTabSz="357708">
          <a:lnSpc>
            <a:spcPct val="140000"/>
          </a:lnSpc>
          <a:buClr>
            <a:schemeClr val="accent2"/>
          </a:buClr>
          <a:buSzPct val="85000"/>
          <a:buFont typeface="Wingdings" panose="05000000000000000000" pitchFamily="2" charset="2"/>
          <a:buChar char=""/>
          <a:defRPr sz="1600" dirty="0" err="1"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Use WizKit for your Shell presentations (003).potx [Read-Only]" id="{421757DC-3024-4E27-B65C-C45B1A005685}" vid="{6A274529-3431-4656-9196-C4C6FBB316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1 - Widescreen Shell template - 16x9</Template>
  <TotalTime>17438</TotalTime>
  <Words>219</Words>
  <Application>Microsoft Office PowerPoint</Application>
  <PresentationFormat>Widescreen</PresentationFormat>
  <Paragraphs>36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Futura Bold</vt:lpstr>
      <vt:lpstr>Futura Medium</vt:lpstr>
      <vt:lpstr>ShellBold</vt:lpstr>
      <vt:lpstr>Wingdings</vt:lpstr>
      <vt:lpstr>1_Shell layouts with footer</vt:lpstr>
      <vt:lpstr>Portfolio Capex East Asset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hghgjagjh</dc:title>
  <dc:creator>Victor Essienton</dc:creator>
  <cp:lastModifiedBy>Essienton, Victor G SPDC-UPC/G/UCT</cp:lastModifiedBy>
  <cp:revision>467</cp:revision>
  <dcterms:created xsi:type="dcterms:W3CDTF">2018-01-16T10:15:47Z</dcterms:created>
  <dcterms:modified xsi:type="dcterms:W3CDTF">2022-08-24T07:36:31Z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izKit Template Type">
    <vt:lpwstr>Widescreen</vt:lpwstr>
  </property>
  <property fmtid="{D5CDD505-2E9C-101B-9397-08002B2CF9AE}" pid="3" name="WizKit Template Version">
    <vt:i4>5</vt:i4>
  </property>
</Properties>
</file>