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x-em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ppt/theme/themeOverride2.xml" ContentType="application/vnd.openxmlformats-officedocument.themeOverr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1" r:id="rId1"/>
  </p:sldMasterIdLst>
  <p:notesMasterIdLst>
    <p:notesMasterId r:id="rId13"/>
  </p:notesMasterIdLst>
  <p:sldIdLst>
    <p:sldId id="257" r:id="rId2"/>
    <p:sldId id="345" r:id="rId3"/>
    <p:sldId id="399" r:id="rId4"/>
    <p:sldId id="2141411240" r:id="rId5"/>
    <p:sldId id="2141411247" r:id="rId6"/>
    <p:sldId id="2141411246" r:id="rId7"/>
    <p:sldId id="2141411239" r:id="rId8"/>
    <p:sldId id="2141411242" r:id="rId9"/>
    <p:sldId id="354" r:id="rId10"/>
    <p:sldId id="381" r:id="rId11"/>
    <p:sldId id="2141411244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>
              <a:latin typeface="Futura Medium" panose="00000400000000000000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11132-7DFC-470D-88CA-10C01372978F}" type="datetimeFigureOut">
              <a:rPr lang="en-GB" smtClean="0">
                <a:latin typeface="Futura Medium" panose="00000400000000000000" pitchFamily="2" charset="0"/>
              </a:rPr>
              <a:t>30/05/2022</a:t>
            </a:fld>
            <a:endParaRPr lang="en-GB">
              <a:latin typeface="Futura Medium" panose="00000400000000000000" pitchFamily="2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>
              <a:latin typeface="Futura Medium" panose="00000400000000000000" pitchFamily="2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>
              <a:latin typeface="Futura Medium" panose="00000400000000000000" pitchFamily="2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61496-BDD4-41D6-A71C-55FBBAEC1E23}" type="slidenum">
              <a:rPr lang="en-GB" smtClean="0">
                <a:latin typeface="Futura Medium" panose="00000400000000000000" pitchFamily="2" charset="0"/>
              </a:rPr>
              <a:t>‹#›</a:t>
            </a:fld>
            <a:endParaRPr lang="en-GB">
              <a:latin typeface="Futura Mediu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840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6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25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9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814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10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488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5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SPDC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DA8ABC4F-D507-470B-A48D-A0F4032EEBF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338008"/>
      </p:ext>
    </p:extLst>
  </p:cSld>
  <p:clrMapOvr>
    <a:masterClrMapping/>
  </p:clrMapOvr>
  <p:transition/>
  <p:hf hdr="0" ftr="0" dt="0"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850" cap="none" baseline="0">
                <a:solidFill>
                  <a:schemeClr val="tx1"/>
                </a:solidFill>
                <a:latin typeface="ShellMedium" panose="00000600000000000000" pitchFamily="50" charset="0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8" name="TextBox 27" descr="CONFIDENTIAL_TAG_0xFFEE">
            <a:extLst>
              <a:ext uri="{FF2B5EF4-FFF2-40B4-BE49-F238E27FC236}">
                <a16:creationId xmlns:a16="http://schemas.microsoft.com/office/drawing/2014/main" id="{F343B25E-4878-40D9-91D1-C54B5925053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041901"/>
      </p:ext>
    </p:extLst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ShellBold" panose="00000800000000000000" pitchFamily="50" charset="0"/>
                <a:ea typeface="ShellMedium" panose="00000600000000000000" pitchFamily="50" charset="0"/>
                <a:cs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nl-NL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SPDC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 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09050399-3B1C-4CC8-93A4-37409D3E371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447794"/>
      </p:ext>
    </p:extLst>
  </p:cSld>
  <p:clrMapOvr>
    <a:masterClrMapping/>
  </p:clrMapOvr>
  <p:transition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5180A3E9-AF73-40CB-8CC8-52F5A12935A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634626"/>
      </p:ext>
    </p:extLst>
  </p:cSld>
  <p:clrMapOvr>
    <a:masterClrMapping/>
  </p:clrMapOvr>
  <p:transition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5DDE3F29-DD7D-4697-AB5D-803214BF38D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334168"/>
      </p:ext>
    </p:extLst>
  </p:cSld>
  <p:clrMapOvr>
    <a:masterClrMapping/>
  </p:clrMapOvr>
  <p:transition/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0" kern="1200" dirty="0" smtClean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97BFC703-5489-4A1A-A39F-0904AC90940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245469"/>
      </p:ext>
    </p:extLst>
  </p:cSld>
  <p:clrMapOvr>
    <a:masterClrMapping/>
  </p:clrMapOvr>
  <p:transition/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SPDC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grpSp>
        <p:nvGrpSpPr>
          <p:cNvPr id="31" name="Group 30"/>
          <p:cNvGrpSpPr/>
          <p:nvPr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86298735"/>
      </p:ext>
    </p:extLst>
  </p:cSld>
  <p:clrMapOvr>
    <a:masterClrMapping/>
  </p:clrMapOvr>
  <p:transition/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SPDC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C16B2A46-4180-4F43-B4DE-7F5B1087F14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50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04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4" y="728663"/>
            <a:ext cx="10845798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88620" y="1557341"/>
            <a:ext cx="523028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73101" y="1557341"/>
            <a:ext cx="5230285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2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February 2017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2" y="6478119"/>
            <a:ext cx="440088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5829850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SPDC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CD59049B-0EFF-48EF-BAB7-F139659E825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87578"/>
      </p:ext>
    </p:extLst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SPDC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6" name="TextBox 15" descr="CONFIDENTIAL_TAG_0xFFEE">
            <a:extLst>
              <a:ext uri="{FF2B5EF4-FFF2-40B4-BE49-F238E27FC236}">
                <a16:creationId xmlns:a16="http://schemas.microsoft.com/office/drawing/2014/main" id="{9D0F0ADF-5B96-4B9D-B894-A09E4DEE377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3128169"/>
      </p:ext>
    </p:extLst>
  </p:cSld>
  <p:clrMapOvr>
    <a:masterClrMapping/>
  </p:clrMapOvr>
  <p:transition/>
  <p:hf hdr="0" ftr="0" dt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SPDC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6" name="TextBox 15" descr="CONFIDENTIAL_TAG_0xFFEE">
            <a:extLst>
              <a:ext uri="{FF2B5EF4-FFF2-40B4-BE49-F238E27FC236}">
                <a16:creationId xmlns:a16="http://schemas.microsoft.com/office/drawing/2014/main" id="{4443B7CA-B00B-453B-8B10-858595A98850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89159"/>
      </p:ext>
    </p:extLst>
  </p:cSld>
  <p:clrMapOvr>
    <a:masterClrMapping/>
  </p:clrMapOvr>
  <p:transition/>
  <p:hf hdr="0" ftr="0" dt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DD9DB3F1-9018-4EFE-AD1F-351A38545EA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984307"/>
      </p:ext>
    </p:extLst>
  </p:cSld>
  <p:clrMapOvr>
    <a:masterClrMapping/>
  </p:clrMapOvr>
  <p:transition/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89AD00BC-5DFA-43D7-8D92-666771DE641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0768904"/>
      </p:ext>
    </p:extLst>
  </p:cSld>
  <p:clrMapOvr>
    <a:masterClrMapping/>
  </p:clrMapOvr>
  <p:transition/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AFD26868-5F1B-470F-B17E-50DC5C27CB9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015822"/>
      </p:ext>
    </p:extLst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84D99DDC-B59C-4351-9028-4DB8377979A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456963"/>
      </p:ext>
    </p:extLst>
  </p:cSld>
  <p:clrMapOvr>
    <a:masterClrMapping/>
  </p:clrMapOvr>
  <p:transition/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5952B705-8671-4A55-841A-DC1BAC01C4D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275441"/>
      </p:ext>
    </p:extLst>
  </p:cSld>
  <p:clrMapOvr>
    <a:masterClrMapping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CD9A39F-5478-4838-BB38-3276EC85EB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1533597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think-cell Slide" r:id="rId22" imgW="416" imgH="416" progId="TCLayout.ActiveDocument.1">
                  <p:embed/>
                </p:oleObj>
              </mc:Choice>
              <mc:Fallback>
                <p:oleObj name="think-cell Slide" r:id="rId22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SPDC</a:t>
            </a:r>
          </a:p>
        </p:txBody>
      </p:sp>
    </p:spTree>
    <p:extLst>
      <p:ext uri="{BB962C8B-B14F-4D97-AF65-F5344CB8AC3E}">
        <p14:creationId xmlns:p14="http://schemas.microsoft.com/office/powerpoint/2010/main" val="156015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</p:sldLayoutIdLst>
  <p:transition>
    <p:fade/>
  </p:transition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ShellBold" panose="00000800000000000000" pitchFamily="50" charset="0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5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file:///C:\Users\Obadamilare.Durodola\AppData\Local\Microsoft\Windows\INetCache\Content.Outlook\TD7NVAYC\Gbaran%20CPF%20OSD1%202022-05-20%20Timeline.pdf" TargetMode="External"/><Relationship Id="rId4" Type="http://schemas.openxmlformats.org/officeDocument/2006/relationships/image" Target="../media/image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file:///C:\Users\Obadamilare.Durodola\Desktop\Gbaran%20CPF%20OSD1%202022-05-20%20CED.pdf" TargetMode="External"/><Relationship Id="rId4" Type="http://schemas.openxmlformats.org/officeDocument/2006/relationships/image" Target="../media/image10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vmlDrawing" Target="../drawings/vmlDrawing3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vmlDrawing" Target="../drawings/vmlDrawing4.v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109AAAC-CA7A-4B87-977D-FB1EBDDCBA2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3948" y="87273"/>
          <a:ext cx="1548" cy="1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109AAAC-CA7A-4B87-977D-FB1EBDDCBA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3948" y="87273"/>
                        <a:ext cx="1548" cy="1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891540"/>
            <a:fld id="{D32BAE6A-B452-4007-8177-56DD051636F9}" type="slidenum">
              <a:rPr lang="en-GB" noProof="1">
                <a:solidFill>
                  <a:srgbClr val="404040"/>
                </a:solidFill>
                <a:latin typeface="ShellMedium"/>
              </a:rPr>
              <a:pPr defTabSz="891540"/>
              <a:t>1</a:t>
            </a:fld>
            <a:endParaRPr lang="en-GB" noProof="1">
              <a:solidFill>
                <a:srgbClr val="404040"/>
              </a:solidFill>
              <a:latin typeface="ShellMedium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2168737" y="3958051"/>
            <a:ext cx="5117888" cy="1104900"/>
          </a:xfrm>
        </p:spPr>
        <p:txBody>
          <a:bodyPr vert="horz"/>
          <a:lstStyle/>
          <a:p>
            <a:r>
              <a:rPr lang="en-US" dirty="0"/>
              <a:t>Gbaran CPF 15-Hour Outage on 20th May 2022</a:t>
            </a:r>
            <a:br>
              <a:rPr lang="en-GB" dirty="0"/>
            </a:br>
            <a:r>
              <a:rPr lang="en-GB" dirty="0">
                <a:latin typeface="Futura Light" panose="00000400000000000000" pitchFamily="2" charset="0"/>
              </a:rPr>
              <a:t>A Causal Learning Investigation</a:t>
            </a:r>
            <a:endParaRPr lang="en-GB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2273512" y="5078350"/>
            <a:ext cx="1384088" cy="363128"/>
          </a:xfrm>
        </p:spPr>
        <p:txBody>
          <a:bodyPr/>
          <a:lstStyle/>
          <a:p>
            <a:r>
              <a:rPr lang="en-GB" dirty="0"/>
              <a:t>25</a:t>
            </a:r>
            <a:r>
              <a:rPr lang="en-GB" baseline="30000" dirty="0"/>
              <a:t>th</a:t>
            </a:r>
            <a:r>
              <a:rPr lang="en-GB" dirty="0"/>
              <a:t> April 2022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>
                <a:solidFill>
                  <a:srgbClr val="404040"/>
                </a:solidFill>
                <a:latin typeface="ShellMedium"/>
              </a:rPr>
              <a:t>Jan 2022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4CD9E4D2-FAAD-49FD-BA7E-32CF1592E1C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2" b="23392"/>
          <a:stretch>
            <a:fillRect/>
          </a:stretch>
        </p:blipFill>
        <p:spPr>
          <a:xfrm>
            <a:off x="152401" y="16384"/>
            <a:ext cx="11889855" cy="4745220"/>
          </a:xfrm>
        </p:spPr>
      </p:pic>
    </p:spTree>
    <p:extLst>
      <p:ext uri="{BB962C8B-B14F-4D97-AF65-F5344CB8AC3E}">
        <p14:creationId xmlns:p14="http://schemas.microsoft.com/office/powerpoint/2010/main" val="195733000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9093" y="668346"/>
            <a:ext cx="11171238" cy="535420"/>
          </a:xfrm>
        </p:spPr>
        <p:txBody>
          <a:bodyPr/>
          <a:lstStyle/>
          <a:p>
            <a:r>
              <a:rPr lang="en-GB" dirty="0"/>
              <a:t>Findings - Timeline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May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10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308F5F-F0BD-4DBC-9274-FA6E071908FD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5" t="32766" r="2899" b="10057"/>
          <a:stretch>
            <a:fillRect/>
          </a:stretch>
        </p:blipFill>
        <p:spPr>
          <a:xfrm>
            <a:off x="316459" y="1781175"/>
            <a:ext cx="11559082" cy="2659523"/>
          </a:xfrm>
          <a:prstGeom prst="rect">
            <a:avLst/>
          </a:prstGeom>
        </p:spPr>
      </p:pic>
      <p:graphicFrame>
        <p:nvGraphicFramePr>
          <p:cNvPr id="11" name="Object 10" descr="CED">
            <a:extLst>
              <a:ext uri="{FF2B5EF4-FFF2-40B4-BE49-F238E27FC236}">
                <a16:creationId xmlns:a16="http://schemas.microsoft.com/office/drawing/2014/main" id="{341C432F-06A3-41E6-9E91-E0C292A212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9382518"/>
              </p:ext>
            </p:extLst>
          </p:nvPr>
        </p:nvGraphicFramePr>
        <p:xfrm>
          <a:off x="4867619" y="4897055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Acrobat Document" showAsIcon="1" r:id="rId5" imgW="914400" imgH="806400" progId="AcroExch.Document.DC">
                  <p:link updateAutomatic="1"/>
                </p:oleObj>
              </mc:Choice>
              <mc:Fallback>
                <p:oleObj name="Acrobat Document" showAsIcon="1" r:id="rId5" imgW="914400" imgH="806400" progId="AcroExch.Document.DC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67619" y="4897055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38863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09093" y="668346"/>
            <a:ext cx="11171238" cy="535420"/>
          </a:xfrm>
        </p:spPr>
        <p:txBody>
          <a:bodyPr/>
          <a:lstStyle/>
          <a:p>
            <a:r>
              <a:rPr lang="en-GB" dirty="0"/>
              <a:t>Findings – Cause and Effect Diagram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May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11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5FB6CA-CF69-4F1F-A037-9F09CC8EB95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7" t="884" r="4443" b="29555"/>
          <a:stretch>
            <a:fillRect/>
          </a:stretch>
        </p:blipFill>
        <p:spPr>
          <a:xfrm>
            <a:off x="41320" y="1609725"/>
            <a:ext cx="11282857" cy="3638550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EF16243-A8C1-4088-8740-1C86D3936C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579067"/>
              </p:ext>
            </p:extLst>
          </p:nvPr>
        </p:nvGraphicFramePr>
        <p:xfrm>
          <a:off x="9213143" y="481497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Acrobat Document" showAsIcon="1" r:id="rId5" imgW="914400" imgH="771480" progId="AcroExch.Document.DC">
                  <p:link updateAutomatic="1"/>
                </p:oleObj>
              </mc:Choice>
              <mc:Fallback>
                <p:oleObj name="Acrobat Document" showAsIcon="1" r:id="rId5" imgW="914400" imgH="771480" progId="AcroExch.Document.DC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13143" y="481497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474230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59011"/>
            <a:ext cx="11171238" cy="407788"/>
          </a:xfrm>
        </p:spPr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08000" y="1204281"/>
            <a:ext cx="11171238" cy="222471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/>
              <a:t>Team Composition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/>
              <a:t>Problem Statement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/>
              <a:t>Findings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dirty="0"/>
              <a:t>Recommendations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May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2</a:t>
            </a:fld>
            <a:endParaRPr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20A5-9CBA-426E-96D8-8B74A4CB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50046"/>
            <a:ext cx="11171238" cy="463538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Investigation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9CB83-1AB4-4032-8E7D-22A2FEDA0A0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8000" y="1176338"/>
            <a:ext cx="11171238" cy="48307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Oba’ Durodola – Investigation Lead</a:t>
            </a:r>
            <a:endParaRPr lang="en-GB" sz="2000" dirty="0">
              <a:effectLst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Azibanato Etire – Investigation Facilitator</a:t>
            </a:r>
            <a:endParaRPr lang="en-GB" sz="2000" dirty="0">
              <a:effectLst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Miebi Debekeme – Co-Facilitator</a:t>
            </a:r>
            <a:endParaRPr lang="en-GB" sz="2000" dirty="0">
              <a:effectLst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Anthony Ovoh – Member (Operations)</a:t>
            </a:r>
            <a:endParaRPr lang="en-GB" sz="2000" dirty="0">
              <a:effectLst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Ebele Anyaegbu – Member (Mechanical)</a:t>
            </a:r>
            <a:endParaRPr lang="en-GB" sz="2000" dirty="0">
              <a:effectLst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Chidiebere Nkere – Member (System Engineer)</a:t>
            </a:r>
            <a:endParaRPr lang="en-GB" sz="2000" dirty="0">
              <a:effectLst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Abdul Mohammed – Member (Electrical)</a:t>
            </a:r>
            <a:endParaRPr lang="en-GB" sz="2000" dirty="0">
              <a:effectLst/>
              <a:ea typeface="Calibri" panose="020F050202020403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Olusegun Bayowa – Member (PACO)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a typeface="Calibri" panose="020F0502020204030204" pitchFamily="34" charset="0"/>
              </a:rPr>
              <a:t>Blessing Ohuaka – Member (Electrical)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effectLst/>
                <a:ea typeface="Calibri" panose="020F0502020204030204" pitchFamily="34" charset="0"/>
              </a:rPr>
              <a:t>Otunba Gafar – Member (Operations)</a:t>
            </a:r>
            <a:endParaRPr lang="en-GB" sz="2000" dirty="0">
              <a:effectLst/>
              <a:ea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5A690-05FB-42C4-9D13-F7B78BA24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40793746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20A5-9CBA-426E-96D8-8B74A4CB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32115"/>
            <a:ext cx="11171238" cy="46100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9CB83-1AB4-4032-8E7D-22A2FEDA0A0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0721" y="1173801"/>
            <a:ext cx="11171238" cy="49713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b="1" dirty="0"/>
              <a:t>Expected</a:t>
            </a:r>
          </a:p>
          <a:p>
            <a:pPr marL="744750" lvl="2" indent="-285750">
              <a:buFont typeface="Wingdings" panose="05000000000000000000" pitchFamily="2" charset="2"/>
              <a:buChar char="q"/>
            </a:pPr>
            <a:r>
              <a:rPr lang="en-GB" sz="1600" dirty="0"/>
              <a:t>Gbaran CPF produces circa 700MMscf/d and 7,000bbls/d of condensate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b="1" dirty="0"/>
              <a:t>Actual</a:t>
            </a:r>
          </a:p>
          <a:p>
            <a:pPr marL="744750" lvl="2" indent="-285750">
              <a:buFont typeface="Wingdings" panose="05000000000000000000" pitchFamily="2" charset="2"/>
              <a:buChar char="q"/>
            </a:pPr>
            <a:r>
              <a:rPr lang="en-GB" sz="1600" dirty="0"/>
              <a:t>Gbaran CPF was down for 15 hours on 20</a:t>
            </a:r>
            <a:r>
              <a:rPr lang="en-GB" sz="1600" baseline="30000" dirty="0"/>
              <a:t>th</a:t>
            </a:r>
            <a:r>
              <a:rPr lang="en-GB" sz="1600" dirty="0"/>
              <a:t> May 2022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b="1" dirty="0"/>
              <a:t>Impact</a:t>
            </a:r>
          </a:p>
          <a:p>
            <a:pPr marL="744750" lvl="2" indent="-285750">
              <a:buFont typeface="Wingdings" panose="05000000000000000000" pitchFamily="2" charset="2"/>
              <a:buChar char="q"/>
            </a:pPr>
            <a:r>
              <a:rPr lang="en-GB" sz="1600" dirty="0"/>
              <a:t>~440MMscf of gas was deferred; ~5,000bbls of condensate was deferred</a:t>
            </a:r>
          </a:p>
          <a:p>
            <a:pPr marL="744750" lvl="2" indent="-285750">
              <a:buFont typeface="Wingdings" panose="05000000000000000000" pitchFamily="2" charset="2"/>
              <a:buChar char="q"/>
            </a:pPr>
            <a:r>
              <a:rPr lang="en-GB" sz="1600" dirty="0"/>
              <a:t>Cost and GHG impact from CPF and FLB diesel generators</a:t>
            </a:r>
          </a:p>
          <a:p>
            <a:pPr marL="744750" lvl="2" indent="-285750">
              <a:buFont typeface="Wingdings" panose="05000000000000000000" pitchFamily="2" charset="2"/>
              <a:buChar char="q"/>
            </a:pPr>
            <a:r>
              <a:rPr lang="en-GB" sz="1600" dirty="0"/>
              <a:t>CCR lost air conditioning and became too hot for personnel carrying out intervention</a:t>
            </a:r>
          </a:p>
          <a:p>
            <a:pPr marL="744750" lvl="2" indent="-285750">
              <a:buFont typeface="Wingdings" panose="05000000000000000000" pitchFamily="2" charset="2"/>
              <a:buChar char="q"/>
            </a:pPr>
            <a:r>
              <a:rPr lang="en-GB" sz="1600" dirty="0"/>
              <a:t>FLB generator was started up and tripped intermittently</a:t>
            </a:r>
          </a:p>
          <a:p>
            <a:pPr marL="973350" lvl="3" indent="-285750">
              <a:buFont typeface="Wingdings" panose="05000000000000000000" pitchFamily="2" charset="2"/>
              <a:buChar char="q"/>
            </a:pPr>
            <a:r>
              <a:rPr lang="en-GB" sz="1600" dirty="0"/>
              <a:t>FLB essential services were delayed e.g. catering, laundry</a:t>
            </a:r>
          </a:p>
          <a:p>
            <a:pPr marL="973350" lvl="3" indent="-285750">
              <a:buFont typeface="Wingdings" panose="05000000000000000000" pitchFamily="2" charset="2"/>
              <a:buChar char="q"/>
            </a:pPr>
            <a:r>
              <a:rPr lang="en-GB" sz="1600" dirty="0"/>
              <a:t>Lunch was delayed by 2.5 hours and affected personnel productivity</a:t>
            </a:r>
          </a:p>
          <a:p>
            <a:pPr marL="973350" lvl="3" indent="-285750">
              <a:buFont typeface="Wingdings" panose="05000000000000000000" pitchFamily="2" charset="2"/>
              <a:buChar char="q"/>
            </a:pPr>
            <a:r>
              <a:rPr lang="en-GB" sz="1600" dirty="0"/>
              <a:t>Office buildings and accommodation blocks lost power supply</a:t>
            </a:r>
          </a:p>
          <a:p>
            <a:pPr marL="744750" lvl="2" indent="-285750">
              <a:buFont typeface="Wingdings" panose="05000000000000000000" pitchFamily="2" charset="2"/>
              <a:buChar char="q"/>
            </a:pPr>
            <a:r>
              <a:rPr lang="en-GB" sz="1600" dirty="0"/>
              <a:t>Personnel were fatigued</a:t>
            </a:r>
          </a:p>
          <a:p>
            <a:pPr marL="744750" lvl="2" indent="-285750">
              <a:buFont typeface="Wingdings" panose="05000000000000000000" pitchFamily="2" charset="2"/>
              <a:buChar char="q"/>
            </a:pPr>
            <a:r>
              <a:rPr lang="en-GB" sz="1600" dirty="0"/>
              <a:t>Planned maintenance activities were disrupted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5A690-05FB-42C4-9D13-F7B78BA24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1229540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20A5-9CBA-426E-96D8-8B74A4CB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32115"/>
            <a:ext cx="11171238" cy="461001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Key Timeline – 20</a:t>
            </a:r>
            <a:r>
              <a:rPr lang="en-GB" baseline="30000" dirty="0"/>
              <a:t>th</a:t>
            </a:r>
            <a:r>
              <a:rPr lang="en-GB" dirty="0"/>
              <a:t> May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9CB83-1AB4-4032-8E7D-22A2FEDA0A0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6541" y="1173801"/>
            <a:ext cx="11860306" cy="497139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/>
              <a:t>03:54 – Gbaran CPF tripped on OSD1 due to confirmed gas detection signal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/>
              <a:t>05:25 – Gbaran CPF tripped on ESD1 due to instrument air pressure loss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/>
              <a:t>05:26 – EDG automatically started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/>
              <a:t>06:00 – Main instrument air compressor was re-started.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/>
              <a:t>08:30 – GTGs were started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/>
              <a:t>10:25 – Gbaran CPF tripped on OSD1 due to GTGs trip during switch-over from EDG to GTG and then escalated to ESD1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/>
              <a:t>11:00 – GTGs were re-started and successfully switched over.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/>
              <a:t>10:25 to 16:11 – Instrument air compressor troubleshoot and successful start up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sz="1600" dirty="0"/>
              <a:t>17:00 – CPF plant stabilization and pressurization commenced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5A690-05FB-42C4-9D13-F7B78BA24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5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05929589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>
            <a:extLst>
              <a:ext uri="{FF2B5EF4-FFF2-40B4-BE49-F238E27FC236}">
                <a16:creationId xmlns:a16="http://schemas.microsoft.com/office/drawing/2014/main" id="{7637DBD9-B087-47FA-9086-A12B6E195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026646"/>
            <a:ext cx="12194382" cy="3513542"/>
          </a:xfrm>
          <a:prstGeom prst="rect">
            <a:avLst/>
          </a:prstGeom>
          <a:solidFill>
            <a:srgbClr val="FFFFFF"/>
          </a:solidFill>
          <a:ln w="3175" algn="ctr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5A690-05FB-42C4-9D13-F7B78BA24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smtClean="0"/>
              <a:pPr>
                <a:spcAft>
                  <a:spcPts val="600"/>
                </a:spcAft>
              </a:pPr>
              <a:t>6</a:t>
            </a:fld>
            <a:endParaRPr lang="en-GB" noProof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A20A5-9CBA-426E-96D8-8B74A4CB6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5398" y="685445"/>
            <a:ext cx="11166561" cy="632367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GB" sz="2400" dirty="0"/>
              <a:t>High Level Cause and Effect</a:t>
            </a:r>
          </a:p>
        </p:txBody>
      </p:sp>
    </p:spTree>
    <p:extLst>
      <p:ext uri="{BB962C8B-B14F-4D97-AF65-F5344CB8AC3E}">
        <p14:creationId xmlns:p14="http://schemas.microsoft.com/office/powerpoint/2010/main" val="48373479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F95D3B58-65C6-4D1D-81EB-30D8B4E0F190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320744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6EA191-CA8F-4E44-9AC4-FE6DCE95FB13}"/>
              </a:ext>
            </a:extLst>
          </p:cNvPr>
          <p:cNvSpPr txBox="1"/>
          <p:nvPr/>
        </p:nvSpPr>
        <p:spPr bwMode="auto">
          <a:xfrm>
            <a:off x="542926" y="1086386"/>
            <a:ext cx="11269524" cy="51081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</a:pPr>
            <a:r>
              <a:rPr lang="en-US" sz="1600" b="1" dirty="0">
                <a:solidFill>
                  <a:srgbClr val="595959"/>
                </a:solidFill>
              </a:rPr>
              <a:t>OSD1 occurred at 0354hrs</a:t>
            </a:r>
          </a:p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595959"/>
                </a:solidFill>
              </a:rPr>
              <a:t>OSD1 was initiated when gas in the condensate spiking pump area was detected by 2oo8 IRPGs, infra red point gas detectors</a:t>
            </a:r>
            <a:endParaRPr lang="en-US" sz="160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595959"/>
                </a:solidFill>
              </a:rPr>
              <a:t>The condensate spiking pump plunger packings permit condensate seepage by design and condensate accumulated in the pump compartment</a:t>
            </a:r>
          </a:p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595959"/>
                </a:solidFill>
              </a:rPr>
              <a:t>OSD1 shut down the instrument air compressors</a:t>
            </a:r>
          </a:p>
          <a:p>
            <a:pPr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</a:pPr>
            <a:r>
              <a:rPr lang="en-US" sz="1600" b="1" dirty="0">
                <a:solidFill>
                  <a:srgbClr val="595959"/>
                </a:solidFill>
              </a:rPr>
              <a:t>ESD occurred at 0525hrs</a:t>
            </a:r>
          </a:p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595959"/>
                </a:solidFill>
              </a:rPr>
              <a:t>ESD was activated when plant instrument air dropped below 4bar</a:t>
            </a:r>
          </a:p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595959"/>
                </a:solidFill>
              </a:rPr>
              <a:t>Instrument air compressors startup was prevented by frozen HMI graphics</a:t>
            </a:r>
          </a:p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595959"/>
                </a:solidFill>
              </a:rPr>
              <a:t>Mobile air compressor discharge pressure was below the minimum required pressure of 4bar because a faulty pressure regulating system was in use</a:t>
            </a:r>
          </a:p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595959"/>
                </a:solidFill>
              </a:rPr>
              <a:t>Repair of mobile air compressor was delayed because cost challenge process was still ongoing. Ownership transition.</a:t>
            </a:r>
          </a:p>
          <a:p>
            <a:pPr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</a:pPr>
            <a:r>
              <a:rPr lang="en-US" sz="1600" b="1" dirty="0">
                <a:solidFill>
                  <a:srgbClr val="595959"/>
                </a:solidFill>
              </a:rPr>
              <a:t>ESD occurred at 1025hrs</a:t>
            </a:r>
          </a:p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595959"/>
                </a:solidFill>
              </a:rPr>
              <a:t>ESD was initiated when plant lost power during change over from EDG to GTG</a:t>
            </a:r>
          </a:p>
          <a:p>
            <a:pPr marL="895335" lvl="1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595959"/>
                </a:solidFill>
              </a:rPr>
              <a:t>Switching using procedure- ATS, failed. (Requires further investigation)</a:t>
            </a:r>
          </a:p>
          <a:p>
            <a:pPr marL="895335" lvl="1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595959"/>
                </a:solidFill>
              </a:rPr>
              <a:t>Personnel troubleshooting eventually found a work around (Switching requires override switch to be on manual auto mode)</a:t>
            </a:r>
          </a:p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595959"/>
                </a:solidFill>
              </a:rPr>
              <a:t>Instrument air compressor startup was delayed by frozen HMI graphics because the software was corrupt, and the PLC lost main power and backup power. (Requires further investigation)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5D9382-FB4B-42A2-A12D-81D8A35F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6" y="663480"/>
            <a:ext cx="10845798" cy="384270"/>
          </a:xfrm>
        </p:spPr>
        <p:txBody>
          <a:bodyPr vert="horz"/>
          <a:lstStyle/>
          <a:p>
            <a:r>
              <a:rPr lang="en-GB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624537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50570A7-05EB-4E96-857E-A03C9229BCCD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1753487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think-cell Slide" r:id="rId5" imgW="416" imgH="416" progId="TCLayout.ActiveDocument.1">
                  <p:embed/>
                </p:oleObj>
              </mc:Choice>
              <mc:Fallback>
                <p:oleObj name="think-cell Slide" r:id="rId5" imgW="416" imgH="4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6EA191-CA8F-4E44-9AC4-FE6DCE95FB13}"/>
              </a:ext>
            </a:extLst>
          </p:cNvPr>
          <p:cNvSpPr txBox="1"/>
          <p:nvPr/>
        </p:nvSpPr>
        <p:spPr bwMode="auto">
          <a:xfrm>
            <a:off x="490402" y="1079405"/>
            <a:ext cx="11606348" cy="510813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595959"/>
                </a:solidFill>
              </a:rPr>
              <a:t>Increase Field Operator rounds to spiking pump skid (4-hourly)- Oba </a:t>
            </a:r>
            <a:r>
              <a:rPr lang="en-US" sz="1800" dirty="0">
                <a:solidFill>
                  <a:srgbClr val="595959"/>
                </a:solidFill>
                <a:highlight>
                  <a:srgbClr val="00FF00"/>
                </a:highlight>
              </a:rPr>
              <a:t>closed</a:t>
            </a:r>
          </a:p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595959"/>
                </a:solidFill>
              </a:rPr>
              <a:t>Update switching procedure for power transfer from EDG to GTG- Abdul </a:t>
            </a:r>
            <a:r>
              <a:rPr lang="en-US" sz="1800" dirty="0">
                <a:solidFill>
                  <a:srgbClr val="595959"/>
                </a:solidFill>
                <a:highlight>
                  <a:srgbClr val="00FF00"/>
                </a:highlight>
              </a:rPr>
              <a:t>closed</a:t>
            </a:r>
          </a:p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595959"/>
                </a:solidFill>
              </a:rPr>
              <a:t>Leaners mindset - Ownership of mobile air compressor </a:t>
            </a:r>
            <a:r>
              <a:rPr lang="en-US" sz="1800" dirty="0" err="1">
                <a:solidFill>
                  <a:srgbClr val="595959"/>
                </a:solidFill>
              </a:rPr>
              <a:t>mtce</a:t>
            </a:r>
            <a:r>
              <a:rPr lang="en-US" sz="1800" dirty="0">
                <a:solidFill>
                  <a:srgbClr val="595959"/>
                </a:solidFill>
              </a:rPr>
              <a:t> should reside with maintenance t/lead. – Jamilu/Bosini </a:t>
            </a:r>
            <a:r>
              <a:rPr lang="en-US" sz="1800" dirty="0">
                <a:solidFill>
                  <a:srgbClr val="595959"/>
                </a:solidFill>
                <a:highlight>
                  <a:srgbClr val="FFFF00"/>
                </a:highlight>
              </a:rPr>
              <a:t>(ongoing) - 30</a:t>
            </a:r>
            <a:r>
              <a:rPr lang="en-US" sz="1800" baseline="30000" dirty="0">
                <a:solidFill>
                  <a:srgbClr val="595959"/>
                </a:solidFill>
                <a:highlight>
                  <a:srgbClr val="FFFF00"/>
                </a:highlight>
              </a:rPr>
              <a:t>th</a:t>
            </a:r>
            <a:r>
              <a:rPr lang="en-US" sz="1800" dirty="0">
                <a:solidFill>
                  <a:srgbClr val="595959"/>
                </a:solidFill>
                <a:highlight>
                  <a:srgbClr val="FFFF00"/>
                </a:highlight>
              </a:rPr>
              <a:t> June</a:t>
            </a:r>
          </a:p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595959"/>
                </a:solidFill>
              </a:rPr>
              <a:t>Learners mindset- Develop SOP instruction and train personnel on response to IAC HMI freeze reports including steps of program download using SAFCOE laptop and steps on checks for battery assurance - Richard </a:t>
            </a:r>
            <a:r>
              <a:rPr lang="en-US" sz="1800" dirty="0">
                <a:solidFill>
                  <a:srgbClr val="595959"/>
                </a:solidFill>
                <a:highlight>
                  <a:srgbClr val="FFFF00"/>
                </a:highlight>
              </a:rPr>
              <a:t>(ongoing) – 15</a:t>
            </a:r>
            <a:r>
              <a:rPr lang="en-US" sz="1800" baseline="30000" dirty="0">
                <a:solidFill>
                  <a:srgbClr val="595959"/>
                </a:solidFill>
                <a:highlight>
                  <a:srgbClr val="FFFF00"/>
                </a:highlight>
              </a:rPr>
              <a:t>th</a:t>
            </a:r>
            <a:r>
              <a:rPr lang="en-US" sz="1800" dirty="0">
                <a:solidFill>
                  <a:srgbClr val="595959"/>
                </a:solidFill>
                <a:highlight>
                  <a:srgbClr val="FFFF00"/>
                </a:highlight>
              </a:rPr>
              <a:t> June </a:t>
            </a:r>
          </a:p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595959"/>
                </a:solidFill>
              </a:rPr>
              <a:t>Carry out a deep dive on HMI condition and invite PLC expert to support troubleshooting. Jamilu/Bosini </a:t>
            </a:r>
            <a:r>
              <a:rPr lang="en-US" sz="1800" dirty="0">
                <a:solidFill>
                  <a:srgbClr val="595959"/>
                </a:solidFill>
                <a:highlight>
                  <a:srgbClr val="FFFF00"/>
                </a:highlight>
              </a:rPr>
              <a:t>(ongoing) – 30</a:t>
            </a:r>
            <a:r>
              <a:rPr lang="en-US" sz="1800" baseline="30000" dirty="0">
                <a:solidFill>
                  <a:srgbClr val="595959"/>
                </a:solidFill>
                <a:highlight>
                  <a:srgbClr val="FFFF00"/>
                </a:highlight>
              </a:rPr>
              <a:t>th</a:t>
            </a:r>
            <a:r>
              <a:rPr lang="en-US" sz="1800" dirty="0">
                <a:solidFill>
                  <a:srgbClr val="595959"/>
                </a:solidFill>
                <a:highlight>
                  <a:srgbClr val="FFFF00"/>
                </a:highlight>
              </a:rPr>
              <a:t> June</a:t>
            </a:r>
          </a:p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595959"/>
                </a:solidFill>
              </a:rPr>
              <a:t>Collaborate with process engineer to explore changing IRPG 2oo8 voting system from OSD1 to Warning Alarm and OSD3- Richard </a:t>
            </a:r>
            <a:r>
              <a:rPr lang="en-US" sz="1800" dirty="0">
                <a:solidFill>
                  <a:srgbClr val="FF0000"/>
                </a:solidFill>
              </a:rPr>
              <a:t>(TBD)</a:t>
            </a:r>
          </a:p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595959"/>
                </a:solidFill>
              </a:rPr>
              <a:t>Investigate design intent on why OSD1 includes shutdown of instrument air compressors since OSD1 doesn’t trip GTG (Test with Process </a:t>
            </a:r>
            <a:r>
              <a:rPr lang="en-US" sz="1800" dirty="0" err="1">
                <a:solidFill>
                  <a:srgbClr val="595959"/>
                </a:solidFill>
              </a:rPr>
              <a:t>Engrg</a:t>
            </a:r>
            <a:r>
              <a:rPr lang="en-US" sz="1800" dirty="0">
                <a:solidFill>
                  <a:srgbClr val="595959"/>
                </a:solidFill>
              </a:rPr>
              <a:t>)- Richard </a:t>
            </a:r>
            <a:r>
              <a:rPr lang="en-US" sz="1800" dirty="0">
                <a:solidFill>
                  <a:srgbClr val="FF0000"/>
                </a:solidFill>
              </a:rPr>
              <a:t>(TBD)</a:t>
            </a:r>
          </a:p>
          <a:p>
            <a:pPr marL="285750" indent="-285750" defTabSz="268288">
              <a:lnSpc>
                <a:spcPct val="130000"/>
              </a:lnSpc>
              <a:spcAft>
                <a:spcPts val="600"/>
              </a:spcAft>
              <a:buClr>
                <a:srgbClr val="C00000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595959"/>
                </a:solidFill>
              </a:rPr>
              <a:t>Carry out a deep dive to troubleshoot failure to close R&amp;N bus tie automatically – Abdul </a:t>
            </a:r>
            <a:r>
              <a:rPr lang="en-US" sz="1800" dirty="0">
                <a:solidFill>
                  <a:srgbClr val="FF0000"/>
                </a:solidFill>
              </a:rPr>
              <a:t>(TBD)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5D9382-FB4B-42A2-A12D-81D8A35F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402" y="645597"/>
            <a:ext cx="10845798" cy="405864"/>
          </a:xfrm>
        </p:spPr>
        <p:txBody>
          <a:bodyPr vert="horz"/>
          <a:lstStyle/>
          <a:p>
            <a:r>
              <a:rPr lang="en-GB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794972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264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Font Theme">
      <a:majorFont>
        <a:latin typeface="ShellBold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Presentation9" id="{A7CFB52D-8A10-406C-9259-59CDF7764D40}" vid="{BBDA7031-6498-4104-98C5-6E80E76DD8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ppt/theme/themeOverride2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5688</TotalTime>
  <Words>724</Words>
  <Application>Microsoft Office PowerPoint</Application>
  <PresentationFormat>Widescreen</PresentationFormat>
  <Paragraphs>90</Paragraphs>
  <Slides>11</Slides>
  <Notes>5</Notes>
  <HiddenSlides>0</HiddenSlides>
  <MMClips>0</MMClips>
  <ScaleCrop>false</ScaleCrop>
  <HeadingPairs>
    <vt:vector size="10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Futura Light</vt:lpstr>
      <vt:lpstr>Futura Medium</vt:lpstr>
      <vt:lpstr>ShellBold</vt:lpstr>
      <vt:lpstr>ShellMedium</vt:lpstr>
      <vt:lpstr>Wingdings</vt:lpstr>
      <vt:lpstr>Shell layouts with footer</vt:lpstr>
      <vt:lpstr>file:///C:\Users\Obadamilare.Durodola\AppData\Local\Microsoft\Windows\INetCache\Content.Outlook\TD7NVAYC\Gbaran%20CPF%20OSD1%202022-05-20%20Timeline.pdf</vt:lpstr>
      <vt:lpstr>file:///C:\Users\Obadamilare.Durodola\Desktop\Gbaran%20CPF%20OSD1%202022-05-20%20CED.pdf</vt:lpstr>
      <vt:lpstr>think-cell Slide</vt:lpstr>
      <vt:lpstr>Gbaran CPF 15-Hour Outage on 20th May 2022 A Causal Learning Investigation</vt:lpstr>
      <vt:lpstr>Outline</vt:lpstr>
      <vt:lpstr>Investigation Team</vt:lpstr>
      <vt:lpstr>Problem Statement</vt:lpstr>
      <vt:lpstr>Key Timeline – 20th May 2022</vt:lpstr>
      <vt:lpstr>PowerPoint Presentation</vt:lpstr>
      <vt:lpstr>Findings</vt:lpstr>
      <vt:lpstr>Recommendations</vt:lpstr>
      <vt:lpstr>PowerPoint Presentation</vt:lpstr>
      <vt:lpstr>Findings - Timeline</vt:lpstr>
      <vt:lpstr>Findings – Cause and Effect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Learning Core Concepts</dc:title>
  <dc:creator>Debekeme, Miebi SPDC-UPC/G/USMR</dc:creator>
  <cp:lastModifiedBy>Debekeme, Miebi SPDC-UPC/G/USMR</cp:lastModifiedBy>
  <cp:revision>62</cp:revision>
  <dcterms:created xsi:type="dcterms:W3CDTF">2022-05-22T07:06:08Z</dcterms:created>
  <dcterms:modified xsi:type="dcterms:W3CDTF">2022-05-30T14:53:51Z</dcterms:modified>
  <cp:category>Shell_IC: RESTRICTED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</Properties>
</file>