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
  </p:notesMasterIdLst>
  <p:sldIdLst>
    <p:sldId id="4377" r:id="rId2"/>
    <p:sldId id="4379" r:id="rId3"/>
    <p:sldId id="4382" r:id="rId4"/>
    <p:sldId id="4384" r:id="rId5"/>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heozor, Stephen C SPDC-UPC/G/USL" initials="ISCS" lastIdx="1" clrIdx="0">
    <p:extLst>
      <p:ext uri="{19B8F6BF-5375-455C-9EA6-DF929625EA0E}">
        <p15:presenceInfo xmlns:p15="http://schemas.microsoft.com/office/powerpoint/2012/main" userId="S::Stephen.Iheozor@Shell.com::db758989-0d69-4688-9bdc-b00d7b5c69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2749" autoAdjust="0"/>
  </p:normalViewPr>
  <p:slideViewPr>
    <p:cSldViewPr snapToGrid="0">
      <p:cViewPr varScale="1">
        <p:scale>
          <a:sx n="64" d="100"/>
          <a:sy n="64" d="100"/>
        </p:scale>
        <p:origin x="248" y="40"/>
      </p:cViewPr>
      <p:guideLst>
        <p:guide orient="horz" pos="2160"/>
        <p:guide pos="3840"/>
      </p:guideLst>
    </p:cSldViewPr>
  </p:slideViewPr>
  <p:notesTextViewPr>
    <p:cViewPr>
      <p:scale>
        <a:sx n="1" d="1"/>
        <a:sy n="1" d="1"/>
      </p:scale>
      <p:origin x="0" y="0"/>
    </p:cViewPr>
  </p:notesTextViewPr>
  <p:sorterViewPr>
    <p:cViewPr>
      <p:scale>
        <a:sx n="89" d="100"/>
        <a:sy n="89" d="100"/>
      </p:scale>
      <p:origin x="0" y="-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20732-9ECA-4884-8F9E-25DFCC9B42E7}" type="datetimeFigureOut">
              <a:rPr lang="en-GB" smtClean="0"/>
              <a:t>13/05/2022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EC886-2D0F-4956-84BF-5C46729723C0}" type="slidenum">
              <a:rPr lang="en-GB" smtClean="0"/>
              <a:t>‹#›</a:t>
            </a:fld>
            <a:endParaRPr lang="en-GB" dirty="0"/>
          </a:p>
        </p:txBody>
      </p:sp>
    </p:spTree>
    <p:extLst>
      <p:ext uri="{BB962C8B-B14F-4D97-AF65-F5344CB8AC3E}">
        <p14:creationId xmlns:p14="http://schemas.microsoft.com/office/powerpoint/2010/main" val="2559041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EC886-2D0F-4956-84BF-5C46729723C0}" type="slidenum">
              <a:rPr lang="en-GB" smtClean="0"/>
              <a:t>2</a:t>
            </a:fld>
            <a:endParaRPr lang="en-GB" dirty="0"/>
          </a:p>
        </p:txBody>
      </p:sp>
    </p:spTree>
    <p:extLst>
      <p:ext uri="{BB962C8B-B14F-4D97-AF65-F5344CB8AC3E}">
        <p14:creationId xmlns:p14="http://schemas.microsoft.com/office/powerpoint/2010/main" val="425358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EC886-2D0F-4956-84BF-5C46729723C0}" type="slidenum">
              <a:rPr lang="en-GB" smtClean="0"/>
              <a:t>3</a:t>
            </a:fld>
            <a:endParaRPr lang="en-GB" dirty="0"/>
          </a:p>
        </p:txBody>
      </p:sp>
    </p:spTree>
    <p:extLst>
      <p:ext uri="{BB962C8B-B14F-4D97-AF65-F5344CB8AC3E}">
        <p14:creationId xmlns:p14="http://schemas.microsoft.com/office/powerpoint/2010/main" val="189935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EC886-2D0F-4956-84BF-5C46729723C0}" type="slidenum">
              <a:rPr lang="en-GB" smtClean="0"/>
              <a:t>4</a:t>
            </a:fld>
            <a:endParaRPr lang="en-GB" dirty="0"/>
          </a:p>
        </p:txBody>
      </p:sp>
    </p:spTree>
    <p:extLst>
      <p:ext uri="{BB962C8B-B14F-4D97-AF65-F5344CB8AC3E}">
        <p14:creationId xmlns:p14="http://schemas.microsoft.com/office/powerpoint/2010/main" val="1527338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AF9595BA-1206-4525-B928-419479393F84}" type="datetime1">
              <a:rPr lang="en-US" noProof="1" smtClean="0"/>
              <a:t>5/13/2022</a:t>
            </a:fld>
            <a:endParaRPr lang="en-GB" noProof="1"/>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2519822191"/>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672A9285-3755-448F-A2DE-1173A33EC29A}" type="datetime1">
              <a:rPr lang="en-US" noProof="1" smtClean="0"/>
              <a:t>5/13/2022</a:t>
            </a:fld>
            <a:endParaRPr lang="en-GB" noProof="1"/>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26919365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8B5059A-37DE-44D5-BB16-2160212E2C33}" type="datetime1">
              <a:rPr lang="en-US" noProof="1" smtClean="0"/>
              <a:t>5/13/2022</a:t>
            </a:fld>
            <a:endParaRPr lang="en-GB" noProof="1"/>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174998497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AB743BB-D0A5-42D9-90B1-8042C0DC41DE}" type="datetime1">
              <a:rPr lang="en-US" noProof="1" smtClean="0"/>
              <a:t>5/13/2022</a:t>
            </a:fld>
            <a:endParaRPr lang="en-GB" noProof="1"/>
          </a:p>
        </p:txBody>
      </p:sp>
    </p:spTree>
    <p:extLst>
      <p:ext uri="{BB962C8B-B14F-4D97-AF65-F5344CB8AC3E}">
        <p14:creationId xmlns:p14="http://schemas.microsoft.com/office/powerpoint/2010/main" val="124193601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51A586DB-B582-41C4-9077-E62D2981D03B}" type="datetime1">
              <a:rPr lang="en-US" noProof="1" smtClean="0"/>
              <a:t>5/13/2022</a:t>
            </a:fld>
            <a:endParaRPr lang="en-GB" noProof="1"/>
          </a:p>
        </p:txBody>
      </p:sp>
    </p:spTree>
    <p:extLst>
      <p:ext uri="{BB962C8B-B14F-4D97-AF65-F5344CB8AC3E}">
        <p14:creationId xmlns:p14="http://schemas.microsoft.com/office/powerpoint/2010/main" val="50523606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EA50498-E1FB-428D-89C9-F56B33FA2121}" type="datetime1">
              <a:rPr lang="en-US" noProof="1" smtClean="0"/>
              <a:t>5/13/2022</a:t>
            </a:fld>
            <a:endParaRPr lang="en-GB" noProof="1"/>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330135467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BEC435FF-ADBD-4D89-A479-2C620FF18CBB}" type="datetime1">
              <a:rPr lang="en-US" noProof="1" smtClean="0"/>
              <a:t>5/13/2022</a:t>
            </a:fld>
            <a:endParaRPr lang="en-GB" noProof="1"/>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0779134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931BAD34-CBF2-43F4-97D4-EC3150907704}" type="datetime1">
              <a:rPr lang="en-US" noProof="1" smtClean="0"/>
              <a:t>5/13/2022</a:t>
            </a:fld>
            <a:endParaRPr lang="en-GB" noProof="1"/>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Tree>
    <p:extLst>
      <p:ext uri="{BB962C8B-B14F-4D97-AF65-F5344CB8AC3E}">
        <p14:creationId xmlns:p14="http://schemas.microsoft.com/office/powerpoint/2010/main" val="169971828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95138132"/>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402E8A52-18DB-4B97-840C-19F77639F091}" type="datetime1">
              <a:rPr lang="en-US" noProof="1" smtClean="0"/>
              <a:t>5/13/2022</a:t>
            </a:fld>
            <a:endParaRPr lang="en-GB" noProof="1"/>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41798579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35EC7B69-6EF9-4881-AF15-C2090B58D03A}" type="datetime1">
              <a:rPr lang="en-US" noProof="1" smtClean="0"/>
              <a:t>5/13/2022</a:t>
            </a:fld>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1689142034"/>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737779C-76E9-4E5F-A9EF-4C438BDF6230}" type="datetime1">
              <a:rPr lang="en-US" noProof="1" smtClean="0"/>
              <a:t>5/13/2022</a:t>
            </a:fld>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483958119"/>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71DD8A1-D9E4-4C69-A25B-937E9EF5319B}" type="datetime1">
              <a:rPr lang="en-US" noProof="1" smtClean="0"/>
              <a:t>5/13/2022</a:t>
            </a:fld>
            <a:endParaRPr lang="en-GB" noProof="1"/>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2016884755"/>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2776D34-DFEB-486D-8665-D2F93A2D05CA}" type="datetime1">
              <a:rPr lang="en-US" noProof="1" smtClean="0"/>
              <a:t>5/13/2022</a:t>
            </a:fld>
            <a:endParaRPr lang="en-GB" noProof="1"/>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1471814675"/>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053D1B8B-A4EE-46A8-8D5E-0D01F97484AC}" type="datetime1">
              <a:rPr lang="en-US" noProof="1" smtClean="0"/>
              <a:t>5/13/2022</a:t>
            </a:fld>
            <a:endParaRPr lang="en-GB" noProof="1"/>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26868151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E2BE9952-271B-42E3-9BC1-ADE27E2E6E46}" type="datetime1">
              <a:rPr lang="en-US" noProof="1" smtClean="0"/>
              <a:t>5/13/2022</a:t>
            </a:fld>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89933325"/>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213CCCCC-F2C6-47B6-B0A7-B41A55C62A5E}" type="datetime1">
              <a:rPr lang="en-US" noProof="1" smtClean="0"/>
              <a:t>5/13/2022</a:t>
            </a:fld>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Tree>
    <p:extLst>
      <p:ext uri="{BB962C8B-B14F-4D97-AF65-F5344CB8AC3E}">
        <p14:creationId xmlns:p14="http://schemas.microsoft.com/office/powerpoint/2010/main" val="2395945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US" noProof="1"/>
              <a:t>Facilities de-bottlenecking &amp; Asset Integrity Projects</a:t>
            </a:r>
            <a:endParaRPr lang="en-GB" noProof="1"/>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C0BA69E9-66FD-4050-AB7F-3A478BD7BA93}" type="datetime1">
              <a:rPr lang="en-US" noProof="1" smtClean="0"/>
              <a:t>5/13/2022</a:t>
            </a:fld>
            <a:endParaRPr lang="en-GB" noProof="1"/>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Tree>
    <p:extLst>
      <p:ext uri="{BB962C8B-B14F-4D97-AF65-F5344CB8AC3E}">
        <p14:creationId xmlns:p14="http://schemas.microsoft.com/office/powerpoint/2010/main" val="11252657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28" y="55899"/>
            <a:ext cx="11530777" cy="564913"/>
          </a:xfrm>
        </p:spPr>
        <p:txBody>
          <a:bodyPr/>
          <a:lstStyle/>
          <a:p>
            <a:pPr fontAlgn="base">
              <a:spcAft>
                <a:spcPct val="0"/>
              </a:spcAft>
              <a:defRPr/>
            </a:pPr>
            <a:r>
              <a:rPr lang="en-US" sz="2000" dirty="0">
                <a:latin typeface="ShellBold" panose="00000800000000000000" pitchFamily="50" charset="0"/>
              </a:rPr>
              <a:t>Portfolio Capex East Asset</a:t>
            </a:r>
            <a:endParaRPr lang="en-US" sz="1200" b="1" i="1" dirty="0">
              <a:solidFill>
                <a:srgbClr val="404040"/>
              </a:solidFill>
              <a:latin typeface="ShellBold" panose="00000800000000000000" pitchFamily="50" charset="0"/>
              <a:ea typeface="Arial Unicode MS" pitchFamily="34" charset="-128"/>
            </a:endParaRPr>
          </a:p>
        </p:txBody>
      </p:sp>
      <p:sp>
        <p:nvSpPr>
          <p:cNvPr id="5" name="Slide Number Placeholder 4"/>
          <p:cNvSpPr>
            <a:spLocks noGrp="1"/>
          </p:cNvSpPr>
          <p:nvPr>
            <p:ph type="sldNum" sz="quarter" idx="4"/>
          </p:nvPr>
        </p:nvSpPr>
        <p:spPr>
          <a:xfrm>
            <a:off x="11679741" y="6587998"/>
            <a:ext cx="355564" cy="237600"/>
          </a:xfrm>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850" b="0" i="0" u="none" strike="noStrike" kern="1200" cap="none" spc="0" normalizeH="0" baseline="0" noProof="1">
              <a:ln>
                <a:noFill/>
              </a:ln>
              <a:solidFill>
                <a:srgbClr val="404040"/>
              </a:solidFill>
              <a:effectLst/>
              <a:uLnTx/>
              <a:uFillTx/>
              <a:latin typeface="Futura Medium"/>
              <a:ea typeface="+mn-ea"/>
              <a:cs typeface="Arial" pitchFamily="34" charset="0"/>
            </a:endParaRPr>
          </a:p>
        </p:txBody>
      </p:sp>
      <p:sp>
        <p:nvSpPr>
          <p:cNvPr id="4" name="Rectangle 3">
            <a:extLst>
              <a:ext uri="{FF2B5EF4-FFF2-40B4-BE49-F238E27FC236}">
                <a16:creationId xmlns:a16="http://schemas.microsoft.com/office/drawing/2014/main" id="{BB033530-C7DC-46C0-AEC2-4B55B4D2201D}"/>
              </a:ext>
            </a:extLst>
          </p:cNvPr>
          <p:cNvSpPr/>
          <p:nvPr/>
        </p:nvSpPr>
        <p:spPr>
          <a:xfrm>
            <a:off x="512259" y="713874"/>
            <a:ext cx="8360819" cy="685718"/>
          </a:xfrm>
          <a:prstGeom prst="rect">
            <a:avLst/>
          </a:prstGeom>
          <a:solidFill>
            <a:srgbClr val="F1A5A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04040"/>
                </a:solidFill>
                <a:effectLst/>
                <a:uLnTx/>
                <a:uFillTx/>
                <a:latin typeface="Futura Medium"/>
                <a:ea typeface="+mn-ea"/>
                <a:cs typeface="+mn-cs"/>
              </a:rPr>
              <a:t> Gbaran GTG2  Core Engine Exchange (I-0056548</a:t>
            </a:r>
            <a:r>
              <a:rPr lang="en-GB" sz="1600" dirty="0">
                <a:solidFill>
                  <a:srgbClr val="404040"/>
                </a:solidFill>
                <a:latin typeface="Futura Medium"/>
              </a:rPr>
              <a:t>)</a:t>
            </a:r>
            <a:endParaRPr kumimoji="0" lang="en-US" sz="1600" b="0" i="0" u="none" strike="noStrike" kern="1200" cap="none" spc="0" normalizeH="0" baseline="0" noProof="0" dirty="0">
              <a:ln>
                <a:noFill/>
              </a:ln>
              <a:solidFill>
                <a:srgbClr val="404040"/>
              </a:solidFill>
              <a:effectLst/>
              <a:uLnTx/>
              <a:uFillTx/>
              <a:latin typeface="Futura Medium"/>
              <a:ea typeface="+mn-ea"/>
              <a:cs typeface="+mn-cs"/>
            </a:endParaRPr>
          </a:p>
        </p:txBody>
      </p:sp>
      <p:sp>
        <p:nvSpPr>
          <p:cNvPr id="27" name="Rectangle 26">
            <a:extLst>
              <a:ext uri="{FF2B5EF4-FFF2-40B4-BE49-F238E27FC236}">
                <a16:creationId xmlns:a16="http://schemas.microsoft.com/office/drawing/2014/main" id="{EFFAE815-6D77-4C4C-9FD6-47E7E559673F}"/>
              </a:ext>
            </a:extLst>
          </p:cNvPr>
          <p:cNvSpPr/>
          <p:nvPr/>
        </p:nvSpPr>
        <p:spPr>
          <a:xfrm>
            <a:off x="512260" y="1522736"/>
            <a:ext cx="2797924"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RAM: High</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Futura Medium"/>
                <a:ea typeface="+mn-ea"/>
                <a:cs typeface="+mn-cs"/>
              </a:rPr>
              <a:t>Asset/People</a:t>
            </a:r>
            <a:endParaRPr kumimoji="0" lang="en-GB" sz="1000" b="0" i="0" u="none" strike="sngStrike" kern="1200" cap="none" spc="0" normalizeH="0" baseline="0" noProof="0" dirty="0">
              <a:ln>
                <a:noFill/>
              </a:ln>
              <a:solidFill>
                <a:srgbClr val="FFFFFF"/>
              </a:solidFill>
              <a:effectLst/>
              <a:uLnTx/>
              <a:uFillTx/>
              <a:latin typeface="Futura Medium"/>
              <a:ea typeface="+mn-ea"/>
              <a:cs typeface="+mn-cs"/>
            </a:endParaRPr>
          </a:p>
        </p:txBody>
      </p:sp>
      <p:sp>
        <p:nvSpPr>
          <p:cNvPr id="29" name="Rectangle 28">
            <a:extLst>
              <a:ext uri="{FF2B5EF4-FFF2-40B4-BE49-F238E27FC236}">
                <a16:creationId xmlns:a16="http://schemas.microsoft.com/office/drawing/2014/main" id="{37077209-5548-44E1-95F2-42CE38B0C932}"/>
              </a:ext>
            </a:extLst>
          </p:cNvPr>
          <p:cNvSpPr/>
          <p:nvPr/>
        </p:nvSpPr>
        <p:spPr>
          <a:xfrm>
            <a:off x="3343138" y="1552818"/>
            <a:ext cx="2764970"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Cost: $3.12M(in 2022) </a:t>
            </a:r>
          </a:p>
        </p:txBody>
      </p:sp>
      <p:sp>
        <p:nvSpPr>
          <p:cNvPr id="30" name="Rectangle 29">
            <a:extLst>
              <a:ext uri="{FF2B5EF4-FFF2-40B4-BE49-F238E27FC236}">
                <a16:creationId xmlns:a16="http://schemas.microsoft.com/office/drawing/2014/main" id="{416A7C81-C024-4C4D-9BD5-E6716B97162E}"/>
              </a:ext>
            </a:extLst>
          </p:cNvPr>
          <p:cNvSpPr/>
          <p:nvPr/>
        </p:nvSpPr>
        <p:spPr>
          <a:xfrm>
            <a:off x="6075154" y="1522736"/>
            <a:ext cx="2797924"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MTO ranking: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10,075,000</a:t>
            </a:r>
          </a:p>
        </p:txBody>
      </p:sp>
      <p:sp>
        <p:nvSpPr>
          <p:cNvPr id="31" name="Rectangle 30">
            <a:extLst>
              <a:ext uri="{FF2B5EF4-FFF2-40B4-BE49-F238E27FC236}">
                <a16:creationId xmlns:a16="http://schemas.microsoft.com/office/drawing/2014/main" id="{07ED995A-AF25-4219-8592-A8CAE32B311F}"/>
              </a:ext>
            </a:extLst>
          </p:cNvPr>
          <p:cNvSpPr/>
          <p:nvPr/>
        </p:nvSpPr>
        <p:spPr>
          <a:xfrm>
            <a:off x="8873078" y="1522736"/>
            <a:ext cx="2764970"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HBA Risk:</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600" dirty="0">
                <a:solidFill>
                  <a:srgbClr val="FFFFFF"/>
                </a:solidFill>
                <a:latin typeface="Futura Medium"/>
              </a:rPr>
              <a:t>High</a:t>
            </a:r>
            <a:endParaRPr kumimoji="0" lang="en-GB" sz="16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32" name="Rectangle 31">
            <a:extLst>
              <a:ext uri="{FF2B5EF4-FFF2-40B4-BE49-F238E27FC236}">
                <a16:creationId xmlns:a16="http://schemas.microsoft.com/office/drawing/2014/main" id="{C80A4AA0-6CD3-43BC-AF83-B9BC71C47FB6}"/>
              </a:ext>
            </a:extLst>
          </p:cNvPr>
          <p:cNvSpPr/>
          <p:nvPr/>
        </p:nvSpPr>
        <p:spPr>
          <a:xfrm>
            <a:off x="512258" y="2331598"/>
            <a:ext cx="11125789" cy="1097402"/>
          </a:xfrm>
          <a:prstGeom prst="rect">
            <a:avLst/>
          </a:prstGeom>
          <a:solidFill>
            <a:srgbClr val="003C8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Futura Medium"/>
                <a:ea typeface="+mn-ea"/>
                <a:cs typeface="+mn-cs"/>
              </a:rPr>
              <a:t>Activity Summary: </a:t>
            </a:r>
            <a:r>
              <a:rPr kumimoji="0" lang="en-US" sz="1200" b="0" i="0" u="none" strike="noStrike" kern="1200" cap="none" spc="0" normalizeH="0" baseline="0" noProof="0" dirty="0">
                <a:ln>
                  <a:noFill/>
                </a:ln>
                <a:solidFill>
                  <a:srgbClr val="FFFFFF"/>
                </a:solidFill>
                <a:effectLst/>
                <a:uLnTx/>
                <a:uFillTx/>
                <a:latin typeface="Futura Medium"/>
                <a:ea typeface="+mn-ea"/>
                <a:cs typeface="+mn-cs"/>
              </a:rPr>
              <a:t>1) Gbaran GTG2  Core Engine Exchange =2.95M</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2) FSR Fees = </a:t>
            </a:r>
            <a:r>
              <a:rPr lang="en-US" sz="1200" dirty="0">
                <a:solidFill>
                  <a:srgbClr val="FFFFFF"/>
                </a:solidFill>
                <a:latin typeface="Futura Medium"/>
              </a:rPr>
              <a:t>170</a:t>
            </a:r>
            <a:r>
              <a:rPr kumimoji="0" lang="en-US" sz="1200" b="0" i="0" u="none" strike="noStrike" kern="1200" cap="none" spc="0" normalizeH="0" baseline="0" noProof="0" dirty="0">
                <a:ln>
                  <a:noFill/>
                </a:ln>
                <a:solidFill>
                  <a:srgbClr val="FFFFFF"/>
                </a:solidFill>
                <a:effectLst/>
                <a:uLnTx/>
                <a:uFillTx/>
                <a:latin typeface="Futura Medium"/>
                <a:ea typeface="+mn-ea"/>
                <a:cs typeface="+mn-cs"/>
              </a:rPr>
              <a:t>k</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Futura Medium"/>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Total $</a:t>
            </a:r>
            <a:r>
              <a:rPr lang="en-US" sz="1200" dirty="0">
                <a:solidFill>
                  <a:srgbClr val="FFFFFF"/>
                </a:solidFill>
                <a:latin typeface="Futura Medium"/>
              </a:rPr>
              <a:t>3.12M</a:t>
            </a:r>
            <a:endParaRPr kumimoji="0" lang="en-US" sz="1200" b="0" i="0" u="none" strike="noStrike" kern="1200" cap="none" spc="0" normalizeH="0" baseline="0" noProof="0" dirty="0">
              <a:ln>
                <a:noFill/>
              </a:ln>
              <a:solidFill>
                <a:srgbClr val="FFFFFF"/>
              </a:solidFill>
              <a:effectLst/>
              <a:uLnTx/>
              <a:uFillTx/>
              <a:latin typeface="Futura Medium"/>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38" name="Rectangle 37">
            <a:extLst>
              <a:ext uri="{FF2B5EF4-FFF2-40B4-BE49-F238E27FC236}">
                <a16:creationId xmlns:a16="http://schemas.microsoft.com/office/drawing/2014/main" id="{38F70110-4484-4A5D-91CC-30F216297B4A}"/>
              </a:ext>
            </a:extLst>
          </p:cNvPr>
          <p:cNvSpPr/>
          <p:nvPr/>
        </p:nvSpPr>
        <p:spPr>
          <a:xfrm>
            <a:off x="533105" y="5518577"/>
            <a:ext cx="5562895" cy="1253438"/>
          </a:xfrm>
          <a:prstGeom prst="rect">
            <a:avLst/>
          </a:prstGeom>
          <a:solidFill>
            <a:srgbClr val="E3D5E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000000"/>
                </a:solidFill>
                <a:effectLst/>
                <a:uLnTx/>
                <a:uFillTx/>
                <a:latin typeface="Futura Medium"/>
                <a:ea typeface="+mn-ea"/>
                <a:cs typeface="+mn-cs"/>
              </a:rPr>
              <a:t>Key Risk</a:t>
            </a:r>
          </a:p>
          <a:p>
            <a:pPr marR="0" lvl="0" algn="l" defTabSz="1219170"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dirty="0">
                <a:ln>
                  <a:noFill/>
                </a:ln>
                <a:solidFill>
                  <a:srgbClr val="000000"/>
                </a:solidFill>
                <a:effectLst/>
                <a:uLnTx/>
                <a:uFillTx/>
                <a:latin typeface="Futura Medium"/>
                <a:ea typeface="+mn-ea"/>
                <a:cs typeface="+mn-cs"/>
              </a:rPr>
              <a:t>Gbaran GTG2 (power generation unit) Core engine have accumulated 16,114 hours and  will be due for exchange by QI 2023 based on OEM recommended run hours of 24,000hrs.  Non implementation of this exchange/overhaul will lead to potential catastrophic failure of the unit and deferment of Gbaran daily production of 1.250mmscf and 50kbbls/d, hence the need to include this budget on OP22 budget.</a:t>
            </a:r>
            <a:endParaRPr kumimoji="0" lang="en-GB" sz="12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39" name="Rectangle 38">
            <a:extLst>
              <a:ext uri="{FF2B5EF4-FFF2-40B4-BE49-F238E27FC236}">
                <a16:creationId xmlns:a16="http://schemas.microsoft.com/office/drawing/2014/main" id="{5B925795-BD64-4437-9068-2131EFA0104F}"/>
              </a:ext>
            </a:extLst>
          </p:cNvPr>
          <p:cNvSpPr/>
          <p:nvPr/>
        </p:nvSpPr>
        <p:spPr>
          <a:xfrm>
            <a:off x="8873079" y="713873"/>
            <a:ext cx="2764970" cy="685718"/>
          </a:xfrm>
          <a:prstGeom prst="rect">
            <a:avLst/>
          </a:prstGeom>
          <a:solidFill>
            <a:srgbClr val="F1A5A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Futura Medium"/>
                <a:ea typeface="+mn-ea"/>
                <a:cs typeface="+mn-cs"/>
              </a:rPr>
              <a:t>Priority Ranking: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Futura Medium"/>
                <a:ea typeface="+mn-ea"/>
                <a:cs typeface="+mn-cs"/>
              </a:rPr>
              <a:t>P1</a:t>
            </a:r>
          </a:p>
        </p:txBody>
      </p:sp>
      <p:sp>
        <p:nvSpPr>
          <p:cNvPr id="40" name="Rectangle 39">
            <a:extLst>
              <a:ext uri="{FF2B5EF4-FFF2-40B4-BE49-F238E27FC236}">
                <a16:creationId xmlns:a16="http://schemas.microsoft.com/office/drawing/2014/main" id="{1BC37161-788F-4CDF-BA0D-9A85AB3F6235}"/>
              </a:ext>
            </a:extLst>
          </p:cNvPr>
          <p:cNvSpPr/>
          <p:nvPr/>
        </p:nvSpPr>
        <p:spPr>
          <a:xfrm>
            <a:off x="512258" y="3552144"/>
            <a:ext cx="2797924"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Contract status: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4610053511</a:t>
            </a:r>
            <a:endParaRPr kumimoji="0" lang="en-GB" sz="800" b="0" i="0" u="none" strike="sngStrike" kern="1200" cap="none" spc="0" normalizeH="0" baseline="0" noProof="0" dirty="0">
              <a:ln>
                <a:noFill/>
              </a:ln>
              <a:solidFill>
                <a:srgbClr val="FFFFFF"/>
              </a:solidFill>
              <a:effectLst/>
              <a:uLnTx/>
              <a:uFillTx/>
              <a:latin typeface="Futura Medium"/>
              <a:ea typeface="+mn-ea"/>
              <a:cs typeface="+mn-cs"/>
            </a:endParaRPr>
          </a:p>
        </p:txBody>
      </p:sp>
      <p:sp>
        <p:nvSpPr>
          <p:cNvPr id="41" name="Rectangle 40">
            <a:extLst>
              <a:ext uri="{FF2B5EF4-FFF2-40B4-BE49-F238E27FC236}">
                <a16:creationId xmlns:a16="http://schemas.microsoft.com/office/drawing/2014/main" id="{B151C9DE-5DF2-4DB5-B70D-1ABCEA0AD95B}"/>
              </a:ext>
            </a:extLst>
          </p:cNvPr>
          <p:cNvSpPr/>
          <p:nvPr/>
        </p:nvSpPr>
        <p:spPr>
          <a:xfrm>
            <a:off x="3310182" y="3552144"/>
            <a:ext cx="2764970"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Execution party:</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Futura Medium"/>
                <a:ea typeface="+mn-ea"/>
                <a:cs typeface="+mn-cs"/>
              </a:rPr>
              <a:t>MRTA</a:t>
            </a:r>
          </a:p>
        </p:txBody>
      </p:sp>
      <p:sp>
        <p:nvSpPr>
          <p:cNvPr id="42" name="Rectangle 41">
            <a:extLst>
              <a:ext uri="{FF2B5EF4-FFF2-40B4-BE49-F238E27FC236}">
                <a16:creationId xmlns:a16="http://schemas.microsoft.com/office/drawing/2014/main" id="{5A422824-DAB1-48C7-860F-E1A140B0FF30}"/>
              </a:ext>
            </a:extLst>
          </p:cNvPr>
          <p:cNvSpPr/>
          <p:nvPr/>
        </p:nvSpPr>
        <p:spPr>
          <a:xfrm>
            <a:off x="6075152" y="3552144"/>
            <a:ext cx="2797924"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Logistics Support:</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Futura Medium"/>
                <a:ea typeface="+mn-ea"/>
                <a:cs typeface="+mn-cs"/>
              </a:rPr>
              <a:t>nil</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43" name="Rectangle 42">
            <a:extLst>
              <a:ext uri="{FF2B5EF4-FFF2-40B4-BE49-F238E27FC236}">
                <a16:creationId xmlns:a16="http://schemas.microsoft.com/office/drawing/2014/main" id="{0239249A-EB4E-4C54-B4DF-E9D99AE8C06A}"/>
              </a:ext>
            </a:extLst>
          </p:cNvPr>
          <p:cNvSpPr/>
          <p:nvPr/>
        </p:nvSpPr>
        <p:spPr>
          <a:xfrm>
            <a:off x="8873076" y="3552144"/>
            <a:ext cx="2764970"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NAPIMS approval:</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200" dirty="0">
                <a:solidFill>
                  <a:srgbClr val="FFFFFF"/>
                </a:solidFill>
                <a:latin typeface="Futura Medium"/>
              </a:rPr>
              <a:t>NAPIMS not yet engaged </a:t>
            </a:r>
            <a:r>
              <a:rPr kumimoji="0" lang="en-GB" sz="1200" b="0" i="0" u="none" strike="noStrike" kern="1200" cap="none" spc="0" normalizeH="0" baseline="0" noProof="0" dirty="0">
                <a:ln>
                  <a:noFill/>
                </a:ln>
                <a:solidFill>
                  <a:srgbClr val="FFFFFF"/>
                </a:solidFill>
                <a:effectLst/>
                <a:uLnTx/>
                <a:uFillTx/>
                <a:latin typeface="Futura Medium"/>
                <a:ea typeface="+mn-ea"/>
                <a:cs typeface="+mn-cs"/>
              </a:rPr>
              <a:t> </a:t>
            </a:r>
          </a:p>
        </p:txBody>
      </p:sp>
      <p:sp>
        <p:nvSpPr>
          <p:cNvPr id="19" name="Rectangle 18">
            <a:extLst>
              <a:ext uri="{FF2B5EF4-FFF2-40B4-BE49-F238E27FC236}">
                <a16:creationId xmlns:a16="http://schemas.microsoft.com/office/drawing/2014/main" id="{06D797BD-CC90-4CF2-BC85-AF5CAA08727A}"/>
              </a:ext>
            </a:extLst>
          </p:cNvPr>
          <p:cNvSpPr/>
          <p:nvPr/>
        </p:nvSpPr>
        <p:spPr>
          <a:xfrm>
            <a:off x="533104" y="4391090"/>
            <a:ext cx="5562896" cy="1097402"/>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Execution status: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Awaiting approval for procurement of spares.</a:t>
            </a:r>
          </a:p>
        </p:txBody>
      </p:sp>
      <p:sp>
        <p:nvSpPr>
          <p:cNvPr id="20" name="Rectangle 19">
            <a:extLst>
              <a:ext uri="{FF2B5EF4-FFF2-40B4-BE49-F238E27FC236}">
                <a16:creationId xmlns:a16="http://schemas.microsoft.com/office/drawing/2014/main" id="{00A707B3-678C-4016-9082-6C6E5CD3B06C}"/>
              </a:ext>
            </a:extLst>
          </p:cNvPr>
          <p:cNvSpPr/>
          <p:nvPr/>
        </p:nvSpPr>
        <p:spPr>
          <a:xfrm>
            <a:off x="6075151" y="5551468"/>
            <a:ext cx="5562895" cy="1127487"/>
          </a:xfrm>
          <a:prstGeom prst="rect">
            <a:avLst/>
          </a:prstGeom>
          <a:solidFill>
            <a:srgbClr val="E3D5E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Futura Medium"/>
                <a:ea typeface="+mn-ea"/>
                <a:cs typeface="+mn-cs"/>
              </a:rPr>
              <a:t>Support required:</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Futura Medium"/>
                <a:ea typeface="+mn-ea"/>
                <a:cs typeface="+mn-cs"/>
              </a:rPr>
              <a:t>Approve budget for Engine exchange</a:t>
            </a:r>
            <a:endParaRPr kumimoji="0" lang="en-GB" sz="1200" b="0"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Futura Medium"/>
              <a:ea typeface="+mn-ea"/>
              <a:cs typeface="+mn-cs"/>
            </a:endParaRPr>
          </a:p>
        </p:txBody>
      </p:sp>
      <p:sp>
        <p:nvSpPr>
          <p:cNvPr id="21" name="Rectangle 20">
            <a:extLst>
              <a:ext uri="{FF2B5EF4-FFF2-40B4-BE49-F238E27FC236}">
                <a16:creationId xmlns:a16="http://schemas.microsoft.com/office/drawing/2014/main" id="{1ADD8DA0-FEFD-4B41-8B9F-AECBB433BFEA}"/>
              </a:ext>
            </a:extLst>
          </p:cNvPr>
          <p:cNvSpPr/>
          <p:nvPr/>
        </p:nvSpPr>
        <p:spPr>
          <a:xfrm>
            <a:off x="6096001" y="4361005"/>
            <a:ext cx="5562896" cy="1097402"/>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Materials status: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Spares yet to be ordered</a:t>
            </a:r>
            <a:endParaRPr kumimoji="0" lang="en-GB" sz="1200" b="0" i="0" u="none" strike="noStrike" kern="1200" cap="none" spc="0" normalizeH="0" baseline="0" noProof="0" dirty="0">
              <a:ln>
                <a:noFill/>
              </a:ln>
              <a:solidFill>
                <a:srgbClr val="FFFFFF"/>
              </a:solidFill>
              <a:effectLst/>
              <a:uLnTx/>
              <a:uFillTx/>
              <a:latin typeface="Futura Medium"/>
              <a:ea typeface="+mn-ea"/>
              <a:cs typeface="+mn-cs"/>
            </a:endParaRPr>
          </a:p>
        </p:txBody>
      </p:sp>
    </p:spTree>
    <p:extLst>
      <p:ext uri="{BB962C8B-B14F-4D97-AF65-F5344CB8AC3E}">
        <p14:creationId xmlns:p14="http://schemas.microsoft.com/office/powerpoint/2010/main" val="26771482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28" y="55899"/>
            <a:ext cx="11530777" cy="564913"/>
          </a:xfrm>
        </p:spPr>
        <p:txBody>
          <a:bodyPr/>
          <a:lstStyle/>
          <a:p>
            <a:pPr fontAlgn="base">
              <a:spcAft>
                <a:spcPct val="0"/>
              </a:spcAft>
              <a:defRPr/>
            </a:pPr>
            <a:r>
              <a:rPr lang="en-US" sz="2000" dirty="0">
                <a:latin typeface="ShellBold" panose="00000800000000000000" pitchFamily="50" charset="0"/>
              </a:rPr>
              <a:t>Portfolio Capex East Asset</a:t>
            </a:r>
            <a:endParaRPr lang="en-US" sz="1200" b="1" i="1" dirty="0">
              <a:solidFill>
                <a:srgbClr val="404040"/>
              </a:solidFill>
              <a:latin typeface="ShellBold" panose="00000800000000000000" pitchFamily="50" charset="0"/>
              <a:ea typeface="Arial Unicode MS" pitchFamily="34" charset="-128"/>
            </a:endParaRPr>
          </a:p>
        </p:txBody>
      </p:sp>
      <p:sp>
        <p:nvSpPr>
          <p:cNvPr id="5" name="Slide Number Placeholder 4"/>
          <p:cNvSpPr>
            <a:spLocks noGrp="1"/>
          </p:cNvSpPr>
          <p:nvPr>
            <p:ph type="sldNum" sz="quarter" idx="4"/>
          </p:nvPr>
        </p:nvSpPr>
        <p:spPr>
          <a:xfrm>
            <a:off x="11679741" y="6587998"/>
            <a:ext cx="355564" cy="237600"/>
          </a:xfrm>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850" b="0" i="0" u="none" strike="noStrike" kern="1200" cap="none" spc="0" normalizeH="0" baseline="0" noProof="1">
              <a:ln>
                <a:noFill/>
              </a:ln>
              <a:solidFill>
                <a:srgbClr val="404040"/>
              </a:solidFill>
              <a:effectLst/>
              <a:uLnTx/>
              <a:uFillTx/>
              <a:latin typeface="Futura Medium"/>
              <a:ea typeface="+mn-ea"/>
              <a:cs typeface="Arial" pitchFamily="34" charset="0"/>
            </a:endParaRPr>
          </a:p>
        </p:txBody>
      </p:sp>
      <p:sp>
        <p:nvSpPr>
          <p:cNvPr id="4" name="Rectangle 3">
            <a:extLst>
              <a:ext uri="{FF2B5EF4-FFF2-40B4-BE49-F238E27FC236}">
                <a16:creationId xmlns:a16="http://schemas.microsoft.com/office/drawing/2014/main" id="{BB033530-C7DC-46C0-AEC2-4B55B4D2201D}"/>
              </a:ext>
            </a:extLst>
          </p:cNvPr>
          <p:cNvSpPr/>
          <p:nvPr/>
        </p:nvSpPr>
        <p:spPr>
          <a:xfrm>
            <a:off x="512259" y="713874"/>
            <a:ext cx="8360819" cy="685718"/>
          </a:xfrm>
          <a:prstGeom prst="rect">
            <a:avLst/>
          </a:prstGeom>
          <a:solidFill>
            <a:srgbClr val="F1A5A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04040"/>
                </a:solidFill>
                <a:effectLst/>
                <a:uLnTx/>
                <a:uFillTx/>
                <a:latin typeface="Futura Medium"/>
                <a:ea typeface="+mn-ea"/>
                <a:cs typeface="+mn-cs"/>
              </a:rPr>
              <a:t>GBARAN SGT400 TYCO R4 F&amp;G PROTECTION SYSTEM ANNUAL HEALTH CHECK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04040"/>
                </a:solidFill>
                <a:effectLst/>
                <a:uLnTx/>
                <a:uFillTx/>
                <a:latin typeface="Futura Medium"/>
                <a:ea typeface="+mn-ea"/>
                <a:cs typeface="+mn-cs"/>
              </a:rPr>
              <a:t>(I-0056548)</a:t>
            </a:r>
            <a:endParaRPr kumimoji="0" lang="en-GB" sz="1600" b="0" i="0" u="none" strike="noStrike" kern="1200" cap="none" spc="0" normalizeH="0" baseline="0" noProof="0" dirty="0">
              <a:ln>
                <a:noFill/>
              </a:ln>
              <a:solidFill>
                <a:srgbClr val="404040"/>
              </a:solidFill>
              <a:effectLst/>
              <a:uLnTx/>
              <a:uFillTx/>
              <a:latin typeface="Futura Medium"/>
              <a:ea typeface="+mn-ea"/>
              <a:cs typeface="+mn-cs"/>
            </a:endParaRPr>
          </a:p>
        </p:txBody>
      </p:sp>
      <p:sp>
        <p:nvSpPr>
          <p:cNvPr id="27" name="Rectangle 26">
            <a:extLst>
              <a:ext uri="{FF2B5EF4-FFF2-40B4-BE49-F238E27FC236}">
                <a16:creationId xmlns:a16="http://schemas.microsoft.com/office/drawing/2014/main" id="{EFFAE815-6D77-4C4C-9FD6-47E7E559673F}"/>
              </a:ext>
            </a:extLst>
          </p:cNvPr>
          <p:cNvSpPr/>
          <p:nvPr/>
        </p:nvSpPr>
        <p:spPr>
          <a:xfrm>
            <a:off x="512260" y="1522736"/>
            <a:ext cx="2797924"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RAM: High</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Futura Medium"/>
                <a:ea typeface="+mn-ea"/>
                <a:cs typeface="+mn-cs"/>
              </a:rPr>
              <a:t>Asset/People</a:t>
            </a:r>
            <a:endParaRPr kumimoji="0" lang="en-GB" sz="1000" b="0" i="0" u="none" strike="sngStrike" kern="1200" cap="none" spc="0" normalizeH="0" baseline="0" noProof="0" dirty="0">
              <a:ln>
                <a:noFill/>
              </a:ln>
              <a:solidFill>
                <a:srgbClr val="FFFFFF"/>
              </a:solidFill>
              <a:effectLst/>
              <a:uLnTx/>
              <a:uFillTx/>
              <a:latin typeface="Futura Medium"/>
              <a:ea typeface="+mn-ea"/>
              <a:cs typeface="+mn-cs"/>
            </a:endParaRPr>
          </a:p>
        </p:txBody>
      </p:sp>
      <p:sp>
        <p:nvSpPr>
          <p:cNvPr id="29" name="Rectangle 28">
            <a:extLst>
              <a:ext uri="{FF2B5EF4-FFF2-40B4-BE49-F238E27FC236}">
                <a16:creationId xmlns:a16="http://schemas.microsoft.com/office/drawing/2014/main" id="{37077209-5548-44E1-95F2-42CE38B0C932}"/>
              </a:ext>
            </a:extLst>
          </p:cNvPr>
          <p:cNvSpPr/>
          <p:nvPr/>
        </p:nvSpPr>
        <p:spPr>
          <a:xfrm>
            <a:off x="3310184" y="1522736"/>
            <a:ext cx="2764970"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Cost: $</a:t>
            </a:r>
            <a:r>
              <a:rPr lang="en-GB" sz="1600" dirty="0">
                <a:solidFill>
                  <a:srgbClr val="FFFFFF"/>
                </a:solidFill>
                <a:latin typeface="Futura Medium"/>
              </a:rPr>
              <a:t>250K</a:t>
            </a:r>
            <a:r>
              <a:rPr kumimoji="0" lang="en-GB" sz="1600" b="0" i="0" u="none" strike="noStrike" kern="1200" cap="none" spc="0" normalizeH="0" baseline="0" noProof="0" dirty="0">
                <a:ln>
                  <a:noFill/>
                </a:ln>
                <a:solidFill>
                  <a:srgbClr val="FFFFFF"/>
                </a:solidFill>
                <a:effectLst/>
                <a:uLnTx/>
                <a:uFillTx/>
                <a:latin typeface="Futura Medium"/>
                <a:ea typeface="+mn-ea"/>
                <a:cs typeface="+mn-cs"/>
              </a:rPr>
              <a:t> (in 2022) </a:t>
            </a:r>
          </a:p>
        </p:txBody>
      </p:sp>
      <p:sp>
        <p:nvSpPr>
          <p:cNvPr id="30" name="Rectangle 29">
            <a:extLst>
              <a:ext uri="{FF2B5EF4-FFF2-40B4-BE49-F238E27FC236}">
                <a16:creationId xmlns:a16="http://schemas.microsoft.com/office/drawing/2014/main" id="{416A7C81-C024-4C4D-9BD5-E6716B97162E}"/>
              </a:ext>
            </a:extLst>
          </p:cNvPr>
          <p:cNvSpPr/>
          <p:nvPr/>
        </p:nvSpPr>
        <p:spPr>
          <a:xfrm>
            <a:off x="6075154" y="1522736"/>
            <a:ext cx="2797924"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MTO ranking: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10,075,000</a:t>
            </a:r>
          </a:p>
        </p:txBody>
      </p:sp>
      <p:sp>
        <p:nvSpPr>
          <p:cNvPr id="31" name="Rectangle 30">
            <a:extLst>
              <a:ext uri="{FF2B5EF4-FFF2-40B4-BE49-F238E27FC236}">
                <a16:creationId xmlns:a16="http://schemas.microsoft.com/office/drawing/2014/main" id="{07ED995A-AF25-4219-8592-A8CAE32B311F}"/>
              </a:ext>
            </a:extLst>
          </p:cNvPr>
          <p:cNvSpPr/>
          <p:nvPr/>
        </p:nvSpPr>
        <p:spPr>
          <a:xfrm>
            <a:off x="8873078" y="1522736"/>
            <a:ext cx="2764970"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HBA Risk:</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600" dirty="0">
                <a:solidFill>
                  <a:srgbClr val="FFFFFF"/>
                </a:solidFill>
                <a:latin typeface="Futura Medium"/>
              </a:rPr>
              <a:t>High</a:t>
            </a:r>
            <a:endParaRPr kumimoji="0" lang="en-GB" sz="16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32" name="Rectangle 31">
            <a:extLst>
              <a:ext uri="{FF2B5EF4-FFF2-40B4-BE49-F238E27FC236}">
                <a16:creationId xmlns:a16="http://schemas.microsoft.com/office/drawing/2014/main" id="{C80A4AA0-6CD3-43BC-AF83-B9BC71C47FB6}"/>
              </a:ext>
            </a:extLst>
          </p:cNvPr>
          <p:cNvSpPr/>
          <p:nvPr/>
        </p:nvSpPr>
        <p:spPr>
          <a:xfrm>
            <a:off x="512258" y="2331598"/>
            <a:ext cx="11125789" cy="1097402"/>
          </a:xfrm>
          <a:prstGeom prst="rect">
            <a:avLst/>
          </a:prstGeom>
          <a:solidFill>
            <a:srgbClr val="003C8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Futura Medium"/>
                <a:ea typeface="+mn-ea"/>
                <a:cs typeface="+mn-cs"/>
              </a:rPr>
              <a:t>Activity Summary:</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dirty="0">
              <a:solidFill>
                <a:srgbClr val="FFFFFF"/>
              </a:solidFill>
              <a:latin typeface="Futura Medium"/>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GBARAN SGT400 TYCO R4 F&amp;G PROTECTION SYSTEM ANNUAL HEALTH CHECK = $250K</a:t>
            </a:r>
          </a:p>
        </p:txBody>
      </p:sp>
      <p:sp>
        <p:nvSpPr>
          <p:cNvPr id="38" name="Rectangle 37">
            <a:extLst>
              <a:ext uri="{FF2B5EF4-FFF2-40B4-BE49-F238E27FC236}">
                <a16:creationId xmlns:a16="http://schemas.microsoft.com/office/drawing/2014/main" id="{38F70110-4484-4A5D-91CC-30F216297B4A}"/>
              </a:ext>
            </a:extLst>
          </p:cNvPr>
          <p:cNvSpPr/>
          <p:nvPr/>
        </p:nvSpPr>
        <p:spPr>
          <a:xfrm>
            <a:off x="533105" y="5581553"/>
            <a:ext cx="5562895" cy="1097402"/>
          </a:xfrm>
          <a:prstGeom prst="rect">
            <a:avLst/>
          </a:prstGeom>
          <a:solidFill>
            <a:srgbClr val="E3D5E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000000"/>
                </a:solidFill>
                <a:effectLst/>
                <a:uLnTx/>
                <a:uFillTx/>
                <a:latin typeface="Futura Medium"/>
                <a:ea typeface="+mn-ea"/>
                <a:cs typeface="+mn-cs"/>
              </a:rPr>
              <a:t>Key Risk:</a:t>
            </a:r>
            <a:r>
              <a:rPr kumimoji="0" lang="en-US" sz="1600" b="0" i="0" strike="noStrike" kern="1200" cap="none" spc="0" normalizeH="0" baseline="0" noProof="0" dirty="0">
                <a:ln>
                  <a:noFill/>
                </a:ln>
                <a:solidFill>
                  <a:srgbClr val="000000"/>
                </a:solidFill>
                <a:effectLst/>
                <a:uLnTx/>
                <a:uFillTx/>
                <a:latin typeface="Futura Medium"/>
                <a:ea typeface="+mn-ea"/>
                <a:cs typeface="+mn-cs"/>
              </a:rPr>
              <a:t>   </a:t>
            </a:r>
            <a:r>
              <a:rPr kumimoji="0" lang="en-US" sz="1100" b="0" i="0" u="none" strike="noStrike" kern="1200" cap="none" spc="0" normalizeH="0" baseline="0" noProof="0" dirty="0">
                <a:ln>
                  <a:noFill/>
                </a:ln>
                <a:solidFill>
                  <a:srgbClr val="000000"/>
                </a:solidFill>
                <a:effectLst/>
                <a:uLnTx/>
                <a:uFillTx/>
                <a:latin typeface="Futura Medium"/>
                <a:ea typeface="+mn-ea"/>
                <a:cs typeface="+mn-cs"/>
              </a:rPr>
              <a:t>SGT400 Tyco F&amp;G R4 protection is critical to availability of the five SGT400 units in Gbaran and sustenance of Gbaran daily production of 1,250MMscf and 50kbbls/d.</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Futura Medium"/>
                <a:ea typeface="+mn-ea"/>
                <a:cs typeface="+mn-cs"/>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Futura Medium"/>
              </a:rPr>
              <a:t>Note: This improves the reliability and availability of the  five SGT400 units in Gbaran.</a:t>
            </a:r>
            <a:endParaRPr lang="en-GB" sz="1100" dirty="0">
              <a:solidFill>
                <a:srgbClr val="000000"/>
              </a:solidFill>
              <a:latin typeface="Futura Medium"/>
            </a:endParaRPr>
          </a:p>
        </p:txBody>
      </p:sp>
      <p:sp>
        <p:nvSpPr>
          <p:cNvPr id="39" name="Rectangle 38">
            <a:extLst>
              <a:ext uri="{FF2B5EF4-FFF2-40B4-BE49-F238E27FC236}">
                <a16:creationId xmlns:a16="http://schemas.microsoft.com/office/drawing/2014/main" id="{5B925795-BD64-4437-9068-2131EFA0104F}"/>
              </a:ext>
            </a:extLst>
          </p:cNvPr>
          <p:cNvSpPr/>
          <p:nvPr/>
        </p:nvSpPr>
        <p:spPr>
          <a:xfrm>
            <a:off x="8873079" y="713873"/>
            <a:ext cx="2764970" cy="685718"/>
          </a:xfrm>
          <a:prstGeom prst="rect">
            <a:avLst/>
          </a:prstGeom>
          <a:solidFill>
            <a:srgbClr val="F1A5A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Futura Medium"/>
                <a:ea typeface="+mn-ea"/>
                <a:cs typeface="+mn-cs"/>
              </a:rPr>
              <a:t>Priority Ranking: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Futura Medium"/>
                <a:ea typeface="+mn-ea"/>
                <a:cs typeface="+mn-cs"/>
              </a:rPr>
              <a:t>P1</a:t>
            </a:r>
          </a:p>
        </p:txBody>
      </p:sp>
      <p:sp>
        <p:nvSpPr>
          <p:cNvPr id="40" name="Rectangle 39">
            <a:extLst>
              <a:ext uri="{FF2B5EF4-FFF2-40B4-BE49-F238E27FC236}">
                <a16:creationId xmlns:a16="http://schemas.microsoft.com/office/drawing/2014/main" id="{1BC37161-788F-4CDF-BA0D-9A85AB3F6235}"/>
              </a:ext>
            </a:extLst>
          </p:cNvPr>
          <p:cNvSpPr/>
          <p:nvPr/>
        </p:nvSpPr>
        <p:spPr>
          <a:xfrm>
            <a:off x="512258" y="3552144"/>
            <a:ext cx="2797924"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Contract status:</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Futura Medium"/>
              </a:rPr>
              <a:t>Plan to put Contract in place.</a:t>
            </a:r>
            <a:endParaRPr kumimoji="0" lang="en-GB" sz="800" b="0" i="0" u="none" strike="sngStrike" kern="1200" cap="none" spc="0" normalizeH="0" baseline="0" noProof="0" dirty="0">
              <a:ln>
                <a:noFill/>
              </a:ln>
              <a:solidFill>
                <a:srgbClr val="FFFFFF"/>
              </a:solidFill>
              <a:effectLst/>
              <a:uLnTx/>
              <a:uFillTx/>
              <a:latin typeface="Futura Medium"/>
              <a:ea typeface="+mn-ea"/>
              <a:cs typeface="+mn-cs"/>
            </a:endParaRPr>
          </a:p>
        </p:txBody>
      </p:sp>
      <p:sp>
        <p:nvSpPr>
          <p:cNvPr id="41" name="Rectangle 40">
            <a:extLst>
              <a:ext uri="{FF2B5EF4-FFF2-40B4-BE49-F238E27FC236}">
                <a16:creationId xmlns:a16="http://schemas.microsoft.com/office/drawing/2014/main" id="{B151C9DE-5DF2-4DB5-B70D-1ABCEA0AD95B}"/>
              </a:ext>
            </a:extLst>
          </p:cNvPr>
          <p:cNvSpPr/>
          <p:nvPr/>
        </p:nvSpPr>
        <p:spPr>
          <a:xfrm>
            <a:off x="3310182" y="3552144"/>
            <a:ext cx="2764970"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Execution party:</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Futura Medium"/>
                <a:ea typeface="+mn-ea"/>
                <a:cs typeface="+mn-cs"/>
              </a:rPr>
              <a:t>MRTA</a:t>
            </a:r>
          </a:p>
        </p:txBody>
      </p:sp>
      <p:sp>
        <p:nvSpPr>
          <p:cNvPr id="42" name="Rectangle 41">
            <a:extLst>
              <a:ext uri="{FF2B5EF4-FFF2-40B4-BE49-F238E27FC236}">
                <a16:creationId xmlns:a16="http://schemas.microsoft.com/office/drawing/2014/main" id="{5A422824-DAB1-48C7-860F-E1A140B0FF30}"/>
              </a:ext>
            </a:extLst>
          </p:cNvPr>
          <p:cNvSpPr/>
          <p:nvPr/>
        </p:nvSpPr>
        <p:spPr>
          <a:xfrm>
            <a:off x="6075152" y="3552144"/>
            <a:ext cx="2797924"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Logistics Support:</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Futura Medium"/>
                <a:ea typeface="+mn-ea"/>
                <a:cs typeface="+mn-cs"/>
              </a:rPr>
              <a:t>nil</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43" name="Rectangle 42">
            <a:extLst>
              <a:ext uri="{FF2B5EF4-FFF2-40B4-BE49-F238E27FC236}">
                <a16:creationId xmlns:a16="http://schemas.microsoft.com/office/drawing/2014/main" id="{0239249A-EB4E-4C54-B4DF-E9D99AE8C06A}"/>
              </a:ext>
            </a:extLst>
          </p:cNvPr>
          <p:cNvSpPr/>
          <p:nvPr/>
        </p:nvSpPr>
        <p:spPr>
          <a:xfrm>
            <a:off x="8873076" y="3552144"/>
            <a:ext cx="2764970"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NAPIMS approval:</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200" dirty="0">
                <a:solidFill>
                  <a:srgbClr val="FFFFFF"/>
                </a:solidFill>
                <a:latin typeface="Futura Medium"/>
              </a:rPr>
              <a:t>NAPIMS not yet engaged </a:t>
            </a:r>
            <a:r>
              <a:rPr kumimoji="0" lang="en-GB" sz="1200" b="0" i="0" u="none" strike="noStrike" kern="1200" cap="none" spc="0" normalizeH="0" baseline="0" noProof="0" dirty="0">
                <a:ln>
                  <a:noFill/>
                </a:ln>
                <a:solidFill>
                  <a:srgbClr val="FFFFFF"/>
                </a:solidFill>
                <a:effectLst/>
                <a:uLnTx/>
                <a:uFillTx/>
                <a:latin typeface="Futura Medium"/>
                <a:ea typeface="+mn-ea"/>
                <a:cs typeface="+mn-cs"/>
              </a:rPr>
              <a:t> </a:t>
            </a:r>
          </a:p>
        </p:txBody>
      </p:sp>
      <p:sp>
        <p:nvSpPr>
          <p:cNvPr id="19" name="Rectangle 18">
            <a:extLst>
              <a:ext uri="{FF2B5EF4-FFF2-40B4-BE49-F238E27FC236}">
                <a16:creationId xmlns:a16="http://schemas.microsoft.com/office/drawing/2014/main" id="{06D797BD-CC90-4CF2-BC85-AF5CAA08727A}"/>
              </a:ext>
            </a:extLst>
          </p:cNvPr>
          <p:cNvSpPr/>
          <p:nvPr/>
        </p:nvSpPr>
        <p:spPr>
          <a:xfrm>
            <a:off x="533105" y="4361006"/>
            <a:ext cx="5562896" cy="1097402"/>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Execution status: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Awaiting approval for procurement of spares.</a:t>
            </a:r>
          </a:p>
        </p:txBody>
      </p:sp>
      <p:sp>
        <p:nvSpPr>
          <p:cNvPr id="20" name="Rectangle 19">
            <a:extLst>
              <a:ext uri="{FF2B5EF4-FFF2-40B4-BE49-F238E27FC236}">
                <a16:creationId xmlns:a16="http://schemas.microsoft.com/office/drawing/2014/main" id="{00A707B3-678C-4016-9082-6C6E5CD3B06C}"/>
              </a:ext>
            </a:extLst>
          </p:cNvPr>
          <p:cNvSpPr/>
          <p:nvPr/>
        </p:nvSpPr>
        <p:spPr>
          <a:xfrm>
            <a:off x="6075151" y="5551468"/>
            <a:ext cx="5562895" cy="1127487"/>
          </a:xfrm>
          <a:prstGeom prst="rect">
            <a:avLst/>
          </a:prstGeom>
          <a:solidFill>
            <a:srgbClr val="E3D5E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Futura Medium"/>
                <a:ea typeface="+mn-ea"/>
                <a:cs typeface="+mn-cs"/>
              </a:rPr>
              <a:t>Support required:</a:t>
            </a:r>
          </a:p>
          <a:p>
            <a:pPr>
              <a:defRPr/>
            </a:pPr>
            <a:r>
              <a:rPr kumimoji="0" lang="en-US" sz="1200" b="0" i="0" u="none" strike="noStrike" kern="1200" cap="none" spc="0" normalizeH="0" baseline="0" noProof="0" dirty="0">
                <a:ln>
                  <a:noFill/>
                </a:ln>
                <a:solidFill>
                  <a:srgbClr val="000000"/>
                </a:solidFill>
                <a:effectLst/>
                <a:uLnTx/>
                <a:uFillTx/>
                <a:latin typeface="Futura Medium"/>
                <a:ea typeface="+mn-ea"/>
                <a:cs typeface="+mn-cs"/>
              </a:rPr>
              <a:t>Approve budget for unit health checks.</a:t>
            </a:r>
            <a:endParaRPr kumimoji="0" lang="en-GB" sz="1200" b="0"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Futura Medium"/>
              </a:rPr>
              <a:t>.</a:t>
            </a:r>
            <a:endParaRPr kumimoji="0" lang="en-GB" sz="1200" b="0" i="0" u="none" strike="noStrike" kern="1200" cap="none" spc="0" normalizeH="0" baseline="0" noProof="0" dirty="0">
              <a:ln>
                <a:noFill/>
              </a:ln>
              <a:solidFill>
                <a:srgbClr val="000000"/>
              </a:solidFill>
              <a:effectLst/>
              <a:uLnTx/>
              <a:uFillTx/>
              <a:latin typeface="Futura Medium"/>
              <a:ea typeface="+mn-ea"/>
              <a:cs typeface="+mn-cs"/>
            </a:endParaRPr>
          </a:p>
        </p:txBody>
      </p:sp>
      <p:sp>
        <p:nvSpPr>
          <p:cNvPr id="21" name="Rectangle 20">
            <a:extLst>
              <a:ext uri="{FF2B5EF4-FFF2-40B4-BE49-F238E27FC236}">
                <a16:creationId xmlns:a16="http://schemas.microsoft.com/office/drawing/2014/main" id="{1ADD8DA0-FEFD-4B41-8B9F-AECBB433BFEA}"/>
              </a:ext>
            </a:extLst>
          </p:cNvPr>
          <p:cNvSpPr/>
          <p:nvPr/>
        </p:nvSpPr>
        <p:spPr>
          <a:xfrm>
            <a:off x="6096001" y="4361005"/>
            <a:ext cx="5562896" cy="1097402"/>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Materials status:</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Futura Medium"/>
              <a:ea typeface="+mn-ea"/>
              <a:cs typeface="+mn-cs"/>
            </a:endParaRPr>
          </a:p>
        </p:txBody>
      </p:sp>
    </p:spTree>
    <p:extLst>
      <p:ext uri="{BB962C8B-B14F-4D97-AF65-F5344CB8AC3E}">
        <p14:creationId xmlns:p14="http://schemas.microsoft.com/office/powerpoint/2010/main" val="33250853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28" y="55899"/>
            <a:ext cx="11530777" cy="564913"/>
          </a:xfrm>
        </p:spPr>
        <p:txBody>
          <a:bodyPr/>
          <a:lstStyle/>
          <a:p>
            <a:pPr fontAlgn="base">
              <a:spcAft>
                <a:spcPct val="0"/>
              </a:spcAft>
              <a:defRPr/>
            </a:pPr>
            <a:r>
              <a:rPr lang="en-US" sz="2000" dirty="0">
                <a:latin typeface="ShellBold" panose="00000800000000000000" pitchFamily="50" charset="0"/>
              </a:rPr>
              <a:t>Portfolio Capex East Asset</a:t>
            </a:r>
            <a:endParaRPr lang="en-US" sz="1200" b="1" i="1" dirty="0">
              <a:solidFill>
                <a:srgbClr val="404040"/>
              </a:solidFill>
              <a:latin typeface="ShellBold" panose="00000800000000000000" pitchFamily="50" charset="0"/>
              <a:ea typeface="Arial Unicode MS" pitchFamily="34" charset="-128"/>
            </a:endParaRPr>
          </a:p>
        </p:txBody>
      </p:sp>
      <p:sp>
        <p:nvSpPr>
          <p:cNvPr id="5" name="Slide Number Placeholder 4"/>
          <p:cNvSpPr>
            <a:spLocks noGrp="1"/>
          </p:cNvSpPr>
          <p:nvPr>
            <p:ph type="sldNum" sz="quarter" idx="4"/>
          </p:nvPr>
        </p:nvSpPr>
        <p:spPr>
          <a:xfrm>
            <a:off x="11679741" y="6587998"/>
            <a:ext cx="355564" cy="237600"/>
          </a:xfrm>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850" b="0" i="0" u="none" strike="noStrike" kern="1200" cap="none" spc="0" normalizeH="0" baseline="0" noProof="1">
              <a:ln>
                <a:noFill/>
              </a:ln>
              <a:solidFill>
                <a:srgbClr val="404040"/>
              </a:solidFill>
              <a:effectLst/>
              <a:uLnTx/>
              <a:uFillTx/>
              <a:latin typeface="Futura Medium"/>
              <a:ea typeface="+mn-ea"/>
              <a:cs typeface="Arial" pitchFamily="34" charset="0"/>
            </a:endParaRPr>
          </a:p>
        </p:txBody>
      </p:sp>
      <p:sp>
        <p:nvSpPr>
          <p:cNvPr id="4" name="Rectangle 3">
            <a:extLst>
              <a:ext uri="{FF2B5EF4-FFF2-40B4-BE49-F238E27FC236}">
                <a16:creationId xmlns:a16="http://schemas.microsoft.com/office/drawing/2014/main" id="{BB033530-C7DC-46C0-AEC2-4B55B4D2201D}"/>
              </a:ext>
            </a:extLst>
          </p:cNvPr>
          <p:cNvSpPr/>
          <p:nvPr/>
        </p:nvSpPr>
        <p:spPr>
          <a:xfrm>
            <a:off x="512259" y="713874"/>
            <a:ext cx="8360819" cy="685718"/>
          </a:xfrm>
          <a:prstGeom prst="rect">
            <a:avLst/>
          </a:prstGeom>
          <a:solidFill>
            <a:srgbClr val="F1A5A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04040"/>
                </a:solidFill>
                <a:effectLst/>
                <a:uLnTx/>
                <a:uFillTx/>
                <a:latin typeface="Futura Medium"/>
                <a:ea typeface="+mn-ea"/>
                <a:cs typeface="+mn-cs"/>
              </a:rPr>
              <a:t>Gbaran AGC2 Gearbox inspection (I-0056582</a:t>
            </a:r>
            <a:r>
              <a:rPr lang="en-GB" sz="1600" dirty="0">
                <a:solidFill>
                  <a:srgbClr val="404040"/>
                </a:solidFill>
                <a:latin typeface="Futura Medium"/>
              </a:rPr>
              <a:t>)</a:t>
            </a:r>
            <a:endParaRPr kumimoji="0" lang="en-US" sz="1600" b="0" i="0" u="none" strike="noStrike" kern="1200" cap="none" spc="0" normalizeH="0" baseline="0" noProof="0" dirty="0">
              <a:ln>
                <a:noFill/>
              </a:ln>
              <a:solidFill>
                <a:srgbClr val="404040"/>
              </a:solidFill>
              <a:effectLst/>
              <a:uLnTx/>
              <a:uFillTx/>
              <a:latin typeface="Futura Medium"/>
              <a:ea typeface="+mn-ea"/>
              <a:cs typeface="+mn-cs"/>
            </a:endParaRPr>
          </a:p>
        </p:txBody>
      </p:sp>
      <p:sp>
        <p:nvSpPr>
          <p:cNvPr id="27" name="Rectangle 26">
            <a:extLst>
              <a:ext uri="{FF2B5EF4-FFF2-40B4-BE49-F238E27FC236}">
                <a16:creationId xmlns:a16="http://schemas.microsoft.com/office/drawing/2014/main" id="{EFFAE815-6D77-4C4C-9FD6-47E7E559673F}"/>
              </a:ext>
            </a:extLst>
          </p:cNvPr>
          <p:cNvSpPr/>
          <p:nvPr/>
        </p:nvSpPr>
        <p:spPr>
          <a:xfrm>
            <a:off x="512260" y="1522736"/>
            <a:ext cx="2797924"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RAM: High</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Futura Medium"/>
                <a:ea typeface="+mn-ea"/>
                <a:cs typeface="+mn-cs"/>
              </a:rPr>
              <a:t>Asset/People</a:t>
            </a:r>
            <a:endParaRPr kumimoji="0" lang="en-GB" sz="1000" b="0" i="0" u="none" strike="sngStrike" kern="1200" cap="none" spc="0" normalizeH="0" baseline="0" noProof="0" dirty="0">
              <a:ln>
                <a:noFill/>
              </a:ln>
              <a:solidFill>
                <a:srgbClr val="FFFFFF"/>
              </a:solidFill>
              <a:effectLst/>
              <a:uLnTx/>
              <a:uFillTx/>
              <a:latin typeface="Futura Medium"/>
              <a:ea typeface="+mn-ea"/>
              <a:cs typeface="+mn-cs"/>
            </a:endParaRPr>
          </a:p>
        </p:txBody>
      </p:sp>
      <p:sp>
        <p:nvSpPr>
          <p:cNvPr id="29" name="Rectangle 28">
            <a:extLst>
              <a:ext uri="{FF2B5EF4-FFF2-40B4-BE49-F238E27FC236}">
                <a16:creationId xmlns:a16="http://schemas.microsoft.com/office/drawing/2014/main" id="{37077209-5548-44E1-95F2-42CE38B0C932}"/>
              </a:ext>
            </a:extLst>
          </p:cNvPr>
          <p:cNvSpPr/>
          <p:nvPr/>
        </p:nvSpPr>
        <p:spPr>
          <a:xfrm>
            <a:off x="3310184" y="1522736"/>
            <a:ext cx="2764970"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Cost: $300K (in 2022) </a:t>
            </a:r>
          </a:p>
        </p:txBody>
      </p:sp>
      <p:sp>
        <p:nvSpPr>
          <p:cNvPr id="30" name="Rectangle 29">
            <a:extLst>
              <a:ext uri="{FF2B5EF4-FFF2-40B4-BE49-F238E27FC236}">
                <a16:creationId xmlns:a16="http://schemas.microsoft.com/office/drawing/2014/main" id="{416A7C81-C024-4C4D-9BD5-E6716B97162E}"/>
              </a:ext>
            </a:extLst>
          </p:cNvPr>
          <p:cNvSpPr/>
          <p:nvPr/>
        </p:nvSpPr>
        <p:spPr>
          <a:xfrm>
            <a:off x="6075154" y="1522736"/>
            <a:ext cx="2797924"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MTO ranking: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5,010,000</a:t>
            </a:r>
          </a:p>
        </p:txBody>
      </p:sp>
      <p:sp>
        <p:nvSpPr>
          <p:cNvPr id="31" name="Rectangle 30">
            <a:extLst>
              <a:ext uri="{FF2B5EF4-FFF2-40B4-BE49-F238E27FC236}">
                <a16:creationId xmlns:a16="http://schemas.microsoft.com/office/drawing/2014/main" id="{07ED995A-AF25-4219-8592-A8CAE32B311F}"/>
              </a:ext>
            </a:extLst>
          </p:cNvPr>
          <p:cNvSpPr/>
          <p:nvPr/>
        </p:nvSpPr>
        <p:spPr>
          <a:xfrm>
            <a:off x="8873078" y="1522736"/>
            <a:ext cx="2764970"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HBA Risk:</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600" dirty="0">
                <a:solidFill>
                  <a:srgbClr val="FFFFFF"/>
                </a:solidFill>
                <a:latin typeface="Futura Medium"/>
              </a:rPr>
              <a:t>High</a:t>
            </a:r>
            <a:endParaRPr kumimoji="0" lang="en-GB" sz="16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32" name="Rectangle 31">
            <a:extLst>
              <a:ext uri="{FF2B5EF4-FFF2-40B4-BE49-F238E27FC236}">
                <a16:creationId xmlns:a16="http://schemas.microsoft.com/office/drawing/2014/main" id="{C80A4AA0-6CD3-43BC-AF83-B9BC71C47FB6}"/>
              </a:ext>
            </a:extLst>
          </p:cNvPr>
          <p:cNvSpPr/>
          <p:nvPr/>
        </p:nvSpPr>
        <p:spPr>
          <a:xfrm>
            <a:off x="512258" y="2331598"/>
            <a:ext cx="11125789" cy="1097402"/>
          </a:xfrm>
          <a:prstGeom prst="rect">
            <a:avLst/>
          </a:prstGeom>
          <a:solidFill>
            <a:srgbClr val="003C8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Futura Medium"/>
                <a:ea typeface="+mn-ea"/>
                <a:cs typeface="+mn-cs"/>
              </a:rPr>
              <a:t>Activity Summary:</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dirty="0">
              <a:solidFill>
                <a:srgbClr val="FFFFFF"/>
              </a:solidFill>
              <a:latin typeface="Futura Medium"/>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Gbaran AGC2 Gearbox inspection = $300k </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Futura Medium"/>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Total =$300k</a:t>
            </a:r>
          </a:p>
        </p:txBody>
      </p:sp>
      <p:sp>
        <p:nvSpPr>
          <p:cNvPr id="38" name="Rectangle 37">
            <a:extLst>
              <a:ext uri="{FF2B5EF4-FFF2-40B4-BE49-F238E27FC236}">
                <a16:creationId xmlns:a16="http://schemas.microsoft.com/office/drawing/2014/main" id="{38F70110-4484-4A5D-91CC-30F216297B4A}"/>
              </a:ext>
            </a:extLst>
          </p:cNvPr>
          <p:cNvSpPr/>
          <p:nvPr/>
        </p:nvSpPr>
        <p:spPr>
          <a:xfrm>
            <a:off x="533105" y="5581553"/>
            <a:ext cx="5562895" cy="1097402"/>
          </a:xfrm>
          <a:prstGeom prst="rect">
            <a:avLst/>
          </a:prstGeom>
          <a:solidFill>
            <a:srgbClr val="E3D5E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000000"/>
                </a:solidFill>
                <a:effectLst/>
                <a:uLnTx/>
                <a:uFillTx/>
                <a:latin typeface="Futura Medium"/>
                <a:ea typeface="+mn-ea"/>
                <a:cs typeface="+mn-cs"/>
              </a:rPr>
              <a:t>Key Risk:</a:t>
            </a:r>
            <a:r>
              <a:rPr kumimoji="0" lang="en-US" sz="1600" b="0" i="0" strike="noStrike" kern="1200" cap="none" spc="0" normalizeH="0" baseline="0" noProof="0" dirty="0">
                <a:ln>
                  <a:noFill/>
                </a:ln>
                <a:solidFill>
                  <a:srgbClr val="000000"/>
                </a:solidFill>
                <a:effectLst/>
                <a:uLnTx/>
                <a:uFillTx/>
                <a:latin typeface="Futura Medium"/>
                <a:ea typeface="+mn-ea"/>
                <a:cs typeface="+mn-cs"/>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Futura Medium"/>
              </a:rPr>
              <a:t>Gbaran  AGC2 Voith BHS gearbox was inspected last in 2016 as against the recommended 3yearly inspections hence the need provide this Fund on notional budget to enable procurement of the spares and carryout  timely intervention to  prevent potential catastrophic failure of the Gearbox and compressor train down time for a long haul.</a:t>
            </a:r>
            <a:endParaRPr lang="en-GB" sz="1200" dirty="0">
              <a:solidFill>
                <a:srgbClr val="000000"/>
              </a:solidFill>
              <a:latin typeface="Futura Medium"/>
            </a:endParaRPr>
          </a:p>
        </p:txBody>
      </p:sp>
      <p:sp>
        <p:nvSpPr>
          <p:cNvPr id="39" name="Rectangle 38">
            <a:extLst>
              <a:ext uri="{FF2B5EF4-FFF2-40B4-BE49-F238E27FC236}">
                <a16:creationId xmlns:a16="http://schemas.microsoft.com/office/drawing/2014/main" id="{5B925795-BD64-4437-9068-2131EFA0104F}"/>
              </a:ext>
            </a:extLst>
          </p:cNvPr>
          <p:cNvSpPr/>
          <p:nvPr/>
        </p:nvSpPr>
        <p:spPr>
          <a:xfrm>
            <a:off x="8873079" y="713873"/>
            <a:ext cx="2764970" cy="685718"/>
          </a:xfrm>
          <a:prstGeom prst="rect">
            <a:avLst/>
          </a:prstGeom>
          <a:solidFill>
            <a:srgbClr val="F1A5A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Futura Medium"/>
                <a:ea typeface="+mn-ea"/>
                <a:cs typeface="+mn-cs"/>
              </a:rPr>
              <a:t>Priority Ranking: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Futura Medium"/>
                <a:ea typeface="+mn-ea"/>
                <a:cs typeface="+mn-cs"/>
              </a:rPr>
              <a:t>P1</a:t>
            </a:r>
          </a:p>
        </p:txBody>
      </p:sp>
      <p:sp>
        <p:nvSpPr>
          <p:cNvPr id="40" name="Rectangle 39">
            <a:extLst>
              <a:ext uri="{FF2B5EF4-FFF2-40B4-BE49-F238E27FC236}">
                <a16:creationId xmlns:a16="http://schemas.microsoft.com/office/drawing/2014/main" id="{1BC37161-788F-4CDF-BA0D-9A85AB3F6235}"/>
              </a:ext>
            </a:extLst>
          </p:cNvPr>
          <p:cNvSpPr/>
          <p:nvPr/>
        </p:nvSpPr>
        <p:spPr>
          <a:xfrm>
            <a:off x="512258" y="3552144"/>
            <a:ext cx="2797924"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Contract status:</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Futura Medium"/>
              </a:rPr>
              <a:t>Plan to put contract in place.</a:t>
            </a:r>
            <a:r>
              <a:rPr kumimoji="0" lang="en-US" sz="1200" b="0" i="0" u="none" strike="sngStrike" kern="1200" cap="none" spc="0" normalizeH="0" baseline="0" noProof="0" dirty="0">
                <a:ln>
                  <a:noFill/>
                </a:ln>
                <a:solidFill>
                  <a:srgbClr val="FFFFFF"/>
                </a:solidFill>
                <a:effectLst/>
                <a:uLnTx/>
                <a:uFillTx/>
                <a:latin typeface="Futura Medium"/>
                <a:ea typeface="+mn-ea"/>
                <a:cs typeface="+mn-cs"/>
              </a:rPr>
              <a:t> </a:t>
            </a:r>
            <a:endParaRPr kumimoji="0" lang="en-GB" sz="800" b="0" i="0" u="none" strike="sngStrike" kern="1200" cap="none" spc="0" normalizeH="0" baseline="0" noProof="0" dirty="0">
              <a:ln>
                <a:noFill/>
              </a:ln>
              <a:solidFill>
                <a:srgbClr val="FFFFFF"/>
              </a:solidFill>
              <a:effectLst/>
              <a:uLnTx/>
              <a:uFillTx/>
              <a:latin typeface="Futura Medium"/>
              <a:ea typeface="+mn-ea"/>
              <a:cs typeface="+mn-cs"/>
            </a:endParaRPr>
          </a:p>
        </p:txBody>
      </p:sp>
      <p:sp>
        <p:nvSpPr>
          <p:cNvPr id="41" name="Rectangle 40">
            <a:extLst>
              <a:ext uri="{FF2B5EF4-FFF2-40B4-BE49-F238E27FC236}">
                <a16:creationId xmlns:a16="http://schemas.microsoft.com/office/drawing/2014/main" id="{B151C9DE-5DF2-4DB5-B70D-1ABCEA0AD95B}"/>
              </a:ext>
            </a:extLst>
          </p:cNvPr>
          <p:cNvSpPr/>
          <p:nvPr/>
        </p:nvSpPr>
        <p:spPr>
          <a:xfrm>
            <a:off x="3310182" y="3552144"/>
            <a:ext cx="2764970"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Execution party:</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Futura Medium"/>
                <a:ea typeface="+mn-ea"/>
                <a:cs typeface="+mn-cs"/>
              </a:rPr>
              <a:t>MRTA</a:t>
            </a:r>
          </a:p>
        </p:txBody>
      </p:sp>
      <p:sp>
        <p:nvSpPr>
          <p:cNvPr id="42" name="Rectangle 41">
            <a:extLst>
              <a:ext uri="{FF2B5EF4-FFF2-40B4-BE49-F238E27FC236}">
                <a16:creationId xmlns:a16="http://schemas.microsoft.com/office/drawing/2014/main" id="{5A422824-DAB1-48C7-860F-E1A140B0FF30}"/>
              </a:ext>
            </a:extLst>
          </p:cNvPr>
          <p:cNvSpPr/>
          <p:nvPr/>
        </p:nvSpPr>
        <p:spPr>
          <a:xfrm>
            <a:off x="6075152" y="3552144"/>
            <a:ext cx="2797924"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Logistics Support:</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Futura Medium"/>
                <a:ea typeface="+mn-ea"/>
                <a:cs typeface="+mn-cs"/>
              </a:rPr>
              <a:t>nil</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43" name="Rectangle 42">
            <a:extLst>
              <a:ext uri="{FF2B5EF4-FFF2-40B4-BE49-F238E27FC236}">
                <a16:creationId xmlns:a16="http://schemas.microsoft.com/office/drawing/2014/main" id="{0239249A-EB4E-4C54-B4DF-E9D99AE8C06A}"/>
              </a:ext>
            </a:extLst>
          </p:cNvPr>
          <p:cNvSpPr/>
          <p:nvPr/>
        </p:nvSpPr>
        <p:spPr>
          <a:xfrm>
            <a:off x="8873076" y="3552144"/>
            <a:ext cx="2764970"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NAPIMS approval:</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200" dirty="0">
                <a:solidFill>
                  <a:srgbClr val="FFFFFF"/>
                </a:solidFill>
                <a:latin typeface="Futura Medium"/>
              </a:rPr>
              <a:t>NAPIMS not yet engaged </a:t>
            </a:r>
            <a:r>
              <a:rPr kumimoji="0" lang="en-GB" sz="1200" b="0" i="0" u="none" strike="noStrike" kern="1200" cap="none" spc="0" normalizeH="0" baseline="0" noProof="0" dirty="0">
                <a:ln>
                  <a:noFill/>
                </a:ln>
                <a:solidFill>
                  <a:srgbClr val="FFFFFF"/>
                </a:solidFill>
                <a:effectLst/>
                <a:uLnTx/>
                <a:uFillTx/>
                <a:latin typeface="Futura Medium"/>
                <a:ea typeface="+mn-ea"/>
                <a:cs typeface="+mn-cs"/>
              </a:rPr>
              <a:t> </a:t>
            </a:r>
          </a:p>
        </p:txBody>
      </p:sp>
      <p:sp>
        <p:nvSpPr>
          <p:cNvPr id="19" name="Rectangle 18">
            <a:extLst>
              <a:ext uri="{FF2B5EF4-FFF2-40B4-BE49-F238E27FC236}">
                <a16:creationId xmlns:a16="http://schemas.microsoft.com/office/drawing/2014/main" id="{06D797BD-CC90-4CF2-BC85-AF5CAA08727A}"/>
              </a:ext>
            </a:extLst>
          </p:cNvPr>
          <p:cNvSpPr/>
          <p:nvPr/>
        </p:nvSpPr>
        <p:spPr>
          <a:xfrm>
            <a:off x="533105" y="4361006"/>
            <a:ext cx="5562896" cy="1097402"/>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Execution status: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Awaiting approval to mobilize</a:t>
            </a:r>
          </a:p>
        </p:txBody>
      </p:sp>
      <p:sp>
        <p:nvSpPr>
          <p:cNvPr id="20" name="Rectangle 19">
            <a:extLst>
              <a:ext uri="{FF2B5EF4-FFF2-40B4-BE49-F238E27FC236}">
                <a16:creationId xmlns:a16="http://schemas.microsoft.com/office/drawing/2014/main" id="{00A707B3-678C-4016-9082-6C6E5CD3B06C}"/>
              </a:ext>
            </a:extLst>
          </p:cNvPr>
          <p:cNvSpPr/>
          <p:nvPr/>
        </p:nvSpPr>
        <p:spPr>
          <a:xfrm>
            <a:off x="6075151" y="5551468"/>
            <a:ext cx="5562895" cy="1127487"/>
          </a:xfrm>
          <a:prstGeom prst="rect">
            <a:avLst/>
          </a:prstGeom>
          <a:solidFill>
            <a:srgbClr val="E3D5E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Futura Medium"/>
                <a:ea typeface="+mn-ea"/>
                <a:cs typeface="+mn-cs"/>
              </a:rPr>
              <a:t>Support required:</a:t>
            </a:r>
          </a:p>
          <a:p>
            <a:pPr>
              <a:defRPr/>
            </a:pPr>
            <a:r>
              <a:rPr lang="en-US" sz="1200" dirty="0">
                <a:solidFill>
                  <a:srgbClr val="000000"/>
                </a:solidFill>
                <a:latin typeface="Futura Medium"/>
              </a:rPr>
              <a:t>Secure notional budget for procurement of spares</a:t>
            </a:r>
            <a:endParaRPr kumimoji="0" lang="en-GB" sz="1200" b="0" i="0" u="none" strike="noStrike" kern="1200" cap="none" spc="0" normalizeH="0" baseline="0" noProof="0" dirty="0">
              <a:ln>
                <a:noFill/>
              </a:ln>
              <a:solidFill>
                <a:srgbClr val="000000"/>
              </a:solidFill>
              <a:effectLst/>
              <a:uLnTx/>
              <a:uFillTx/>
              <a:latin typeface="Futura Medium"/>
              <a:ea typeface="+mn-ea"/>
              <a:cs typeface="+mn-cs"/>
            </a:endParaRPr>
          </a:p>
        </p:txBody>
      </p:sp>
      <p:sp>
        <p:nvSpPr>
          <p:cNvPr id="21" name="Rectangle 20">
            <a:extLst>
              <a:ext uri="{FF2B5EF4-FFF2-40B4-BE49-F238E27FC236}">
                <a16:creationId xmlns:a16="http://schemas.microsoft.com/office/drawing/2014/main" id="{1ADD8DA0-FEFD-4B41-8B9F-AECBB433BFEA}"/>
              </a:ext>
            </a:extLst>
          </p:cNvPr>
          <p:cNvSpPr/>
          <p:nvPr/>
        </p:nvSpPr>
        <p:spPr>
          <a:xfrm>
            <a:off x="6096001" y="4361005"/>
            <a:ext cx="5562896" cy="1097402"/>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Materials status:</a:t>
            </a:r>
          </a:p>
        </p:txBody>
      </p:sp>
    </p:spTree>
    <p:extLst>
      <p:ext uri="{BB962C8B-B14F-4D97-AF65-F5344CB8AC3E}">
        <p14:creationId xmlns:p14="http://schemas.microsoft.com/office/powerpoint/2010/main" val="37583282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28" y="55899"/>
            <a:ext cx="11530777" cy="564913"/>
          </a:xfrm>
        </p:spPr>
        <p:txBody>
          <a:bodyPr/>
          <a:lstStyle/>
          <a:p>
            <a:pPr fontAlgn="base">
              <a:spcAft>
                <a:spcPct val="0"/>
              </a:spcAft>
              <a:defRPr/>
            </a:pPr>
            <a:r>
              <a:rPr lang="en-US" sz="2000" dirty="0">
                <a:latin typeface="ShellBold" panose="00000800000000000000" pitchFamily="50" charset="0"/>
              </a:rPr>
              <a:t>Portfolio Capex East Asset</a:t>
            </a:r>
            <a:endParaRPr lang="en-US" sz="1200" b="1" i="1" dirty="0">
              <a:solidFill>
                <a:srgbClr val="404040"/>
              </a:solidFill>
              <a:latin typeface="ShellBold" panose="00000800000000000000" pitchFamily="50" charset="0"/>
              <a:ea typeface="Arial Unicode MS" pitchFamily="34" charset="-128"/>
            </a:endParaRPr>
          </a:p>
        </p:txBody>
      </p:sp>
      <p:sp>
        <p:nvSpPr>
          <p:cNvPr id="5" name="Slide Number Placeholder 4"/>
          <p:cNvSpPr>
            <a:spLocks noGrp="1"/>
          </p:cNvSpPr>
          <p:nvPr>
            <p:ph type="sldNum" sz="quarter" idx="4"/>
          </p:nvPr>
        </p:nvSpPr>
        <p:spPr>
          <a:xfrm>
            <a:off x="11679741" y="6587998"/>
            <a:ext cx="355564" cy="237600"/>
          </a:xfrm>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GB" sz="850" b="0" i="0" u="none" strike="noStrike" kern="1200" cap="none" spc="0" normalizeH="0" baseline="0" noProof="1">
              <a:ln>
                <a:noFill/>
              </a:ln>
              <a:solidFill>
                <a:srgbClr val="404040"/>
              </a:solidFill>
              <a:effectLst/>
              <a:uLnTx/>
              <a:uFillTx/>
              <a:latin typeface="Futura Medium"/>
              <a:ea typeface="+mn-ea"/>
              <a:cs typeface="Arial" pitchFamily="34" charset="0"/>
            </a:endParaRPr>
          </a:p>
        </p:txBody>
      </p:sp>
      <p:sp>
        <p:nvSpPr>
          <p:cNvPr id="4" name="Rectangle 3">
            <a:extLst>
              <a:ext uri="{FF2B5EF4-FFF2-40B4-BE49-F238E27FC236}">
                <a16:creationId xmlns:a16="http://schemas.microsoft.com/office/drawing/2014/main" id="{BB033530-C7DC-46C0-AEC2-4B55B4D2201D}"/>
              </a:ext>
            </a:extLst>
          </p:cNvPr>
          <p:cNvSpPr/>
          <p:nvPr/>
        </p:nvSpPr>
        <p:spPr>
          <a:xfrm>
            <a:off x="512259" y="713874"/>
            <a:ext cx="8360819" cy="685718"/>
          </a:xfrm>
          <a:prstGeom prst="rect">
            <a:avLst/>
          </a:prstGeom>
          <a:solidFill>
            <a:srgbClr val="F1A5A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04040"/>
                </a:solidFill>
                <a:effectLst/>
                <a:uLnTx/>
                <a:uFillTx/>
                <a:latin typeface="Futura Medium"/>
                <a:ea typeface="+mn-ea"/>
                <a:cs typeface="+mn-cs"/>
              </a:rPr>
              <a:t>GBARAN AGC1 AND 2 CCC ANNUAL HEALTH CHECK (I-0056582</a:t>
            </a:r>
            <a:r>
              <a:rPr lang="en-GB" sz="1600" dirty="0">
                <a:solidFill>
                  <a:srgbClr val="404040"/>
                </a:solidFill>
                <a:latin typeface="Futura Medium"/>
              </a:rPr>
              <a:t>)</a:t>
            </a:r>
            <a:endParaRPr kumimoji="0" lang="en-GB" sz="1600" b="0" i="0" u="none" strike="noStrike" kern="1200" cap="none" spc="0" normalizeH="0" baseline="0" noProof="0" dirty="0">
              <a:ln>
                <a:noFill/>
              </a:ln>
              <a:solidFill>
                <a:srgbClr val="404040"/>
              </a:solidFill>
              <a:effectLst/>
              <a:uLnTx/>
              <a:uFillTx/>
              <a:latin typeface="Futura Medium"/>
              <a:ea typeface="+mn-ea"/>
              <a:cs typeface="+mn-cs"/>
            </a:endParaRPr>
          </a:p>
        </p:txBody>
      </p:sp>
      <p:sp>
        <p:nvSpPr>
          <p:cNvPr id="27" name="Rectangle 26">
            <a:extLst>
              <a:ext uri="{FF2B5EF4-FFF2-40B4-BE49-F238E27FC236}">
                <a16:creationId xmlns:a16="http://schemas.microsoft.com/office/drawing/2014/main" id="{EFFAE815-6D77-4C4C-9FD6-47E7E559673F}"/>
              </a:ext>
            </a:extLst>
          </p:cNvPr>
          <p:cNvSpPr/>
          <p:nvPr/>
        </p:nvSpPr>
        <p:spPr>
          <a:xfrm>
            <a:off x="512260" y="1522736"/>
            <a:ext cx="2797924"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RAM: High</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Futura Medium"/>
                <a:ea typeface="+mn-ea"/>
                <a:cs typeface="+mn-cs"/>
              </a:rPr>
              <a:t>Asset/People</a:t>
            </a:r>
            <a:endParaRPr kumimoji="0" lang="en-GB" sz="1000" b="0" i="0" u="none" strike="sngStrike" kern="1200" cap="none" spc="0" normalizeH="0" baseline="0" noProof="0" dirty="0">
              <a:ln>
                <a:noFill/>
              </a:ln>
              <a:solidFill>
                <a:srgbClr val="FFFFFF"/>
              </a:solidFill>
              <a:effectLst/>
              <a:uLnTx/>
              <a:uFillTx/>
              <a:latin typeface="Futura Medium"/>
              <a:ea typeface="+mn-ea"/>
              <a:cs typeface="+mn-cs"/>
            </a:endParaRPr>
          </a:p>
        </p:txBody>
      </p:sp>
      <p:sp>
        <p:nvSpPr>
          <p:cNvPr id="29" name="Rectangle 28">
            <a:extLst>
              <a:ext uri="{FF2B5EF4-FFF2-40B4-BE49-F238E27FC236}">
                <a16:creationId xmlns:a16="http://schemas.microsoft.com/office/drawing/2014/main" id="{37077209-5548-44E1-95F2-42CE38B0C932}"/>
              </a:ext>
            </a:extLst>
          </p:cNvPr>
          <p:cNvSpPr/>
          <p:nvPr/>
        </p:nvSpPr>
        <p:spPr>
          <a:xfrm>
            <a:off x="3310184" y="1522736"/>
            <a:ext cx="2764970"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Cost: $400K (in 2022) </a:t>
            </a:r>
          </a:p>
        </p:txBody>
      </p:sp>
      <p:sp>
        <p:nvSpPr>
          <p:cNvPr id="30" name="Rectangle 29">
            <a:extLst>
              <a:ext uri="{FF2B5EF4-FFF2-40B4-BE49-F238E27FC236}">
                <a16:creationId xmlns:a16="http://schemas.microsoft.com/office/drawing/2014/main" id="{416A7C81-C024-4C4D-9BD5-E6716B97162E}"/>
              </a:ext>
            </a:extLst>
          </p:cNvPr>
          <p:cNvSpPr/>
          <p:nvPr/>
        </p:nvSpPr>
        <p:spPr>
          <a:xfrm>
            <a:off x="6075154" y="1522736"/>
            <a:ext cx="2797924"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MTO ranking: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5,010,000</a:t>
            </a:r>
          </a:p>
        </p:txBody>
      </p:sp>
      <p:sp>
        <p:nvSpPr>
          <p:cNvPr id="31" name="Rectangle 30">
            <a:extLst>
              <a:ext uri="{FF2B5EF4-FFF2-40B4-BE49-F238E27FC236}">
                <a16:creationId xmlns:a16="http://schemas.microsoft.com/office/drawing/2014/main" id="{07ED995A-AF25-4219-8592-A8CAE32B311F}"/>
              </a:ext>
            </a:extLst>
          </p:cNvPr>
          <p:cNvSpPr/>
          <p:nvPr/>
        </p:nvSpPr>
        <p:spPr>
          <a:xfrm>
            <a:off x="8873078" y="1522736"/>
            <a:ext cx="2764970" cy="685718"/>
          </a:xfrm>
          <a:prstGeom prst="rect">
            <a:avLst/>
          </a:prstGeom>
          <a:solidFill>
            <a:srgbClr val="7F7F7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HBA Risk:</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600" dirty="0">
                <a:solidFill>
                  <a:srgbClr val="FFFFFF"/>
                </a:solidFill>
                <a:latin typeface="Futura Medium"/>
              </a:rPr>
              <a:t>High</a:t>
            </a:r>
            <a:endParaRPr kumimoji="0" lang="en-GB" sz="16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32" name="Rectangle 31">
            <a:extLst>
              <a:ext uri="{FF2B5EF4-FFF2-40B4-BE49-F238E27FC236}">
                <a16:creationId xmlns:a16="http://schemas.microsoft.com/office/drawing/2014/main" id="{C80A4AA0-6CD3-43BC-AF83-B9BC71C47FB6}"/>
              </a:ext>
            </a:extLst>
          </p:cNvPr>
          <p:cNvSpPr/>
          <p:nvPr/>
        </p:nvSpPr>
        <p:spPr>
          <a:xfrm>
            <a:off x="512258" y="2331598"/>
            <a:ext cx="11125789" cy="1097402"/>
          </a:xfrm>
          <a:prstGeom prst="rect">
            <a:avLst/>
          </a:prstGeom>
          <a:solidFill>
            <a:srgbClr val="003C8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Futura Medium"/>
                <a:ea typeface="+mn-ea"/>
                <a:cs typeface="+mn-cs"/>
              </a:rPr>
              <a:t>Activity Summary:</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dirty="0">
              <a:solidFill>
                <a:srgbClr val="FFFFFF"/>
              </a:solidFill>
              <a:latin typeface="Futura Medium"/>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GBARAN AGC1 AND 2 CCC ANNUAL HEALTH CHECK =$400k</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Futura Medium"/>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Total = F$400K</a:t>
            </a:r>
          </a:p>
        </p:txBody>
      </p:sp>
      <p:sp>
        <p:nvSpPr>
          <p:cNvPr id="38" name="Rectangle 37">
            <a:extLst>
              <a:ext uri="{FF2B5EF4-FFF2-40B4-BE49-F238E27FC236}">
                <a16:creationId xmlns:a16="http://schemas.microsoft.com/office/drawing/2014/main" id="{38F70110-4484-4A5D-91CC-30F216297B4A}"/>
              </a:ext>
            </a:extLst>
          </p:cNvPr>
          <p:cNvSpPr/>
          <p:nvPr/>
        </p:nvSpPr>
        <p:spPr>
          <a:xfrm>
            <a:off x="533105" y="5581553"/>
            <a:ext cx="5562895" cy="1097402"/>
          </a:xfrm>
          <a:prstGeom prst="rect">
            <a:avLst/>
          </a:prstGeom>
          <a:solidFill>
            <a:srgbClr val="E3D5E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000000"/>
                </a:solidFill>
                <a:effectLst/>
                <a:uLnTx/>
                <a:uFillTx/>
                <a:latin typeface="Futura Medium"/>
                <a:ea typeface="+mn-ea"/>
                <a:cs typeface="+mn-cs"/>
              </a:rPr>
              <a:t>Key Risk:</a:t>
            </a:r>
            <a:r>
              <a:rPr kumimoji="0" lang="en-US" sz="1600" b="0" i="0" strike="noStrike" kern="1200" cap="none" spc="0" normalizeH="0" baseline="0" noProof="0" dirty="0">
                <a:ln>
                  <a:noFill/>
                </a:ln>
                <a:solidFill>
                  <a:srgbClr val="000000"/>
                </a:solidFill>
                <a:effectLst/>
                <a:uLnTx/>
                <a:uFillTx/>
                <a:latin typeface="Futura Medium"/>
                <a:ea typeface="+mn-ea"/>
                <a:cs typeface="+mn-cs"/>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Futura Medium"/>
              </a:rPr>
              <a:t>AG Compressor  CCC annual inspections are critical to availability of the two AGC1&amp;2 units in Gbaran and sustenance of Gbaran daily production of 1,250bscf and 50kbbls/d.</a:t>
            </a:r>
            <a:endParaRPr lang="en-GB" sz="1200" dirty="0">
              <a:solidFill>
                <a:srgbClr val="000000"/>
              </a:solidFill>
              <a:latin typeface="Futura Medium"/>
            </a:endParaRPr>
          </a:p>
        </p:txBody>
      </p:sp>
      <p:sp>
        <p:nvSpPr>
          <p:cNvPr id="39" name="Rectangle 38">
            <a:extLst>
              <a:ext uri="{FF2B5EF4-FFF2-40B4-BE49-F238E27FC236}">
                <a16:creationId xmlns:a16="http://schemas.microsoft.com/office/drawing/2014/main" id="{5B925795-BD64-4437-9068-2131EFA0104F}"/>
              </a:ext>
            </a:extLst>
          </p:cNvPr>
          <p:cNvSpPr/>
          <p:nvPr/>
        </p:nvSpPr>
        <p:spPr>
          <a:xfrm>
            <a:off x="8873079" y="713873"/>
            <a:ext cx="2764970" cy="685718"/>
          </a:xfrm>
          <a:prstGeom prst="rect">
            <a:avLst/>
          </a:prstGeom>
          <a:solidFill>
            <a:srgbClr val="F1A5A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Futura Medium"/>
                <a:ea typeface="+mn-ea"/>
                <a:cs typeface="+mn-cs"/>
              </a:rPr>
              <a:t>Priority Ranking: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Futura Medium"/>
                <a:ea typeface="+mn-ea"/>
                <a:cs typeface="+mn-cs"/>
              </a:rPr>
              <a:t>P1</a:t>
            </a:r>
          </a:p>
        </p:txBody>
      </p:sp>
      <p:sp>
        <p:nvSpPr>
          <p:cNvPr id="40" name="Rectangle 39">
            <a:extLst>
              <a:ext uri="{FF2B5EF4-FFF2-40B4-BE49-F238E27FC236}">
                <a16:creationId xmlns:a16="http://schemas.microsoft.com/office/drawing/2014/main" id="{1BC37161-788F-4CDF-BA0D-9A85AB3F6235}"/>
              </a:ext>
            </a:extLst>
          </p:cNvPr>
          <p:cNvSpPr/>
          <p:nvPr/>
        </p:nvSpPr>
        <p:spPr>
          <a:xfrm>
            <a:off x="512258" y="3552144"/>
            <a:ext cx="2797924"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Contract status:</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Futura Medium"/>
              </a:rPr>
              <a:t>Plan to put a LTSA in place.</a:t>
            </a:r>
            <a:r>
              <a:rPr kumimoji="0" lang="en-US" sz="1200" b="0" i="0" u="none" strike="sngStrike" kern="1200" cap="none" spc="0" normalizeH="0" baseline="0" noProof="0" dirty="0">
                <a:ln>
                  <a:noFill/>
                </a:ln>
                <a:solidFill>
                  <a:srgbClr val="FFFFFF"/>
                </a:solidFill>
                <a:effectLst/>
                <a:uLnTx/>
                <a:uFillTx/>
                <a:latin typeface="Futura Medium"/>
                <a:ea typeface="+mn-ea"/>
                <a:cs typeface="+mn-cs"/>
              </a:rPr>
              <a:t> </a:t>
            </a:r>
            <a:endParaRPr kumimoji="0" lang="en-GB" sz="800" b="0" i="0" u="none" strike="sngStrike" kern="1200" cap="none" spc="0" normalizeH="0" baseline="0" noProof="0" dirty="0">
              <a:ln>
                <a:noFill/>
              </a:ln>
              <a:solidFill>
                <a:srgbClr val="FFFFFF"/>
              </a:solidFill>
              <a:effectLst/>
              <a:uLnTx/>
              <a:uFillTx/>
              <a:latin typeface="Futura Medium"/>
              <a:ea typeface="+mn-ea"/>
              <a:cs typeface="+mn-cs"/>
            </a:endParaRPr>
          </a:p>
        </p:txBody>
      </p:sp>
      <p:sp>
        <p:nvSpPr>
          <p:cNvPr id="41" name="Rectangle 40">
            <a:extLst>
              <a:ext uri="{FF2B5EF4-FFF2-40B4-BE49-F238E27FC236}">
                <a16:creationId xmlns:a16="http://schemas.microsoft.com/office/drawing/2014/main" id="{B151C9DE-5DF2-4DB5-B70D-1ABCEA0AD95B}"/>
              </a:ext>
            </a:extLst>
          </p:cNvPr>
          <p:cNvSpPr/>
          <p:nvPr/>
        </p:nvSpPr>
        <p:spPr>
          <a:xfrm>
            <a:off x="3310182" y="3552144"/>
            <a:ext cx="2764970"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Execution party:</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Futura Medium"/>
                <a:ea typeface="+mn-ea"/>
                <a:cs typeface="+mn-cs"/>
              </a:rPr>
              <a:t>MRTA</a:t>
            </a:r>
          </a:p>
        </p:txBody>
      </p:sp>
      <p:sp>
        <p:nvSpPr>
          <p:cNvPr id="42" name="Rectangle 41">
            <a:extLst>
              <a:ext uri="{FF2B5EF4-FFF2-40B4-BE49-F238E27FC236}">
                <a16:creationId xmlns:a16="http://schemas.microsoft.com/office/drawing/2014/main" id="{5A422824-DAB1-48C7-860F-E1A140B0FF30}"/>
              </a:ext>
            </a:extLst>
          </p:cNvPr>
          <p:cNvSpPr/>
          <p:nvPr/>
        </p:nvSpPr>
        <p:spPr>
          <a:xfrm>
            <a:off x="6075152" y="3552144"/>
            <a:ext cx="2797924"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Logistics Support:</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Futura Medium"/>
                <a:ea typeface="+mn-ea"/>
                <a:cs typeface="+mn-cs"/>
              </a:rPr>
              <a:t>nil</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43" name="Rectangle 42">
            <a:extLst>
              <a:ext uri="{FF2B5EF4-FFF2-40B4-BE49-F238E27FC236}">
                <a16:creationId xmlns:a16="http://schemas.microsoft.com/office/drawing/2014/main" id="{0239249A-EB4E-4C54-B4DF-E9D99AE8C06A}"/>
              </a:ext>
            </a:extLst>
          </p:cNvPr>
          <p:cNvSpPr/>
          <p:nvPr/>
        </p:nvSpPr>
        <p:spPr>
          <a:xfrm>
            <a:off x="8873076" y="3552144"/>
            <a:ext cx="2764970" cy="685718"/>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NAPIMS approval:</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200" dirty="0">
                <a:solidFill>
                  <a:srgbClr val="FFFFFF"/>
                </a:solidFill>
                <a:latin typeface="Futura Medium"/>
              </a:rPr>
              <a:t>NAPIMS not yet engaged </a:t>
            </a:r>
            <a:r>
              <a:rPr kumimoji="0" lang="en-GB" sz="1200" b="0" i="0" u="none" strike="noStrike" kern="1200" cap="none" spc="0" normalizeH="0" baseline="0" noProof="0" dirty="0">
                <a:ln>
                  <a:noFill/>
                </a:ln>
                <a:solidFill>
                  <a:srgbClr val="FFFFFF"/>
                </a:solidFill>
                <a:effectLst/>
                <a:uLnTx/>
                <a:uFillTx/>
                <a:latin typeface="Futura Medium"/>
                <a:ea typeface="+mn-ea"/>
                <a:cs typeface="+mn-cs"/>
              </a:rPr>
              <a:t> </a:t>
            </a:r>
          </a:p>
        </p:txBody>
      </p:sp>
      <p:sp>
        <p:nvSpPr>
          <p:cNvPr id="19" name="Rectangle 18">
            <a:extLst>
              <a:ext uri="{FF2B5EF4-FFF2-40B4-BE49-F238E27FC236}">
                <a16:creationId xmlns:a16="http://schemas.microsoft.com/office/drawing/2014/main" id="{06D797BD-CC90-4CF2-BC85-AF5CAA08727A}"/>
              </a:ext>
            </a:extLst>
          </p:cNvPr>
          <p:cNvSpPr/>
          <p:nvPr/>
        </p:nvSpPr>
        <p:spPr>
          <a:xfrm>
            <a:off x="533105" y="4361006"/>
            <a:ext cx="5562896" cy="1097402"/>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Execution status: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Futura Medium"/>
                <a:ea typeface="+mn-ea"/>
                <a:cs typeface="+mn-cs"/>
              </a:rPr>
              <a:t>Awaiting approval to mobilize</a:t>
            </a:r>
          </a:p>
        </p:txBody>
      </p:sp>
      <p:sp>
        <p:nvSpPr>
          <p:cNvPr id="20" name="Rectangle 19">
            <a:extLst>
              <a:ext uri="{FF2B5EF4-FFF2-40B4-BE49-F238E27FC236}">
                <a16:creationId xmlns:a16="http://schemas.microsoft.com/office/drawing/2014/main" id="{00A707B3-678C-4016-9082-6C6E5CD3B06C}"/>
              </a:ext>
            </a:extLst>
          </p:cNvPr>
          <p:cNvSpPr/>
          <p:nvPr/>
        </p:nvSpPr>
        <p:spPr>
          <a:xfrm>
            <a:off x="6075151" y="5551468"/>
            <a:ext cx="5562895" cy="1127487"/>
          </a:xfrm>
          <a:prstGeom prst="rect">
            <a:avLst/>
          </a:prstGeom>
          <a:solidFill>
            <a:srgbClr val="E3D5E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Futura Medium"/>
                <a:ea typeface="+mn-ea"/>
                <a:cs typeface="+mn-cs"/>
              </a:rPr>
              <a:t>Support required:</a:t>
            </a:r>
          </a:p>
          <a:p>
            <a:pPr>
              <a:defRPr/>
            </a:pPr>
            <a:r>
              <a:rPr lang="en-US" sz="1200" dirty="0">
                <a:solidFill>
                  <a:srgbClr val="000000"/>
                </a:solidFill>
                <a:latin typeface="Futura Medium"/>
              </a:rPr>
              <a:t>Secure notional budget for procurement of spares</a:t>
            </a:r>
            <a:endParaRPr kumimoji="0" lang="en-GB" sz="1200" b="0" i="0" u="none" strike="noStrike" kern="1200" cap="none" spc="0" normalizeH="0" baseline="0" noProof="0" dirty="0">
              <a:ln>
                <a:noFill/>
              </a:ln>
              <a:solidFill>
                <a:srgbClr val="000000"/>
              </a:solidFill>
              <a:effectLst/>
              <a:uLnTx/>
              <a:uFillTx/>
              <a:latin typeface="Futura Medium"/>
              <a:ea typeface="+mn-ea"/>
              <a:cs typeface="+mn-cs"/>
            </a:endParaRPr>
          </a:p>
        </p:txBody>
      </p:sp>
      <p:sp>
        <p:nvSpPr>
          <p:cNvPr id="21" name="Rectangle 20">
            <a:extLst>
              <a:ext uri="{FF2B5EF4-FFF2-40B4-BE49-F238E27FC236}">
                <a16:creationId xmlns:a16="http://schemas.microsoft.com/office/drawing/2014/main" id="{1ADD8DA0-FEFD-4B41-8B9F-AECBB433BFEA}"/>
              </a:ext>
            </a:extLst>
          </p:cNvPr>
          <p:cNvSpPr/>
          <p:nvPr/>
        </p:nvSpPr>
        <p:spPr>
          <a:xfrm>
            <a:off x="6096001" y="4361005"/>
            <a:ext cx="5562896" cy="1097402"/>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Futura Medium"/>
                <a:ea typeface="+mn-ea"/>
                <a:cs typeface="+mn-cs"/>
              </a:rPr>
              <a:t>Materials status:</a:t>
            </a:r>
          </a:p>
        </p:txBody>
      </p:sp>
    </p:spTree>
    <p:extLst>
      <p:ext uri="{BB962C8B-B14F-4D97-AF65-F5344CB8AC3E}">
        <p14:creationId xmlns:p14="http://schemas.microsoft.com/office/powerpoint/2010/main" val="3817526341"/>
      </p:ext>
    </p:extLst>
  </p:cSld>
  <p:clrMapOvr>
    <a:masterClrMapping/>
  </p:clrMapOvr>
  <p:transition/>
</p:sld>
</file>

<file path=ppt/theme/theme1.xml><?xml version="1.0" encoding="utf-8"?>
<a:theme xmlns:a="http://schemas.openxmlformats.org/drawingml/2006/main" name="1_Shell layouts with footer">
  <a:themeElements>
    <a:clrScheme name="Custom 71">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404040"/>
      </a:hlink>
      <a:folHlink>
        <a:srgbClr val="A6A6A6"/>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Use WizKit for your Shell presentations (003).potx [Read-Only]" id="{421757DC-3024-4E27-B65C-C45B1A005685}" vid="{6A274529-3431-4656-9196-C4C6FBB316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 Widescreen Shell template - 16x9</Template>
  <TotalTime>18625</TotalTime>
  <Words>636</Words>
  <Application>Microsoft Office PowerPoint</Application>
  <PresentationFormat>Widescreen</PresentationFormat>
  <Paragraphs>132</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Futura Bold</vt:lpstr>
      <vt:lpstr>Futura Medium</vt:lpstr>
      <vt:lpstr>ShellBold</vt:lpstr>
      <vt:lpstr>Wingdings</vt:lpstr>
      <vt:lpstr>1_Shell layouts with footer</vt:lpstr>
      <vt:lpstr>Portfolio Capex East Asset</vt:lpstr>
      <vt:lpstr>Portfolio Capex East Asset</vt:lpstr>
      <vt:lpstr>Portfolio Capex East Asset</vt:lpstr>
      <vt:lpstr>Portfolio Capex East Asset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hghgjagjh</dc:title>
  <dc:creator>Peter.Akpokodje</dc:creator>
  <cp:lastModifiedBy>Etire, Azibanato SPDC-UPC/G/USR</cp:lastModifiedBy>
  <cp:revision>534</cp:revision>
  <dcterms:created xsi:type="dcterms:W3CDTF">2018-01-16T10:15:47Z</dcterms:created>
  <dcterms:modified xsi:type="dcterms:W3CDTF">2022-05-13T11:56:01Z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