
<file path=[Content_Types].xml><?xml version="1.0" encoding="utf-8"?>
<Types xmlns="http://schemas.openxmlformats.org/package/2006/content-types">
  <Default Extension="gif" ContentType="image/gi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handoutMasterIdLst>
    <p:handoutMasterId r:id="rId4"/>
  </p:handoutMasterIdLst>
  <p:sldIdLst>
    <p:sldId id="311" r:id="rId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36">
          <p15:clr>
            <a:srgbClr val="A4A3A4"/>
          </p15:clr>
        </p15:guide>
        <p15:guide id="2" orient="horz" pos="709">
          <p15:clr>
            <a:srgbClr val="A4A3A4"/>
          </p15:clr>
        </p15:guide>
        <p15:guide id="3" orient="horz" pos="149">
          <p15:clr>
            <a:srgbClr val="A4A3A4"/>
          </p15:clr>
        </p15:guide>
        <p15:guide id="4" orient="horz" pos="845">
          <p15:clr>
            <a:srgbClr val="A4A3A4"/>
          </p15:clr>
        </p15:guide>
        <p15:guide id="5" orient="horz" pos="971">
          <p15:clr>
            <a:srgbClr val="A4A3A4"/>
          </p15:clr>
        </p15:guide>
        <p15:guide id="6" orient="horz" pos="281">
          <p15:clr>
            <a:srgbClr val="A4A3A4"/>
          </p15:clr>
        </p15:guide>
        <p15:guide id="7" orient="horz" pos="719">
          <p15:clr>
            <a:srgbClr val="A4A3A4"/>
          </p15:clr>
        </p15:guide>
        <p15:guide id="8" pos="574">
          <p15:clr>
            <a:srgbClr val="A4A3A4"/>
          </p15:clr>
        </p15:guide>
        <p15:guide id="9" pos="5466">
          <p15:clr>
            <a:srgbClr val="A4A3A4"/>
          </p15:clr>
        </p15:guide>
        <p15:guide id="10" pos="2925">
          <p15:clr>
            <a:srgbClr val="A4A3A4"/>
          </p15:clr>
        </p15:guide>
        <p15:guide id="11" pos="1338">
          <p15:clr>
            <a:srgbClr val="A4A3A4"/>
          </p15:clr>
        </p15:guide>
        <p15:guide id="12" pos="5193">
          <p15:clr>
            <a:srgbClr val="A4A3A4"/>
          </p15:clr>
        </p15:guide>
        <p15:guide id="13" pos="41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E9DB"/>
    <a:srgbClr val="99CDB7"/>
    <a:srgbClr val="66B492"/>
    <a:srgbClr val="339B6E"/>
    <a:srgbClr val="DFD1DE"/>
    <a:srgbClr val="C0A2BD"/>
    <a:srgbClr val="A0749B"/>
    <a:srgbClr val="81457A"/>
    <a:srgbClr val="CCD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90" autoAdjust="0"/>
    <p:restoredTop sz="95994" autoAdjust="0"/>
  </p:normalViewPr>
  <p:slideViewPr>
    <p:cSldViewPr showGuides="1">
      <p:cViewPr varScale="1">
        <p:scale>
          <a:sx n="114" d="100"/>
          <a:sy n="114" d="100"/>
        </p:scale>
        <p:origin x="2214" y="102"/>
      </p:cViewPr>
      <p:guideLst>
        <p:guide orient="horz" pos="3936"/>
        <p:guide orient="horz" pos="709"/>
        <p:guide orient="horz" pos="149"/>
        <p:guide orient="horz" pos="845"/>
        <p:guide orient="horz" pos="971"/>
        <p:guide orient="horz" pos="281"/>
        <p:guide orient="horz" pos="719"/>
        <p:guide pos="574"/>
        <p:guide pos="5466"/>
        <p:guide pos="2925"/>
        <p:guide pos="1338"/>
        <p:guide pos="5193"/>
        <p:guide pos="414"/>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2" d="100"/>
          <a:sy n="62" d="100"/>
        </p:scale>
        <p:origin x="-2850" y="-78"/>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970940" y="0"/>
            <a:ext cx="3037840" cy="464820"/>
          </a:xfrm>
          <a:prstGeom prst="rect">
            <a:avLst/>
          </a:prstGeom>
        </p:spPr>
        <p:txBody>
          <a:bodyPr vert="horz" lIns="91440" tIns="45720" rIns="91440" bIns="45720" rtlCol="0"/>
          <a:lstStyle>
            <a:lvl1pPr algn="r">
              <a:defRPr sz="1200"/>
            </a:lvl1pPr>
          </a:lstStyle>
          <a:p>
            <a:fld id="{78688C09-A274-4C07-9395-CBE67C0DE912}" type="datetimeFigureOut">
              <a:rPr lang="en-US" smtClean="0"/>
              <a:pPr/>
              <a:t>2/18/2021</a:t>
            </a:fld>
            <a:endParaRPr lang="en-GB" dirty="0"/>
          </a:p>
        </p:txBody>
      </p:sp>
      <p:sp>
        <p:nvSpPr>
          <p:cNvPr id="4" name="Footer Placeholder 3"/>
          <p:cNvSpPr>
            <a:spLocks noGrp="1"/>
          </p:cNvSpPr>
          <p:nvPr>
            <p:ph type="ftr" sz="quarter" idx="2"/>
          </p:nvPr>
        </p:nvSpPr>
        <p:spPr>
          <a:xfrm>
            <a:off x="1" y="8829968"/>
            <a:ext cx="3037840" cy="46482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970940" y="8829968"/>
            <a:ext cx="3037840" cy="464820"/>
          </a:xfrm>
          <a:prstGeom prst="rect">
            <a:avLst/>
          </a:prstGeom>
        </p:spPr>
        <p:txBody>
          <a:bodyPr vert="horz" lIns="91440" tIns="45720" rIns="91440" bIns="45720" rtlCol="0" anchor="b"/>
          <a:lstStyle>
            <a:lvl1pPr algn="r">
              <a:defRPr sz="1200"/>
            </a:lvl1pPr>
          </a:lstStyle>
          <a:p>
            <a:fld id="{18B005D9-1AAC-4E6D-B9B3-BB8CB4FD9D30}" type="slidenum">
              <a:rPr lang="en-GB" smtClean="0"/>
              <a:pPr/>
              <a:t>‹#›</a:t>
            </a:fld>
            <a:endParaRPr lang="en-GB"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970940" y="0"/>
            <a:ext cx="3037840" cy="464820"/>
          </a:xfrm>
          <a:prstGeom prst="rect">
            <a:avLst/>
          </a:prstGeom>
        </p:spPr>
        <p:txBody>
          <a:bodyPr vert="horz" lIns="91440" tIns="45720" rIns="91440" bIns="45720" rtlCol="0"/>
          <a:lstStyle>
            <a:lvl1pPr algn="r">
              <a:defRPr sz="1200"/>
            </a:lvl1pPr>
          </a:lstStyle>
          <a:p>
            <a:fld id="{E8910CE4-810D-4C84-B7AD-48C304FEA169}" type="datetimeFigureOut">
              <a:rPr lang="en-US" smtClean="0"/>
              <a:pPr/>
              <a:t>2/18/2021</a:t>
            </a:fld>
            <a:endParaRPr lang="en-GB"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701041" y="4415791"/>
            <a:ext cx="5608320" cy="4183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8829968"/>
            <a:ext cx="3037840" cy="46482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970940" y="8829968"/>
            <a:ext cx="3037840" cy="464820"/>
          </a:xfrm>
          <a:prstGeom prst="rect">
            <a:avLst/>
          </a:prstGeom>
        </p:spPr>
        <p:txBody>
          <a:bodyPr vert="horz" lIns="91440" tIns="45720" rIns="91440" bIns="45720" rtlCol="0" anchor="b"/>
          <a:lstStyle>
            <a:lvl1pPr algn="r">
              <a:defRPr sz="1200"/>
            </a:lvl1pPr>
          </a:lstStyle>
          <a:p>
            <a:fld id="{DE799493-6412-4470-9830-D005B358D66E}" type="slidenum">
              <a:rPr lang="en-GB" smtClean="0"/>
              <a:pPr/>
              <a:t>‹#›</a:t>
            </a:fld>
            <a:endParaRPr lang="en-GB"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Bar - 1 Line">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4"/>
          <p:cNvSpPr>
            <a:spLocks noChangeArrowheads="1"/>
          </p:cNvSpPr>
          <p:nvPr userDrawn="1"/>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2"/>
              </a:solidFill>
              <a:effectLst/>
              <a:latin typeface="Futura" pitchFamily="18" charset="0"/>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a:solidFill>
                  <a:schemeClr val="accent2"/>
                </a:solidFill>
              </a:defRPr>
            </a:lvl1pPr>
          </a:lstStyle>
          <a:p>
            <a:pPr lvl="0"/>
            <a:r>
              <a:rPr lang="en-US" dirty="0"/>
              <a:t>Click to edit Master title style</a:t>
            </a:r>
          </a:p>
        </p:txBody>
      </p:sp>
      <p:sp>
        <p:nvSpPr>
          <p:cNvPr id="18" name="Rectangle 6"/>
          <p:cNvSpPr>
            <a:spLocks noGrp="1" noChangeArrowheads="1"/>
          </p:cNvSpPr>
          <p:nvPr>
            <p:ph type="sldNum" sz="quarter" idx="4"/>
          </p:nvPr>
        </p:nvSpPr>
        <p:spPr bwMode="auto">
          <a:xfrm>
            <a:off x="8429651" y="6550025"/>
            <a:ext cx="266673" cy="169277"/>
          </a:xfrm>
          <a:prstGeom prst="rect">
            <a:avLst/>
          </a:prstGeom>
          <a:noFill/>
          <a:ln w="9525">
            <a:noFill/>
            <a:miter lim="800000"/>
            <a:headEnd/>
            <a:tailEnd/>
          </a:ln>
          <a:effectLst/>
        </p:spPr>
        <p:txBody>
          <a:bodyPr vert="horz" wrap="none" lIns="0" tIns="0" rIns="0" bIns="45720" numCol="1" anchor="b" anchorCtr="0" compatLnSpc="1">
            <a:prstTxWarp prst="textNoShape">
              <a:avLst/>
            </a:prstTxWarp>
          </a:bodyPr>
          <a:lstStyle>
            <a:lvl1pPr algn="r">
              <a:defRPr sz="800">
                <a:solidFill>
                  <a:schemeClr val="bg2"/>
                </a:solidFill>
                <a:latin typeface="+mn-lt"/>
                <a:cs typeface="Arial" pitchFamily="34" charset="0"/>
              </a:defRPr>
            </a:lvl1pPr>
          </a:lstStyle>
          <a:p>
            <a:fld id="{D32BAE6A-B452-4007-8177-56DD051636F9}" type="slidenum">
              <a:rPr lang="en-US" smtClean="0"/>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Rectangle 6"/>
          <p:cNvSpPr>
            <a:spLocks noGrp="1" noChangeArrowheads="1"/>
          </p:cNvSpPr>
          <p:nvPr>
            <p:ph type="sldNum" sz="quarter" idx="4"/>
          </p:nvPr>
        </p:nvSpPr>
        <p:spPr bwMode="auto">
          <a:xfrm>
            <a:off x="8429651" y="6550025"/>
            <a:ext cx="266673" cy="169277"/>
          </a:xfrm>
          <a:prstGeom prst="rect">
            <a:avLst/>
          </a:prstGeom>
          <a:noFill/>
          <a:ln w="9525">
            <a:noFill/>
            <a:miter lim="800000"/>
            <a:headEnd/>
            <a:tailEnd/>
          </a:ln>
          <a:effectLst/>
        </p:spPr>
        <p:txBody>
          <a:bodyPr vert="horz" wrap="none" lIns="0" tIns="0" rIns="0" bIns="45720" numCol="1" anchor="b" anchorCtr="0" compatLnSpc="1">
            <a:prstTxWarp prst="textNoShape">
              <a:avLst/>
            </a:prstTxWarp>
          </a:bodyPr>
          <a:lstStyle>
            <a:lvl1pPr algn="r">
              <a:defRPr sz="800">
                <a:solidFill>
                  <a:schemeClr val="bg2"/>
                </a:solidFill>
                <a:latin typeface="+mn-lt"/>
                <a:cs typeface="Arial" pitchFamily="34" charset="0"/>
              </a:defRPr>
            </a:lvl1pPr>
          </a:lstStyle>
          <a:p>
            <a:fld id="{D32BAE6A-B452-4007-8177-56DD051636F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8" r:id="rId1"/>
  </p:sldLayoutIdLst>
  <p:transition>
    <p:fade/>
  </p:transition>
  <p:hf hdr="0" ftr="0" dt="0"/>
  <p:txStyles>
    <p:titleStyle>
      <a:lvl1pPr algn="l" defTabSz="914400" rtl="0" eaLnBrk="1" latinLnBrk="0" hangingPunct="1">
        <a:spcBef>
          <a:spcPct val="0"/>
        </a:spcBef>
        <a:buNone/>
        <a:defRPr sz="2400" kern="1200" cap="none" baseline="0">
          <a:solidFill>
            <a:srgbClr val="D42E12"/>
          </a:solidFill>
          <a:latin typeface="+mj-lt"/>
          <a:ea typeface="+mj-ea"/>
          <a:cs typeface="+mj-cs"/>
        </a:defRPr>
      </a:lvl1pPr>
    </p:titleStyle>
    <p:bodyStyle>
      <a:lvl1pPr marL="265113" indent="-265113" algn="l" defTabSz="914400" rtl="0" eaLnBrk="1" latinLnBrk="0" hangingPunct="1">
        <a:spcBef>
          <a:spcPct val="20000"/>
        </a:spcBef>
        <a:buClr>
          <a:schemeClr val="accent2"/>
        </a:buClr>
        <a:buSzPct val="75000"/>
        <a:buFontTx/>
        <a:buBlip>
          <a:blip r:embed="rId3"/>
        </a:buBlip>
        <a:defRPr sz="1800" kern="1200">
          <a:solidFill>
            <a:schemeClr val="tx1"/>
          </a:solidFill>
          <a:latin typeface="+mn-lt"/>
          <a:ea typeface="+mn-ea"/>
          <a:cs typeface="+mn-cs"/>
        </a:defRPr>
      </a:lvl1pPr>
      <a:lvl2pPr marL="447675" indent="-180975" algn="l" defTabSz="914400" rtl="0" eaLnBrk="1" latinLnBrk="0" hangingPunct="1">
        <a:spcBef>
          <a:spcPct val="20000"/>
        </a:spcBef>
        <a:buFont typeface="Futura Medium" pitchFamily="2" charset="0"/>
        <a:buChar char="—"/>
        <a:defRPr sz="1600" b="0" kern="1200">
          <a:solidFill>
            <a:schemeClr val="tx1"/>
          </a:solidFill>
          <a:latin typeface="+mn-lt"/>
          <a:ea typeface="+mn-ea"/>
          <a:cs typeface="+mn-cs"/>
        </a:defRPr>
      </a:lvl2pPr>
      <a:lvl3pPr marL="895350" indent="-180975" algn="l" defTabSz="914400" rtl="0" eaLnBrk="1" latinLnBrk="0" hangingPunct="1">
        <a:spcBef>
          <a:spcPct val="20000"/>
        </a:spcBef>
        <a:buFont typeface="Futura Medium" pitchFamily="2" charset="0"/>
        <a:buChar char="—"/>
        <a:defRPr sz="1400" b="0" kern="1200">
          <a:solidFill>
            <a:schemeClr val="tx1"/>
          </a:solidFill>
          <a:latin typeface="+mn-lt"/>
          <a:ea typeface="+mn-ea"/>
          <a:cs typeface="+mn-cs"/>
        </a:defRPr>
      </a:lvl3pPr>
      <a:lvl4pPr marL="1257300" indent="-180975" algn="l" defTabSz="914400" rtl="0" eaLnBrk="1" latinLnBrk="0" hangingPunct="1">
        <a:spcBef>
          <a:spcPct val="20000"/>
        </a:spcBef>
        <a:buFont typeface="Futura Medium" pitchFamily="2" charset="0"/>
        <a:buChar char="—"/>
        <a:defRPr sz="1200" b="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7700400" cy="419156"/>
          </a:xfrm>
        </p:spPr>
        <p:txBody>
          <a:bodyPr/>
          <a:lstStyle/>
          <a:p>
            <a:r>
              <a:rPr lang="en-US" sz="2000" b="1" dirty="0">
                <a:solidFill>
                  <a:srgbClr val="FF0000"/>
                </a:solidFill>
                <a:latin typeface="+mn-lt"/>
              </a:rPr>
              <a:t>Power </a:t>
            </a:r>
            <a:r>
              <a:rPr lang="en-US" sz="2000" b="1" dirty="0" err="1">
                <a:solidFill>
                  <a:srgbClr val="FF0000"/>
                </a:solidFill>
                <a:latin typeface="+mn-lt"/>
              </a:rPr>
              <a:t>Opukushi</a:t>
            </a:r>
            <a:r>
              <a:rPr lang="en-US" sz="2000" b="1" dirty="0">
                <a:solidFill>
                  <a:srgbClr val="FF0000"/>
                </a:solidFill>
                <a:latin typeface="+mn-lt"/>
              </a:rPr>
              <a:t> Military Camp from the AG Booster Station</a:t>
            </a:r>
          </a:p>
        </p:txBody>
      </p:sp>
      <p:sp>
        <p:nvSpPr>
          <p:cNvPr id="3" name="Slide Number Placeholder 2"/>
          <p:cNvSpPr>
            <a:spLocks noGrp="1"/>
          </p:cNvSpPr>
          <p:nvPr>
            <p:ph type="sldNum" sz="quarter" idx="4"/>
          </p:nvPr>
        </p:nvSpPr>
        <p:spPr/>
        <p:txBody>
          <a:bodyPr/>
          <a:lstStyle/>
          <a:p>
            <a:fld id="{D32BAE6A-B452-4007-8177-56DD051636F9}" type="slidenum">
              <a:rPr lang="en-US" smtClean="0"/>
              <a:pPr/>
              <a:t>1</a:t>
            </a:fld>
            <a:endParaRPr lang="en-US" dirty="0"/>
          </a:p>
        </p:txBody>
      </p:sp>
      <p:sp>
        <p:nvSpPr>
          <p:cNvPr id="37" name="Rectangle 36"/>
          <p:cNvSpPr>
            <a:spLocks noChangeArrowheads="1"/>
          </p:cNvSpPr>
          <p:nvPr/>
        </p:nvSpPr>
        <p:spPr bwMode="auto">
          <a:xfrm>
            <a:off x="103188" y="5141913"/>
            <a:ext cx="4468812" cy="250825"/>
          </a:xfrm>
          <a:prstGeom prst="rect">
            <a:avLst/>
          </a:prstGeom>
          <a:solidFill>
            <a:schemeClr val="accent2"/>
          </a:solidFill>
          <a:ln w="9525">
            <a:noFill/>
            <a:miter lim="800000"/>
            <a:headEnd/>
            <a:tailEnd/>
          </a:ln>
        </p:spPr>
        <p:txBody>
          <a:bodyPr wrap="none" lIns="83237" tIns="41619" rIns="83237" bIns="41619" anchor="ctr"/>
          <a:lstStyle/>
          <a:p>
            <a:pPr algn="ctr"/>
            <a:r>
              <a:rPr lang="en-GB" sz="1400">
                <a:solidFill>
                  <a:schemeClr val="bg1"/>
                </a:solidFill>
              </a:rPr>
              <a:t>Critical Success Factors</a:t>
            </a:r>
            <a:endParaRPr lang="en-US" sz="1400">
              <a:solidFill>
                <a:schemeClr val="bg1"/>
              </a:solidFill>
            </a:endParaRPr>
          </a:p>
        </p:txBody>
      </p:sp>
      <p:sp>
        <p:nvSpPr>
          <p:cNvPr id="38" name="Rectangle 37"/>
          <p:cNvSpPr>
            <a:spLocks noChangeArrowheads="1"/>
          </p:cNvSpPr>
          <p:nvPr/>
        </p:nvSpPr>
        <p:spPr bwMode="auto">
          <a:xfrm>
            <a:off x="4572000" y="790575"/>
            <a:ext cx="4429125" cy="252413"/>
          </a:xfrm>
          <a:prstGeom prst="rect">
            <a:avLst/>
          </a:prstGeom>
          <a:solidFill>
            <a:schemeClr val="accent2"/>
          </a:solidFill>
          <a:ln w="9525">
            <a:noFill/>
            <a:miter lim="800000"/>
            <a:headEnd/>
            <a:tailEnd/>
          </a:ln>
        </p:spPr>
        <p:txBody>
          <a:bodyPr wrap="none" lIns="83237" tIns="41619" rIns="83237" bIns="41619" anchor="ctr"/>
          <a:lstStyle/>
          <a:p>
            <a:pPr algn="ctr">
              <a:defRPr/>
            </a:pPr>
            <a:r>
              <a:rPr lang="en-US" sz="1400" dirty="0">
                <a:solidFill>
                  <a:schemeClr val="bg1"/>
                </a:solidFill>
              </a:rPr>
              <a:t>Opportunity Statement </a:t>
            </a:r>
          </a:p>
        </p:txBody>
      </p:sp>
      <p:sp>
        <p:nvSpPr>
          <p:cNvPr id="39" name="Rectangle 38"/>
          <p:cNvSpPr>
            <a:spLocks noChangeArrowheads="1"/>
          </p:cNvSpPr>
          <p:nvPr/>
        </p:nvSpPr>
        <p:spPr bwMode="auto">
          <a:xfrm>
            <a:off x="103188" y="785813"/>
            <a:ext cx="4468812" cy="252412"/>
          </a:xfrm>
          <a:prstGeom prst="rect">
            <a:avLst/>
          </a:prstGeom>
          <a:solidFill>
            <a:schemeClr val="accent2"/>
          </a:solidFill>
          <a:ln w="9525">
            <a:noFill/>
            <a:miter lim="800000"/>
            <a:headEnd/>
            <a:tailEnd/>
          </a:ln>
        </p:spPr>
        <p:txBody>
          <a:bodyPr wrap="none" lIns="83237" tIns="41619" rIns="83237" bIns="41619" anchor="ctr"/>
          <a:lstStyle/>
          <a:p>
            <a:pPr algn="ctr">
              <a:defRPr/>
            </a:pPr>
            <a:r>
              <a:rPr lang="en-GB" sz="1400" dirty="0">
                <a:solidFill>
                  <a:schemeClr val="bg1"/>
                </a:solidFill>
              </a:rPr>
              <a:t>Business Case</a:t>
            </a:r>
          </a:p>
        </p:txBody>
      </p:sp>
      <p:sp>
        <p:nvSpPr>
          <p:cNvPr id="40" name="Rectangle 8"/>
          <p:cNvSpPr>
            <a:spLocks noChangeArrowheads="1"/>
          </p:cNvSpPr>
          <p:nvPr/>
        </p:nvSpPr>
        <p:spPr bwMode="auto">
          <a:xfrm>
            <a:off x="4572000" y="3921125"/>
            <a:ext cx="4429125" cy="252413"/>
          </a:xfrm>
          <a:prstGeom prst="rect">
            <a:avLst/>
          </a:prstGeom>
          <a:solidFill>
            <a:schemeClr val="accent2"/>
          </a:solidFill>
          <a:ln w="9525">
            <a:noFill/>
            <a:miter lim="800000"/>
            <a:headEnd/>
            <a:tailEnd/>
          </a:ln>
        </p:spPr>
        <p:txBody>
          <a:bodyPr wrap="none" lIns="83237" tIns="41619" rIns="83237" bIns="41619" anchor="ctr"/>
          <a:lstStyle/>
          <a:p>
            <a:pPr algn="ctr">
              <a:defRPr/>
            </a:pPr>
            <a:r>
              <a:rPr lang="en-US" sz="1400" dirty="0">
                <a:solidFill>
                  <a:schemeClr val="bg1"/>
                </a:solidFill>
              </a:rPr>
              <a:t>Governance &amp; Accountability </a:t>
            </a:r>
          </a:p>
        </p:txBody>
      </p:sp>
      <p:sp>
        <p:nvSpPr>
          <p:cNvPr id="41" name="Rectangle 9"/>
          <p:cNvSpPr>
            <a:spLocks noChangeArrowheads="1"/>
          </p:cNvSpPr>
          <p:nvPr/>
        </p:nvSpPr>
        <p:spPr bwMode="auto">
          <a:xfrm>
            <a:off x="103188" y="3921125"/>
            <a:ext cx="4468812" cy="252413"/>
          </a:xfrm>
          <a:prstGeom prst="rect">
            <a:avLst/>
          </a:prstGeom>
          <a:solidFill>
            <a:schemeClr val="accent2"/>
          </a:solidFill>
          <a:ln w="9525">
            <a:noFill/>
            <a:miter lim="800000"/>
            <a:headEnd/>
            <a:tailEnd/>
          </a:ln>
        </p:spPr>
        <p:txBody>
          <a:bodyPr wrap="none" lIns="83237" tIns="41619" rIns="83237" bIns="41619" anchor="ctr"/>
          <a:lstStyle/>
          <a:p>
            <a:pPr algn="ctr"/>
            <a:r>
              <a:rPr lang="en-GB" sz="1400">
                <a:solidFill>
                  <a:schemeClr val="bg1"/>
                </a:solidFill>
              </a:rPr>
              <a:t>Plan /Schedule</a:t>
            </a:r>
            <a:endParaRPr lang="en-US" sz="1400">
              <a:solidFill>
                <a:schemeClr val="bg1"/>
              </a:solidFill>
            </a:endParaRPr>
          </a:p>
        </p:txBody>
      </p:sp>
      <p:sp>
        <p:nvSpPr>
          <p:cNvPr id="42" name="Rectangle 11"/>
          <p:cNvSpPr>
            <a:spLocks noChangeArrowheads="1"/>
          </p:cNvSpPr>
          <p:nvPr/>
        </p:nvSpPr>
        <p:spPr bwMode="auto">
          <a:xfrm>
            <a:off x="4572000" y="2695575"/>
            <a:ext cx="4429125" cy="250825"/>
          </a:xfrm>
          <a:prstGeom prst="rect">
            <a:avLst/>
          </a:prstGeom>
          <a:solidFill>
            <a:schemeClr val="accent2"/>
          </a:solidFill>
          <a:ln w="9525">
            <a:noFill/>
            <a:miter lim="800000"/>
            <a:headEnd/>
            <a:tailEnd/>
          </a:ln>
        </p:spPr>
        <p:txBody>
          <a:bodyPr wrap="none" lIns="83237" tIns="41619" rIns="83237" bIns="41619" anchor="ctr"/>
          <a:lstStyle/>
          <a:p>
            <a:pPr algn="ctr">
              <a:defRPr/>
            </a:pPr>
            <a:r>
              <a:rPr lang="en-US" sz="1400" dirty="0">
                <a:solidFill>
                  <a:schemeClr val="bg1"/>
                </a:solidFill>
              </a:rPr>
              <a:t>Goal Statement (Indicators)</a:t>
            </a:r>
          </a:p>
        </p:txBody>
      </p:sp>
      <p:sp>
        <p:nvSpPr>
          <p:cNvPr id="43" name="Rectangle 12"/>
          <p:cNvSpPr>
            <a:spLocks noChangeArrowheads="1"/>
          </p:cNvSpPr>
          <p:nvPr/>
        </p:nvSpPr>
        <p:spPr bwMode="auto">
          <a:xfrm>
            <a:off x="85726" y="2689225"/>
            <a:ext cx="4468812" cy="252413"/>
          </a:xfrm>
          <a:prstGeom prst="rect">
            <a:avLst/>
          </a:prstGeom>
          <a:solidFill>
            <a:schemeClr val="accent2"/>
          </a:solidFill>
          <a:ln w="9525">
            <a:noFill/>
            <a:miter lim="800000"/>
            <a:headEnd/>
            <a:tailEnd/>
          </a:ln>
        </p:spPr>
        <p:txBody>
          <a:bodyPr wrap="none" lIns="83237" tIns="41619" rIns="83237" bIns="41619" anchor="ctr"/>
          <a:lstStyle/>
          <a:p>
            <a:pPr algn="ctr">
              <a:defRPr/>
            </a:pPr>
            <a:r>
              <a:rPr lang="en-US" sz="1400" dirty="0">
                <a:solidFill>
                  <a:schemeClr val="bg1"/>
                </a:solidFill>
              </a:rPr>
              <a:t>IN                       Scope                    OUT</a:t>
            </a:r>
          </a:p>
        </p:txBody>
      </p:sp>
      <p:sp>
        <p:nvSpPr>
          <p:cNvPr id="44" name="Rectangle 13"/>
          <p:cNvSpPr>
            <a:spLocks noChangeArrowheads="1"/>
          </p:cNvSpPr>
          <p:nvPr/>
        </p:nvSpPr>
        <p:spPr bwMode="auto">
          <a:xfrm>
            <a:off x="104775" y="785794"/>
            <a:ext cx="4467225" cy="5715040"/>
          </a:xfrm>
          <a:prstGeom prst="rect">
            <a:avLst/>
          </a:prstGeom>
          <a:noFill/>
          <a:ln w="28575">
            <a:solidFill>
              <a:schemeClr val="bg2">
                <a:lumMod val="75000"/>
              </a:schemeClr>
            </a:solidFill>
            <a:miter lim="800000"/>
            <a:headEnd/>
            <a:tailEnd/>
          </a:ln>
        </p:spPr>
        <p:txBody>
          <a:bodyPr wrap="none" lIns="85542" tIns="42771" rIns="85542" bIns="42771"/>
          <a:lstStyle/>
          <a:p>
            <a:pPr defTabSz="855663">
              <a:buSzPct val="120000"/>
            </a:pPr>
            <a:endParaRPr lang="en-GB" sz="1100" b="1"/>
          </a:p>
        </p:txBody>
      </p:sp>
      <p:sp>
        <p:nvSpPr>
          <p:cNvPr id="45" name="Rectangle 14"/>
          <p:cNvSpPr>
            <a:spLocks noChangeArrowheads="1"/>
          </p:cNvSpPr>
          <p:nvPr/>
        </p:nvSpPr>
        <p:spPr bwMode="auto">
          <a:xfrm>
            <a:off x="4572000" y="785813"/>
            <a:ext cx="4429125" cy="5715021"/>
          </a:xfrm>
          <a:prstGeom prst="rect">
            <a:avLst/>
          </a:prstGeom>
          <a:noFill/>
          <a:ln w="28575">
            <a:solidFill>
              <a:schemeClr val="bg2">
                <a:lumMod val="75000"/>
              </a:schemeClr>
            </a:solidFill>
            <a:miter lim="800000"/>
            <a:headEnd/>
            <a:tailEnd/>
          </a:ln>
        </p:spPr>
        <p:txBody>
          <a:bodyPr wrap="none" lIns="85542" tIns="42771" rIns="85542" bIns="42771"/>
          <a:lstStyle/>
          <a:p>
            <a:pPr defTabSz="855663">
              <a:buSzPct val="120000"/>
            </a:pPr>
            <a:endParaRPr lang="en-MY" sz="1100" b="1" dirty="0"/>
          </a:p>
        </p:txBody>
      </p:sp>
      <p:sp>
        <p:nvSpPr>
          <p:cNvPr id="46" name="Rectangle 17"/>
          <p:cNvSpPr>
            <a:spLocks noChangeArrowheads="1"/>
          </p:cNvSpPr>
          <p:nvPr/>
        </p:nvSpPr>
        <p:spPr bwMode="auto">
          <a:xfrm>
            <a:off x="4649788" y="5635625"/>
            <a:ext cx="4124325" cy="246063"/>
          </a:xfrm>
          <a:prstGeom prst="rect">
            <a:avLst/>
          </a:prstGeom>
          <a:noFill/>
          <a:ln w="9525">
            <a:noFill/>
            <a:miter lim="800000"/>
            <a:headEnd/>
            <a:tailEnd/>
          </a:ln>
        </p:spPr>
        <p:txBody>
          <a:bodyPr lIns="0" tIns="0" rIns="0" bIns="0">
            <a:spAutoFit/>
          </a:bodyPr>
          <a:lstStyle/>
          <a:p>
            <a:pPr marL="127000" lvl="1" indent="-125413" defTabSz="784225">
              <a:buClr>
                <a:srgbClr val="0B1F65"/>
              </a:buClr>
              <a:buFont typeface="Webdings" pitchFamily="18" charset="2"/>
              <a:buChar char="4"/>
              <a:tabLst>
                <a:tab pos="1069975" algn="l"/>
              </a:tabLst>
            </a:pPr>
            <a:endParaRPr lang="en-US" sz="800"/>
          </a:p>
          <a:p>
            <a:pPr defTabSz="784225">
              <a:buClr>
                <a:srgbClr val="0B1F65"/>
              </a:buClr>
              <a:buFont typeface="Webdings" pitchFamily="18" charset="2"/>
              <a:buNone/>
              <a:tabLst>
                <a:tab pos="1069975" algn="l"/>
              </a:tabLst>
            </a:pPr>
            <a:endParaRPr lang="en-US" sz="800"/>
          </a:p>
        </p:txBody>
      </p:sp>
      <p:sp>
        <p:nvSpPr>
          <p:cNvPr id="47" name="Rectangle 18"/>
          <p:cNvSpPr>
            <a:spLocks noChangeArrowheads="1"/>
          </p:cNvSpPr>
          <p:nvPr/>
        </p:nvSpPr>
        <p:spPr bwMode="auto">
          <a:xfrm>
            <a:off x="4572000" y="5141913"/>
            <a:ext cx="4429125" cy="250825"/>
          </a:xfrm>
          <a:prstGeom prst="rect">
            <a:avLst/>
          </a:prstGeom>
          <a:solidFill>
            <a:schemeClr val="accent2"/>
          </a:solidFill>
          <a:ln w="9525">
            <a:noFill/>
            <a:miter lim="800000"/>
            <a:headEnd/>
            <a:tailEnd/>
          </a:ln>
        </p:spPr>
        <p:txBody>
          <a:bodyPr wrap="none" lIns="83237" tIns="41619" rIns="83237" bIns="41619" anchor="ctr"/>
          <a:lstStyle/>
          <a:p>
            <a:pPr algn="ctr">
              <a:defRPr/>
            </a:pPr>
            <a:r>
              <a:rPr lang="en-US" sz="1400" dirty="0">
                <a:solidFill>
                  <a:schemeClr val="bg1"/>
                </a:solidFill>
              </a:rPr>
              <a:t>Team (Resources)</a:t>
            </a:r>
          </a:p>
        </p:txBody>
      </p:sp>
      <p:sp>
        <p:nvSpPr>
          <p:cNvPr id="48" name="TextBox 34"/>
          <p:cNvSpPr txBox="1">
            <a:spLocks noChangeArrowheads="1"/>
          </p:cNvSpPr>
          <p:nvPr/>
        </p:nvSpPr>
        <p:spPr bwMode="auto">
          <a:xfrm>
            <a:off x="107950" y="1054100"/>
            <a:ext cx="4500563" cy="1357313"/>
          </a:xfrm>
          <a:prstGeom prst="rect">
            <a:avLst/>
          </a:prstGeom>
          <a:noFill/>
          <a:ln w="9525">
            <a:noFill/>
            <a:miter lim="800000"/>
            <a:headEnd/>
            <a:tailEnd/>
          </a:ln>
        </p:spPr>
        <p:txBody>
          <a:bodyPr/>
          <a:lstStyle/>
          <a:p>
            <a:endParaRPr lang="en-GB" sz="1200"/>
          </a:p>
        </p:txBody>
      </p:sp>
      <p:sp>
        <p:nvSpPr>
          <p:cNvPr id="49" name="TextBox 35"/>
          <p:cNvSpPr txBox="1">
            <a:spLocks noChangeArrowheads="1"/>
          </p:cNvSpPr>
          <p:nvPr/>
        </p:nvSpPr>
        <p:spPr bwMode="auto">
          <a:xfrm>
            <a:off x="107950" y="1036638"/>
            <a:ext cx="4464050" cy="1368425"/>
          </a:xfrm>
          <a:prstGeom prst="rect">
            <a:avLst/>
          </a:prstGeom>
          <a:noFill/>
          <a:ln w="9525">
            <a:noFill/>
            <a:miter lim="800000"/>
            <a:headEnd/>
            <a:tailEnd/>
          </a:ln>
        </p:spPr>
        <p:txBody>
          <a:bodyPr/>
          <a:lstStyle/>
          <a:p>
            <a:endParaRPr lang="en-GB" sz="1200" dirty="0"/>
          </a:p>
        </p:txBody>
      </p:sp>
      <p:sp>
        <p:nvSpPr>
          <p:cNvPr id="50" name="TextBox 36"/>
          <p:cNvSpPr txBox="1">
            <a:spLocks noChangeArrowheads="1"/>
          </p:cNvSpPr>
          <p:nvPr/>
        </p:nvSpPr>
        <p:spPr bwMode="auto">
          <a:xfrm>
            <a:off x="4572000" y="1036638"/>
            <a:ext cx="4429125" cy="1368425"/>
          </a:xfrm>
          <a:prstGeom prst="rect">
            <a:avLst/>
          </a:prstGeom>
          <a:noFill/>
          <a:ln w="9525">
            <a:noFill/>
            <a:miter lim="800000"/>
            <a:headEnd/>
            <a:tailEnd/>
          </a:ln>
        </p:spPr>
        <p:txBody>
          <a:bodyPr/>
          <a:lstStyle/>
          <a:p>
            <a:endParaRPr lang="en-GB" sz="1200"/>
          </a:p>
        </p:txBody>
      </p:sp>
      <p:sp>
        <p:nvSpPr>
          <p:cNvPr id="51" name="TextBox 37"/>
          <p:cNvSpPr txBox="1">
            <a:spLocks noChangeArrowheads="1"/>
          </p:cNvSpPr>
          <p:nvPr/>
        </p:nvSpPr>
        <p:spPr bwMode="auto">
          <a:xfrm>
            <a:off x="4572000" y="2941638"/>
            <a:ext cx="4429125" cy="1187450"/>
          </a:xfrm>
          <a:prstGeom prst="rect">
            <a:avLst/>
          </a:prstGeom>
          <a:noFill/>
          <a:ln w="9525">
            <a:noFill/>
            <a:miter lim="800000"/>
            <a:headEnd/>
            <a:tailEnd/>
          </a:ln>
        </p:spPr>
        <p:txBody>
          <a:bodyPr/>
          <a:lstStyle/>
          <a:p>
            <a:endParaRPr lang="en-GB" sz="1200"/>
          </a:p>
        </p:txBody>
      </p:sp>
      <p:sp>
        <p:nvSpPr>
          <p:cNvPr id="52" name="TextBox 38"/>
          <p:cNvSpPr txBox="1">
            <a:spLocks noChangeArrowheads="1"/>
          </p:cNvSpPr>
          <p:nvPr/>
        </p:nvSpPr>
        <p:spPr bwMode="auto">
          <a:xfrm>
            <a:off x="4572000" y="4168775"/>
            <a:ext cx="4429125" cy="1116013"/>
          </a:xfrm>
          <a:prstGeom prst="rect">
            <a:avLst/>
          </a:prstGeom>
          <a:noFill/>
          <a:ln w="9525">
            <a:noFill/>
            <a:miter lim="800000"/>
            <a:headEnd/>
            <a:tailEnd/>
          </a:ln>
        </p:spPr>
        <p:txBody>
          <a:bodyPr/>
          <a:lstStyle/>
          <a:p>
            <a:endParaRPr lang="en-GB" sz="1200"/>
          </a:p>
        </p:txBody>
      </p:sp>
      <p:sp>
        <p:nvSpPr>
          <p:cNvPr id="53" name="TextBox 39"/>
          <p:cNvSpPr txBox="1">
            <a:spLocks noChangeArrowheads="1"/>
          </p:cNvSpPr>
          <p:nvPr/>
        </p:nvSpPr>
        <p:spPr bwMode="auto">
          <a:xfrm>
            <a:off x="4572000" y="5421313"/>
            <a:ext cx="4429125" cy="863600"/>
          </a:xfrm>
          <a:prstGeom prst="rect">
            <a:avLst/>
          </a:prstGeom>
          <a:noFill/>
          <a:ln w="9525">
            <a:noFill/>
            <a:miter lim="800000"/>
            <a:headEnd/>
            <a:tailEnd/>
          </a:ln>
        </p:spPr>
        <p:txBody>
          <a:bodyPr/>
          <a:lstStyle/>
          <a:p>
            <a:endParaRPr lang="en-GB" sz="1200"/>
          </a:p>
        </p:txBody>
      </p:sp>
      <p:sp>
        <p:nvSpPr>
          <p:cNvPr id="54" name="TextBox 40"/>
          <p:cNvSpPr txBox="1">
            <a:spLocks noChangeArrowheads="1"/>
          </p:cNvSpPr>
          <p:nvPr/>
        </p:nvSpPr>
        <p:spPr bwMode="auto">
          <a:xfrm>
            <a:off x="71406" y="2941638"/>
            <a:ext cx="4429125" cy="1187450"/>
          </a:xfrm>
          <a:prstGeom prst="rect">
            <a:avLst/>
          </a:prstGeom>
          <a:noFill/>
          <a:ln w="9525">
            <a:noFill/>
            <a:miter lim="800000"/>
            <a:headEnd/>
            <a:tailEnd/>
          </a:ln>
        </p:spPr>
        <p:txBody>
          <a:bodyPr/>
          <a:lstStyle/>
          <a:p>
            <a:endParaRPr lang="en-GB" sz="1200"/>
          </a:p>
        </p:txBody>
      </p:sp>
      <p:sp>
        <p:nvSpPr>
          <p:cNvPr id="55" name="TextBox 41"/>
          <p:cNvSpPr txBox="1">
            <a:spLocks noChangeArrowheads="1"/>
          </p:cNvSpPr>
          <p:nvPr/>
        </p:nvSpPr>
        <p:spPr bwMode="auto">
          <a:xfrm>
            <a:off x="125413" y="4168775"/>
            <a:ext cx="4429125" cy="1116013"/>
          </a:xfrm>
          <a:prstGeom prst="rect">
            <a:avLst/>
          </a:prstGeom>
          <a:noFill/>
          <a:ln w="9525">
            <a:noFill/>
            <a:miter lim="800000"/>
            <a:headEnd/>
            <a:tailEnd/>
          </a:ln>
        </p:spPr>
        <p:txBody>
          <a:bodyPr/>
          <a:lstStyle/>
          <a:p>
            <a:endParaRPr lang="en-GB" sz="1200"/>
          </a:p>
        </p:txBody>
      </p:sp>
      <p:sp>
        <p:nvSpPr>
          <p:cNvPr id="56" name="TextBox 42"/>
          <p:cNvSpPr txBox="1">
            <a:spLocks noChangeArrowheads="1"/>
          </p:cNvSpPr>
          <p:nvPr/>
        </p:nvSpPr>
        <p:spPr bwMode="auto">
          <a:xfrm>
            <a:off x="125413" y="5464175"/>
            <a:ext cx="4429125" cy="865188"/>
          </a:xfrm>
          <a:prstGeom prst="rect">
            <a:avLst/>
          </a:prstGeom>
          <a:noFill/>
          <a:ln w="9525">
            <a:noFill/>
            <a:miter lim="800000"/>
            <a:headEnd/>
            <a:tailEnd/>
          </a:ln>
        </p:spPr>
        <p:txBody>
          <a:bodyPr/>
          <a:lstStyle/>
          <a:p>
            <a:endParaRPr lang="en-GB" sz="1200"/>
          </a:p>
        </p:txBody>
      </p:sp>
      <p:sp>
        <p:nvSpPr>
          <p:cNvPr id="57" name="TextBox 43"/>
          <p:cNvSpPr txBox="1">
            <a:spLocks noChangeArrowheads="1"/>
          </p:cNvSpPr>
          <p:nvPr/>
        </p:nvSpPr>
        <p:spPr bwMode="auto">
          <a:xfrm>
            <a:off x="98872" y="1001068"/>
            <a:ext cx="4357688" cy="784830"/>
          </a:xfrm>
          <a:prstGeom prst="rect">
            <a:avLst/>
          </a:prstGeom>
          <a:noFill/>
          <a:ln w="9525">
            <a:noFill/>
            <a:miter lim="800000"/>
            <a:headEnd/>
            <a:tailEnd/>
          </a:ln>
        </p:spPr>
        <p:txBody>
          <a:bodyPr wrap="square">
            <a:spAutoFit/>
          </a:bodyPr>
          <a:lstStyle/>
          <a:p>
            <a:r>
              <a:rPr lang="en-GB" sz="900" dirty="0"/>
              <a:t>The </a:t>
            </a:r>
            <a:r>
              <a:rPr lang="en-GB" sz="900" dirty="0" err="1"/>
              <a:t>Opukushi</a:t>
            </a:r>
            <a:r>
              <a:rPr lang="en-GB" sz="900" dirty="0"/>
              <a:t> military camp is currently powered by diesel generators located in the camp about 400m from the AG booster station. Considering the excess power generation capacity at the booster station, the diesel generators at the camp can be eliminated by installing a power cable linking the military camp to the AG booster station power system.</a:t>
            </a:r>
          </a:p>
        </p:txBody>
      </p:sp>
      <p:sp>
        <p:nvSpPr>
          <p:cNvPr id="58" name="TextBox 44"/>
          <p:cNvSpPr txBox="1">
            <a:spLocks noChangeArrowheads="1"/>
          </p:cNvSpPr>
          <p:nvPr/>
        </p:nvSpPr>
        <p:spPr bwMode="auto">
          <a:xfrm>
            <a:off x="4572000" y="1104126"/>
            <a:ext cx="4429125" cy="1477328"/>
          </a:xfrm>
          <a:prstGeom prst="rect">
            <a:avLst/>
          </a:prstGeom>
          <a:noFill/>
          <a:ln w="9525">
            <a:noFill/>
            <a:miter lim="800000"/>
            <a:headEnd/>
            <a:tailEnd/>
          </a:ln>
        </p:spPr>
        <p:txBody>
          <a:bodyPr>
            <a:spAutoFit/>
          </a:bodyPr>
          <a:lstStyle/>
          <a:p>
            <a:r>
              <a:rPr lang="en-US" sz="900">
                <a:solidFill>
                  <a:srgbClr val="000000"/>
                </a:solidFill>
              </a:rPr>
              <a:t>An </a:t>
            </a:r>
            <a:r>
              <a:rPr lang="en-US" sz="900" dirty="0">
                <a:solidFill>
                  <a:srgbClr val="000000"/>
                </a:solidFill>
              </a:rPr>
              <a:t>opportunity exists to eliminate the cost of having diesel generators at the </a:t>
            </a:r>
            <a:r>
              <a:rPr lang="en-US" sz="900" dirty="0" err="1">
                <a:solidFill>
                  <a:srgbClr val="000000"/>
                </a:solidFill>
              </a:rPr>
              <a:t>Opukushi</a:t>
            </a:r>
            <a:r>
              <a:rPr lang="en-US" sz="900" dirty="0">
                <a:solidFill>
                  <a:srgbClr val="000000"/>
                </a:solidFill>
              </a:rPr>
              <a:t> military camp by linking the camp to the booster station power system. Expected benefits from this initiative are:</a:t>
            </a:r>
          </a:p>
          <a:p>
            <a:endParaRPr lang="en-US" sz="900" dirty="0">
              <a:solidFill>
                <a:srgbClr val="000000"/>
              </a:solidFill>
            </a:endParaRPr>
          </a:p>
          <a:p>
            <a:pPr marL="228600" indent="-228600">
              <a:buAutoNum type="arabicPeriod"/>
            </a:pPr>
            <a:r>
              <a:rPr lang="en-US" sz="900" dirty="0">
                <a:solidFill>
                  <a:srgbClr val="000000"/>
                </a:solidFill>
              </a:rPr>
              <a:t>Elimination of power generation costs which amount to N11.4 million at the military camp</a:t>
            </a:r>
          </a:p>
          <a:p>
            <a:pPr marL="228600" indent="-228600">
              <a:buAutoNum type="arabicPeriod"/>
            </a:pPr>
            <a:r>
              <a:rPr lang="en-US" sz="900" dirty="0">
                <a:solidFill>
                  <a:srgbClr val="000000"/>
                </a:solidFill>
              </a:rPr>
              <a:t>Reduced GHG footprint </a:t>
            </a:r>
          </a:p>
          <a:p>
            <a:pPr marL="228600" indent="-228600">
              <a:buAutoNum type="arabicPeriod"/>
            </a:pPr>
            <a:r>
              <a:rPr lang="en-US" sz="900" dirty="0">
                <a:solidFill>
                  <a:srgbClr val="000000"/>
                </a:solidFill>
              </a:rPr>
              <a:t>Reduced noise pollution at the military camp.</a:t>
            </a:r>
          </a:p>
          <a:p>
            <a:pPr marL="228600" indent="-228600">
              <a:buAutoNum type="arabicPeriod"/>
            </a:pPr>
            <a:endParaRPr lang="en-US" sz="900" dirty="0">
              <a:solidFill>
                <a:srgbClr val="000000"/>
              </a:solidFill>
            </a:endParaRPr>
          </a:p>
          <a:p>
            <a:endParaRPr lang="en-GB" sz="900" dirty="0"/>
          </a:p>
        </p:txBody>
      </p:sp>
      <p:sp>
        <p:nvSpPr>
          <p:cNvPr id="59" name="Text Box 18"/>
          <p:cNvSpPr txBox="1">
            <a:spLocks noChangeArrowheads="1"/>
          </p:cNvSpPr>
          <p:nvPr/>
        </p:nvSpPr>
        <p:spPr bwMode="auto">
          <a:xfrm>
            <a:off x="4572000" y="2912311"/>
            <a:ext cx="4302125" cy="784830"/>
          </a:xfrm>
          <a:prstGeom prst="rect">
            <a:avLst/>
          </a:prstGeom>
          <a:noFill/>
          <a:ln w="9525">
            <a:noFill/>
            <a:miter lim="800000"/>
            <a:headEnd/>
            <a:tailEnd/>
          </a:ln>
        </p:spPr>
        <p:txBody>
          <a:bodyPr wrap="square">
            <a:spAutoFit/>
          </a:bodyPr>
          <a:lstStyle/>
          <a:p>
            <a:r>
              <a:rPr lang="en-US" sz="900" dirty="0">
                <a:solidFill>
                  <a:srgbClr val="000000"/>
                </a:solidFill>
              </a:rPr>
              <a:t>			Q4 2021	</a:t>
            </a:r>
          </a:p>
          <a:p>
            <a:r>
              <a:rPr lang="en-US" sz="900" dirty="0">
                <a:solidFill>
                  <a:srgbClr val="000000"/>
                </a:solidFill>
              </a:rPr>
              <a:t>Cost of power generation at military camp	0N</a:t>
            </a:r>
          </a:p>
          <a:p>
            <a:endParaRPr lang="en-US" sz="900" dirty="0">
              <a:solidFill>
                <a:srgbClr val="FF0000"/>
              </a:solidFill>
            </a:endParaRPr>
          </a:p>
          <a:p>
            <a:endParaRPr lang="en-US" sz="900" dirty="0">
              <a:solidFill>
                <a:srgbClr val="FF0000"/>
              </a:solidFill>
            </a:endParaRPr>
          </a:p>
          <a:p>
            <a:endParaRPr lang="en-US" sz="900" dirty="0"/>
          </a:p>
        </p:txBody>
      </p:sp>
      <p:sp>
        <p:nvSpPr>
          <p:cNvPr id="60" name="Rectangle 9"/>
          <p:cNvSpPr>
            <a:spLocks noChangeArrowheads="1"/>
          </p:cNvSpPr>
          <p:nvPr/>
        </p:nvSpPr>
        <p:spPr bwMode="auto">
          <a:xfrm>
            <a:off x="2786050" y="2981325"/>
            <a:ext cx="1435100" cy="138499"/>
          </a:xfrm>
          <a:prstGeom prst="rect">
            <a:avLst/>
          </a:prstGeom>
          <a:noFill/>
          <a:ln w="9525">
            <a:noFill/>
            <a:miter lim="800000"/>
            <a:headEnd/>
            <a:tailEnd/>
          </a:ln>
        </p:spPr>
        <p:txBody>
          <a:bodyPr lIns="0" tIns="0" rIns="0" bIns="0">
            <a:spAutoFit/>
          </a:bodyPr>
          <a:lstStyle/>
          <a:p>
            <a:pPr marL="85725" lvl="1" indent="-84138" defTabSz="895350">
              <a:spcBef>
                <a:spcPct val="20000"/>
              </a:spcBef>
              <a:buFont typeface="Arial" pitchFamily="34" charset="0"/>
              <a:buChar char="•"/>
            </a:pPr>
            <a:endParaRPr lang="en-GB" sz="900" dirty="0">
              <a:solidFill>
                <a:srgbClr val="000000"/>
              </a:solidFill>
            </a:endParaRPr>
          </a:p>
        </p:txBody>
      </p:sp>
      <p:sp>
        <p:nvSpPr>
          <p:cNvPr id="61" name="Text Box 16"/>
          <p:cNvSpPr txBox="1">
            <a:spLocks noChangeArrowheads="1"/>
          </p:cNvSpPr>
          <p:nvPr/>
        </p:nvSpPr>
        <p:spPr bwMode="auto">
          <a:xfrm>
            <a:off x="285750" y="3175000"/>
            <a:ext cx="3259138" cy="230188"/>
          </a:xfrm>
          <a:prstGeom prst="rect">
            <a:avLst/>
          </a:prstGeom>
          <a:noFill/>
          <a:ln w="9525">
            <a:noFill/>
            <a:miter lim="800000"/>
            <a:headEnd/>
            <a:tailEnd/>
          </a:ln>
        </p:spPr>
        <p:txBody>
          <a:bodyPr>
            <a:spAutoFit/>
          </a:bodyPr>
          <a:lstStyle/>
          <a:p>
            <a:endParaRPr lang="en-US" sz="900"/>
          </a:p>
        </p:txBody>
      </p:sp>
      <p:sp>
        <p:nvSpPr>
          <p:cNvPr id="62" name="Text Box 17"/>
          <p:cNvSpPr txBox="1">
            <a:spLocks noChangeArrowheads="1"/>
          </p:cNvSpPr>
          <p:nvPr/>
        </p:nvSpPr>
        <p:spPr bwMode="auto">
          <a:xfrm>
            <a:off x="142844" y="2981325"/>
            <a:ext cx="2500300" cy="900246"/>
          </a:xfrm>
          <a:prstGeom prst="rect">
            <a:avLst/>
          </a:prstGeom>
          <a:noFill/>
          <a:ln w="9525">
            <a:noFill/>
            <a:miter lim="800000"/>
            <a:headEnd/>
            <a:tailEnd/>
          </a:ln>
        </p:spPr>
        <p:txBody>
          <a:bodyPr wrap="square">
            <a:spAutoFit/>
          </a:bodyPr>
          <a:lstStyle/>
          <a:p>
            <a:pPr marL="0" lvl="1">
              <a:spcAft>
                <a:spcPts val="300"/>
              </a:spcAft>
              <a:buFont typeface="Wingdings" pitchFamily="2" charset="2"/>
              <a:buChar char="§"/>
            </a:pPr>
            <a:r>
              <a:rPr lang="en-US" sz="900" dirty="0">
                <a:solidFill>
                  <a:srgbClr val="000000"/>
                </a:solidFill>
              </a:rPr>
              <a:t> Gas Engine Generators</a:t>
            </a:r>
          </a:p>
          <a:p>
            <a:pPr marL="0" lvl="1">
              <a:spcAft>
                <a:spcPts val="300"/>
              </a:spcAft>
              <a:buFont typeface="Wingdings" pitchFamily="2" charset="2"/>
              <a:buChar char="§"/>
            </a:pPr>
            <a:r>
              <a:rPr lang="en-US" sz="900" dirty="0">
                <a:solidFill>
                  <a:srgbClr val="000000"/>
                </a:solidFill>
              </a:rPr>
              <a:t> Power cable linking the military camp to the AG booster station</a:t>
            </a:r>
          </a:p>
          <a:p>
            <a:pPr marL="0" lvl="1">
              <a:spcAft>
                <a:spcPts val="300"/>
              </a:spcAft>
              <a:buFont typeface="Wingdings" pitchFamily="2" charset="2"/>
              <a:buChar char="§"/>
            </a:pPr>
            <a:r>
              <a:rPr lang="en-US" sz="900" dirty="0">
                <a:solidFill>
                  <a:srgbClr val="000000"/>
                </a:solidFill>
              </a:rPr>
              <a:t> Power distribution equipment</a:t>
            </a:r>
          </a:p>
          <a:p>
            <a:pPr marL="0" lvl="1">
              <a:spcAft>
                <a:spcPts val="300"/>
              </a:spcAft>
              <a:buFont typeface="Wingdings" pitchFamily="2" charset="2"/>
              <a:buChar char="§"/>
            </a:pPr>
            <a:endParaRPr lang="en-GB" sz="900" dirty="0"/>
          </a:p>
        </p:txBody>
      </p:sp>
      <p:sp>
        <p:nvSpPr>
          <p:cNvPr id="63" name="Text Box 19"/>
          <p:cNvSpPr txBox="1">
            <a:spLocks noChangeArrowheads="1"/>
          </p:cNvSpPr>
          <p:nvPr/>
        </p:nvSpPr>
        <p:spPr bwMode="auto">
          <a:xfrm>
            <a:off x="179512" y="4149080"/>
            <a:ext cx="4320480" cy="784830"/>
          </a:xfrm>
          <a:prstGeom prst="rect">
            <a:avLst/>
          </a:prstGeom>
          <a:noFill/>
          <a:ln w="9525">
            <a:noFill/>
            <a:miter lim="800000"/>
            <a:headEnd/>
            <a:tailEnd/>
          </a:ln>
        </p:spPr>
        <p:txBody>
          <a:bodyPr wrap="square">
            <a:spAutoFit/>
          </a:bodyPr>
          <a:lstStyle/>
          <a:p>
            <a:pPr>
              <a:defRPr/>
            </a:pPr>
            <a:r>
              <a:rPr lang="en-GB" sz="900" b="1" dirty="0"/>
              <a:t>	               	   	</a:t>
            </a:r>
            <a:r>
              <a:rPr lang="en-GB" sz="900" b="1" dirty="0">
                <a:solidFill>
                  <a:srgbClr val="000000"/>
                </a:solidFill>
              </a:rPr>
              <a:t>Start              Finish</a:t>
            </a:r>
          </a:p>
          <a:p>
            <a:pPr>
              <a:buFont typeface="Wingdings" pitchFamily="2" charset="2"/>
              <a:buChar char="§"/>
              <a:defRPr/>
            </a:pPr>
            <a:r>
              <a:rPr lang="en-GB" sz="900" dirty="0">
                <a:solidFill>
                  <a:srgbClr val="000000"/>
                </a:solidFill>
              </a:rPr>
              <a:t> Detailed design, specification and approval	01/21           03/21</a:t>
            </a:r>
          </a:p>
          <a:p>
            <a:pPr>
              <a:buFont typeface="Wingdings" pitchFamily="2" charset="2"/>
              <a:buChar char="§"/>
              <a:defRPr/>
            </a:pPr>
            <a:r>
              <a:rPr lang="en-GB" sz="900" dirty="0">
                <a:solidFill>
                  <a:srgbClr val="000000"/>
                </a:solidFill>
              </a:rPr>
              <a:t> Cost estimation			01/21           03/21</a:t>
            </a:r>
          </a:p>
          <a:p>
            <a:pPr>
              <a:buFont typeface="Wingdings" pitchFamily="2" charset="2"/>
              <a:buChar char="§"/>
              <a:defRPr/>
            </a:pPr>
            <a:r>
              <a:rPr lang="en-GB" sz="900" dirty="0">
                <a:solidFill>
                  <a:srgbClr val="000000"/>
                </a:solidFill>
              </a:rPr>
              <a:t> Contracting and procurement		03/21           06/21</a:t>
            </a:r>
          </a:p>
          <a:p>
            <a:pPr>
              <a:buFont typeface="Wingdings" pitchFamily="2" charset="2"/>
              <a:buChar char="§"/>
              <a:defRPr/>
            </a:pPr>
            <a:r>
              <a:rPr lang="en-GB" sz="900" dirty="0">
                <a:solidFill>
                  <a:srgbClr val="000000"/>
                </a:solidFill>
              </a:rPr>
              <a:t> Implementation			06/21           01/22</a:t>
            </a:r>
          </a:p>
        </p:txBody>
      </p:sp>
      <p:sp>
        <p:nvSpPr>
          <p:cNvPr id="64" name="Rectangle 20"/>
          <p:cNvSpPr>
            <a:spLocks noChangeArrowheads="1"/>
          </p:cNvSpPr>
          <p:nvPr/>
        </p:nvSpPr>
        <p:spPr bwMode="auto">
          <a:xfrm>
            <a:off x="4644008" y="5517232"/>
            <a:ext cx="4276725" cy="470898"/>
          </a:xfrm>
          <a:prstGeom prst="rect">
            <a:avLst/>
          </a:prstGeom>
          <a:noFill/>
          <a:ln w="9525">
            <a:noFill/>
            <a:miter lim="800000"/>
            <a:headEnd/>
            <a:tailEnd/>
          </a:ln>
        </p:spPr>
        <p:txBody>
          <a:bodyPr lIns="0" tIns="0" rIns="0" bIns="0">
            <a:spAutoFit/>
          </a:bodyPr>
          <a:lstStyle/>
          <a:p>
            <a:pPr marL="144463" lvl="1" indent="-142875" defTabSz="895350">
              <a:spcBef>
                <a:spcPct val="5000"/>
              </a:spcBef>
              <a:spcAft>
                <a:spcPct val="15000"/>
              </a:spcAft>
              <a:buFontTx/>
              <a:buChar char="–"/>
              <a:defRPr/>
            </a:pPr>
            <a:r>
              <a:rPr lang="en-US" sz="900" b="1" dirty="0">
                <a:solidFill>
                  <a:srgbClr val="000000"/>
                </a:solidFill>
              </a:rPr>
              <a:t>Project Champion:  </a:t>
            </a:r>
            <a:r>
              <a:rPr lang="en-US" sz="900" dirty="0">
                <a:solidFill>
                  <a:srgbClr val="000000"/>
                </a:solidFill>
              </a:rPr>
              <a:t>Adeleke Ngozi</a:t>
            </a:r>
          </a:p>
          <a:p>
            <a:pPr marL="144463" lvl="1" indent="-142875" defTabSz="895350">
              <a:spcBef>
                <a:spcPct val="5000"/>
              </a:spcBef>
              <a:spcAft>
                <a:spcPct val="15000"/>
              </a:spcAft>
              <a:buFontTx/>
              <a:buChar char="–"/>
              <a:defRPr/>
            </a:pPr>
            <a:r>
              <a:rPr lang="en-GB" sz="900" b="1" dirty="0">
                <a:solidFill>
                  <a:srgbClr val="000000"/>
                </a:solidFill>
              </a:rPr>
              <a:t>Project Team:</a:t>
            </a:r>
            <a:r>
              <a:rPr lang="en-GB" sz="900" dirty="0">
                <a:solidFill>
                  <a:srgbClr val="000000"/>
                </a:solidFill>
              </a:rPr>
              <a:t>	Omoifo Onotie, Cost engineer</a:t>
            </a:r>
          </a:p>
          <a:p>
            <a:pPr marL="144463" lvl="1" indent="-142875" defTabSz="895350">
              <a:spcBef>
                <a:spcPct val="5000"/>
              </a:spcBef>
              <a:spcAft>
                <a:spcPct val="15000"/>
              </a:spcAft>
              <a:buFontTx/>
              <a:buChar char="–"/>
              <a:defRPr/>
            </a:pPr>
            <a:r>
              <a:rPr lang="en-GB" sz="900" b="1" dirty="0">
                <a:solidFill>
                  <a:srgbClr val="000000"/>
                </a:solidFill>
              </a:rPr>
              <a:t>BFM:</a:t>
            </a:r>
            <a:r>
              <a:rPr lang="en-GB" sz="900" dirty="0">
                <a:solidFill>
                  <a:srgbClr val="000000"/>
                </a:solidFill>
              </a:rPr>
              <a:t>	Audu-Usman Isaac</a:t>
            </a:r>
            <a:endParaRPr lang="en-US" sz="900" dirty="0">
              <a:solidFill>
                <a:srgbClr val="000000"/>
              </a:solidFill>
            </a:endParaRPr>
          </a:p>
        </p:txBody>
      </p:sp>
      <p:sp>
        <p:nvSpPr>
          <p:cNvPr id="65" name="Text Box 18"/>
          <p:cNvSpPr txBox="1">
            <a:spLocks noChangeArrowheads="1"/>
          </p:cNvSpPr>
          <p:nvPr/>
        </p:nvSpPr>
        <p:spPr bwMode="auto">
          <a:xfrm>
            <a:off x="179512" y="5517232"/>
            <a:ext cx="4302125" cy="584775"/>
          </a:xfrm>
          <a:prstGeom prst="rect">
            <a:avLst/>
          </a:prstGeom>
          <a:noFill/>
          <a:ln w="9525">
            <a:noFill/>
            <a:miter lim="800000"/>
            <a:headEnd/>
            <a:tailEnd/>
          </a:ln>
        </p:spPr>
        <p:txBody>
          <a:bodyPr wrap="square">
            <a:spAutoFit/>
          </a:bodyPr>
          <a:lstStyle/>
          <a:p>
            <a:pPr marL="84138" indent="-84138">
              <a:spcAft>
                <a:spcPts val="300"/>
              </a:spcAft>
              <a:buFont typeface="Arial" pitchFamily="34" charset="0"/>
              <a:buChar char="•"/>
            </a:pPr>
            <a:r>
              <a:rPr lang="en-US" sz="900" dirty="0">
                <a:solidFill>
                  <a:srgbClr val="000000"/>
                </a:solidFill>
              </a:rPr>
              <a:t>Budget</a:t>
            </a:r>
          </a:p>
          <a:p>
            <a:pPr marL="84138" indent="-84138">
              <a:spcAft>
                <a:spcPts val="300"/>
              </a:spcAft>
              <a:buFont typeface="Arial" pitchFamily="34" charset="0"/>
              <a:buChar char="•"/>
            </a:pPr>
            <a:r>
              <a:rPr lang="en-US" sz="900" dirty="0">
                <a:solidFill>
                  <a:srgbClr val="000000"/>
                </a:solidFill>
              </a:rPr>
              <a:t>Adequate cost estimation</a:t>
            </a:r>
          </a:p>
          <a:p>
            <a:pPr marL="84138" indent="-84138">
              <a:spcAft>
                <a:spcPts val="300"/>
              </a:spcAft>
              <a:buFont typeface="Arial" pitchFamily="34" charset="0"/>
              <a:buChar char="•"/>
            </a:pPr>
            <a:r>
              <a:rPr lang="en-US" sz="900" dirty="0">
                <a:solidFill>
                  <a:srgbClr val="000000"/>
                </a:solidFill>
              </a:rPr>
              <a:t>Use of competent contractor</a:t>
            </a:r>
          </a:p>
        </p:txBody>
      </p:sp>
      <p:sp>
        <p:nvSpPr>
          <p:cNvPr id="66" name="Text Box 18"/>
          <p:cNvSpPr txBox="1">
            <a:spLocks noChangeArrowheads="1"/>
          </p:cNvSpPr>
          <p:nvPr/>
        </p:nvSpPr>
        <p:spPr bwMode="auto">
          <a:xfrm>
            <a:off x="4643438" y="4170363"/>
            <a:ext cx="4302125" cy="922337"/>
          </a:xfrm>
          <a:prstGeom prst="rect">
            <a:avLst/>
          </a:prstGeom>
          <a:noFill/>
          <a:ln w="9525">
            <a:noFill/>
            <a:miter lim="800000"/>
            <a:headEnd/>
            <a:tailEnd/>
          </a:ln>
        </p:spPr>
        <p:txBody>
          <a:bodyPr>
            <a:spAutoFit/>
          </a:bodyPr>
          <a:lstStyle/>
          <a:p>
            <a:r>
              <a:rPr lang="en-GB" sz="900" dirty="0">
                <a:solidFill>
                  <a:srgbClr val="000000"/>
                </a:solidFill>
              </a:rPr>
              <a:t>Sponsors: 	Maichibi Mesh</a:t>
            </a:r>
          </a:p>
          <a:p>
            <a:r>
              <a:rPr lang="en-GB" sz="900" dirty="0">
                <a:solidFill>
                  <a:srgbClr val="000000"/>
                </a:solidFill>
              </a:rPr>
              <a:t>	</a:t>
            </a:r>
          </a:p>
          <a:p>
            <a:r>
              <a:rPr lang="en-GB" sz="900" dirty="0">
                <a:solidFill>
                  <a:srgbClr val="000000"/>
                </a:solidFill>
              </a:rPr>
              <a:t>Steering Team: 	Busari Abiodun;	Uduanochie Adanma</a:t>
            </a:r>
            <a:r>
              <a:rPr lang="en-GB" sz="900">
                <a:solidFill>
                  <a:srgbClr val="000000"/>
                </a:solidFill>
              </a:rPr>
              <a:t>;  </a:t>
            </a:r>
            <a:endParaRPr lang="en-GB" sz="900" dirty="0">
              <a:solidFill>
                <a:srgbClr val="000000"/>
              </a:solidFill>
            </a:endParaRPr>
          </a:p>
          <a:p>
            <a:r>
              <a:rPr lang="en-GB" sz="900" dirty="0">
                <a:solidFill>
                  <a:srgbClr val="000000"/>
                </a:solidFill>
              </a:rPr>
              <a:t>		</a:t>
            </a:r>
          </a:p>
          <a:p>
            <a:r>
              <a:rPr lang="en-GB" sz="900" dirty="0">
                <a:solidFill>
                  <a:srgbClr val="000000"/>
                </a:solidFill>
              </a:rPr>
              <a:t>Reporting: 	Monthly reporting to steering team  on project plan, spend, 	saving estimates and resource consumption.  </a:t>
            </a:r>
            <a:endParaRPr lang="en-US" sz="900" dirty="0">
              <a:solidFill>
                <a:srgbClr val="000000"/>
              </a:solidFill>
            </a:endParaRPr>
          </a:p>
        </p:txBody>
      </p:sp>
      <p:cxnSp>
        <p:nvCxnSpPr>
          <p:cNvPr id="67" name="Straight Connector 66"/>
          <p:cNvCxnSpPr/>
          <p:nvPr/>
        </p:nvCxnSpPr>
        <p:spPr>
          <a:xfrm rot="16200000" flipH="1" flipV="1">
            <a:off x="2154224" y="3417885"/>
            <a:ext cx="979487" cy="1587"/>
          </a:xfrm>
          <a:prstGeom prst="line">
            <a:avLst/>
          </a:prstGeom>
          <a:noFill/>
          <a:ln w="28575">
            <a:solidFill>
              <a:schemeClr val="tx2">
                <a:lumMod val="75000"/>
              </a:schemeClr>
            </a:solidFill>
          </a:ln>
        </p:spPr>
      </p:cxnSp>
      <p:sp>
        <p:nvSpPr>
          <p:cNvPr id="35" name="Rectangle 12"/>
          <p:cNvSpPr>
            <a:spLocks noChangeArrowheads="1"/>
          </p:cNvSpPr>
          <p:nvPr/>
        </p:nvSpPr>
        <p:spPr bwMode="auto">
          <a:xfrm>
            <a:off x="107504" y="2132856"/>
            <a:ext cx="4468812" cy="252413"/>
          </a:xfrm>
          <a:prstGeom prst="rect">
            <a:avLst/>
          </a:prstGeom>
          <a:solidFill>
            <a:schemeClr val="accent2"/>
          </a:solidFill>
          <a:ln w="9525">
            <a:noFill/>
            <a:miter lim="800000"/>
            <a:headEnd/>
            <a:tailEnd/>
          </a:ln>
        </p:spPr>
        <p:txBody>
          <a:bodyPr wrap="none" lIns="83237" tIns="41619" rIns="83237" bIns="41619" anchor="ctr"/>
          <a:lstStyle/>
          <a:p>
            <a:pPr algn="ctr">
              <a:defRPr/>
            </a:pPr>
            <a:r>
              <a:rPr lang="en-US" sz="1400" dirty="0">
                <a:solidFill>
                  <a:schemeClr val="bg1"/>
                </a:solidFill>
              </a:rPr>
              <a:t>Cost Object(s) Impacted </a:t>
            </a:r>
          </a:p>
        </p:txBody>
      </p:sp>
      <p:sp>
        <p:nvSpPr>
          <p:cNvPr id="36" name="Text Box 19"/>
          <p:cNvSpPr txBox="1">
            <a:spLocks noChangeArrowheads="1"/>
          </p:cNvSpPr>
          <p:nvPr/>
        </p:nvSpPr>
        <p:spPr bwMode="auto">
          <a:xfrm>
            <a:off x="-396552" y="2420888"/>
            <a:ext cx="4968552" cy="230832"/>
          </a:xfrm>
          <a:prstGeom prst="rect">
            <a:avLst/>
          </a:prstGeom>
          <a:noFill/>
          <a:ln w="9525">
            <a:noFill/>
            <a:miter lim="800000"/>
            <a:headEnd/>
            <a:tailEnd/>
          </a:ln>
        </p:spPr>
        <p:txBody>
          <a:bodyPr wrap="square">
            <a:spAutoFit/>
          </a:bodyPr>
          <a:lstStyle/>
          <a:p>
            <a:pPr>
              <a:defRPr/>
            </a:pPr>
            <a:r>
              <a:rPr lang="en-GB" sz="900" b="1" dirty="0">
                <a:latin typeface="+mj-lt"/>
              </a:rPr>
              <a:t>	               	</a:t>
            </a:r>
            <a:r>
              <a:rPr lang="en-GB" sz="900" b="1" dirty="0">
                <a:solidFill>
                  <a:srgbClr val="000000"/>
                </a:solidFill>
              </a:rPr>
              <a:t> O.NG.PCW.OKF.FAC.71300</a:t>
            </a:r>
            <a:endParaRPr lang="en-GB" sz="900" b="1" dirty="0">
              <a:solidFill>
                <a:srgbClr val="000000"/>
              </a:solidFill>
              <a:latin typeface="+mj-lt"/>
            </a:endParaRPr>
          </a:p>
        </p:txBody>
      </p:sp>
    </p:spTree>
  </p:cSld>
  <p:clrMapOvr>
    <a:masterClrMapping/>
  </p:clrMapOvr>
  <p:transition>
    <p:fade/>
  </p:transition>
</p:sld>
</file>

<file path=ppt/theme/theme1.xml><?xml version="1.0" encoding="utf-8"?>
<a:theme xmlns:a="http://schemas.openxmlformats.org/drawingml/2006/main" name="Shell layouts without footer">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9848</TotalTime>
  <Words>316</Words>
  <Application>Microsoft Office PowerPoint</Application>
  <PresentationFormat>On-screen Show (4:3)</PresentationFormat>
  <Paragraphs>40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Futura</vt:lpstr>
      <vt:lpstr>Futura Medium</vt:lpstr>
      <vt:lpstr>Webdings</vt:lpstr>
      <vt:lpstr>Wingdings</vt:lpstr>
      <vt:lpstr>Shell layouts without footer</vt:lpstr>
      <vt:lpstr>Power Opukushi Military Camp from the AG Booster Station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UI Improvement Initiative – One Page Charter</dc:title>
  <dc:creator>Philip Sullivan</dc:creator>
  <cp:lastModifiedBy>Omoifo, Onotie SPDC-UPC/G/UWU</cp:lastModifiedBy>
  <cp:revision>306</cp:revision>
  <dcterms:created xsi:type="dcterms:W3CDTF">2010-05-12T08:14:51Z</dcterms:created>
  <dcterms:modified xsi:type="dcterms:W3CDTF">2021-02-18T16:03:52Z</dcterms:modified>
</cp:coreProperties>
</file>