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24" r:id="rId1"/>
  </p:sldMasterIdLst>
  <p:notesMasterIdLst>
    <p:notesMasterId r:id="rId16"/>
  </p:notesMasterIdLst>
  <p:handoutMasterIdLst>
    <p:handoutMasterId r:id="rId17"/>
  </p:handoutMasterIdLst>
  <p:sldIdLst>
    <p:sldId id="1549" r:id="rId2"/>
    <p:sldId id="1648" r:id="rId3"/>
    <p:sldId id="1655" r:id="rId4"/>
    <p:sldId id="1670" r:id="rId5"/>
    <p:sldId id="1671" r:id="rId6"/>
    <p:sldId id="1654" r:id="rId7"/>
    <p:sldId id="1661" r:id="rId8"/>
    <p:sldId id="1663" r:id="rId9"/>
    <p:sldId id="1665" r:id="rId10"/>
    <p:sldId id="356" r:id="rId11"/>
    <p:sldId id="1668" r:id="rId12"/>
    <p:sldId id="1667" r:id="rId13"/>
    <p:sldId id="1642" r:id="rId14"/>
    <p:sldId id="1658" r:id="rId15"/>
  </p:sldIdLst>
  <p:sldSz cx="12192000" cy="6858000"/>
  <p:notesSz cx="6797675" cy="9926638"/>
  <p:embeddedFontLst>
    <p:embeddedFont>
      <p:font typeface="ShellBold" panose="020B0604020202020204" charset="0"/>
      <p:regular r:id="rId18"/>
      <p:bold r:id="rId19"/>
    </p:embeddedFont>
    <p:embeddedFont>
      <p:font typeface="ShellMedium" panose="020B0604020202020204" charset="0"/>
      <p:regular r:id="rId20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448" autoAdjust="0"/>
  </p:normalViewPr>
  <p:slideViewPr>
    <p:cSldViewPr snapToGrid="0" snapToObjects="1" showGuides="1">
      <p:cViewPr varScale="1">
        <p:scale>
          <a:sx n="67" d="100"/>
          <a:sy n="67" d="100"/>
        </p:scale>
        <p:origin x="64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39601" cy="39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ebe.debekeme\AppData\Local\Microsoft\Windows\INetCache\Content.Outlook\5HX2CCN5\Here_Analysis_Nov%202019%20to%20May%202021%20Deferment%20Record%20for%20Etelebou%20FS%20(003)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iebe.debekeme\AppData\Local\Microsoft\Windows\INetCache\Content.Outlook\5HX2CCN5\Here_Analysis_Nov%202019%20to%20May%202021%20Deferment%20Record%20for%20Etelebou%20FS%20(003)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Chart%20in%20Microsoft%20PowerPoint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[Here_Analysis_Nov 2019 to May 2021 Deferment Record for Etelebou FS.xlsx]timeline (2)!PivotTable1</c:name>
    <c:fmtId val="42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1.4360313315926906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1.5665796344647542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-1.4360313315926894E-2"/>
              <c:y val="-3.321033210332103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1.3054830287206266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1.4360313315926894E-2"/>
              <c:y val="-7.011070110701106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1.4360313315926894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1.3054830287206266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1.3054830287206266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-1.3054830287206266E-2"/>
              <c:y val="-7.7490774907749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1.4360313315926894E-2"/>
              <c:y val="-9.225092250922509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layout>
            <c:manualLayout>
              <c:x val="-1.4360313315926894E-2"/>
              <c:y val="-8.8560885608856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-1.4360313315926894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1.3054830287206266E-2"/>
              <c:y val="-8.1180811808118078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1.1749347258485639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1.4360313315926796E-2"/>
              <c:y val="-7.7490774907749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0"/>
              <c:y val="2.952029520295202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layout>
            <c:manualLayout>
              <c:x val="0"/>
              <c:y val="2.952029520295202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46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'timeline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'timeline (2)'!$A$4:$A$20</c:f>
              <c:multiLvlStrCache>
                <c:ptCount val="14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</c:lvl>
                <c:lvl>
                  <c:pt idx="0">
                    <c:v>2020</c:v>
                  </c:pt>
                  <c:pt idx="9">
                    <c:v>2021</c:v>
                  </c:pt>
                </c:lvl>
              </c:multiLvlStrCache>
            </c:multiLvlStrRef>
          </c:cat>
          <c:val>
            <c:numRef>
              <c:f>'timeline (2)'!$B$4:$B$20</c:f>
              <c:numCache>
                <c:formatCode>General</c:formatCode>
                <c:ptCount val="14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10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1-4215-B740-C7FA2CB9FC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20541896"/>
        <c:axId val="520542224"/>
      </c:barChart>
      <c:catAx>
        <c:axId val="52054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2224"/>
        <c:crosses val="autoZero"/>
        <c:auto val="1"/>
        <c:lblAlgn val="ctr"/>
        <c:lblOffset val="100"/>
        <c:noMultiLvlLbl val="0"/>
      </c:catAx>
      <c:valAx>
        <c:axId val="52054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0541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[Here_Analysis_Nov 2019 to May 2021 Deferment Record for Etelebou FS.xlsx]timeline (2)!PivotTable1</c:name>
    <c:fmtId val="42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1.4360313315926906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1.5665796344647542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-1.4360313315926894E-2"/>
              <c:y val="-3.321033210332103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1.3054830287206266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1.4360313315926894E-2"/>
              <c:y val="-7.011070110701106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1.4360313315926894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1.3054830287206266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1.3054830287206266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-1.3054830287206266E-2"/>
              <c:y val="-7.7490774907749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1.4360313315926894E-2"/>
              <c:y val="-9.225092250922509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layout>
            <c:manualLayout>
              <c:x val="-1.4360313315926894E-2"/>
              <c:y val="-8.8560885608856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-1.4360313315926894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1.3054830287206266E-2"/>
              <c:y val="-8.1180811808118078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1.1749347258485639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1.4360313315926796E-2"/>
              <c:y val="-7.7490774907749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0"/>
              <c:y val="2.952029520295202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dLbl>
          <c:idx val="0"/>
          <c:layout>
            <c:manualLayout>
              <c:x val="0"/>
              <c:y val="2.952029520295202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>
                <a:lumMod val="60000"/>
              </a:schemeClr>
            </a:solidFill>
            <a:ln w="9525">
              <a:solidFill>
                <a:schemeClr val="accent3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4">
                <a:lumMod val="60000"/>
              </a:schemeClr>
            </a:solidFill>
            <a:ln w="9525">
              <a:solidFill>
                <a:schemeClr val="accent4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5">
                <a:lumMod val="60000"/>
              </a:schemeClr>
            </a:solidFill>
            <a:ln w="9525">
              <a:solidFill>
                <a:schemeClr val="accent5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6">
                <a:lumMod val="60000"/>
              </a:schemeClr>
            </a:solidFill>
            <a:ln w="9525">
              <a:solidFill>
                <a:schemeClr val="accent6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>
                <a:lumMod val="80000"/>
                <a:lumOff val="20000"/>
              </a:schemeClr>
            </a:solidFill>
            <a:ln w="9525">
              <a:solidFill>
                <a:schemeClr val="accent1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>
                <a:lumMod val="80000"/>
                <a:lumOff val="20000"/>
              </a:schemeClr>
            </a:solidFill>
            <a:ln w="9525">
              <a:solidFill>
                <a:schemeClr val="accent2">
                  <a:lumMod val="80000"/>
                  <a:lumOff val="2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</c:pivotFmt>
      <c:pivotFmt>
        <c:idx val="46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2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3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4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5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6">
              <a:lumMod val="6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73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4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5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6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7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8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1"/>
          <c:showPercent val="0"/>
          <c:showBubbleSize val="0"/>
          <c:separator>
</c:separator>
          <c:extLst>
            <c:ext xmlns:c15="http://schemas.microsoft.com/office/drawing/2012/chart" uri="{CE6537A1-D6FC-4f65-9D91-7224C49458BB}"/>
          </c:extLst>
        </c:dLbl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'timeline (2)'!$B$3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'timeline (2)'!$A$4:$A$20</c:f>
              <c:multiLvlStrCache>
                <c:ptCount val="14"/>
                <c:lvl>
                  <c:pt idx="0">
                    <c:v>Apr</c:v>
                  </c:pt>
                  <c:pt idx="1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6">
                    <c:v>Oct</c:v>
                  </c:pt>
                  <c:pt idx="7">
                    <c:v>Nov</c:v>
                  </c:pt>
                  <c:pt idx="8">
                    <c:v>Dec</c:v>
                  </c:pt>
                  <c:pt idx="9">
                    <c:v>Jan</c:v>
                  </c:pt>
                  <c:pt idx="10">
                    <c:v>Feb</c:v>
                  </c:pt>
                  <c:pt idx="11">
                    <c:v>Mar</c:v>
                  </c:pt>
                  <c:pt idx="12">
                    <c:v>Apr</c:v>
                  </c:pt>
                  <c:pt idx="13">
                    <c:v>May</c:v>
                  </c:pt>
                </c:lvl>
                <c:lvl>
                  <c:pt idx="0">
                    <c:v>2020</c:v>
                  </c:pt>
                  <c:pt idx="9">
                    <c:v>2021</c:v>
                  </c:pt>
                </c:lvl>
              </c:multiLvlStrCache>
            </c:multiLvlStrRef>
          </c:cat>
          <c:val>
            <c:numRef>
              <c:f>'timeline (2)'!$B$4:$B$20</c:f>
              <c:numCache>
                <c:formatCode>General</c:formatCode>
                <c:ptCount val="14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</c:v>
                </c:pt>
                <c:pt idx="5">
                  <c:v>6</c:v>
                </c:pt>
                <c:pt idx="6">
                  <c:v>2</c:v>
                </c:pt>
                <c:pt idx="7">
                  <c:v>2</c:v>
                </c:pt>
                <c:pt idx="8">
                  <c:v>10</c:v>
                </c:pt>
                <c:pt idx="9">
                  <c:v>3</c:v>
                </c:pt>
                <c:pt idx="10">
                  <c:v>5</c:v>
                </c:pt>
                <c:pt idx="11">
                  <c:v>6</c:v>
                </c:pt>
                <c:pt idx="12">
                  <c:v>1</c:v>
                </c:pt>
                <c:pt idx="1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191-4215-B740-C7FA2CB9FC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520541896"/>
        <c:axId val="520542224"/>
      </c:barChart>
      <c:catAx>
        <c:axId val="52054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2224"/>
        <c:crosses val="autoZero"/>
        <c:auto val="1"/>
        <c:lblAlgn val="ctr"/>
        <c:lblOffset val="100"/>
        <c:noMultiLvlLbl val="0"/>
      </c:catAx>
      <c:valAx>
        <c:axId val="520542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20541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[Here_Analysis_Nov 2019 to May 2021 Deferment Record for Etelebou FS (003).xlsx]Sheet3!PivotTable1</c:name>
    <c:fmtId val="3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Trips</a:t>
            </a:r>
            <a:r>
              <a:rPr lang="en-US" baseline="0"/>
              <a:t> by Causes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1.4360313315926906E-2"/>
              <c:y val="-8.8560885608856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1.5665796344647542E-2"/>
              <c:y val="-7.380073800738007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dLbl>
          <c:idx val="0"/>
          <c:layout>
            <c:manualLayout>
              <c:x val="-1.4360313315926894E-2"/>
              <c:y val="-3.3210332103321034E-2"/>
            </c:manualLayout>
          </c:layout>
          <c:spPr>
            <a:noFill/>
            <a:ln>
              <a:noFill/>
            </a:ln>
            <a:effectLst/>
          </c:spPr>
          <c:txPr>
            <a:bodyPr rot="-9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dLbl>
          <c:idx val="0"/>
          <c:layout>
            <c:manualLayout>
              <c:x val="-1.3054830287206266E-2"/>
              <c:y val="-7.380073800738007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dLbl>
          <c:idx val="0"/>
          <c:layout>
            <c:manualLayout>
              <c:x val="-1.4360313315926894E-2"/>
              <c:y val="-8.8560885608856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dLbl>
          <c:idx val="0"/>
          <c:layout>
            <c:manualLayout>
              <c:x val="-1.3054830287206266E-2"/>
              <c:y val="-8.487084870848715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dLbl>
          <c:idx val="0"/>
          <c:layout>
            <c:manualLayout>
              <c:x val="-1.3054830287206266E-2"/>
              <c:y val="-8.487084870848708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dLbl>
          <c:idx val="0"/>
          <c:layout>
            <c:manualLayout>
              <c:x val="-1.3054830287206266E-2"/>
              <c:y val="-7.7490774907749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dLbl>
          <c:idx val="0"/>
          <c:layout>
            <c:manualLayout>
              <c:x val="-1.4360313315926894E-2"/>
              <c:y val="-9.225092250922509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dLbl>
          <c:idx val="0"/>
          <c:layout>
            <c:manualLayout>
              <c:x val="-1.4360313315926894E-2"/>
              <c:y val="-8.856088560885608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dLbl>
          <c:idx val="0"/>
          <c:layout>
            <c:manualLayout>
              <c:x val="-1.4360313315926894E-2"/>
              <c:y val="-8.487084870848708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dLbl>
          <c:idx val="0"/>
          <c:layout>
            <c:manualLayout>
              <c:x val="-1.3054830287206266E-2"/>
              <c:y val="-8.1180811808118078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dLbl>
          <c:idx val="0"/>
          <c:layout>
            <c:manualLayout>
              <c:x val="-1.1749347258485639E-2"/>
              <c:y val="-8.487084870848715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dLbl>
          <c:idx val="0"/>
          <c:layout>
            <c:manualLayout>
              <c:x val="-1.4360313315926796E-2"/>
              <c:y val="-7.749077490774908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2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</c:pivotFmt>
      <c:pivotFmt>
        <c:idx val="26"/>
      </c:pivotFmt>
      <c:pivotFmt>
        <c:idx val="27"/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3134759976865239E-2"/>
              <c:y val="-3.942652329749107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dLbl>
          <c:idx val="0"/>
          <c:layout>
            <c:manualLayout>
              <c:x val="-2.197802197802198E-2"/>
              <c:y val="-4.659498207885304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5037593984962405E-2"/>
              <c:y val="-3.58422939068100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5037593984962405E-2"/>
              <c:y val="-3.58422939068100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5037593984962405E-2"/>
              <c:y val="-3.58422939068100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Sheet3!$C$3</c:f>
              <c:strCache>
                <c:ptCount val="1"/>
                <c:pt idx="0">
                  <c:v>Count of *Unique Trips Count2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Sheet3!$A$4:$A$19</c:f>
              <c:strCache>
                <c:ptCount val="15"/>
                <c:pt idx="0">
                  <c:v>High level in Vessels</c:v>
                </c:pt>
                <c:pt idx="1">
                  <c:v>Well issues</c:v>
                </c:pt>
                <c:pt idx="2">
                  <c:v>CPF issues</c:v>
                </c:pt>
                <c:pt idx="3">
                  <c:v>Trip Cause unspecified</c:v>
                </c:pt>
                <c:pt idx="4">
                  <c:v>pump issues</c:v>
                </c:pt>
                <c:pt idx="5">
                  <c:v>Low Instrument gas</c:v>
                </c:pt>
                <c:pt idx="6">
                  <c:v>Recirculation valve</c:v>
                </c:pt>
                <c:pt idx="7">
                  <c:v>Low Pumpline (Cause unspecified)</c:v>
                </c:pt>
                <c:pt idx="8">
                  <c:v>RSP spurious signal</c:v>
                </c:pt>
                <c:pt idx="9">
                  <c:v>leak - flowline</c:v>
                </c:pt>
                <c:pt idx="10">
                  <c:v>ESD - QAW valve</c:v>
                </c:pt>
                <c:pt idx="11">
                  <c:v>Delivery line Pressure - Low</c:v>
                </c:pt>
                <c:pt idx="12">
                  <c:v>Spurious discharge pressure transmitter</c:v>
                </c:pt>
                <c:pt idx="13">
                  <c:v>Pumpline Pressure - High</c:v>
                </c:pt>
                <c:pt idx="14">
                  <c:v>LP Sep 2 MSDV</c:v>
                </c:pt>
              </c:strCache>
            </c:strRef>
          </c:cat>
          <c:val>
            <c:numRef>
              <c:f>Sheet3!$C$4:$C$19</c:f>
              <c:numCache>
                <c:formatCode>General</c:formatCode>
                <c:ptCount val="15"/>
                <c:pt idx="0">
                  <c:v>12</c:v>
                </c:pt>
                <c:pt idx="1">
                  <c:v>9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11-4331-82EB-3BC062C30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520541896"/>
        <c:axId val="520542224"/>
      </c:barChart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Count of *Unique Trips Count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D211-4331-82EB-3BC062C30F43}"/>
              </c:ext>
            </c:extLst>
          </c:dPt>
          <c:dLbls>
            <c:dLbl>
              <c:idx val="7"/>
              <c:layout>
                <c:manualLayout>
                  <c:x val="-1.5037593984962405E-2"/>
                  <c:y val="-3.584229390681003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D211-4331-82EB-3BC062C30F4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Sheet3!$A$4:$A$19</c:f>
              <c:strCache>
                <c:ptCount val="15"/>
                <c:pt idx="0">
                  <c:v>High level in Vessels</c:v>
                </c:pt>
                <c:pt idx="1">
                  <c:v>Well issues</c:v>
                </c:pt>
                <c:pt idx="2">
                  <c:v>CPF issues</c:v>
                </c:pt>
                <c:pt idx="3">
                  <c:v>Trip Cause unspecified</c:v>
                </c:pt>
                <c:pt idx="4">
                  <c:v>pump issues</c:v>
                </c:pt>
                <c:pt idx="5">
                  <c:v>Low Instrument gas</c:v>
                </c:pt>
                <c:pt idx="6">
                  <c:v>Recirculation valve</c:v>
                </c:pt>
                <c:pt idx="7">
                  <c:v>Low Pumpline (Cause unspecified)</c:v>
                </c:pt>
                <c:pt idx="8">
                  <c:v>RSP spurious signal</c:v>
                </c:pt>
                <c:pt idx="9">
                  <c:v>leak - flowline</c:v>
                </c:pt>
                <c:pt idx="10">
                  <c:v>ESD - QAW valve</c:v>
                </c:pt>
                <c:pt idx="11">
                  <c:v>Delivery line Pressure - Low</c:v>
                </c:pt>
                <c:pt idx="12">
                  <c:v>Spurious discharge pressure transmitter</c:v>
                </c:pt>
                <c:pt idx="13">
                  <c:v>Pumpline Pressure - High</c:v>
                </c:pt>
                <c:pt idx="14">
                  <c:v>LP Sep 2 MSDV</c:v>
                </c:pt>
              </c:strCache>
            </c:strRef>
          </c:cat>
          <c:val>
            <c:numRef>
              <c:f>Sheet3!$B$4:$B$19</c:f>
              <c:numCache>
                <c:formatCode>0.00%</c:formatCode>
                <c:ptCount val="15"/>
                <c:pt idx="0">
                  <c:v>0.21428571428571427</c:v>
                </c:pt>
                <c:pt idx="1">
                  <c:v>0.375</c:v>
                </c:pt>
                <c:pt idx="2">
                  <c:v>0.5</c:v>
                </c:pt>
                <c:pt idx="3">
                  <c:v>0.6071428571428571</c:v>
                </c:pt>
                <c:pt idx="4">
                  <c:v>0.6964285714285714</c:v>
                </c:pt>
                <c:pt idx="5">
                  <c:v>0.7678571428571429</c:v>
                </c:pt>
                <c:pt idx="6">
                  <c:v>0.8214285714285714</c:v>
                </c:pt>
                <c:pt idx="7">
                  <c:v>0.875</c:v>
                </c:pt>
                <c:pt idx="8">
                  <c:v>0.8928571428571429</c:v>
                </c:pt>
                <c:pt idx="9">
                  <c:v>0.9107142857142857</c:v>
                </c:pt>
                <c:pt idx="10">
                  <c:v>0.9285714285714286</c:v>
                </c:pt>
                <c:pt idx="11">
                  <c:v>0.9464285714285714</c:v>
                </c:pt>
                <c:pt idx="12">
                  <c:v>0.9642857142857143</c:v>
                </c:pt>
                <c:pt idx="13">
                  <c:v>0.9821428571428571</c:v>
                </c:pt>
                <c:pt idx="14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211-4331-82EB-3BC062C30F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13043800"/>
        <c:axId val="713042488"/>
      </c:lineChart>
      <c:catAx>
        <c:axId val="52054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2224"/>
        <c:crosses val="autoZero"/>
        <c:auto val="1"/>
        <c:lblAlgn val="ctr"/>
        <c:lblOffset val="100"/>
        <c:noMultiLvlLbl val="0"/>
      </c:catAx>
      <c:valAx>
        <c:axId val="5205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Trip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1896"/>
        <c:crosses val="autoZero"/>
        <c:crossBetween val="between"/>
      </c:valAx>
      <c:valAx>
        <c:axId val="713042488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13043800"/>
        <c:crosses val="max"/>
        <c:crossBetween val="between"/>
      </c:valAx>
      <c:catAx>
        <c:axId val="7130438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13042488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[Here_Analysis_Nov 2019 to May 2021 Deferment Record for Etelebou FS (003).xlsx]Sheet3 (2)!PivotTable1</c:name>
    <c:fmtId val="24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906E-2"/>
              <c:y val="-8.8560885608856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5665796344647542E-2"/>
              <c:y val="-7.380073800738007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3.3210332103321034E-2"/>
            </c:manualLayout>
          </c:layout>
          <c:spPr>
            <a:noFill/>
            <a:ln>
              <a:noFill/>
            </a:ln>
            <a:effectLst/>
          </c:spPr>
          <c:txPr>
            <a:bodyPr rot="-9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7.380073800738007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8.8560885608856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8.487084870848715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8.487084870848708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7.7490774907749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9.225092250922509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8.856088560885608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8.487084870848708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8.1180811808118078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1749347258485639E-2"/>
              <c:y val="-8.487084870848715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796E-2"/>
              <c:y val="-7.749077490774908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</c:spPr>
        <c:dLbl>
          <c:idx val="0"/>
          <c:layout>
            <c:manualLayout>
              <c:x val="0"/>
              <c:y val="2.95202952029520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-414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140000" spcFirstLastPara="1" vertOverflow="clip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5"/>
        <c:dLbl>
          <c:idx val="0"/>
          <c:layout>
            <c:manualLayout>
              <c:x val="-3.4702139965297842E-2"/>
              <c:y val="-9.318996415770615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4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7"/>
        <c:spPr>
          <a:solidFill>
            <a:schemeClr val="accent2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-414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5"/>
        <c:spPr>
          <a:solidFill>
            <a:schemeClr val="accent2"/>
          </a:solidFill>
          <a:ln>
            <a:noFill/>
          </a:ln>
          <a:effectLst/>
        </c:spPr>
      </c:pivotFmt>
      <c:pivotFmt>
        <c:idx val="8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-414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8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9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0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6.1837632024778613E-2"/>
          <c:y val="3.0465784111210363E-2"/>
          <c:w val="0.85921130064764095"/>
          <c:h val="0.63512483828176092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'Sheet3 (2)'!$C$3</c:f>
              <c:strCache>
                <c:ptCount val="1"/>
                <c:pt idx="0">
                  <c:v>Count of *Unique Trips Count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E626-405A-8463-778868594F35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E626-405A-8463-778868594F35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E626-405A-8463-778868594F35}"/>
              </c:ext>
            </c:extLst>
          </c:dPt>
          <c:cat>
            <c:strRef>
              <c:f>'Sheet3 (2)'!$A$4:$A$19</c:f>
              <c:strCache>
                <c:ptCount val="15"/>
                <c:pt idx="0">
                  <c:v>High level in Vessels</c:v>
                </c:pt>
                <c:pt idx="1">
                  <c:v>Well issues</c:v>
                </c:pt>
                <c:pt idx="2">
                  <c:v>CPF issues</c:v>
                </c:pt>
                <c:pt idx="3">
                  <c:v>Trip Cause unspecified</c:v>
                </c:pt>
                <c:pt idx="4">
                  <c:v>pump issues</c:v>
                </c:pt>
                <c:pt idx="5">
                  <c:v>Low Instrument gas</c:v>
                </c:pt>
                <c:pt idx="6">
                  <c:v>Low Pumpline (Cause unspecified)</c:v>
                </c:pt>
                <c:pt idx="7">
                  <c:v>Recirculation valve</c:v>
                </c:pt>
                <c:pt idx="8">
                  <c:v>Spurious discharge pressure transmitter</c:v>
                </c:pt>
                <c:pt idx="9">
                  <c:v>LP Sep 2 MSDV</c:v>
                </c:pt>
                <c:pt idx="10">
                  <c:v>ESD - QAW valve</c:v>
                </c:pt>
                <c:pt idx="11">
                  <c:v>Pumpline Pressure - High</c:v>
                </c:pt>
                <c:pt idx="12">
                  <c:v>RSP spurious signal</c:v>
                </c:pt>
                <c:pt idx="13">
                  <c:v>leak - flowline</c:v>
                </c:pt>
                <c:pt idx="14">
                  <c:v>Delivery line Pressure - Low</c:v>
                </c:pt>
              </c:strCache>
            </c:strRef>
          </c:cat>
          <c:val>
            <c:numRef>
              <c:f>'Sheet3 (2)'!$C$4:$C$19</c:f>
              <c:numCache>
                <c:formatCode>General</c:formatCode>
                <c:ptCount val="15"/>
                <c:pt idx="0">
                  <c:v>12</c:v>
                </c:pt>
                <c:pt idx="1">
                  <c:v>9</c:v>
                </c:pt>
                <c:pt idx="2">
                  <c:v>7</c:v>
                </c:pt>
                <c:pt idx="3">
                  <c:v>6</c:v>
                </c:pt>
                <c:pt idx="4">
                  <c:v>5</c:v>
                </c:pt>
                <c:pt idx="5">
                  <c:v>4</c:v>
                </c:pt>
                <c:pt idx="6">
                  <c:v>3</c:v>
                </c:pt>
                <c:pt idx="7">
                  <c:v>3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626-405A-8463-778868594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0541896"/>
        <c:axId val="520542224"/>
      </c:barChart>
      <c:lineChart>
        <c:grouping val="standard"/>
        <c:varyColors val="0"/>
        <c:ser>
          <c:idx val="0"/>
          <c:order val="0"/>
          <c:tx>
            <c:strRef>
              <c:f>'Sheet3 (2)'!$B$3</c:f>
              <c:strCache>
                <c:ptCount val="1"/>
                <c:pt idx="0">
                  <c:v>Sum of Deferred Oil plus Cond bbls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E626-405A-8463-778868594F35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26-405A-8463-778868594F35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26-405A-8463-778868594F35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E626-405A-8463-778868594F35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E626-405A-8463-778868594F35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E626-405A-8463-778868594F35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E626-405A-8463-778868594F35}"/>
              </c:ext>
            </c:extLst>
          </c:dPt>
          <c:dPt>
            <c:idx val="7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E626-405A-8463-778868594F35}"/>
              </c:ext>
            </c:extLst>
          </c:dPt>
          <c:dPt>
            <c:idx val="8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2-E626-405A-8463-778868594F35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3-E626-405A-8463-778868594F35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4-E626-405A-8463-778868594F35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6-E626-405A-8463-778868594F35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8-E626-405A-8463-778868594F35}"/>
              </c:ext>
            </c:extLst>
          </c:dPt>
          <c:dPt>
            <c:idx val="13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9-E626-405A-8463-778868594F35}"/>
              </c:ext>
            </c:extLst>
          </c:dPt>
          <c:dPt>
            <c:idx val="14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B-E626-405A-8463-778868594F35}"/>
              </c:ext>
            </c:extLst>
          </c:dPt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C-E626-405A-8463-778868594F35}"/>
              </c:ext>
            </c:extLst>
          </c:dPt>
          <c:dPt>
            <c:idx val="16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D-E626-405A-8463-778868594F35}"/>
              </c:ext>
            </c:extLst>
          </c:dPt>
          <c:dPt>
            <c:idx val="1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1E-E626-405A-8463-778868594F35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-414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'Sheet3 (2)'!$A$4:$A$19</c:f>
              <c:strCache>
                <c:ptCount val="15"/>
                <c:pt idx="0">
                  <c:v>High level in Vessels</c:v>
                </c:pt>
                <c:pt idx="1">
                  <c:v>Well issues</c:v>
                </c:pt>
                <c:pt idx="2">
                  <c:v>CPF issues</c:v>
                </c:pt>
                <c:pt idx="3">
                  <c:v>Trip Cause unspecified</c:v>
                </c:pt>
                <c:pt idx="4">
                  <c:v>pump issues</c:v>
                </c:pt>
                <c:pt idx="5">
                  <c:v>Low Instrument gas</c:v>
                </c:pt>
                <c:pt idx="6">
                  <c:v>Low Pumpline (Cause unspecified)</c:v>
                </c:pt>
                <c:pt idx="7">
                  <c:v>Recirculation valve</c:v>
                </c:pt>
                <c:pt idx="8">
                  <c:v>Spurious discharge pressure transmitter</c:v>
                </c:pt>
                <c:pt idx="9">
                  <c:v>LP Sep 2 MSDV</c:v>
                </c:pt>
                <c:pt idx="10">
                  <c:v>ESD - QAW valve</c:v>
                </c:pt>
                <c:pt idx="11">
                  <c:v>Pumpline Pressure - High</c:v>
                </c:pt>
                <c:pt idx="12">
                  <c:v>RSP spurious signal</c:v>
                </c:pt>
                <c:pt idx="13">
                  <c:v>leak - flowline</c:v>
                </c:pt>
                <c:pt idx="14">
                  <c:v>Delivery line Pressure - Low</c:v>
                </c:pt>
              </c:strCache>
            </c:strRef>
          </c:cat>
          <c:val>
            <c:numRef>
              <c:f>'Sheet3 (2)'!$B$4:$B$19</c:f>
              <c:numCache>
                <c:formatCode>General</c:formatCode>
                <c:ptCount val="15"/>
                <c:pt idx="0">
                  <c:v>5047.2446404086813</c:v>
                </c:pt>
                <c:pt idx="1">
                  <c:v>177995.9259169845</c:v>
                </c:pt>
                <c:pt idx="2">
                  <c:v>3181.4075770652234</c:v>
                </c:pt>
                <c:pt idx="3">
                  <c:v>4685.8022370465942</c:v>
                </c:pt>
                <c:pt idx="4">
                  <c:v>5218.6013204471747</c:v>
                </c:pt>
                <c:pt idx="5">
                  <c:v>912.43967179986657</c:v>
                </c:pt>
                <c:pt idx="6">
                  <c:v>3365.0702550568549</c:v>
                </c:pt>
                <c:pt idx="7">
                  <c:v>3652.1667738898009</c:v>
                </c:pt>
                <c:pt idx="8">
                  <c:v>1198.8118564930846</c:v>
                </c:pt>
                <c:pt idx="9">
                  <c:v>645.16095147107103</c:v>
                </c:pt>
                <c:pt idx="10">
                  <c:v>268.1267346998689</c:v>
                </c:pt>
                <c:pt idx="11">
                  <c:v>572.93903829777605</c:v>
                </c:pt>
                <c:pt idx="12">
                  <c:v>688.72509519860205</c:v>
                </c:pt>
                <c:pt idx="13">
                  <c:v>5723.11725156182</c:v>
                </c:pt>
                <c:pt idx="14">
                  <c:v>154.7736346058519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F-E626-405A-8463-778868594F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7440688"/>
        <c:axId val="697444952"/>
      </c:lineChart>
      <c:catAx>
        <c:axId val="52054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2224"/>
        <c:crosses val="autoZero"/>
        <c:auto val="1"/>
        <c:lblAlgn val="ctr"/>
        <c:lblOffset val="100"/>
        <c:noMultiLvlLbl val="0"/>
      </c:catAx>
      <c:valAx>
        <c:axId val="5205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Trip</a:t>
                </a:r>
                <a:r>
                  <a:rPr lang="en-US" baseline="0"/>
                  <a:t>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1896"/>
        <c:crosses val="autoZero"/>
        <c:crossBetween val="between"/>
      </c:valAx>
      <c:valAx>
        <c:axId val="697444952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Oil deferment (bbl)</a:t>
                </a:r>
              </a:p>
            </c:rich>
          </c:tx>
          <c:layout>
            <c:manualLayout>
              <c:xMode val="edge"/>
              <c:yMode val="edge"/>
              <c:x val="0.97308366052552098"/>
              <c:y val="0.262778137886007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7440688"/>
        <c:crosses val="max"/>
        <c:crossBetween val="between"/>
      </c:valAx>
      <c:catAx>
        <c:axId val="6974406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9744495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5967585509814428"/>
          <c:y val="0.89438713320482111"/>
          <c:w val="0.21750322572594433"/>
          <c:h val="8.41136179989468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[Here_Analysis_Nov 2019 to May 2021 Deferment Record for Etelebou FS.xlsx]Sheet3 (4)!PivotTable1</c:name>
    <c:fmtId val="21"/>
  </c:pivotSource>
  <c:chart>
    <c:autoTitleDeleted val="1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1.4360313315926906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1.5665796344647542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-1.4360313315926894E-2"/>
              <c:y val="-3.321033210332103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1.3054830287206266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1.4360313315926894E-2"/>
              <c:y val="-7.011070110701106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1.4360313315926894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1.3054830287206266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1.3054830287206266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-1.3054830287206266E-2"/>
              <c:y val="-7.7490774907749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1.4360313315926894E-2"/>
              <c:y val="-9.225092250922509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layout>
            <c:manualLayout>
              <c:x val="-1.4360313315926894E-2"/>
              <c:y val="-8.8560885608856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-1.4360313315926894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1.3054830287206266E-2"/>
              <c:y val="-8.1180811808118078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1.1749347258485639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1.4360313315926796E-2"/>
              <c:y val="-7.7490774907749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0"/>
              <c:y val="2.952029520295202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  <c:dLbl>
          <c:idx val="0"/>
          <c:layout>
            <c:manualLayout>
              <c:x val="-1.4360313315926894E-2"/>
              <c:y val="-7.011070110701106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  <c:dLbl>
          <c:idx val="0"/>
          <c:layout>
            <c:manualLayout>
              <c:x val="-3.4702139965297842E-2"/>
              <c:y val="-9.318996415770615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9661585824039199"/>
          <c:y val="0.25605791211582424"/>
          <c:w val="0.43442434068211111"/>
          <c:h val="0.68720922693446485"/>
        </c:manualLayout>
      </c:layout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[Here_Analysis_Nov 2019 to May 2021 Deferment Record for Etelebou FS (003).xlsx]Sheet3 (4)!PivotTable1</c:name>
    <c:fmtId val="2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layout>
            <c:manualLayout>
              <c:x val="-1.4360313315926906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layout>
            <c:manualLayout>
              <c:x val="-1.5665796344647542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-1.4360313315926894E-2"/>
              <c:y val="-3.321033210332103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layout>
            <c:manualLayout>
              <c:x val="-1.3054830287206266E-2"/>
              <c:y val="-7.380073800738007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layout>
            <c:manualLayout>
              <c:x val="-1.4360313315926894E-2"/>
              <c:y val="-7.011070110701106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layout>
            <c:manualLayout>
              <c:x val="-1.4360313315926894E-2"/>
              <c:y val="-8.8560885608856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layout>
            <c:manualLayout>
              <c:x val="-1.3054830287206266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layout>
            <c:manualLayout>
              <c:x val="-1.3054830287206266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layout>
            <c:manualLayout>
              <c:x val="-1.3054830287206266E-2"/>
              <c:y val="-7.749077490774915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layout>
            <c:manualLayout>
              <c:x val="-1.4360313315926894E-2"/>
              <c:y val="-9.2250922509225092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dLbl>
          <c:idx val="0"/>
          <c:layout>
            <c:manualLayout>
              <c:x val="-1.4360313315926894E-2"/>
              <c:y val="-8.8560885608856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dLbl>
          <c:idx val="0"/>
          <c:layout>
            <c:manualLayout>
              <c:x val="-1.4360313315926894E-2"/>
              <c:y val="-8.487084870848708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dLbl>
          <c:idx val="0"/>
          <c:layout>
            <c:manualLayout>
              <c:x val="-1.3054830287206266E-2"/>
              <c:y val="-8.1180811808118078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dLbl>
          <c:idx val="0"/>
          <c:layout>
            <c:manualLayout>
              <c:x val="-1.1749347258485639E-2"/>
              <c:y val="-8.4870848708487157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dLbl>
          <c:idx val="0"/>
          <c:layout>
            <c:manualLayout>
              <c:x val="-1.4360313315926796E-2"/>
              <c:y val="-7.7490774907749083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dLbl>
          <c:idx val="0"/>
          <c:layout>
            <c:manualLayout>
              <c:x val="0"/>
              <c:y val="2.9520295202952029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</c:pivotFmt>
      <c:pivotFmt>
        <c:idx val="2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</c:pivotFmt>
      <c:pivotFmt>
        <c:idx val="31"/>
      </c:pivotFmt>
      <c:pivotFmt>
        <c:idx val="32"/>
      </c:pivotFmt>
      <c:pivotFmt>
        <c:idx val="33"/>
      </c:pivotFmt>
      <c:pivotFmt>
        <c:idx val="34"/>
        <c:dLbl>
          <c:idx val="0"/>
          <c:layout>
            <c:manualLayout>
              <c:x val="-1.4360313315926894E-2"/>
              <c:y val="-7.011070110701106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</c:pivotFmt>
      <c:pivotFmt>
        <c:idx val="36"/>
      </c:pivotFmt>
      <c:pivotFmt>
        <c:idx val="37"/>
      </c:pivotFmt>
      <c:pivotFmt>
        <c:idx val="38"/>
      </c:pivotFmt>
      <c:pivotFmt>
        <c:idx val="39"/>
      </c:pivotFmt>
      <c:pivotFmt>
        <c:idx val="40"/>
      </c:pivotFmt>
      <c:pivotFmt>
        <c:idx val="41"/>
      </c:pivotFmt>
      <c:pivotFmt>
        <c:idx val="42"/>
      </c:pivotFmt>
      <c:pivotFmt>
        <c:idx val="43"/>
      </c:pivotFmt>
      <c:pivotFmt>
        <c:idx val="44"/>
      </c:pivotFmt>
      <c:pivotFmt>
        <c:idx val="45"/>
        <c:dLbl>
          <c:idx val="0"/>
          <c:layout>
            <c:manualLayout>
              <c:x val="-3.4702139965297842E-2"/>
              <c:y val="-9.318996415770615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</c:pivotFmt>
      <c:pivotFmt>
        <c:idx val="4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29661585824039199"/>
          <c:y val="0.25605791211582424"/>
          <c:w val="0.43442434068211111"/>
          <c:h val="0.68720922693446485"/>
        </c:manualLayout>
      </c:layout>
      <c:pieChart>
        <c:varyColors val="1"/>
        <c:ser>
          <c:idx val="0"/>
          <c:order val="0"/>
          <c:tx>
            <c:strRef>
              <c:f>'Sheet3 (4)'!$B$3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37-40D5-A748-F92B9127828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37-40D5-A748-F92B912782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137-40D5-A748-F92B9127828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137-40D5-A748-F92B9127828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137-40D5-A748-F92B9127828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137-40D5-A748-F92B9127828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137-40D5-A748-F92B9127828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6137-40D5-A748-F92B9127828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137-40D5-A748-F92B91278288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6137-40D5-A748-F92B91278288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137-40D5-A748-F92B91278288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6137-40D5-A748-F92B91278288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6137-40D5-A748-F92B91278288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B-6137-40D5-A748-F92B91278288}"/>
              </c:ext>
            </c:extLst>
          </c:dPt>
          <c:dLbls>
            <c:dLbl>
              <c:idx val="1"/>
              <c:layout>
                <c:manualLayout>
                  <c:x val="1.2092234543980432E-2"/>
                  <c:y val="-4.6949114860142489E-4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137-40D5-A748-F92B91278288}"/>
                </c:ext>
              </c:extLst>
            </c:dLbl>
            <c:dLbl>
              <c:idx val="2"/>
              <c:layout>
                <c:manualLayout>
                  <c:x val="-4.7686248643003443E-2"/>
                  <c:y val="-0.11339225571452288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6137-40D5-A748-F92B91278288}"/>
                </c:ext>
              </c:extLst>
            </c:dLbl>
            <c:dLbl>
              <c:idx val="3"/>
              <c:layout>
                <c:manualLayout>
                  <c:x val="-5.8117436891069248E-2"/>
                  <c:y val="-5.8164322730037209E-2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137-40D5-A748-F92B91278288}"/>
                </c:ext>
              </c:extLst>
            </c:dLbl>
            <c:dLbl>
              <c:idx val="4"/>
              <c:layout>
                <c:manualLayout>
                  <c:x val="-9.5719448681481287E-3"/>
                  <c:y val="-0.12735941037873527"/>
                </c:manualLayout>
              </c:layout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6137-40D5-A748-F92B9127828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'Sheet3 (4)'!$A$4:$A$10</c:f>
              <c:strCache>
                <c:ptCount val="6"/>
                <c:pt idx="0">
                  <c:v>CPF issues</c:v>
                </c:pt>
                <c:pt idx="1">
                  <c:v>Low Instrument gas</c:v>
                </c:pt>
                <c:pt idx="2">
                  <c:v>Pumpline Pressure - High</c:v>
                </c:pt>
                <c:pt idx="3">
                  <c:v>Recirculation valve</c:v>
                </c:pt>
                <c:pt idx="4">
                  <c:v>Spurious discharge pressure transmitter</c:v>
                </c:pt>
                <c:pt idx="5">
                  <c:v>Well issues</c:v>
                </c:pt>
              </c:strCache>
            </c:strRef>
          </c:cat>
          <c:val>
            <c:numRef>
              <c:f>'Sheet3 (4)'!$B$4:$B$10</c:f>
              <c:numCache>
                <c:formatCode>General</c:formatCode>
                <c:ptCount val="6"/>
                <c:pt idx="0">
                  <c:v>3181.4075770652234</c:v>
                </c:pt>
                <c:pt idx="1">
                  <c:v>912.43967179986657</c:v>
                </c:pt>
                <c:pt idx="2">
                  <c:v>572.93903829777605</c:v>
                </c:pt>
                <c:pt idx="3">
                  <c:v>3652.1667738898009</c:v>
                </c:pt>
                <c:pt idx="4">
                  <c:v>1198.8118564930846</c:v>
                </c:pt>
                <c:pt idx="5">
                  <c:v>177995.9259169845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C-6137-40D5-A748-F92B912782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[Chart in Microsoft PowerPoint]Sheet3 (2)!PivotTable1</c:name>
    <c:fmtId val="-1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906E-2"/>
              <c:y val="-8.8560885608856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5665796344647542E-2"/>
              <c:y val="-7.380073800738007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3.3210332103321034E-2"/>
            </c:manualLayout>
          </c:layout>
          <c:spPr>
            <a:noFill/>
            <a:ln>
              <a:noFill/>
            </a:ln>
            <a:effectLst/>
          </c:spPr>
          <c:txPr>
            <a:bodyPr rot="-9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7.380073800738007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8.8560885608856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8.487084870848715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8.487084870848708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7.749077490774915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9.2250922509225092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8.856088560885608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894E-2"/>
              <c:y val="-8.487084870848708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3054830287206266E-2"/>
              <c:y val="-8.1180811808118078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1749347258485639E-2"/>
              <c:y val="-8.4870848708487157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3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layout>
            <c:manualLayout>
              <c:x val="-1.4360313315926796E-2"/>
              <c:y val="-7.7490774907749083E-2"/>
            </c:manualLayout>
          </c:layout>
          <c:spPr>
            <a:noFill/>
            <a:ln>
              <a:noFill/>
            </a:ln>
            <a:effectLst/>
          </c:spPr>
          <c:txPr>
            <a:bodyPr rot="-4260000" spcFirstLastPara="1" vertOverflow="ellipsis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3"/>
        <c:spPr>
          <a:solidFill>
            <a:schemeClr val="accent4"/>
          </a:solidFill>
          <a:ln>
            <a:noFill/>
          </a:ln>
          <a:effectLst/>
        </c:spPr>
        <c:dLbl>
          <c:idx val="0"/>
          <c:layout>
            <c:manualLayout>
              <c:x val="0"/>
              <c:y val="2.952029520295202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-414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140000" spcFirstLastPara="1" vertOverflow="clip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45"/>
        <c:dLbl>
          <c:idx val="0"/>
          <c:layout>
            <c:manualLayout>
              <c:x val="-3.4702139965297842E-2"/>
              <c:y val="-9.3189964157706154E-2"/>
            </c:manualLayout>
          </c:layout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</c:pivotFmt>
      <c:pivotFmt>
        <c:idx val="4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-414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140000" spcFirstLastPara="1" vertOverflow="clip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-414000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6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dLbl>
          <c:idx val="0"/>
          <c:layout>
            <c:manualLayout>
              <c:x val="-1.4360313315926894E-2"/>
              <c:y val="-7.0110701107011064E-2"/>
            </c:manualLayout>
          </c:layout>
          <c:spPr>
            <a:noFill/>
            <a:ln>
              <a:noFill/>
            </a:ln>
            <a:effectLst/>
          </c:spPr>
          <c:txPr>
            <a:bodyPr rot="-4140000" spcFirstLastPara="1" vertOverflow="clip" horzOverflow="clip" vert="horz" wrap="square" lIns="91440" tIns="0" rIns="0" bIns="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7"/>
        <c:spPr>
          <a:solidFill>
            <a:schemeClr val="accent1"/>
          </a:solidFill>
          <a:ln>
            <a:noFill/>
          </a:ln>
          <a:effectLst/>
        </c:spPr>
      </c:pivotFmt>
      <c:pivotFmt>
        <c:idx val="7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7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</c:pivotFmt>
      <c:pivotFmt>
        <c:idx val="8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'Sheet3 (2)'!$B$3</c:f>
              <c:strCache>
                <c:ptCount val="1"/>
                <c:pt idx="0">
                  <c:v>Sum of Deferred Oil plus Cond bbls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E8-44E0-B901-1E84D162DAC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E8-44E0-B901-1E84D162DAC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6E8-44E0-B901-1E84D162DAC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6E8-44E0-B901-1E84D162DAC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E6E8-44E0-B901-1E84D162DACA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E6E8-44E0-B901-1E84D162DACA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E6E8-44E0-B901-1E84D162DACA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F-E6E8-44E0-B901-1E84D162DACA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1-E6E8-44E0-B901-1E84D162DACA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3-E6E8-44E0-B901-1E84D162DACA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E6E8-44E0-B901-1E84D162DACA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7-E6E8-44E0-B901-1E84D162DACA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9-E6E8-44E0-B901-1E84D162DACA}"/>
              </c:ext>
            </c:extLst>
          </c:dPt>
          <c:dPt>
            <c:idx val="1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A-E6E8-44E0-B901-1E84D162DACA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C-E6E8-44E0-B901-1E84D162DACA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1"/>
              </a:solidFill>
              <a:ln w="28575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E-E6E8-44E0-B901-1E84D162DACA}"/>
              </c:ext>
            </c:extLst>
          </c:dPt>
          <c:dPt>
            <c:idx val="1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1F-E6E8-44E0-B901-1E84D162DACA}"/>
              </c:ext>
            </c:extLst>
          </c:dPt>
          <c:dLbls>
            <c:dLbl>
              <c:idx val="6"/>
              <c:layout>
                <c:manualLayout>
                  <c:x val="7.7666474173795717E-3"/>
                  <c:y val="-7.01106035951774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-4140000" spcFirstLastPara="1" vertOverflow="clip" horzOverflow="clip" vert="horz" wrap="square" lIns="91440" tIns="0" rIns="0" bIns="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D-E6E8-44E0-B901-1E84D162DACA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-414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'Sheet3 (2)'!$A$4:$A$20</c:f>
              <c:strCache>
                <c:ptCount val="16"/>
                <c:pt idx="0">
                  <c:v>Pumpline Pressure - Low</c:v>
                </c:pt>
                <c:pt idx="1">
                  <c:v>Flowline leak</c:v>
                </c:pt>
                <c:pt idx="2">
                  <c:v>High level (Vessels)</c:v>
                </c:pt>
                <c:pt idx="3">
                  <c:v>CPF issues</c:v>
                </c:pt>
                <c:pt idx="4">
                  <c:v>Pump issue</c:v>
                </c:pt>
                <c:pt idx="5">
                  <c:v>Level Control (Vessel)</c:v>
                </c:pt>
                <c:pt idx="6">
                  <c:v>N/A</c:v>
                </c:pt>
                <c:pt idx="7">
                  <c:v>Pumpline Pressure - High</c:v>
                </c:pt>
                <c:pt idx="8">
                  <c:v>Spurious discharge pressure transmitter</c:v>
                </c:pt>
                <c:pt idx="9">
                  <c:v>Recirculation valve</c:v>
                </c:pt>
                <c:pt idx="10">
                  <c:v>High Pressure - LP Separator</c:v>
                </c:pt>
                <c:pt idx="11">
                  <c:v>Low instrument gas</c:v>
                </c:pt>
                <c:pt idx="12">
                  <c:v>QAW valve</c:v>
                </c:pt>
                <c:pt idx="13">
                  <c:v>RSP failure</c:v>
                </c:pt>
                <c:pt idx="14">
                  <c:v>Delivery line Pressure Low</c:v>
                </c:pt>
                <c:pt idx="15">
                  <c:v>Pump speed control</c:v>
                </c:pt>
              </c:strCache>
            </c:strRef>
          </c:cat>
          <c:val>
            <c:numRef>
              <c:f>'Sheet3 (2)'!$B$4:$B$20</c:f>
              <c:numCache>
                <c:formatCode>General</c:formatCode>
                <c:ptCount val="16"/>
                <c:pt idx="0">
                  <c:v>11621.029790660139</c:v>
                </c:pt>
                <c:pt idx="1">
                  <c:v>5723.11725156182</c:v>
                </c:pt>
                <c:pt idx="2">
                  <c:v>3384.1284547575069</c:v>
                </c:pt>
                <c:pt idx="3">
                  <c:v>3181.4075770652234</c:v>
                </c:pt>
                <c:pt idx="4">
                  <c:v>2178.7617781401445</c:v>
                </c:pt>
                <c:pt idx="5">
                  <c:v>1663.1161856511735</c:v>
                </c:pt>
                <c:pt idx="6">
                  <c:v>1481.1307707434607</c:v>
                </c:pt>
                <c:pt idx="7">
                  <c:v>1390.78733622603</c:v>
                </c:pt>
                <c:pt idx="8">
                  <c:v>1198.8118564930846</c:v>
                </c:pt>
                <c:pt idx="9">
                  <c:v>980.48027401909201</c:v>
                </c:pt>
                <c:pt idx="10">
                  <c:v>645.16095147107103</c:v>
                </c:pt>
                <c:pt idx="11">
                  <c:v>618.86309950826262</c:v>
                </c:pt>
                <c:pt idx="12">
                  <c:v>601.83936286788935</c:v>
                </c:pt>
                <c:pt idx="13">
                  <c:v>450.71669495309902</c:v>
                </c:pt>
                <c:pt idx="14">
                  <c:v>154.7736346058519</c:v>
                </c:pt>
                <c:pt idx="15">
                  <c:v>40.262019318421707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0-E6E8-44E0-B901-1E84D162D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20541896"/>
        <c:axId val="520542224"/>
      </c:barChart>
      <c:lineChart>
        <c:grouping val="standard"/>
        <c:varyColors val="0"/>
        <c:ser>
          <c:idx val="1"/>
          <c:order val="1"/>
          <c:tx>
            <c:strRef>
              <c:f>'Sheet3 (2)'!$C$3</c:f>
              <c:strCache>
                <c:ptCount val="1"/>
                <c:pt idx="0">
                  <c:v>Sum of Deferred Oil plus Cond bbls2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layout>
                <c:manualLayout>
                  <c:x val="-1.54888667019246E-2"/>
                  <c:y val="-5.339193967891967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22-E6E8-44E0-B901-1E84D162D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FFC0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'Sheet3 (2)'!$A$4:$A$20</c:f>
              <c:strCache>
                <c:ptCount val="16"/>
                <c:pt idx="0">
                  <c:v>Pumpline Pressure - Low</c:v>
                </c:pt>
                <c:pt idx="1">
                  <c:v>Flowline leak</c:v>
                </c:pt>
                <c:pt idx="2">
                  <c:v>High level (Vessels)</c:v>
                </c:pt>
                <c:pt idx="3">
                  <c:v>CPF issues</c:v>
                </c:pt>
                <c:pt idx="4">
                  <c:v>Pump issue</c:v>
                </c:pt>
                <c:pt idx="5">
                  <c:v>Level Control (Vessel)</c:v>
                </c:pt>
                <c:pt idx="6">
                  <c:v>N/A</c:v>
                </c:pt>
                <c:pt idx="7">
                  <c:v>Pumpline Pressure - High</c:v>
                </c:pt>
                <c:pt idx="8">
                  <c:v>Spurious discharge pressure transmitter</c:v>
                </c:pt>
                <c:pt idx="9">
                  <c:v>Recirculation valve</c:v>
                </c:pt>
                <c:pt idx="10">
                  <c:v>High Pressure - LP Separator</c:v>
                </c:pt>
                <c:pt idx="11">
                  <c:v>Low instrument gas</c:v>
                </c:pt>
                <c:pt idx="12">
                  <c:v>QAW valve</c:v>
                </c:pt>
                <c:pt idx="13">
                  <c:v>RSP failure</c:v>
                </c:pt>
                <c:pt idx="14">
                  <c:v>Delivery line Pressure Low</c:v>
                </c:pt>
                <c:pt idx="15">
                  <c:v>Pump speed control</c:v>
                </c:pt>
              </c:strCache>
            </c:strRef>
          </c:cat>
          <c:val>
            <c:numRef>
              <c:f>'Sheet3 (2)'!$C$4:$C$20</c:f>
              <c:numCache>
                <c:formatCode>0.00%</c:formatCode>
                <c:ptCount val="16"/>
                <c:pt idx="0">
                  <c:v>0.32907352400429418</c:v>
                </c:pt>
                <c:pt idx="1">
                  <c:v>0.49113544073518955</c:v>
                </c:pt>
                <c:pt idx="2">
                  <c:v>0.586964045975087</c:v>
                </c:pt>
                <c:pt idx="3">
                  <c:v>0.67705218975733827</c:v>
                </c:pt>
                <c:pt idx="4">
                  <c:v>0.73874834140774315</c:v>
                </c:pt>
                <c:pt idx="5">
                  <c:v>0.78584292027894342</c:v>
                </c:pt>
                <c:pt idx="6">
                  <c:v>0.8277842052614045</c:v>
                </c:pt>
                <c:pt idx="7">
                  <c:v>0.86716722880724173</c:v>
                </c:pt>
                <c:pt idx="8">
                  <c:v>0.90111406909082559</c:v>
                </c:pt>
                <c:pt idx="9">
                  <c:v>0.92887839848334419</c:v>
                </c:pt>
                <c:pt idx="10">
                  <c:v>0.94714746685981277</c:v>
                </c:pt>
                <c:pt idx="11">
                  <c:v>0.96467185709888437</c:v>
                </c:pt>
                <c:pt idx="12">
                  <c:v>0.98171418498127294</c:v>
                </c:pt>
                <c:pt idx="13">
                  <c:v>0.99447716156833843</c:v>
                </c:pt>
                <c:pt idx="14">
                  <c:v>0.99885989754614612</c:v>
                </c:pt>
                <c:pt idx="15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21-E6E8-44E0-B901-1E84D162D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2788704"/>
        <c:axId val="542788376"/>
      </c:lineChart>
      <c:catAx>
        <c:axId val="520541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2224"/>
        <c:crosses val="autoZero"/>
        <c:auto val="1"/>
        <c:lblAlgn val="ctr"/>
        <c:lblOffset val="100"/>
        <c:noMultiLvlLbl val="0"/>
      </c:catAx>
      <c:valAx>
        <c:axId val="520542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Deferment</a:t>
                </a:r>
                <a:endParaRPr lang="en-US" baseline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0541896"/>
        <c:crosses val="autoZero"/>
        <c:crossBetween val="between"/>
      </c:valAx>
      <c:valAx>
        <c:axId val="54278837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788704"/>
        <c:crosses val="max"/>
        <c:crossBetween val="between"/>
      </c:valAx>
      <c:catAx>
        <c:axId val="5427887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4278837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0.50079</cdr:x>
      <cdr:y>0.17434</cdr:y>
    </cdr:from>
    <cdr:to>
      <cdr:x>0.80222</cdr:x>
      <cdr:y>0.30121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E31E2153-4943-4719-A6DB-9BA3D1E000C2}"/>
            </a:ext>
          </a:extLst>
        </cdr:cNvPr>
        <cdr:cNvSpPr txBox="1"/>
      </cdr:nvSpPr>
      <cdr:spPr bwMode="auto">
        <a:xfrm xmlns:a="http://schemas.openxmlformats.org/drawingml/2006/main">
          <a:off x="5016500" y="895350"/>
          <a:ext cx="3019425" cy="651589"/>
        </a:xfrm>
        <a:prstGeom xmlns:a="http://schemas.openxmlformats.org/drawingml/2006/main" prst="rect">
          <a:avLst/>
        </a:prstGeom>
        <a:noFill xmlns:a="http://schemas.openxmlformats.org/drawingml/2006/main"/>
        <a:ln xmlns:a="http://schemas.openxmlformats.org/drawingml/2006/main" w="9525" algn="ctr">
          <a:noFill/>
          <a:miter lim="800000"/>
          <a:headEnd/>
          <a:tailEnd/>
        </a:ln>
      </cdr:spPr>
      <cdr:txBody>
        <a:bodyPr xmlns:a="http://schemas.openxmlformats.org/drawingml/2006/main" vertOverflow="clip" vert="horz" wrap="square" lIns="0" tIns="0" rIns="0" bIns="0" numCol="1" rtlCol="0" anchor="t" anchorCtr="0" compatLnSpc="1">
          <a:prstTxWarp prst="textNoShape">
            <a:avLst/>
          </a:prstTxWarp>
          <a:spAutoFit/>
        </a:bodyPr>
        <a:lstStyle xmlns:a="http://schemas.openxmlformats.org/drawingml/2006/main"/>
        <a:p xmlns:a="http://schemas.openxmlformats.org/drawingml/2006/main">
          <a:pPr marL="201613" indent="-201613" defTabSz="357708">
            <a:lnSpc>
              <a:spcPct val="140000"/>
            </a:lnSpc>
            <a:buClr>
              <a:srgbClr val="FFC000"/>
            </a:buClr>
            <a:buSzPct val="85000"/>
            <a:buFont typeface="Wingdings" panose="05000000000000000000" pitchFamily="2" charset="2"/>
            <a:buChar char=""/>
          </a:pPr>
          <a:r>
            <a:rPr lang="en-GB" sz="1600" dirty="0">
              <a:solidFill>
                <a:srgbClr val="595959"/>
              </a:solidFill>
            </a:rPr>
            <a:t>Well trips: 177,995.92 </a:t>
          </a:r>
          <a:r>
            <a:rPr lang="en-GB" sz="1600" dirty="0" err="1">
              <a:solidFill>
                <a:srgbClr val="595959"/>
              </a:solidFill>
            </a:rPr>
            <a:t>bbls</a:t>
          </a:r>
          <a:endParaRPr lang="en-GB" sz="1600" dirty="0">
            <a:solidFill>
              <a:srgbClr val="595959"/>
            </a:solidFill>
          </a:endParaRPr>
        </a:p>
        <a:p xmlns:a="http://schemas.openxmlformats.org/drawingml/2006/main">
          <a:pPr marL="201613" indent="-201613" defTabSz="357708">
            <a:lnSpc>
              <a:spcPct val="140000"/>
            </a:lnSpc>
            <a:buClr>
              <a:srgbClr val="FFC000"/>
            </a:buClr>
            <a:buSzPct val="85000"/>
            <a:buFont typeface="Wingdings" panose="05000000000000000000" pitchFamily="2" charset="2"/>
            <a:buChar char=""/>
          </a:pPr>
          <a:r>
            <a:rPr lang="en-GB" sz="1600" dirty="0">
              <a:solidFill>
                <a:srgbClr val="595959"/>
              </a:solidFill>
            </a:rPr>
            <a:t>Flowline leak: 5,723.12 </a:t>
          </a:r>
          <a:r>
            <a:rPr lang="en-GB" sz="1600" dirty="0" err="1">
              <a:solidFill>
                <a:srgbClr val="595959"/>
              </a:solidFill>
            </a:rPr>
            <a:t>bbls</a:t>
          </a:r>
          <a:endParaRPr lang="en-GB" sz="1600" dirty="0">
            <a:solidFill>
              <a:srgbClr val="595959"/>
            </a:solidFill>
          </a:endParaRP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05/07/2021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hellMedium" panose="00000600000000000000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hellMedium" panose="00000600000000000000" pitchFamily="50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05/07/2021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ShellMedium" panose="00000600000000000000" pitchFamily="50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hellMedium" panose="00000600000000000000" pitchFamily="50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802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10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5195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91EB9D22-2636-4CFD-9F08-8DF24E00CEB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478648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850" cap="none" baseline="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28" name="TextBox 27" descr="CONFIDENTIAL_TAG_0xFFEE">
            <a:extLst>
              <a:ext uri="{FF2B5EF4-FFF2-40B4-BE49-F238E27FC236}">
                <a16:creationId xmlns:a16="http://schemas.microsoft.com/office/drawing/2014/main" id="{C2CBF177-D71B-4AFC-ABB7-1B59DDB91BB2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281041"/>
      </p:ext>
    </p:extLst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7" name="Rectangle 26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Arial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Date Month 2017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nl-NL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nl-NL" noProof="1" smtClean="0"/>
              <a:pPr/>
              <a:t>‹#›</a:t>
            </a:fld>
            <a:endParaRPr lang="nl-NL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nl-NL" noProof="1"/>
              <a:t>Footer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DDEB16C8-3526-42B0-8C10-E890EA449AAF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082871"/>
      </p:ext>
    </p:extLst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ShellMedium" panose="00000600000000000000" pitchFamily="50" charset="0"/>
              </a:endParaRPr>
            </a:p>
          </p:txBody>
        </p:sp>
      </p:grpSp>
      <p:sp>
        <p:nvSpPr>
          <p:cNvPr id="32" name="Rectangle 31"/>
          <p:cNvSpPr/>
          <p:nvPr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C8006B13-D5BB-4715-BE90-546C67D7232B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442918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89C6008D-C656-495A-B514-C656D48643B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5843415"/>
      </p:ext>
    </p:extLst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6152A390-2ED9-4A14-955C-044230E85BD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0718618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3" name="Rectangle 22" descr="&lt;Shell Yellow Bar&gt;" title="&lt;Shell Yellow Bar&gt;"/>
          <p:cNvSpPr/>
          <p:nvPr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grpSp>
        <p:nvGrpSpPr>
          <p:cNvPr id="31" name="Group 30"/>
          <p:cNvGrpSpPr/>
          <p:nvPr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>
                <a:latin typeface="Shell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361203"/>
      </p:ext>
    </p:extLst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742F0788-A20F-412D-8BEF-F6B119690B1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4657776"/>
      </p:ext>
    </p:extLst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52587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  <a:latin typeface="ShellMedium" panose="00000600000000000000" pitchFamily="50" charset="0"/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5" name="TextBox 14" descr="CONFIDENTIAL_TAG_0xFFEE">
            <a:extLst>
              <a:ext uri="{FF2B5EF4-FFF2-40B4-BE49-F238E27FC236}">
                <a16:creationId xmlns:a16="http://schemas.microsoft.com/office/drawing/2014/main" id="{69F193B7-72AE-4384-AEDF-A0BB4B26914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011502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ShellMedium" panose="00000600000000000000" pitchFamily="50" charset="0"/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92F7E58F-5E4E-4F7F-B617-FE2F5250FC5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861638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ShellMedium" panose="00000600000000000000" pitchFamily="50" charset="0"/>
              </a:endParaRPr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  <a:latin typeface="ShellMedium" panose="00000600000000000000" pitchFamily="50" charset="0"/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Medium" panose="00000600000000000000" pitchFamily="50" charset="0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6" name="TextBox 15" descr="CONFIDENTIAL_TAG_0xFFEE">
            <a:extLst>
              <a:ext uri="{FF2B5EF4-FFF2-40B4-BE49-F238E27FC236}">
                <a16:creationId xmlns:a16="http://schemas.microsoft.com/office/drawing/2014/main" id="{032116F2-FF79-4220-B5B8-41FD14E93BC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25924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A1C5E5E3-2B54-48C7-B6E6-EB8F4D644C2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1640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B00B3C55-8A8C-403B-B8AE-95CD45DA2E2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2203874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05F942D6-15EF-498C-9DA8-FB9A065842F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9076881"/>
      </p:ext>
    </p:extLst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44CA2916-D68F-4DE7-AC63-740B5182275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0634394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 2017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3602FE96-D47B-414B-BAE4-71CDE3C2AEAD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CONFIDENTIAL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679348"/>
      </p:ext>
    </p:extLst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ShellMedium" panose="00000600000000000000" pitchFamily="50" charset="0"/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Footer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ShellMedium" panose="00000600000000000000" pitchFamily="50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Date Month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ShellMedium" panose="00000600000000000000" pitchFamily="50" charset="0"/>
                <a:cs typeface="Arial" pitchFamily="34" charset="0"/>
              </a:rPr>
              <a:t>Company name appears here</a:t>
            </a:r>
          </a:p>
        </p:txBody>
      </p:sp>
    </p:spTree>
    <p:extLst>
      <p:ext uri="{BB962C8B-B14F-4D97-AF65-F5344CB8AC3E}">
        <p14:creationId xmlns:p14="http://schemas.microsoft.com/office/powerpoint/2010/main" val="420087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  <p:sldLayoutId id="2147483741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Causal Investigation on </a:t>
            </a:r>
            <a:r>
              <a:rPr lang="en-GB" dirty="0" err="1"/>
              <a:t>Etelebou</a:t>
            </a:r>
            <a:r>
              <a:rPr lang="en-GB" dirty="0"/>
              <a:t> Frequent Trips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Aniamaka, Nonso and </a:t>
            </a:r>
            <a:r>
              <a:rPr lang="en-GB"/>
              <a:t>Miebi Debekeme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Reliability Focal Point, GB-KCR PU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6821200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517589" y="712801"/>
            <a:ext cx="11493436" cy="419146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GB" dirty="0"/>
              <a:t>Reliability Event Abridged Learning (REAL)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August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dirty="0" smtClean="0"/>
              <a:pPr/>
              <a:t>10</a:t>
            </a:fld>
            <a:endParaRPr lang="en-GB" noProof="1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2736F4-35B4-4C70-BC05-7892FF36795E}"/>
              </a:ext>
            </a:extLst>
          </p:cNvPr>
          <p:cNvSpPr txBox="1"/>
          <p:nvPr/>
        </p:nvSpPr>
        <p:spPr bwMode="auto">
          <a:xfrm>
            <a:off x="517590" y="1329178"/>
            <a:ext cx="4730686" cy="16602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u="sng" dirty="0"/>
              <a:t>What Happened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 On 05-05-2021 at 1754hrs, </a:t>
            </a:r>
            <a:r>
              <a:rPr lang="en-GB" sz="1200" dirty="0" err="1"/>
              <a:t>Etelebou</a:t>
            </a:r>
            <a:r>
              <a:rPr lang="en-GB" sz="1200" dirty="0"/>
              <a:t> FS tripped on Flare Knock Out Vessel High-High Liquid level. Robert Shaw Panel immediately initiated a shutdown of the station. 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200" dirty="0"/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200" dirty="0"/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200" dirty="0"/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88C490-80E8-488F-A1DA-9A58C164399D}"/>
              </a:ext>
            </a:extLst>
          </p:cNvPr>
          <p:cNvSpPr txBox="1"/>
          <p:nvPr/>
        </p:nvSpPr>
        <p:spPr bwMode="auto">
          <a:xfrm>
            <a:off x="5314949" y="1330751"/>
            <a:ext cx="6781801" cy="30983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u="sng" dirty="0"/>
              <a:t>Causes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From our troubleshooting/5-why/causal investigation, we found the following causes of the failure: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a) The </a:t>
            </a:r>
            <a:r>
              <a:rPr lang="en-GB" sz="1200" dirty="0" err="1">
                <a:solidFill>
                  <a:srgbClr val="C00000"/>
                </a:solidFill>
              </a:rPr>
              <a:t>HiHi</a:t>
            </a:r>
            <a:r>
              <a:rPr lang="en-GB" sz="1200" dirty="0">
                <a:solidFill>
                  <a:srgbClr val="C00000"/>
                </a:solidFill>
              </a:rPr>
              <a:t> Level transmitter/controller loop </a:t>
            </a:r>
            <a:r>
              <a:rPr lang="en-GB" sz="1200" dirty="0"/>
              <a:t>on the Surge Vessel failed to activate an initial trip due to </a:t>
            </a:r>
            <a:r>
              <a:rPr lang="en-GB" sz="1200" dirty="0">
                <a:solidFill>
                  <a:srgbClr val="C00000"/>
                </a:solidFill>
              </a:rPr>
              <a:t>liquid ingress </a:t>
            </a:r>
            <a:r>
              <a:rPr lang="en-GB" sz="1200" dirty="0"/>
              <a:t>in the control lines. </a:t>
            </a:r>
            <a:r>
              <a:rPr lang="en-GB" sz="1200" dirty="0">
                <a:solidFill>
                  <a:srgbClr val="00B050"/>
                </a:solidFill>
              </a:rPr>
              <a:t>(The eventual trip came from the Flare knock-out vessel liquid </a:t>
            </a:r>
            <a:r>
              <a:rPr lang="en-GB" sz="1200" dirty="0" err="1">
                <a:solidFill>
                  <a:srgbClr val="00B050"/>
                </a:solidFill>
              </a:rPr>
              <a:t>HiHi</a:t>
            </a:r>
            <a:r>
              <a:rPr lang="en-GB" sz="1200" dirty="0">
                <a:solidFill>
                  <a:srgbClr val="00B050"/>
                </a:solidFill>
              </a:rPr>
              <a:t> transmitter which is downstream to the surge vessel).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b) </a:t>
            </a:r>
            <a:r>
              <a:rPr lang="en-GB" sz="1200" dirty="0">
                <a:solidFill>
                  <a:srgbClr val="00B050"/>
                </a:solidFill>
              </a:rPr>
              <a:t>The pumps </a:t>
            </a:r>
            <a:r>
              <a:rPr lang="en-GB" sz="1200" dirty="0"/>
              <a:t>performed well but </a:t>
            </a:r>
            <a:r>
              <a:rPr lang="en-GB" sz="1200" dirty="0">
                <a:solidFill>
                  <a:srgbClr val="C00000"/>
                </a:solidFill>
              </a:rPr>
              <a:t>recirculation valve </a:t>
            </a:r>
            <a:r>
              <a:rPr lang="en-GB" sz="1200" dirty="0"/>
              <a:t>recycled most of the pump output back into the surge vessel due to level controller loop issues mentioned above.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c) The liquid ingress into flow lines was largely a result of malfunctioned </a:t>
            </a:r>
            <a:r>
              <a:rPr lang="en-GB" sz="1200" dirty="0">
                <a:solidFill>
                  <a:srgbClr val="C00000"/>
                </a:solidFill>
              </a:rPr>
              <a:t>auto-drain valves</a:t>
            </a:r>
            <a:r>
              <a:rPr lang="en-GB" sz="1200" dirty="0">
                <a:solidFill>
                  <a:schemeClr val="tx1"/>
                </a:solidFill>
              </a:rPr>
              <a:t> for Flow station</a:t>
            </a:r>
            <a:r>
              <a:rPr lang="en-GB" sz="1200" dirty="0"/>
              <a:t> gas scrubbers.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d) </a:t>
            </a:r>
            <a:r>
              <a:rPr lang="en-GB" sz="1200" dirty="0" err="1"/>
              <a:t>Etelebou</a:t>
            </a:r>
            <a:r>
              <a:rPr lang="en-GB" sz="1200" dirty="0"/>
              <a:t> station feeds from </a:t>
            </a:r>
            <a:r>
              <a:rPr lang="en-GB" sz="1200" dirty="0">
                <a:solidFill>
                  <a:srgbClr val="FF0000"/>
                </a:solidFill>
              </a:rPr>
              <a:t>high sand-content wells and this causes passing of recirculation valve.</a:t>
            </a:r>
            <a:endParaRPr lang="en-GB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96D6FA-3A4A-4ACF-9800-714D2019FB6C}"/>
              </a:ext>
            </a:extLst>
          </p:cNvPr>
          <p:cNvSpPr txBox="1"/>
          <p:nvPr/>
        </p:nvSpPr>
        <p:spPr bwMode="auto">
          <a:xfrm>
            <a:off x="5314950" y="4505326"/>
            <a:ext cx="6781800" cy="235267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b="1" u="sng" dirty="0"/>
              <a:t>Corrective Actions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We have identified actions below to address the specific causes highlighted above: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GB" sz="900" dirty="0">
                <a:solidFill>
                  <a:srgbClr val="00B050"/>
                </a:solidFill>
              </a:rPr>
              <a:t>Troubleshoot recirculation-level controller loop. – done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GB" sz="900" dirty="0"/>
              <a:t>Carry out frequent draining of gas scrubbers to mitigate water ingress into instrument gas control lines.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GB" sz="900" dirty="0"/>
              <a:t>Troubleshoot or replace recirculation valve (as current valve is passing)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GB" sz="900" dirty="0"/>
              <a:t>Troubleshoot / replace auto-drain valves in </a:t>
            </a:r>
            <a:r>
              <a:rPr lang="en-GB" sz="900" dirty="0" err="1"/>
              <a:t>Etelebou</a:t>
            </a:r>
            <a:r>
              <a:rPr lang="en-GB" sz="900" dirty="0"/>
              <a:t>.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US" sz="900" dirty="0"/>
              <a:t>Check that mitigations are in place to prevent pick-up of sand, dirt and other foreign object during pumping operation from </a:t>
            </a:r>
            <a:r>
              <a:rPr lang="en-US" sz="900" dirty="0" err="1"/>
              <a:t>Etelebou</a:t>
            </a:r>
            <a:r>
              <a:rPr lang="en-US" sz="900" dirty="0"/>
              <a:t> saver pit.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US" sz="900" dirty="0"/>
              <a:t>Change </a:t>
            </a:r>
            <a:r>
              <a:rPr lang="en-US" sz="900" dirty="0" err="1"/>
              <a:t>Etelebou</a:t>
            </a:r>
            <a:r>
              <a:rPr lang="en-US" sz="900" dirty="0"/>
              <a:t> FS control lines from instrument gas usage to instrument air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US" sz="900" dirty="0"/>
              <a:t>Mothballing of </a:t>
            </a:r>
            <a:r>
              <a:rPr lang="en-US" sz="900" dirty="0" err="1"/>
              <a:t>Etelebou</a:t>
            </a:r>
            <a:r>
              <a:rPr lang="en-US" sz="900" dirty="0"/>
              <a:t> flow station (rerouting all of </a:t>
            </a:r>
            <a:r>
              <a:rPr lang="en-US" sz="900" dirty="0" err="1"/>
              <a:t>Etelebou</a:t>
            </a:r>
            <a:r>
              <a:rPr lang="en-US" sz="900" dirty="0"/>
              <a:t> Wells to an LP header takes out the need for bringing in instrument gas)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r>
              <a:rPr lang="en-US" sz="900" dirty="0"/>
              <a:t>Scrubber performance needs to be checked.</a:t>
            </a:r>
          </a:p>
          <a:p>
            <a:pPr marL="228600" indent="-228600" defTabSz="357708">
              <a:lnSpc>
                <a:spcPct val="140000"/>
              </a:lnSpc>
              <a:buClr>
                <a:schemeClr val="accent2"/>
              </a:buClr>
              <a:buSzPct val="85000"/>
              <a:buAutoNum type="alphaLcPeriod"/>
            </a:pPr>
            <a:endParaRPr lang="en-GB" sz="90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9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7FB43-6A2B-46A7-9AF0-582F535D5007}"/>
              </a:ext>
            </a:extLst>
          </p:cNvPr>
          <p:cNvSpPr txBox="1"/>
          <p:nvPr/>
        </p:nvSpPr>
        <p:spPr bwMode="auto">
          <a:xfrm>
            <a:off x="517589" y="3039178"/>
            <a:ext cx="4730686" cy="15492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u="sng" dirty="0"/>
              <a:t>Consequences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Failure of this equipment caused an oil deferment of 6288bbl for about 3 days, due to community issues that further prevented timely restart of the Flow station.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9BA769-00AA-459F-A0F6-F531382AC538}"/>
              </a:ext>
            </a:extLst>
          </p:cNvPr>
          <p:cNvSpPr txBox="1"/>
          <p:nvPr/>
        </p:nvSpPr>
        <p:spPr bwMode="auto">
          <a:xfrm>
            <a:off x="517590" y="4638160"/>
            <a:ext cx="4730685" cy="17813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b="1" u="sng" dirty="0"/>
              <a:t>Image/Illustration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200" dirty="0"/>
              <a:t>Insert image or illustrative drawing</a:t>
            </a:r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u="sng" dirty="0"/>
          </a:p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200" b="1" u="sng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BC32-BD73-4295-A60E-E672E580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ROOT CAUSES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07CD6-BB93-45BE-AE23-8AEACAF8856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We have identified root causes which if addressed will drive down </a:t>
            </a:r>
            <a:r>
              <a:rPr lang="en-GB" dirty="0" err="1"/>
              <a:t>Etelebou</a:t>
            </a:r>
            <a:r>
              <a:rPr lang="en-GB" dirty="0"/>
              <a:t> trips by at least 80%: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High sand content in </a:t>
            </a:r>
            <a:r>
              <a:rPr lang="en-GB" dirty="0" err="1"/>
              <a:t>Etelebou</a:t>
            </a:r>
            <a:r>
              <a:rPr lang="en-GB" dirty="0"/>
              <a:t> (</a:t>
            </a:r>
            <a:r>
              <a:rPr lang="en-GB" dirty="0">
                <a:solidFill>
                  <a:srgbClr val="C00000"/>
                </a:solidFill>
              </a:rPr>
              <a:t>Recirculation and Pump issues</a:t>
            </a:r>
            <a:r>
              <a:rPr lang="en-GB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Auto drain valves (</a:t>
            </a:r>
            <a:r>
              <a:rPr lang="en-GB" dirty="0">
                <a:solidFill>
                  <a:srgbClr val="C00000"/>
                </a:solidFill>
              </a:rPr>
              <a:t>Wet gas and liquids in control line</a:t>
            </a:r>
            <a:r>
              <a:rPr lang="en-GB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Scrubber Efficiency (</a:t>
            </a:r>
            <a:r>
              <a:rPr lang="en-GB" dirty="0">
                <a:solidFill>
                  <a:srgbClr val="C00000"/>
                </a:solidFill>
              </a:rPr>
              <a:t>Wet gas and liquids in control line</a:t>
            </a:r>
            <a:r>
              <a:rPr lang="en-GB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Passing recirculation valve (</a:t>
            </a:r>
            <a:r>
              <a:rPr lang="en-GB" dirty="0">
                <a:solidFill>
                  <a:srgbClr val="C00000"/>
                </a:solidFill>
              </a:rPr>
              <a:t>High levels in vessels</a:t>
            </a:r>
            <a:r>
              <a:rPr lang="en-GB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Pump efficiency (Overhaul as was done on Pump 5)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CPF upsets (</a:t>
            </a:r>
            <a:r>
              <a:rPr lang="en-GB" dirty="0">
                <a:solidFill>
                  <a:srgbClr val="C00000"/>
                </a:solidFill>
              </a:rPr>
              <a:t>High pump line pressure</a:t>
            </a:r>
            <a:r>
              <a:rPr lang="en-GB" dirty="0"/>
              <a:t>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Change out of </a:t>
            </a:r>
            <a:r>
              <a:rPr lang="en-GB" b="1" i="1" dirty="0"/>
              <a:t>instrument gas</a:t>
            </a:r>
            <a:r>
              <a:rPr lang="en-GB" i="1" dirty="0"/>
              <a:t> </a:t>
            </a:r>
            <a:r>
              <a:rPr lang="en-GB" dirty="0"/>
              <a:t>to</a:t>
            </a:r>
            <a:r>
              <a:rPr lang="en-GB" i="1" dirty="0"/>
              <a:t> </a:t>
            </a:r>
            <a:r>
              <a:rPr lang="en-GB" b="1" i="1" dirty="0"/>
              <a:t>instrument air </a:t>
            </a:r>
            <a:r>
              <a:rPr lang="en-GB" dirty="0"/>
              <a:t>(</a:t>
            </a:r>
            <a:r>
              <a:rPr lang="en-GB" dirty="0">
                <a:solidFill>
                  <a:srgbClr val="C00000"/>
                </a:solidFill>
              </a:rPr>
              <a:t>Wet gas and liquids in control line</a:t>
            </a:r>
            <a:r>
              <a:rPr lang="en-GB" dirty="0"/>
              <a:t>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978E1-61F1-4CFE-A6B3-75C53806E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11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24B4-C911-4663-A139-3319364B7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7893993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3DC3-EE4B-4B2F-BD6E-912AF90A1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DD721-ECFD-4BA4-BD8F-D02BFDEA039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280161"/>
            <a:ext cx="11171238" cy="5079364"/>
          </a:xfrm>
        </p:spPr>
        <p:txBody>
          <a:bodyPr/>
          <a:lstStyle/>
          <a:p>
            <a:r>
              <a:rPr lang="en-GB" dirty="0"/>
              <a:t>We have identified actions below to address the specific causes highlighted above: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00B050"/>
                </a:solidFill>
              </a:rPr>
              <a:t>Troubleshoot recirculation-level controller loop. – done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rgbClr val="FBCE07"/>
                </a:solidFill>
              </a:rPr>
              <a:t>Carry out frequent draining of gas scrubbers to mitigate water ingress into instrument gas control lines.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Troubleshoot or replace recirculation valve (as current valve is passing)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Troubleshoot / replace auto-drain valves in </a:t>
            </a:r>
            <a:r>
              <a:rPr lang="en-GB" dirty="0" err="1"/>
              <a:t>Etelebou</a:t>
            </a:r>
            <a:r>
              <a:rPr lang="en-GB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00B050"/>
                </a:solidFill>
              </a:rPr>
              <a:t>Check that mitigations are in place to prevent pick-up of sand, dirt and other foreign object during pumping operation from </a:t>
            </a:r>
            <a:r>
              <a:rPr lang="en-US" dirty="0" err="1">
                <a:solidFill>
                  <a:srgbClr val="00B050"/>
                </a:solidFill>
              </a:rPr>
              <a:t>Etelebou</a:t>
            </a:r>
            <a:r>
              <a:rPr lang="en-US" dirty="0">
                <a:solidFill>
                  <a:srgbClr val="00B050"/>
                </a:solidFill>
              </a:rPr>
              <a:t> saver pit.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Change </a:t>
            </a:r>
            <a:r>
              <a:rPr lang="en-US" dirty="0" err="1"/>
              <a:t>Etelebou</a:t>
            </a:r>
            <a:r>
              <a:rPr lang="en-US" dirty="0"/>
              <a:t> FS control lines from instrument gas usage to instrument air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Scrubber performance needs to be checked.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Re-routing </a:t>
            </a:r>
            <a:r>
              <a:rPr lang="en-US" dirty="0" err="1"/>
              <a:t>Etelebou</a:t>
            </a:r>
            <a:r>
              <a:rPr lang="en-US" dirty="0"/>
              <a:t> flow station (rerouting all of </a:t>
            </a:r>
            <a:r>
              <a:rPr lang="en-US" dirty="0" err="1"/>
              <a:t>Etelebou</a:t>
            </a:r>
            <a:r>
              <a:rPr lang="en-US" dirty="0"/>
              <a:t> Wells to an LP header takes out the need for bringing in instrument gas)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E9E8D-2D24-48B5-A0F3-B29F4960F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12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355C3-560E-485C-B995-BE17FF9A8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89347376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47EF-CE86-4B98-8090-42B556904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 DEFERMENTS RANKED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74050-8B2A-400A-A22B-1E8B2F161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14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B32E6-E1C2-40B6-8572-4245B5B19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CD275D1-35C6-4F20-914A-A8BC58AFFE25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41419561"/>
              </p:ext>
            </p:extLst>
          </p:nvPr>
        </p:nvGraphicFramePr>
        <p:xfrm>
          <a:off x="71121" y="1364389"/>
          <a:ext cx="11916092" cy="49951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C997DF2-4F43-4052-B2C7-5328F8F002F3}"/>
              </a:ext>
            </a:extLst>
          </p:cNvPr>
          <p:cNvSpPr txBox="1"/>
          <p:nvPr/>
        </p:nvSpPr>
        <p:spPr bwMode="auto">
          <a:xfrm>
            <a:off x="6247605" y="2398646"/>
            <a:ext cx="4329648" cy="99629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accent1"/>
            </a:solidFill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rgbClr val="FFC000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Low </a:t>
            </a:r>
            <a:r>
              <a:rPr lang="en-GB" sz="1600" dirty="0" err="1">
                <a:solidFill>
                  <a:srgbClr val="595959"/>
                </a:solidFill>
              </a:rPr>
              <a:t>Pumpline</a:t>
            </a:r>
            <a:r>
              <a:rPr lang="en-GB" sz="1600" dirty="0">
                <a:solidFill>
                  <a:srgbClr val="595959"/>
                </a:solidFill>
              </a:rPr>
              <a:t> Pressure: 11,621.03 </a:t>
            </a:r>
            <a:r>
              <a:rPr lang="en-GB" sz="1600" dirty="0" err="1">
                <a:solidFill>
                  <a:srgbClr val="595959"/>
                </a:solidFill>
              </a:rPr>
              <a:t>bbls</a:t>
            </a:r>
            <a:endParaRPr lang="en-GB" sz="1600" dirty="0">
              <a:solidFill>
                <a:srgbClr val="595959"/>
              </a:solidFill>
            </a:endParaRPr>
          </a:p>
          <a:p>
            <a:pPr marL="201613" indent="-201613" defTabSz="357708">
              <a:lnSpc>
                <a:spcPct val="140000"/>
              </a:lnSpc>
              <a:buClr>
                <a:srgbClr val="FFC000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Flowline leak: 5,723.12 </a:t>
            </a:r>
            <a:r>
              <a:rPr lang="en-GB" sz="1600" dirty="0" err="1">
                <a:solidFill>
                  <a:srgbClr val="595959"/>
                </a:solidFill>
              </a:rPr>
              <a:t>bbls</a:t>
            </a:r>
            <a:endParaRPr lang="en-GB" sz="1600" dirty="0">
              <a:solidFill>
                <a:srgbClr val="595959"/>
              </a:solidFill>
            </a:endParaRPr>
          </a:p>
          <a:p>
            <a:pPr marL="201613" indent="-201613" defTabSz="357708">
              <a:lnSpc>
                <a:spcPct val="140000"/>
              </a:lnSpc>
              <a:buClr>
                <a:srgbClr val="FFC000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>
                <a:solidFill>
                  <a:srgbClr val="595959"/>
                </a:solidFill>
              </a:rPr>
              <a:t>High level in Vessels: 3384.12 </a:t>
            </a:r>
            <a:r>
              <a:rPr lang="en-GB" sz="1600" dirty="0" err="1">
                <a:solidFill>
                  <a:srgbClr val="595959"/>
                </a:solidFill>
              </a:rPr>
              <a:t>bbls</a:t>
            </a:r>
            <a:endParaRPr lang="en-GB" sz="1600" dirty="0">
              <a:solidFill>
                <a:srgbClr val="595959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CA403-BD3E-4969-A574-EB0A3FABC7E3}"/>
              </a:ext>
            </a:extLst>
          </p:cNvPr>
          <p:cNvSpPr/>
          <p:nvPr/>
        </p:nvSpPr>
        <p:spPr>
          <a:xfrm>
            <a:off x="944880" y="1320800"/>
            <a:ext cx="4541520" cy="3403600"/>
          </a:xfrm>
          <a:prstGeom prst="rect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342717568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370-DC5E-4B2B-BA9B-00216FD3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0628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Timeline of </a:t>
            </a:r>
            <a:r>
              <a:rPr lang="en-GB" dirty="0" err="1"/>
              <a:t>Etelebou</a:t>
            </a:r>
            <a:r>
              <a:rPr lang="en-GB" dirty="0"/>
              <a:t> Trips Counts in the last 1 Year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297AB-688C-4786-BE3B-30EF2C77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2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C075-7E21-4E9C-8FEB-414F6327E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Footer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FAC2B94-6EE9-4382-B891-58074742F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719466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158903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370-DC5E-4B2B-BA9B-00216FD3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0628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Timeline of </a:t>
            </a:r>
            <a:r>
              <a:rPr lang="en-GB" dirty="0" err="1"/>
              <a:t>Etelebou</a:t>
            </a:r>
            <a:r>
              <a:rPr lang="en-GB" dirty="0"/>
              <a:t> Trips Counts in the last 1 Year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297AB-688C-4786-BE3B-30EF2C77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3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C075-7E21-4E9C-8FEB-414F6327E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Footer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FAC2B94-6EE9-4382-B891-58074742F4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3677429"/>
              </p:ext>
            </p:extLst>
          </p:nvPr>
        </p:nvGraphicFramePr>
        <p:xfrm>
          <a:off x="508000" y="1528763"/>
          <a:ext cx="11171238" cy="4830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CAA180-5E80-4127-8282-45110D34B75C}"/>
              </a:ext>
            </a:extLst>
          </p:cNvPr>
          <p:cNvSpPr txBox="1"/>
          <p:nvPr/>
        </p:nvSpPr>
        <p:spPr bwMode="auto">
          <a:xfrm>
            <a:off x="7554278" y="2406769"/>
            <a:ext cx="3215322" cy="118756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800" dirty="0">
                <a:solidFill>
                  <a:srgbClr val="595959"/>
                </a:solidFill>
              </a:rPr>
              <a:t>CFP upsets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800" dirty="0">
                <a:solidFill>
                  <a:srgbClr val="595959"/>
                </a:solidFill>
              </a:rPr>
              <a:t>High level in vessels (x3)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800" dirty="0">
                <a:solidFill>
                  <a:srgbClr val="595959"/>
                </a:solidFill>
              </a:rPr>
              <a:t>Low Pump line Pressure (x3)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800" dirty="0">
                <a:solidFill>
                  <a:srgbClr val="595959"/>
                </a:solidFill>
              </a:rPr>
              <a:t>Low instrument gas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800" dirty="0">
                <a:solidFill>
                  <a:srgbClr val="595959"/>
                </a:solidFill>
              </a:rPr>
              <a:t>High pump line Pressure (CPF upsets, post Well test Operations)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800" dirty="0">
                <a:solidFill>
                  <a:srgbClr val="595959"/>
                </a:solidFill>
              </a:rPr>
              <a:t>RSP failure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endParaRPr lang="en-GB" sz="800" dirty="0" err="1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5091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370-DC5E-4B2B-BA9B-00216FD3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0628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TRIPS RANKED BY CAUSES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297AB-688C-4786-BE3B-30EF2C77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4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C075-7E21-4E9C-8FEB-414F6327E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Footer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FD0117E-1D0A-4F17-80E6-F2C4998E8D00}"/>
              </a:ext>
            </a:extLst>
          </p:cNvPr>
          <p:cNvGraphicFramePr>
            <a:graphicFrameLocks/>
          </p:cNvGraphicFramePr>
          <p:nvPr/>
        </p:nvGraphicFramePr>
        <p:xfrm>
          <a:off x="606425" y="1657350"/>
          <a:ext cx="10979150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469943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1C370-DC5E-4B2B-BA9B-00216FD30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06287"/>
          </a:xfrm>
        </p:spPr>
        <p:txBody>
          <a:bodyPr wrap="square" anchor="t">
            <a:normAutofit/>
          </a:bodyPr>
          <a:lstStyle/>
          <a:p>
            <a:r>
              <a:rPr lang="en-GB" dirty="0"/>
              <a:t>TOP TRIPS WITH ASSOCIATED DEFERMENT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3297AB-688C-4786-BE3B-30EF2C777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noProof="1" smtClean="0"/>
              <a:pPr>
                <a:spcAft>
                  <a:spcPts val="600"/>
                </a:spcAft>
              </a:pPr>
              <a:t>5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8C075-7E21-4E9C-8FEB-414F6327E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noProof="1"/>
              <a:t>Footer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D275D1-35C6-4F20-914A-A8BC58AFFE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7217561"/>
              </p:ext>
            </p:extLst>
          </p:nvPr>
        </p:nvGraphicFramePr>
        <p:xfrm>
          <a:off x="184150" y="1333500"/>
          <a:ext cx="10017125" cy="513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063404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7A96-08E5-466A-B0CA-D562D8A87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MOST DEFERMENTS COME FROM WELL RELATED ISSUES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95DEC-8BF0-47FB-9890-FD4F09F297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6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CA242-9685-4C65-8AA0-FEE66AD3A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6A43C1-0937-4776-A37B-81C6A6D50E43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870376372"/>
              </p:ext>
            </p:extLst>
          </p:nvPr>
        </p:nvGraphicFramePr>
        <p:xfrm>
          <a:off x="508000" y="1528763"/>
          <a:ext cx="11171238" cy="483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36A43C1-0937-4776-A37B-81C6A6D50E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1191726"/>
              </p:ext>
            </p:extLst>
          </p:nvPr>
        </p:nvGraphicFramePr>
        <p:xfrm>
          <a:off x="895350" y="1228725"/>
          <a:ext cx="9096375" cy="483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911956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047-494C-4A1C-9A48-56A0BD75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FINDINGS FROM INVESTIGATION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F29C-297D-4ADA-8A30-E09E9BF82FB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Entry into SAP	 (poor)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Low Pump line Pressure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Pumps issues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High Level in Vessels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Well related issues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CPF upsets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Low instrument gas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High Pump line pressures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Quick as a Wink Valve failure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208AF-025B-4BCF-B269-BAFF24A8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7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B285-8C4A-4EEF-BD83-02E8BEE7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18538342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047-494C-4A1C-9A48-56A0BD75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Low Pump line Pressure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F29C-297D-4ADA-8A30-E09E9BF82F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465275"/>
            <a:ext cx="11171238" cy="48942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Pump issues</a:t>
            </a:r>
          </a:p>
          <a:p>
            <a:pPr marL="516150" lvl="1" indent="-285750">
              <a:buFont typeface="Wingdings" panose="05000000000000000000" pitchFamily="2" charset="2"/>
              <a:buChar char="q"/>
            </a:pPr>
            <a:r>
              <a:rPr lang="en-GB" dirty="0"/>
              <a:t>Pump speed control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Governor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Sensing lines issues – Wet gas, liquid in Control lines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Recirculation valves – passing valve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Level Control valves of our vessels – Wet gas, liquid in Control lines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Auto drain valves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Sand in </a:t>
            </a:r>
            <a:r>
              <a:rPr lang="en-GB" dirty="0" err="1"/>
              <a:t>Etelebou</a:t>
            </a:r>
            <a:r>
              <a:rPr lang="en-GB" dirty="0"/>
              <a:t> process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From wells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From Saver pit.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208AF-025B-4BCF-B269-BAFF24A8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8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B285-8C4A-4EEF-BD83-02E8BEE7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6062301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27047-494C-4A1C-9A48-56A0BD75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Level in Vessel (12) – Risk of LOPC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3F29C-297D-4ADA-8A30-E09E9BF82F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8000" y="1465275"/>
            <a:ext cx="11171238" cy="489425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High Liquid Level Controller </a:t>
            </a:r>
          </a:p>
          <a:p>
            <a:pPr marL="516150" lvl="1" indent="-285750">
              <a:buFont typeface="Wingdings" panose="05000000000000000000" pitchFamily="2" charset="2"/>
              <a:buChar char="q"/>
            </a:pPr>
            <a:r>
              <a:rPr lang="en-GB" dirty="0"/>
              <a:t>Pump speed control (as discussed in previous slide)</a:t>
            </a:r>
          </a:p>
          <a:p>
            <a:pPr marL="516150" lvl="1" indent="-285750">
              <a:buFont typeface="Wingdings" panose="05000000000000000000" pitchFamily="2" charset="2"/>
              <a:buChar char="q"/>
            </a:pPr>
            <a:r>
              <a:rPr lang="en-GB" dirty="0"/>
              <a:t>Level Controllers of our vessels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Sensing lines issues – Wet gas, liquid in Control lines</a:t>
            </a:r>
          </a:p>
          <a:p>
            <a:pPr marL="744750" lvl="2" indent="-285750">
              <a:buFont typeface="Wingdings" panose="05000000000000000000" pitchFamily="2" charset="2"/>
              <a:buChar char="q"/>
            </a:pPr>
            <a:r>
              <a:rPr lang="en-GB" dirty="0"/>
              <a:t>Auto drain valves of our scrubbers</a:t>
            </a:r>
          </a:p>
          <a:p>
            <a:pPr marL="516150" lvl="1" indent="-285750">
              <a:buFont typeface="Wingdings" panose="05000000000000000000" pitchFamily="2" charset="2"/>
              <a:buChar char="q"/>
            </a:pPr>
            <a:r>
              <a:rPr lang="en-GB" dirty="0"/>
              <a:t>Recirculation valves – Wet gas, liquid in Control lines, passing valve</a:t>
            </a:r>
          </a:p>
          <a:p>
            <a:pPr marL="516150" lvl="1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208AF-025B-4BCF-B269-BAFF24A8A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9</a:t>
            </a:fld>
            <a:endParaRPr lang="en-GB" noProof="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BB285-8C4A-4EEF-BD83-02E8BEE73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1461780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10" id="{C578A8E9-F28E-4584-8A55-9FF70AC4577A}" vid="{D78C07DF-1A41-47D4-BA8F-610C63B0696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7831</TotalTime>
  <Words>888</Words>
  <Application>Microsoft Office PowerPoint</Application>
  <PresentationFormat>Widescreen</PresentationFormat>
  <Paragraphs>146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ShellMedium</vt:lpstr>
      <vt:lpstr>Wingdings</vt:lpstr>
      <vt:lpstr>ShellBold</vt:lpstr>
      <vt:lpstr>Arial</vt:lpstr>
      <vt:lpstr>Shell layouts with footer</vt:lpstr>
      <vt:lpstr>Causal Investigation on Etelebou Frequent Trips</vt:lpstr>
      <vt:lpstr>Timeline of Etelebou Trips Counts in the last 1 Year</vt:lpstr>
      <vt:lpstr>Timeline of Etelebou Trips Counts in the last 1 Year</vt:lpstr>
      <vt:lpstr>TRIPS RANKED BY CAUSES</vt:lpstr>
      <vt:lpstr>TOP TRIPS WITH ASSOCIATED DEFERMENT</vt:lpstr>
      <vt:lpstr>MOST DEFERMENTS COME FROM WELL RELATED ISSUES</vt:lpstr>
      <vt:lpstr>FINDINGS FROM INVESTIGATION</vt:lpstr>
      <vt:lpstr>Low Pump line Pressure </vt:lpstr>
      <vt:lpstr>High Level in Vessel (12) – Risk of LOPC</vt:lpstr>
      <vt:lpstr>Reliability Event Abridged Learning (REAL)</vt:lpstr>
      <vt:lpstr>ROOT CAUSES</vt:lpstr>
      <vt:lpstr>RECOMMENDATIONS</vt:lpstr>
      <vt:lpstr>PowerPoint Presentation</vt:lpstr>
      <vt:lpstr>TOP DEFERMENTS RANKED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Shell</dc:creator>
  <cp:lastModifiedBy>Debekeme, Miebi SPDC-UPC/G/USMR</cp:lastModifiedBy>
  <cp:revision>803</cp:revision>
  <dcterms:created xsi:type="dcterms:W3CDTF">2009-11-25T14:32:06Z</dcterms:created>
  <dcterms:modified xsi:type="dcterms:W3CDTF">2021-07-07T06:53:31Z</dcterms:modified>
  <cp:category>Shell_IC: CONFIDENTIAL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