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2" r:id="rId2"/>
  </p:sldIdLst>
  <p:sldSz cx="12192000" cy="6858000"/>
  <p:notesSz cx="6797675" cy="99282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utura Bold" panose="00000900000000000000" pitchFamily="2" charset="0"/>
      <p:regular r:id="rId9"/>
      <p:boldItalic r:id="rId10"/>
    </p:embeddedFont>
    <p:embeddedFont>
      <p:font typeface="Futura Medium" panose="00000400000000000000" pitchFamily="2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99CDB7"/>
    <a:srgbClr val="D9D9D9"/>
    <a:srgbClr val="FFFFFF"/>
    <a:srgbClr val="CCE9DB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283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816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gs" Target="tags/tag1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15/05/2019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15/05/2019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15/05/2019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390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0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95301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0" name="think-cell Slide" r:id="rId26" imgW="396" imgH="396" progId="TCLayout.ActiveDocument.1">
                  <p:embed/>
                </p:oleObj>
              </mc:Choice>
              <mc:Fallback>
                <p:oleObj name="think-cell Slide" r:id="rId26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  <p:sldLayoutId id="214748370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893219"/>
            <a:ext cx="9882553" cy="30538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Title</a:t>
            </a:r>
            <a:r>
              <a:rPr lang="en-GB" sz="1600" b="1">
                <a:solidFill>
                  <a:srgbClr val="FF0000"/>
                </a:solidFill>
                <a:latin typeface="Futura Medium" panose="00000400000000000000" pitchFamily="2" charset="0"/>
              </a:rPr>
              <a:t>: Unlock </a:t>
            </a:r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300 BOPD In </a:t>
            </a:r>
            <a:r>
              <a:rPr lang="en-GB" sz="1600" b="1" dirty="0" err="1">
                <a:solidFill>
                  <a:srgbClr val="FF0000"/>
                </a:solidFill>
                <a:latin typeface="Futura Medium" panose="00000400000000000000" pitchFamily="2" charset="0"/>
              </a:rPr>
              <a:t>Otumara</a:t>
            </a:r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 Field through Well Alignment Optimization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1453" y="1226704"/>
            <a:ext cx="9882553" cy="58477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u="sng" dirty="0"/>
              <a:t>Business Case/objectives</a:t>
            </a:r>
            <a:r>
              <a:rPr lang="en-GB" sz="1400" b="1" dirty="0"/>
              <a:t>: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300" dirty="0"/>
              <a:t>There is opportunity to review and optimize well alignment in Otumara field for an estimated gain of 300 BOPD.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1454" y="2587811"/>
            <a:ext cx="2949163" cy="84638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u="sng" dirty="0"/>
              <a:t>Potential Benefits &amp; Measurement: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300 bopd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20309" y="2060070"/>
            <a:ext cx="3128596" cy="175432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u="sng" dirty="0"/>
              <a:t>Project Scope/Actions : </a:t>
            </a:r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Gather normal production FTHPs of all wells (natural flowing and gas-lifted)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Compare with Well test FTHPs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Determine wells for re-alignment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Hold challenge session with Process, field operations and production programmer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E7175-DBF9-4B30-8A0B-0E60B8D397FD}"/>
              </a:ext>
            </a:extLst>
          </p:cNvPr>
          <p:cNvSpPr/>
          <p:nvPr/>
        </p:nvSpPr>
        <p:spPr>
          <a:xfrm>
            <a:off x="7538595" y="2587811"/>
            <a:ext cx="3434206" cy="938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Critical Success Factors:</a:t>
            </a: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Futura Medium" panose="00000400000000000000" pitchFamily="2" charset="0"/>
              </a:rPr>
              <a:t>Accurate measurement of FTHPs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Futura Medium" panose="00000400000000000000" pitchFamily="2" charset="0"/>
              </a:rPr>
              <a:t>Reliability of validated well test data</a:t>
            </a:r>
          </a:p>
          <a:p>
            <a:pPr lvl="0"/>
            <a:endParaRPr lang="en-US" sz="1300" dirty="0">
              <a:solidFill>
                <a:prstClr val="black"/>
              </a:solidFill>
              <a:latin typeface="Futura Medium" panose="000004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65F9E-8269-4C73-8C17-2DB065639E5F}"/>
              </a:ext>
            </a:extLst>
          </p:cNvPr>
          <p:cNvSpPr/>
          <p:nvPr/>
        </p:nvSpPr>
        <p:spPr>
          <a:xfrm>
            <a:off x="7538596" y="3859553"/>
            <a:ext cx="3368367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</a:rPr>
              <a:t>Project Sponsor: </a:t>
            </a:r>
            <a:r>
              <a:rPr lang="en-US" sz="1200" dirty="0">
                <a:solidFill>
                  <a:schemeClr val="dk1"/>
                </a:solidFill>
              </a:rPr>
              <a:t>Eneyok, Gogo</a:t>
            </a:r>
          </a:p>
          <a:p>
            <a:r>
              <a:rPr lang="en-US" sz="1200" b="1" dirty="0">
                <a:solidFill>
                  <a:schemeClr val="dk1"/>
                </a:solidFill>
              </a:rPr>
              <a:t>Project members: </a:t>
            </a:r>
            <a:r>
              <a:rPr lang="en-US" sz="1200" dirty="0">
                <a:solidFill>
                  <a:schemeClr val="dk1"/>
                </a:solidFill>
              </a:rPr>
              <a:t>Olagunju, Aliyu; Nnanna, Erasmus; </a:t>
            </a:r>
            <a:r>
              <a:rPr lang="en-US" sz="1200" dirty="0" err="1">
                <a:solidFill>
                  <a:schemeClr val="dk1"/>
                </a:solidFill>
              </a:rPr>
              <a:t>Somtochukwu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Otugeme</a:t>
            </a:r>
            <a:r>
              <a:rPr lang="en-US" sz="1200" dirty="0">
                <a:solidFill>
                  <a:schemeClr val="dk1"/>
                </a:solidFill>
              </a:rPr>
              <a:t> Stanley</a:t>
            </a:r>
            <a:endParaRPr lang="en-GB" sz="1200" dirty="0">
              <a:solidFill>
                <a:schemeClr val="dk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2D2491-EB46-4EFF-A97D-79454FC5E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01848"/>
              </p:ext>
            </p:extLst>
          </p:nvPr>
        </p:nvGraphicFramePr>
        <p:xfrm>
          <a:off x="4220309" y="3851517"/>
          <a:ext cx="3128595" cy="990600"/>
        </p:xfrm>
        <a:graphic>
          <a:graphicData uri="http://schemas.openxmlformats.org/drawingml/2006/table">
            <a:tbl>
              <a:tblPr firstRow="1" firstCol="1" bandRow="1"/>
              <a:tblGrid>
                <a:gridCol w="1042865">
                  <a:extLst>
                    <a:ext uri="{9D8B030D-6E8A-4147-A177-3AD203B41FA5}">
                      <a16:colId xmlns:a16="http://schemas.microsoft.com/office/drawing/2014/main" val="4106316771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735692582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949763007"/>
                    </a:ext>
                  </a:extLst>
                </a:gridCol>
              </a:tblGrid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Oil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Gas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55276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5289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Opex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02967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Capex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812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0.01</a:t>
                      </a:r>
                      <a:endParaRPr lang="en-US" sz="13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924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51946A-8315-4815-A707-DFBD2EE5C14E}"/>
              </a:ext>
            </a:extLst>
          </p:cNvPr>
          <p:cNvSpPr txBox="1"/>
          <p:nvPr/>
        </p:nvSpPr>
        <p:spPr bwMode="auto">
          <a:xfrm>
            <a:off x="4220309" y="5149901"/>
            <a:ext cx="3051000" cy="2136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100" dirty="0">
                <a:solidFill>
                  <a:srgbClr val="595959"/>
                </a:solidFill>
              </a:rPr>
              <a:t>* Rough estimate</a:t>
            </a:r>
          </a:p>
        </p:txBody>
      </p:sp>
    </p:spTree>
    <p:extLst>
      <p:ext uri="{BB962C8B-B14F-4D97-AF65-F5344CB8AC3E}">
        <p14:creationId xmlns:p14="http://schemas.microsoft.com/office/powerpoint/2010/main" val="2804164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30535</TotalTime>
  <Words>129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Arial</vt:lpstr>
      <vt:lpstr>Wingdings</vt:lpstr>
      <vt:lpstr>Futura Medium</vt:lpstr>
      <vt:lpstr>Futura Bold</vt:lpstr>
      <vt:lpstr>Times New Roman</vt:lpstr>
      <vt:lpstr>Shell layouts with footer</vt:lpstr>
      <vt:lpstr>think-cell Slide</vt:lpstr>
      <vt:lpstr>Title: Unlock 300 BOPD In Otumara Field through Well Alignment Optimization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Onaolapo Bolarinwa</dc:creator>
  <cp:lastModifiedBy>Ikpera, Cordelia N SPDC-UPO/G/UVI</cp:lastModifiedBy>
  <cp:revision>706</cp:revision>
  <cp:lastPrinted>2018-07-13T16:09:42Z</cp:lastPrinted>
  <dcterms:created xsi:type="dcterms:W3CDTF">2016-07-14T14:43:13Z</dcterms:created>
  <dcterms:modified xsi:type="dcterms:W3CDTF">2019-05-15T13:58:52Z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