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mina, Folusho E SPDC-SHU/OE" initials="AFES" lastIdx="7" clrIdx="0">
    <p:extLst>
      <p:ext uri="{19B8F6BF-5375-455C-9EA6-DF929625EA0E}">
        <p15:presenceInfo xmlns:p15="http://schemas.microsoft.com/office/powerpoint/2012/main" userId="S-1-5-21-1202660629-507921405-682003330-56494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4/17/2019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33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1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61369"/>
            <a:ext cx="8378429" cy="379547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 HUMAN PERFORMANCE &amp; CARE :OKGP &amp; IMOR 2019. RESILIENCE.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endParaRPr lang="en-US" sz="15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3145596" y="2921484"/>
            <a:ext cx="3624263" cy="1802916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 </a:t>
            </a:r>
            <a:endParaRPr lang="en-GB" sz="9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Develop a training plan approved.(SOU)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Training plan approved and implemented.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Nominate facilitators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Train facilitators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900" dirty="0"/>
              <a:t>Deliver the modules. </a:t>
            </a: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145596" y="4724400"/>
            <a:ext cx="3624263" cy="15240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High-level Timeline:</a:t>
            </a:r>
            <a:endParaRPr lang="en-GB" sz="825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71450" indent="-1714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L0-L1:</a:t>
            </a:r>
            <a:r>
              <a:rPr lang="en-CA" sz="900" dirty="0">
                <a:ea typeface="Calibri"/>
                <a:cs typeface="Times New Roman"/>
              </a:rPr>
              <a:t>01/04/19</a:t>
            </a:r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L2: </a:t>
            </a:r>
            <a:r>
              <a:rPr lang="en-CA" sz="900" dirty="0">
                <a:solidFill>
                  <a:srgbClr val="595959"/>
                </a:solidFill>
                <a:ea typeface="Calibri"/>
                <a:cs typeface="Times New Roman"/>
              </a:rPr>
              <a:t>15/05/19</a:t>
            </a:r>
          </a:p>
          <a:p>
            <a:pPr marL="171450" indent="-171450" defTabSz="685800">
              <a:spcBef>
                <a:spcPts val="225"/>
              </a:spcBef>
              <a:buFont typeface="Wingdings" panose="05000000000000000000" pitchFamily="2" charset="2"/>
              <a:buChar char="§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L3: 15 JUN 2019</a:t>
            </a:r>
          </a:p>
          <a:p>
            <a:pPr marL="171450" indent="-171450" defTabSz="685800">
              <a:spcBef>
                <a:spcPts val="225"/>
              </a:spcBef>
              <a:buFont typeface="Wingdings" panose="05000000000000000000" pitchFamily="2" charset="2"/>
              <a:buChar char="§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L4: JULY 2019</a:t>
            </a:r>
          </a:p>
          <a:p>
            <a:pPr marL="171450" indent="-171450" defTabSz="685800">
              <a:spcBef>
                <a:spcPts val="225"/>
              </a:spcBef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404040"/>
                </a:solidFill>
                <a:latin typeface="Futura Medium" panose="00000400000000000000" pitchFamily="2" charset="0"/>
              </a:rPr>
              <a:t>L5: SEPTEMBER 2019</a:t>
            </a: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837368" y="2921484"/>
            <a:ext cx="2179637" cy="1802916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90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GB" sz="900" dirty="0"/>
              <a:t>Ownership By Asset leadership</a:t>
            </a:r>
          </a:p>
          <a:p>
            <a:pPr marL="342900" indent="-342900">
              <a:spcBef>
                <a:spcPct val="50000"/>
              </a:spcBef>
              <a:buFont typeface="Wingdings" panose="05000000000000000000" pitchFamily="2" charset="2"/>
              <a:buChar char="v"/>
            </a:pPr>
            <a:r>
              <a:rPr lang="en-GB" sz="900" dirty="0"/>
              <a:t>Buy-in from personnel</a:t>
            </a:r>
          </a:p>
          <a:p>
            <a:pPr marL="214313" indent="-214313" defTabSz="685800">
              <a:buFont typeface="Wingdings" panose="05000000000000000000" pitchFamily="2" charset="2"/>
              <a:buChar char="n"/>
              <a:defRPr/>
            </a:pPr>
            <a:endParaRPr lang="en-GB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defRPr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defTabSz="685800">
              <a:defRPr/>
            </a:pPr>
            <a:r>
              <a:rPr lang="en-US" sz="1350" dirty="0">
                <a:solidFill>
                  <a:srgbClr val="404040"/>
                </a:solidFill>
                <a:latin typeface="Futura Medium" panose="00000400000000000000" pitchFamily="2" charset="0"/>
              </a:rPr>
              <a:t> 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85571" y="2950453"/>
            <a:ext cx="2981245" cy="332691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788" b="1" u="sng" dirty="0">
                <a:solidFill>
                  <a:srgbClr val="404040"/>
                </a:solidFill>
                <a:uFill>
                  <a:solidFill>
                    <a:schemeClr val="bg1"/>
                  </a:solidFill>
                </a:uFill>
                <a:latin typeface="Futura Medium" panose="00000400000000000000" pitchFamily="2" charset="0"/>
              </a:rPr>
              <a:t>Potential Benefits &amp; Measurement:</a:t>
            </a:r>
            <a:endParaRPr lang="en-GB" sz="788" dirty="0">
              <a:solidFill>
                <a:srgbClr val="404040"/>
              </a:solidFill>
              <a:uFill>
                <a:solidFill>
                  <a:schemeClr val="bg1"/>
                </a:solidFill>
              </a:u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uFill>
                  <a:solidFill>
                    <a:schemeClr val="bg1"/>
                  </a:solidFill>
                </a:uFill>
              </a:rPr>
              <a:t>Strong problem solving  skills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uFill>
                  <a:solidFill>
                    <a:schemeClr val="bg1"/>
                  </a:solidFill>
                </a:uFill>
              </a:rPr>
              <a:t>Improved Health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uFill>
                  <a:solidFill>
                    <a:schemeClr val="bg1"/>
                  </a:solidFill>
                </a:uFill>
              </a:rPr>
              <a:t>Strong social connection</a:t>
            </a:r>
            <a:endParaRPr lang="en-GB" sz="900" dirty="0">
              <a:uFill>
                <a:solidFill>
                  <a:schemeClr val="bg1"/>
                </a:solidFill>
              </a:uFill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uFill>
                  <a:solidFill>
                    <a:schemeClr val="bg1"/>
                  </a:solidFill>
                </a:uFill>
                <a:latin typeface="Futura Medium" panose="00000400000000000000" pitchFamily="2" charset="0"/>
              </a:rPr>
              <a:t>Improved productivity.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404040"/>
                </a:solidFill>
                <a:uFill>
                  <a:solidFill>
                    <a:schemeClr val="bg1"/>
                  </a:solidFill>
                </a:uFill>
                <a:latin typeface="Futura Medium" panose="00000400000000000000" pitchFamily="2" charset="0"/>
              </a:rPr>
              <a:t>Power of positive thinking.</a:t>
            </a:r>
          </a:p>
          <a:p>
            <a:pPr defTabSz="685800">
              <a:defRPr/>
            </a:pPr>
            <a:endParaRPr lang="en-GB" altLang="en-US" sz="900" dirty="0">
              <a:solidFill>
                <a:srgbClr val="404040"/>
              </a:solidFill>
              <a:uFill>
                <a:solidFill>
                  <a:schemeClr val="bg1"/>
                </a:solidFill>
              </a:uFill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endParaRPr lang="en-GB" altLang="en-US" sz="900" dirty="0">
              <a:solidFill>
                <a:srgbClr val="404040"/>
              </a:solidFill>
              <a:uFill>
                <a:solidFill>
                  <a:schemeClr val="bg1"/>
                </a:solidFill>
              </a:uFill>
            </a:endParaRPr>
          </a:p>
          <a:p>
            <a:pPr defTabSz="685800">
              <a:defRPr/>
            </a:pPr>
            <a:endParaRPr lang="en-GB" altLang="en-US" sz="900" dirty="0">
              <a:solidFill>
                <a:srgbClr val="404040"/>
              </a:solidFill>
              <a:uFill>
                <a:solidFill>
                  <a:schemeClr val="bg1"/>
                </a:solidFill>
              </a:uFill>
            </a:endParaRPr>
          </a:p>
          <a:p>
            <a:pPr defTabSz="685800">
              <a:defRPr/>
            </a:pPr>
            <a:r>
              <a:rPr lang="en-US" sz="900" b="1" u="sng" dirty="0">
                <a:solidFill>
                  <a:srgbClr val="404040"/>
                </a:solidFill>
                <a:uFill>
                  <a:solidFill>
                    <a:schemeClr val="bg1"/>
                  </a:solidFill>
                </a:uFill>
                <a:latin typeface="Futura Medium" panose="00000400000000000000" pitchFamily="2" charset="0"/>
              </a:rPr>
              <a:t>Measurement details</a:t>
            </a:r>
          </a:p>
          <a:p>
            <a:pPr marL="171450" lvl="0" indent="-171450">
              <a:buFont typeface="Wingdings" panose="05000000000000000000" pitchFamily="2" charset="2"/>
              <a:buChar char="q"/>
            </a:pPr>
            <a:endParaRPr lang="en-US" sz="900" dirty="0">
              <a:uFill>
                <a:solidFill>
                  <a:schemeClr val="bg1"/>
                </a:solidFill>
              </a:uFill>
            </a:endParaRPr>
          </a:p>
          <a:p>
            <a:pPr marL="171450" indent="-171450" defTabSz="685800">
              <a:buFont typeface="Wingdings" panose="05000000000000000000" pitchFamily="2" charset="2"/>
              <a:buChar char="§"/>
              <a:defRPr/>
            </a:pPr>
            <a:r>
              <a:rPr lang="en-US" sz="900" b="1" u="sng" dirty="0">
                <a:solidFill>
                  <a:srgbClr val="404040"/>
                </a:solidFill>
                <a:uFill>
                  <a:solidFill>
                    <a:schemeClr val="bg1"/>
                  </a:solidFill>
                </a:uFill>
                <a:latin typeface="Futura Medium" panose="00000400000000000000" pitchFamily="2" charset="0"/>
              </a:rPr>
              <a:t>DRS 15  Survey. (PRE &amp; POST)</a:t>
            </a:r>
          </a:p>
          <a:p>
            <a:pPr marL="171450" indent="-171450" defTabSz="685800">
              <a:buFont typeface="Wingdings" panose="05000000000000000000" pitchFamily="2" charset="2"/>
              <a:buChar char="§"/>
              <a:defRPr/>
            </a:pPr>
            <a:endParaRPr lang="en-US" sz="900" b="1" u="sng" dirty="0">
              <a:solidFill>
                <a:srgbClr val="404040"/>
              </a:solidFill>
              <a:uFill>
                <a:solidFill>
                  <a:schemeClr val="bg1"/>
                </a:solidFill>
              </a:uFill>
              <a:latin typeface="Futura Medium" panose="00000400000000000000" pitchFamily="2" charset="0"/>
            </a:endParaRPr>
          </a:p>
          <a:p>
            <a:pPr marL="171450" indent="-171450" defTabSz="685800">
              <a:buFont typeface="Wingdings" panose="05000000000000000000" pitchFamily="2" charset="2"/>
              <a:buChar char="§"/>
              <a:defRPr/>
            </a:pPr>
            <a:endParaRPr lang="en-US" sz="900" b="1" u="sng" dirty="0">
              <a:solidFill>
                <a:srgbClr val="404040"/>
              </a:solidFill>
              <a:uFill>
                <a:solidFill>
                  <a:schemeClr val="bg1"/>
                </a:solidFill>
              </a:uFill>
              <a:latin typeface="Futura Medium" panose="00000400000000000000" pitchFamily="2" charset="0"/>
            </a:endParaRPr>
          </a:p>
          <a:p>
            <a:pPr defTabSz="685800">
              <a:defRPr/>
            </a:pPr>
            <a:endParaRPr lang="en-US" sz="900" b="1" u="sng" dirty="0">
              <a:solidFill>
                <a:srgbClr val="404040"/>
              </a:solidFill>
              <a:uFill>
                <a:solidFill>
                  <a:schemeClr val="bg1"/>
                </a:solidFill>
              </a:u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9720" y="335403"/>
            <a:ext cx="1422762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2FC81F-7C55-4E35-871B-E5662AAF82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6848639" y="4724400"/>
            <a:ext cx="2168366" cy="152400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Sponsor: Oladimeji B.</a:t>
            </a: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Onyeka Ike, OHNs, and other Resilience facilitators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  <a:p>
            <a:pPr defTabSz="914378">
              <a:spcBef>
                <a:spcPts val="225"/>
              </a:spcBef>
            </a:pP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6842" y="1066800"/>
            <a:ext cx="8920163" cy="17770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/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825" b="1" dirty="0">
                <a:solidFill>
                  <a:srgbClr val="404040"/>
                </a:solidFill>
                <a:latin typeface="Futura Medium" pitchFamily="2" charset="0"/>
                <a:cs typeface="Arial" charset="0"/>
              </a:rPr>
              <a:t>: </a:t>
            </a:r>
            <a:r>
              <a:rPr lang="en-GB" altLang="en-US" sz="800" dirty="0">
                <a:solidFill>
                  <a:srgbClr val="404040"/>
                </a:solidFill>
              </a:rPr>
              <a:t> 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800" dirty="0">
                <a:solidFill>
                  <a:srgbClr val="404040"/>
                </a:solidFill>
              </a:rPr>
              <a:t>Achieve goals  through perceivierance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800" dirty="0">
                <a:solidFill>
                  <a:srgbClr val="404040"/>
                </a:solidFill>
              </a:rPr>
              <a:t>Develop right attitude when performing under pressure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800" dirty="0">
                <a:solidFill>
                  <a:srgbClr val="404040"/>
                </a:solidFill>
              </a:rPr>
              <a:t>Understand organization change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GB" altLang="en-US" sz="800" dirty="0">
                <a:solidFill>
                  <a:srgbClr val="404040"/>
                </a:solidFill>
              </a:rPr>
              <a:t>Optimize life work/ balance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800" dirty="0">
                <a:solidFill>
                  <a:srgbClr val="404040"/>
                </a:solidFill>
              </a:rPr>
              <a:t>helping people to develop the ability to cope/bounce back in the midst of challenges.</a:t>
            </a:r>
            <a:endParaRPr lang="en-GB" altLang="en-US" sz="800" dirty="0">
              <a:solidFill>
                <a:srgbClr val="404040"/>
              </a:solidFill>
            </a:endParaRP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800" dirty="0">
                <a:solidFill>
                  <a:srgbClr val="404040"/>
                </a:solidFill>
              </a:rPr>
              <a:t>Maintain positive outlook in challenging circumstances. 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800" dirty="0">
                <a:solidFill>
                  <a:srgbClr val="404040"/>
                </a:solidFill>
              </a:rPr>
              <a:t>Understand how to maintain hopeful outlook.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sz="750" b="1" dirty="0">
                <a:latin typeface="Arial" pitchFamily="34" charset="0"/>
                <a:cs typeface="Arial" pitchFamily="34" charset="0"/>
              </a:rPr>
              <a:t>Keep Things In Perspective 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sz="750" b="1" dirty="0">
                <a:latin typeface="Arial" pitchFamily="34" charset="0"/>
                <a:cs typeface="Arial" pitchFamily="34" charset="0"/>
              </a:rPr>
              <a:t>Take Care Of Yourself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sz="750" b="1" dirty="0">
                <a:latin typeface="Arial" pitchFamily="34" charset="0"/>
                <a:cs typeface="Arial" pitchFamily="34" charset="0"/>
              </a:rPr>
              <a:t>Look For Opportunities For Self-discovery </a:t>
            </a:r>
          </a:p>
          <a:p>
            <a:pPr marL="171450" indent="-171450"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§"/>
              <a:defRPr/>
            </a:pPr>
            <a:r>
              <a:rPr lang="en-US" altLang="en-US" sz="750" b="1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Others not listed </a:t>
            </a:r>
            <a:endParaRPr lang="en-US" altLang="en-US" sz="750" dirty="0">
              <a:solidFill>
                <a:srgbClr val="404040"/>
              </a:solidFill>
            </a:endParaRPr>
          </a:p>
          <a:p>
            <a:pPr defTabSz="914378">
              <a:lnSpc>
                <a:spcPct val="113000"/>
              </a:lnSpc>
              <a:spcAft>
                <a:spcPts val="47"/>
              </a:spcAft>
              <a:defRPr/>
            </a:pPr>
            <a:endParaRPr lang="en-US" sz="800" dirty="0">
              <a:highlight>
                <a:srgbClr val="FFFF00"/>
              </a:highlight>
            </a:endParaRPr>
          </a:p>
          <a:p>
            <a:pPr lvl="0"/>
            <a:endParaRPr lang="en-US" sz="800" dirty="0"/>
          </a:p>
          <a:p>
            <a:pPr lvl="0"/>
            <a:endParaRPr lang="en-US" sz="800" dirty="0"/>
          </a:p>
          <a:p>
            <a:pPr algn="just" defTabSz="685800">
              <a:spcAft>
                <a:spcPts val="375"/>
              </a:spcAft>
              <a:defRPr/>
            </a:pPr>
            <a:endParaRPr lang="en-GB" sz="825" b="1" dirty="0">
              <a:solidFill>
                <a:srgbClr val="404040"/>
              </a:solidFill>
              <a:latin typeface="Futura Medium" pitchFamily="2" charset="0"/>
              <a:cs typeface="Arial" charset="0"/>
            </a:endParaRPr>
          </a:p>
          <a:p>
            <a:pPr lvl="0"/>
            <a:endParaRPr lang="en-US" sz="900" dirty="0"/>
          </a:p>
        </p:txBody>
      </p:sp>
      <p:sp>
        <p:nvSpPr>
          <p:cNvPr id="14" name="Text Placeholder 2 rename 3">
            <a:extLst>
              <a:ext uri="{FF2B5EF4-FFF2-40B4-BE49-F238E27FC236}">
                <a16:creationId xmlns:a16="http://schemas.microsoft.com/office/drawing/2014/main" id="{9F1C4451-C7E1-4D47-B60D-352A1C2C83C4}"/>
              </a:ext>
            </a:extLst>
          </p:cNvPr>
          <p:cNvSpPr txBox="1">
            <a:spLocks/>
          </p:cNvSpPr>
          <p:nvPr/>
        </p:nvSpPr>
        <p:spPr>
          <a:xfrm>
            <a:off x="304800" y="4818683"/>
            <a:ext cx="2667000" cy="1201117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110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Threat:</a:t>
            </a:r>
            <a:endParaRPr lang="en-GB" sz="11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n"/>
              <a:defRPr/>
            </a:pPr>
            <a:r>
              <a:rPr lang="en-GB" sz="1000" dirty="0">
                <a:solidFill>
                  <a:srgbClr val="404040"/>
                </a:solidFill>
                <a:latin typeface="Futura Medium" panose="00000400000000000000" pitchFamily="2" charset="0"/>
              </a:rPr>
              <a:t>Time management</a:t>
            </a:r>
          </a:p>
          <a:p>
            <a:pPr marL="214313" indent="-214313" defTabSz="685800">
              <a:buFont typeface="Wingdings" panose="05000000000000000000" pitchFamily="2" charset="2"/>
              <a:buChar char="n"/>
              <a:defRPr/>
            </a:pPr>
            <a:r>
              <a:rPr lang="en-GB" sz="1000" dirty="0">
                <a:solidFill>
                  <a:srgbClr val="404040"/>
                </a:solidFill>
                <a:latin typeface="Futura Medium" panose="00000400000000000000" pitchFamily="2" charset="0"/>
              </a:rPr>
              <a:t>Non GID Users</a:t>
            </a:r>
          </a:p>
          <a:p>
            <a:pPr marL="214313" indent="-214313" defTabSz="685800">
              <a:buFont typeface="Wingdings" panose="05000000000000000000" pitchFamily="2" charset="2"/>
              <a:buChar char="n"/>
              <a:defRPr/>
            </a:pPr>
            <a:r>
              <a:rPr lang="en-GB" sz="1000" dirty="0">
                <a:solidFill>
                  <a:srgbClr val="404040"/>
                </a:solidFill>
                <a:latin typeface="Futura Medium" panose="00000400000000000000" pitchFamily="2" charset="0"/>
              </a:rPr>
              <a:t>Transfer/relocation of a trained facilitator</a:t>
            </a:r>
          </a:p>
          <a:p>
            <a:pPr marL="128588" indent="-128588" defTabSz="685800">
              <a:defRPr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defTabSz="685800">
              <a:defRPr/>
            </a:pPr>
            <a:r>
              <a:rPr lang="en-US" sz="1350" dirty="0">
                <a:solidFill>
                  <a:srgbClr val="404040"/>
                </a:solidFill>
                <a:latin typeface="Futura Medium" panose="00000400000000000000" pitchFamily="2" charset="0"/>
              </a:rPr>
              <a:t> 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Project Cadence Commitment Template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86367"/>
              </p:ext>
            </p:extLst>
          </p:nvPr>
        </p:nvGraphicFramePr>
        <p:xfrm>
          <a:off x="152400" y="1143000"/>
          <a:ext cx="8797107" cy="5469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1-1.1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Draft Cadence Charter and share with Team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OHN 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01/04/19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1-1.2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Resilience SOU Training Plan for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ImoR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/Okoloma, approved for implementation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>
                          <a:latin typeface="+mn-lt"/>
                          <a:ea typeface="Calibri"/>
                          <a:cs typeface="Times New Roman"/>
                        </a:rPr>
                        <a:t>01/04/19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4427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1-1.3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Awareness 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01/04/19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1-1.4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  module 1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15/05/19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1-1.5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18/05/19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1.1.6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3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20/07/2019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1.1.7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4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10/09/2019</a:t>
                      </a: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5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Resilience  Facilitators/OHNs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Futura Medium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12/10/2019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6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Resilience  Facilitators/OHNs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11/11/2019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2.0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7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2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A04D-CF05-4D8F-A80F-8174ECCB72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E2F9F1-F3FA-45CB-AF68-897193E8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272103"/>
              </p:ext>
            </p:extLst>
          </p:nvPr>
        </p:nvGraphicFramePr>
        <p:xfrm>
          <a:off x="304800" y="1295400"/>
          <a:ext cx="8797107" cy="5488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5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3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0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7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1-1.1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Draft Cadence Charter and share with Team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OHN 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01/04/19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9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1-1.2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 Resilience SOU Training Plan for </a:t>
                      </a:r>
                      <a:r>
                        <a:rPr lang="en-US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ImoR</a:t>
                      </a:r>
                      <a:r>
                        <a:rPr lang="en-US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/Okoloma, approved for implementation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>
                          <a:latin typeface="+mn-lt"/>
                          <a:ea typeface="Calibri"/>
                          <a:cs typeface="Times New Roman"/>
                        </a:rPr>
                        <a:t>01/04/19</a:t>
                      </a: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4427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1-1.3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Launch Awareness 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OHN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01/04/19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1-1.4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Deliver  module 1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15/05/19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9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1-1.5</a:t>
                      </a: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18/05/19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1.1.6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3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20/07/2019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1.1.7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4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10/09/2019</a:t>
                      </a: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5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Resilience  Facilitators/OHNs</a:t>
                      </a:r>
                      <a:endParaRPr kumimoji="0" lang="en-CA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04040"/>
                        </a:solidFill>
                        <a:effectLst/>
                        <a:uLnTx/>
                        <a:uFillTx/>
                        <a:latin typeface="Futura Medium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12/10/2019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1.19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6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Resilience  Facilitators/OHNs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11/11/2019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2.0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7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Resilience  Facilitators/OHNs</a:t>
                      </a: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5/12/2019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/>
        </p:nvSpPr>
        <p:spPr bwMode="auto">
          <a:xfrm>
            <a:off x="8514179" y="61883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38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/>
        </p:nvSpPr>
        <p:spPr bwMode="auto">
          <a:xfrm>
            <a:off x="8666579" y="63407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38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/>
        </p:nvSpPr>
        <p:spPr bwMode="auto">
          <a:xfrm>
            <a:off x="8818979" y="6493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638" kern="120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3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15" name="Date Placeholder 6">
            <a:extLst>
              <a:ext uri="{FF2B5EF4-FFF2-40B4-BE49-F238E27FC236}">
                <a16:creationId xmlns:a16="http://schemas.microsoft.com/office/drawing/2014/main" id="{3486A04D-CF05-4D8F-A80F-8174ECCB7290}"/>
              </a:ext>
            </a:extLst>
          </p:cNvPr>
          <p:cNvSpPr>
            <a:spLocks noGrp="1"/>
          </p:cNvSpPr>
          <p:nvPr/>
        </p:nvSpPr>
        <p:spPr bwMode="auto">
          <a:xfrm>
            <a:off x="7578603" y="6493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2019</a:t>
            </a:r>
          </a:p>
        </p:txBody>
      </p:sp>
    </p:spTree>
    <p:extLst>
      <p:ext uri="{BB962C8B-B14F-4D97-AF65-F5344CB8AC3E}">
        <p14:creationId xmlns:p14="http://schemas.microsoft.com/office/powerpoint/2010/main" val="18955976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12461</TotalTime>
  <Words>423</Words>
  <Application>Microsoft Office PowerPoint</Application>
  <PresentationFormat>On-screen Show (4:3)</PresentationFormat>
  <Paragraphs>160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 HUMAN PERFORMANCE &amp; CARE :OKGP &amp; IMOR 2019. RESILIENCE. </vt:lpstr>
      <vt:lpstr>Project Cadence Commitment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SPDC LEH IMOR OH SPDC-UPO/G/PLI</dc:creator>
  <cp:lastModifiedBy>Samuel, Inye T SPDC-SHU/ON</cp:lastModifiedBy>
  <cp:revision>87</cp:revision>
  <cp:lastPrinted>2019-04-17T07:43:31Z</cp:lastPrinted>
  <dcterms:created xsi:type="dcterms:W3CDTF">2006-08-16T00:00:00Z</dcterms:created>
  <dcterms:modified xsi:type="dcterms:W3CDTF">2019-04-17T07:46:19Z</dcterms:modified>
</cp:coreProperties>
</file>