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handoutMasterIdLst>
    <p:handoutMasterId r:id="rId4"/>
  </p:handoutMasterIdLst>
  <p:sldIdLst>
    <p:sldId id="672" r:id="rId2"/>
  </p:sldIdLst>
  <p:sldSz cx="12192000" cy="6858000"/>
  <p:notesSz cx="6797675" cy="9928225"/>
  <p:embeddedFontLst>
    <p:embeddedFont>
      <p:font typeface="Calibri" panose="020F0502020204030204" pitchFamily="34" charset="0"/>
      <p:regular r:id="rId5"/>
      <p:bold r:id="rId6"/>
      <p:italic r:id="rId7"/>
      <p:boldItalic r:id="rId8"/>
    </p:embeddedFont>
    <p:embeddedFont>
      <p:font typeface="Futura Bold" panose="00000900000000000000" pitchFamily="2" charset="0"/>
      <p:regular r:id="rId9"/>
      <p:boldItalic r:id="rId10"/>
    </p:embeddedFont>
    <p:embeddedFont>
      <p:font typeface="Futura Medium" panose="00000400000000000000" pitchFamily="2" charset="0"/>
      <p:regular r:id="rId11"/>
      <p:bold r:id="rId12"/>
      <p:italic r:id="rId13"/>
      <p:boldItalic r:id="rId14"/>
    </p:embeddedFont>
  </p:embeddedFontLst>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B6E"/>
    <a:srgbClr val="99CDB7"/>
    <a:srgbClr val="D9D9D9"/>
    <a:srgbClr val="FFFFFF"/>
    <a:srgbClr val="CCE9DB"/>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96283" autoAdjust="0"/>
  </p:normalViewPr>
  <p:slideViewPr>
    <p:cSldViewPr snapToGrid="0" snapToObjects="1" showGuides="1">
      <p:cViewPr varScale="1">
        <p:scale>
          <a:sx n="110" d="100"/>
          <a:sy n="110" d="100"/>
        </p:scale>
        <p:origin x="744" y="96"/>
      </p:cViewPr>
      <p:guideLst>
        <p:guide orient="horz" pos="218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4" d="100"/>
          <a:sy n="64" d="100"/>
        </p:scale>
        <p:origin x="2160" y="72"/>
      </p:cViewPr>
      <p:guideLst>
        <p:guide orient="horz" pos="3128"/>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gs" Target="tags/tag1.xml"/><Relationship Id="rId10" Type="http://schemas.openxmlformats.org/officeDocument/2006/relationships/font" Target="fonts/font6.fntdata"/><Relationship Id="rId19"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26/06/2019</a:t>
            </a:fld>
            <a:endParaRPr lang="en-GB" dirty="0">
              <a:latin typeface="Futura Medium" pitchFamily="2" charset="0"/>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26/06/2019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26/06/2019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323156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63907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801" name="think-cell Slide" r:id="rId4" imgW="396" imgH="396" progId="TCLayout.ActiveDocument.1">
                  <p:embed/>
                </p:oleObj>
              </mc:Choice>
              <mc:Fallback>
                <p:oleObj name="think-cell Slide" r:id="rId4" imgW="396" imgH="39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5"/>
            </p:custDataLst>
            <p:extLst>
              <p:ext uri="{D42A27DB-BD31-4B8C-83A1-F6EECF244321}">
                <p14:modId xmlns:p14="http://schemas.microsoft.com/office/powerpoint/2010/main" val="7953012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781" name="think-cell Slide" r:id="rId26" imgW="396" imgH="396" progId="TCLayout.ActiveDocument.1">
                  <p:embed/>
                </p:oleObj>
              </mc:Choice>
              <mc:Fallback>
                <p:oleObj name="think-cell Slide" r:id="rId26" imgW="396" imgH="396"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 id="2147483703" r:id="rId22"/>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454" y="893219"/>
            <a:ext cx="9882553" cy="305386"/>
          </a:xfrm>
          <a:solidFill>
            <a:srgbClr val="FFFF00"/>
          </a:solidFill>
          <a:ln>
            <a:solidFill>
              <a:schemeClr val="tx1"/>
            </a:solidFill>
          </a:ln>
        </p:spPr>
        <p:txBody>
          <a:bodyPr>
            <a:normAutofit/>
          </a:bodyPr>
          <a:lstStyle/>
          <a:p>
            <a:r>
              <a:rPr lang="en-GB" sz="1600" b="1" dirty="0">
                <a:solidFill>
                  <a:srgbClr val="FF0000"/>
                </a:solidFill>
                <a:latin typeface="Futura Medium" panose="00000400000000000000" pitchFamily="2" charset="0"/>
              </a:rPr>
              <a:t>Title: Unlock 300 From FORC065S Restoration</a:t>
            </a:r>
          </a:p>
        </p:txBody>
      </p:sp>
      <p:sp>
        <p:nvSpPr>
          <p:cNvPr id="4" name="Rectangle 3"/>
          <p:cNvSpPr/>
          <p:nvPr/>
        </p:nvSpPr>
        <p:spPr>
          <a:xfrm>
            <a:off x="1081453" y="1226704"/>
            <a:ext cx="9882553" cy="984885"/>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400" b="1" u="sng" dirty="0"/>
              <a:t>Business Case/Objectives</a:t>
            </a:r>
            <a:r>
              <a:rPr lang="en-GB" sz="1400" b="1" dirty="0"/>
              <a:t>:</a:t>
            </a:r>
            <a:endParaRPr lang="en-US" sz="1400" dirty="0"/>
          </a:p>
          <a:p>
            <a:pPr>
              <a:spcBef>
                <a:spcPts val="600"/>
              </a:spcBef>
            </a:pPr>
            <a:r>
              <a:rPr lang="en-US" sz="1300" dirty="0"/>
              <a:t>Increase production from Forcados Node by carrying out active surveillance, greasing of wellhead valves and well open-up of FORC065S with an expected gain of 300 bopd. This is in line with active WRFM practice carried out by the Forcados Field Management Team (FMT) in collaboration with Production operations and Programmers. </a:t>
            </a:r>
          </a:p>
        </p:txBody>
      </p:sp>
      <p:sp>
        <p:nvSpPr>
          <p:cNvPr id="6" name="Rectangle 5"/>
          <p:cNvSpPr/>
          <p:nvPr/>
        </p:nvSpPr>
        <p:spPr>
          <a:xfrm>
            <a:off x="1081454" y="2587811"/>
            <a:ext cx="2949163" cy="846386"/>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300" b="1" u="sng" dirty="0"/>
              <a:t>Potential Benefits &amp; Measurement:</a:t>
            </a:r>
            <a:endParaRPr lang="en-US" sz="1300" dirty="0"/>
          </a:p>
          <a:p>
            <a:pPr marL="285750" indent="-285750">
              <a:buFont typeface="Arial" panose="020B0604020202020204" pitchFamily="34" charset="0"/>
              <a:buChar char="•"/>
            </a:pPr>
            <a:r>
              <a:rPr lang="en-US" sz="1200" dirty="0"/>
              <a:t>300 bopd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p:txBody>
      </p:sp>
      <p:sp>
        <p:nvSpPr>
          <p:cNvPr id="8" name="Rectangle 7"/>
          <p:cNvSpPr/>
          <p:nvPr/>
        </p:nvSpPr>
        <p:spPr>
          <a:xfrm>
            <a:off x="4220308" y="2587811"/>
            <a:ext cx="3128596" cy="2893100"/>
          </a:xfrm>
          <a:prstGeom prst="rect">
            <a:avLst/>
          </a:prstGeom>
          <a:ln w="9525">
            <a:solidFill>
              <a:schemeClr val="tx1"/>
            </a:solidFill>
          </a:ln>
        </p:spPr>
        <p:txBody>
          <a:bodyPr wrap="square">
            <a:spAutoFit/>
          </a:bodyPr>
          <a:lstStyle/>
          <a:p>
            <a:r>
              <a:rPr lang="en-US" sz="1300" b="1" u="sng" dirty="0"/>
              <a:t>Project Scope/Actions : </a:t>
            </a:r>
          </a:p>
          <a:p>
            <a:pPr marL="285750" indent="-285750">
              <a:buFont typeface="Arial" panose="020B0604020202020204" pitchFamily="34" charset="0"/>
              <a:buChar char="•"/>
            </a:pPr>
            <a:r>
              <a:rPr lang="en-US" sz="1300" dirty="0"/>
              <a:t>Carry out active well surveillance in line with active WRFM practices.</a:t>
            </a:r>
          </a:p>
          <a:p>
            <a:pPr marL="285750" indent="-285750">
              <a:buFont typeface="Arial" panose="020B0604020202020204" pitchFamily="34" charset="0"/>
              <a:buChar char="•"/>
            </a:pPr>
            <a:r>
              <a:rPr lang="en-US" sz="1300" dirty="0"/>
              <a:t>Build model to determine gain from open up</a:t>
            </a:r>
          </a:p>
          <a:p>
            <a:pPr marL="285750" indent="-285750">
              <a:buFont typeface="Arial" panose="020B0604020202020204" pitchFamily="34" charset="0"/>
              <a:buChar char="•"/>
            </a:pPr>
            <a:r>
              <a:rPr lang="en-US" sz="1300" dirty="0"/>
              <a:t>Carry out well head integrity test (PM - both CmbWITSIT and confirmation OPSWIT) including valve greasing.</a:t>
            </a:r>
          </a:p>
          <a:p>
            <a:pPr marL="285750" indent="-285750">
              <a:buFont typeface="Arial" panose="020B0604020202020204" pitchFamily="34" charset="0"/>
              <a:buChar char="•"/>
            </a:pPr>
            <a:r>
              <a:rPr lang="en-US" sz="1300" dirty="0"/>
              <a:t>Carry-out a review of PM test and Risk Assessment with WI TA2.</a:t>
            </a:r>
          </a:p>
          <a:p>
            <a:pPr marL="285750" indent="-285750">
              <a:buFont typeface="Arial" panose="020B0604020202020204" pitchFamily="34" charset="0"/>
              <a:buChar char="•"/>
            </a:pPr>
            <a:r>
              <a:rPr lang="en-US" sz="1300" dirty="0"/>
              <a:t>Issue  open up notification instruction to Production operations.</a:t>
            </a:r>
          </a:p>
          <a:p>
            <a:pPr marL="285750" indent="-285750">
              <a:buFont typeface="Arial" panose="020B0604020202020204" pitchFamily="34" charset="0"/>
              <a:buChar char="•"/>
            </a:pPr>
            <a:r>
              <a:rPr lang="en-US" sz="1300" dirty="0"/>
              <a:t>Implement open-up.</a:t>
            </a:r>
          </a:p>
          <a:p>
            <a:pPr marL="285750" indent="-285750">
              <a:buFont typeface="Arial" panose="020B0604020202020204" pitchFamily="34" charset="0"/>
              <a:buChar char="•"/>
            </a:pPr>
            <a:endParaRPr lang="en-US" sz="1300" dirty="0"/>
          </a:p>
        </p:txBody>
      </p:sp>
      <p:sp>
        <p:nvSpPr>
          <p:cNvPr id="11" name="Rectangle 10">
            <a:extLst>
              <a:ext uri="{FF2B5EF4-FFF2-40B4-BE49-F238E27FC236}">
                <a16:creationId xmlns:a16="http://schemas.microsoft.com/office/drawing/2014/main" id="{905E7175-DBF9-4B30-8A0B-0E60B8D397FD}"/>
              </a:ext>
            </a:extLst>
          </p:cNvPr>
          <p:cNvSpPr/>
          <p:nvPr/>
        </p:nvSpPr>
        <p:spPr>
          <a:xfrm>
            <a:off x="7538595" y="2587811"/>
            <a:ext cx="3434206" cy="1600438"/>
          </a:xfrm>
          <a:prstGeom prst="rect">
            <a:avLst/>
          </a:prstGeom>
          <a:ln>
            <a:solidFill>
              <a:schemeClr val="tx1"/>
            </a:solidFill>
          </a:ln>
        </p:spPr>
        <p:txBody>
          <a:bodyPr wrap="square">
            <a:spAutoFit/>
          </a:bodyPr>
          <a:lstStyle/>
          <a:p>
            <a:r>
              <a:rPr lang="en-US" sz="1400" b="1" u="sng" dirty="0"/>
              <a:t>Critical Success Factors:</a:t>
            </a:r>
            <a:endParaRPr lang="en-US" sz="1400" dirty="0"/>
          </a:p>
          <a:p>
            <a:pPr marL="285750" indent="-285750">
              <a:buFont typeface="Arial" panose="020B0604020202020204" pitchFamily="34" charset="0"/>
              <a:buChar char="•"/>
            </a:pPr>
            <a:r>
              <a:rPr lang="en-US" sz="1400" dirty="0"/>
              <a:t>Active WRFM surveillance.</a:t>
            </a:r>
          </a:p>
          <a:p>
            <a:pPr marL="285750" indent="-285750">
              <a:buFont typeface="Arial" panose="020B0604020202020204" pitchFamily="34" charset="0"/>
              <a:buChar char="•"/>
            </a:pPr>
            <a:r>
              <a:rPr lang="en-US" sz="1400" dirty="0"/>
              <a:t>Proactive PM – Including valve greasing </a:t>
            </a:r>
          </a:p>
          <a:p>
            <a:pPr marL="285750" indent="-285750">
              <a:buFont typeface="Arial" panose="020B0604020202020204" pitchFamily="34" charset="0"/>
              <a:buChar char="•"/>
            </a:pPr>
            <a:r>
              <a:rPr lang="en-US" sz="1400" dirty="0"/>
              <a:t>Integrated Review / Risk Assessment.</a:t>
            </a:r>
          </a:p>
          <a:p>
            <a:pPr marL="285750" indent="-285750">
              <a:buFont typeface="Arial" panose="020B0604020202020204" pitchFamily="34" charset="0"/>
              <a:buChar char="•"/>
            </a:pPr>
            <a:r>
              <a:rPr lang="en-US" sz="1400" dirty="0"/>
              <a:t>Timely well open-up.</a:t>
            </a:r>
          </a:p>
          <a:p>
            <a:pPr marL="285750" indent="-285750">
              <a:buFont typeface="Arial" panose="020B0604020202020204" pitchFamily="34" charset="0"/>
              <a:buChar char="•"/>
            </a:pPr>
            <a:r>
              <a:rPr lang="en-US" sz="1400" dirty="0"/>
              <a:t>Validated test result.</a:t>
            </a:r>
          </a:p>
        </p:txBody>
      </p:sp>
      <p:sp>
        <p:nvSpPr>
          <p:cNvPr id="13" name="Rectangle 12">
            <a:extLst>
              <a:ext uri="{FF2B5EF4-FFF2-40B4-BE49-F238E27FC236}">
                <a16:creationId xmlns:a16="http://schemas.microsoft.com/office/drawing/2014/main" id="{75C65F9E-8269-4C73-8C17-2DB065639E5F}"/>
              </a:ext>
            </a:extLst>
          </p:cNvPr>
          <p:cNvSpPr/>
          <p:nvPr/>
        </p:nvSpPr>
        <p:spPr>
          <a:xfrm>
            <a:off x="7529800" y="4522259"/>
            <a:ext cx="3434206" cy="646331"/>
          </a:xfrm>
          <a:prstGeom prst="rect">
            <a:avLst/>
          </a:prstGeom>
          <a:ln>
            <a:solidFill>
              <a:schemeClr val="tx1"/>
            </a:solidFill>
          </a:ln>
        </p:spPr>
        <p:txBody>
          <a:bodyPr wrap="square">
            <a:spAutoFit/>
          </a:bodyPr>
          <a:lstStyle/>
          <a:p>
            <a:r>
              <a:rPr lang="en-US" sz="1200" b="1" dirty="0">
                <a:solidFill>
                  <a:schemeClr val="dk1"/>
                </a:solidFill>
              </a:rPr>
              <a:t>Project Sponsor: </a:t>
            </a:r>
            <a:r>
              <a:rPr lang="en-US" sz="1200" dirty="0">
                <a:solidFill>
                  <a:schemeClr val="dk1"/>
                </a:solidFill>
              </a:rPr>
              <a:t>Eneyok, Gogo</a:t>
            </a:r>
          </a:p>
          <a:p>
            <a:r>
              <a:rPr lang="en-US" sz="1200" dirty="0">
                <a:solidFill>
                  <a:schemeClr val="dk1"/>
                </a:solidFill>
              </a:rPr>
              <a:t>Project</a:t>
            </a:r>
            <a:r>
              <a:rPr lang="en-US" sz="1200" b="1" dirty="0">
                <a:solidFill>
                  <a:schemeClr val="dk1"/>
                </a:solidFill>
              </a:rPr>
              <a:t> members: </a:t>
            </a:r>
            <a:r>
              <a:rPr lang="en-US" sz="1200" dirty="0">
                <a:solidFill>
                  <a:schemeClr val="dk1"/>
                </a:solidFill>
              </a:rPr>
              <a:t>Olagunju, Aliyu; Arochukwu, Elias; Okoro, Felix.</a:t>
            </a:r>
            <a:endParaRPr lang="en-GB" sz="1200" dirty="0">
              <a:solidFill>
                <a:schemeClr val="dk1"/>
              </a:solidFill>
            </a:endParaRPr>
          </a:p>
        </p:txBody>
      </p:sp>
      <p:graphicFrame>
        <p:nvGraphicFramePr>
          <p:cNvPr id="12" name="Table 11">
            <a:extLst>
              <a:ext uri="{FF2B5EF4-FFF2-40B4-BE49-F238E27FC236}">
                <a16:creationId xmlns:a16="http://schemas.microsoft.com/office/drawing/2014/main" id="{A62D2491-EB46-4EFF-A97D-79454FC5E54E}"/>
              </a:ext>
            </a:extLst>
          </p:cNvPr>
          <p:cNvGraphicFramePr>
            <a:graphicFrameLocks noGrp="1"/>
          </p:cNvGraphicFramePr>
          <p:nvPr>
            <p:extLst>
              <p:ext uri="{D42A27DB-BD31-4B8C-83A1-F6EECF244321}">
                <p14:modId xmlns:p14="http://schemas.microsoft.com/office/powerpoint/2010/main" val="3776252262"/>
              </p:ext>
            </p:extLst>
          </p:nvPr>
        </p:nvGraphicFramePr>
        <p:xfrm>
          <a:off x="4220309" y="5458810"/>
          <a:ext cx="3128595" cy="990600"/>
        </p:xfrm>
        <a:graphic>
          <a:graphicData uri="http://schemas.openxmlformats.org/drawingml/2006/table">
            <a:tbl>
              <a:tblPr firstRow="1" firstCol="1" bandRow="1"/>
              <a:tblGrid>
                <a:gridCol w="1042865">
                  <a:extLst>
                    <a:ext uri="{9D8B030D-6E8A-4147-A177-3AD203B41FA5}">
                      <a16:colId xmlns:a16="http://schemas.microsoft.com/office/drawing/2014/main" val="4106316771"/>
                    </a:ext>
                  </a:extLst>
                </a:gridCol>
                <a:gridCol w="1042865">
                  <a:extLst>
                    <a:ext uri="{9D8B030D-6E8A-4147-A177-3AD203B41FA5}">
                      <a16:colId xmlns:a16="http://schemas.microsoft.com/office/drawing/2014/main" val="3735692582"/>
                    </a:ext>
                  </a:extLst>
                </a:gridCol>
                <a:gridCol w="1042865">
                  <a:extLst>
                    <a:ext uri="{9D8B030D-6E8A-4147-A177-3AD203B41FA5}">
                      <a16:colId xmlns:a16="http://schemas.microsoft.com/office/drawing/2014/main" val="3949763007"/>
                    </a:ext>
                  </a:extLst>
                </a:gridCol>
              </a:tblGrid>
              <a:tr h="153035">
                <a:tc>
                  <a:txBody>
                    <a:bodyPr/>
                    <a:lstStyle/>
                    <a:p>
                      <a:pPr marL="0" marR="0">
                        <a:spcBef>
                          <a:spcPts val="0"/>
                        </a:spcBef>
                        <a:spcAft>
                          <a:spcPts val="0"/>
                        </a:spcAft>
                      </a:pP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Oil</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Gas</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555276"/>
                  </a:ext>
                </a:extLst>
              </a:tr>
              <a:tr h="153035">
                <a:tc>
                  <a:txBody>
                    <a:bodyPr/>
                    <a:lstStyle/>
                    <a:p>
                      <a:pPr marL="0" marR="0">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a:t>
                      </a:r>
                      <a:r>
                        <a:rPr lang="en-US" sz="1300" b="1" dirty="0" err="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mln</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$'mln</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352893"/>
                  </a:ext>
                </a:extLst>
              </a:tr>
              <a:tr h="153035">
                <a:tc>
                  <a:txBody>
                    <a:bodyPr/>
                    <a:lstStyle/>
                    <a:p>
                      <a:pPr marL="0" marR="0">
                        <a:spcBef>
                          <a:spcPts val="0"/>
                        </a:spcBef>
                        <a:spcAft>
                          <a:spcPts val="0"/>
                        </a:spcAft>
                      </a:pPr>
                      <a:r>
                        <a:rPr lang="en-US" sz="130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Opex</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300" dirty="0">
                          <a:solidFill>
                            <a:schemeClr val="tx1">
                              <a:lumMod val="50000"/>
                            </a:schemeClr>
                          </a:solidFill>
                          <a:effectLst/>
                          <a:latin typeface="Calibri" panose="020F0502020204030204" pitchFamily="34"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202967"/>
                  </a:ext>
                </a:extLst>
              </a:tr>
              <a:tr h="153035">
                <a:tc>
                  <a:txBody>
                    <a:bodyPr/>
                    <a:lstStyle/>
                    <a:p>
                      <a:pPr marL="0" marR="0">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Capex</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kern="120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4838123"/>
                  </a:ext>
                </a:extLst>
              </a:tr>
              <a:tr h="153035">
                <a:tc>
                  <a:txBody>
                    <a:bodyPr/>
                    <a:lstStyle/>
                    <a:p>
                      <a:pPr marL="0" marR="0">
                        <a:spcBef>
                          <a:spcPts val="0"/>
                        </a:spcBef>
                        <a:spcAft>
                          <a:spcPts val="0"/>
                        </a:spcAft>
                      </a:pPr>
                      <a:r>
                        <a:rPr lang="en-US" sz="1300" b="1"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Total</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392479"/>
                  </a:ext>
                </a:extLst>
              </a:tr>
            </a:tbl>
          </a:graphicData>
        </a:graphic>
      </p:graphicFrame>
    </p:spTree>
    <p:extLst>
      <p:ext uri="{BB962C8B-B14F-4D97-AF65-F5344CB8AC3E}">
        <p14:creationId xmlns:p14="http://schemas.microsoft.com/office/powerpoint/2010/main" val="2804164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WizKit V3_Template_Widescreen_06July2016</Template>
  <TotalTime>32580</TotalTime>
  <Words>202</Words>
  <Application>Microsoft Office PowerPoint</Application>
  <PresentationFormat>Widescreen</PresentationFormat>
  <Paragraphs>34</Paragraphs>
  <Slides>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Futura Bold</vt:lpstr>
      <vt:lpstr>Wingdings</vt:lpstr>
      <vt:lpstr>Times New Roman</vt:lpstr>
      <vt:lpstr>Futura Medium</vt:lpstr>
      <vt:lpstr>Calibri</vt:lpstr>
      <vt:lpstr>Shell layouts with footer</vt:lpstr>
      <vt:lpstr>think-cell Slide</vt:lpstr>
      <vt:lpstr>Title: Unlock 300 From FORC065S Restoration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Onaolapo Bolarinwa</dc:creator>
  <cp:lastModifiedBy>Ikpera, Cordelia N SPDC-UPO/G/UVI</cp:lastModifiedBy>
  <cp:revision>728</cp:revision>
  <cp:lastPrinted>2018-07-13T16:09:42Z</cp:lastPrinted>
  <dcterms:created xsi:type="dcterms:W3CDTF">2016-07-14T14:43:13Z</dcterms:created>
  <dcterms:modified xsi:type="dcterms:W3CDTF">2019-06-26T15:30:49Z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