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48207" firstSlideNum="12">
  <p:sldMasterIdLst>
    <p:sldMasterId id="2147483648" r:id="rId1"/>
  </p:sldMasterIdLst>
  <p:sldIdLst>
    <p:sldId id="467" r:id="rId2"/>
  </p:sldIdLst>
  <p:sldSz cx="12192000" cy="6858000"/>
  <p:notesSz cx="6797675" cy="987425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248" y="72"/>
      </p:cViewPr>
      <p:guideLst/>
    </p:cSldViewPr>
  </p:slideViewPr>
  <p:notesViewPr>
    <p:cSldViewPr snapToGrid="0">
      <p:cViewPr varScale="1">
        <p:scale>
          <a:sx n="66" d="100"/>
          <a:sy n="66" d="100"/>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9/8/2017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9/8/2017</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598" y="436122"/>
            <a:ext cx="11537072" cy="307975"/>
          </a:xfrm>
        </p:spPr>
        <p:txBody>
          <a:bodyPr>
            <a:normAutofit fontScale="90000"/>
          </a:bodyPr>
          <a:lstStyle/>
          <a:p>
            <a:pPr>
              <a:defRPr/>
            </a:pPr>
            <a:r>
              <a:rPr lang="en-US" sz="2000" b="1" dirty="0">
                <a:latin typeface="Futura Medium" panose="00000400000000000000" pitchFamily="2" charset="0"/>
              </a:rPr>
              <a:t>Project Title: KOLO-CREEK PRODUCTION UNIT FAULTY EQUIPMENT RESTORATION</a:t>
            </a:r>
          </a:p>
        </p:txBody>
      </p:sp>
      <p:sp>
        <p:nvSpPr>
          <p:cNvPr id="7" name="Text Placeholder 2"/>
          <p:cNvSpPr txBox="1">
            <a:spLocks/>
          </p:cNvSpPr>
          <p:nvPr/>
        </p:nvSpPr>
        <p:spPr>
          <a:xfrm>
            <a:off x="129119" y="744097"/>
            <a:ext cx="11893551" cy="2618014"/>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Business Case/objectives</a:t>
            </a:r>
            <a:r>
              <a:rPr lang="en-GB" sz="1200" b="1" dirty="0">
                <a:solidFill>
                  <a:srgbClr val="EEECE1">
                    <a:lumMod val="50000"/>
                  </a:srgbClr>
                </a:solidFill>
                <a:latin typeface="Futura Medium" pitchFamily="2" charset="0"/>
                <a:cs typeface="Arial" charset="0"/>
              </a:rPr>
              <a:t>:</a:t>
            </a:r>
          </a:p>
          <a:p>
            <a:pPr algn="just" defTabSz="914400">
              <a:spcAft>
                <a:spcPts val="500"/>
              </a:spcAft>
              <a:defRPr/>
            </a:pPr>
            <a:r>
              <a:rPr lang="en-GB" sz="1200" dirty="0" err="1">
                <a:solidFill>
                  <a:srgbClr val="EEECE1">
                    <a:lumMod val="50000"/>
                  </a:srgbClr>
                </a:solidFill>
                <a:latin typeface="Futura Medium" pitchFamily="2" charset="0"/>
                <a:cs typeface="Arial" charset="0"/>
              </a:rPr>
              <a:t>Kolo</a:t>
            </a:r>
            <a:r>
              <a:rPr lang="en-GB" sz="1200" dirty="0">
                <a:solidFill>
                  <a:srgbClr val="EEECE1">
                    <a:lumMod val="50000"/>
                  </a:srgbClr>
                </a:solidFill>
                <a:latin typeface="Futura Medium" pitchFamily="2" charset="0"/>
                <a:cs typeface="Arial" charset="0"/>
              </a:rPr>
              <a:t> creek production unit has a production capacity of circa 25Kbopd. The reliability/availability of the critical equipment are key to production sustenance and plant technical integrity. These critical equipment include, power generating sets(Gas and Diesel),  Instrument air compressors (Fixed and mobile), crude oil pumps and others. Currently the following equipment are not available  and require maintenance activities for optimal operations.</a:t>
            </a:r>
            <a:endParaRPr lang="en-GB" sz="1200" dirty="0">
              <a:solidFill>
                <a:srgbClr val="EEECE1">
                  <a:lumMod val="50000"/>
                </a:srgbClr>
              </a:solidFill>
              <a:latin typeface="Futura Medium" pitchFamily="2" charset="0"/>
              <a:cs typeface="Arial" charset="0"/>
            </a:endParaRPr>
          </a:p>
          <a:p>
            <a:pPr marL="171450" indent="-171450" algn="just" defTabSz="914400">
              <a:spcAft>
                <a:spcPts val="500"/>
              </a:spcAft>
              <a:buFont typeface="Wingdings" panose="05000000000000000000" pitchFamily="2" charset="2"/>
              <a:buChar char="§"/>
              <a:defRPr/>
            </a:pPr>
            <a:r>
              <a:rPr lang="en-US" sz="1200" dirty="0">
                <a:solidFill>
                  <a:srgbClr val="EEECE1">
                    <a:lumMod val="50000"/>
                  </a:srgbClr>
                </a:solidFill>
                <a:latin typeface="Futura Medium" panose="00000400000000000000" pitchFamily="2" charset="0"/>
              </a:rPr>
              <a:t>Nun-River Export pumps 2 &amp; 4 incessant trip on high coolant temperature. Requires radiator cleaning on DIY.  DIY = 1..5K USD,  Radiator core cost/gaskets = 6K USD</a:t>
            </a:r>
          </a:p>
          <a:p>
            <a:pPr marL="171450" indent="-171450" algn="just" defTabSz="914400">
              <a:spcAft>
                <a:spcPts val="500"/>
              </a:spcAft>
              <a:buFont typeface="Wingdings" panose="05000000000000000000" pitchFamily="2" charset="2"/>
              <a:buChar char="§"/>
              <a:defRPr/>
            </a:pPr>
            <a:r>
              <a:rPr lang="en-US" sz="1200" dirty="0">
                <a:solidFill>
                  <a:srgbClr val="EEECE1">
                    <a:lumMod val="50000"/>
                  </a:srgbClr>
                </a:solidFill>
                <a:latin typeface="Futura Medium" panose="00000400000000000000" pitchFamily="2" charset="0"/>
              </a:rPr>
              <a:t>Nun-River defective lighting system fitting &amp; lamps creating unsafe condition. Fitting/Lamp cost + labour = 11K  USD</a:t>
            </a:r>
          </a:p>
          <a:p>
            <a:pPr marL="171450" indent="-171450" algn="just" defTabSz="914400">
              <a:spcAft>
                <a:spcPts val="500"/>
              </a:spcAft>
              <a:buFont typeface="Wingdings" panose="05000000000000000000" pitchFamily="2" charset="2"/>
              <a:buChar char="§"/>
              <a:defRPr/>
            </a:pPr>
            <a:r>
              <a:rPr lang="en-US" sz="1200" dirty="0">
                <a:solidFill>
                  <a:srgbClr val="EEECE1">
                    <a:lumMod val="50000"/>
                  </a:srgbClr>
                </a:solidFill>
                <a:latin typeface="Futura Medium" panose="00000400000000000000" pitchFamily="2" charset="0"/>
              </a:rPr>
              <a:t>Diebu creek instrument air compressor (SF11)  not functional &amp; requires Major overhaul (MOH) on DIY. Cost avoidance of 5k USD</a:t>
            </a:r>
          </a:p>
          <a:p>
            <a:pPr marL="171450" indent="-171450" algn="just" defTabSz="914400">
              <a:spcAft>
                <a:spcPts val="500"/>
              </a:spcAft>
              <a:buFont typeface="Wingdings" panose="05000000000000000000" pitchFamily="2" charset="2"/>
              <a:buChar char="§"/>
              <a:defRPr/>
            </a:pPr>
            <a:r>
              <a:rPr lang="en-US" sz="1200" dirty="0" err="1">
                <a:solidFill>
                  <a:srgbClr val="EEECE1">
                    <a:lumMod val="50000"/>
                  </a:srgbClr>
                </a:solidFill>
                <a:latin typeface="Futura Medium" panose="00000400000000000000" pitchFamily="2" charset="0"/>
              </a:rPr>
              <a:t>Diebu</a:t>
            </a:r>
            <a:r>
              <a:rPr lang="en-US" sz="1200" dirty="0">
                <a:solidFill>
                  <a:srgbClr val="EEECE1">
                    <a:lumMod val="50000"/>
                  </a:srgbClr>
                </a:solidFill>
                <a:latin typeface="Futura Medium" panose="00000400000000000000" pitchFamily="2" charset="0"/>
              </a:rPr>
              <a:t> creek Diesel gen set faulty electrical panel rehab. To be done DIY cost avoidance 3K USD,   material cost  6K USD</a:t>
            </a:r>
          </a:p>
          <a:p>
            <a:pPr marL="171450" indent="-171450" algn="just" defTabSz="914400">
              <a:spcAft>
                <a:spcPts val="500"/>
              </a:spcAft>
              <a:buFont typeface="Wingdings" panose="05000000000000000000" pitchFamily="2" charset="2"/>
              <a:buChar char="§"/>
              <a:defRPr/>
            </a:pPr>
            <a:r>
              <a:rPr lang="en-US" sz="1200" dirty="0">
                <a:solidFill>
                  <a:srgbClr val="EEECE1">
                    <a:lumMod val="50000"/>
                  </a:srgbClr>
                </a:solidFill>
                <a:latin typeface="Futura Medium" panose="00000400000000000000" pitchFamily="2" charset="0"/>
              </a:rPr>
              <a:t>Diebu creek gas gen set not functional, Inspection, troubleshooting/servicing to be done (DIY cost avoidance 5K USD)</a:t>
            </a:r>
          </a:p>
          <a:p>
            <a:pPr marL="171450" indent="-171450" algn="just" defTabSz="914400">
              <a:spcAft>
                <a:spcPts val="500"/>
              </a:spcAft>
              <a:buFont typeface="Wingdings" panose="05000000000000000000" pitchFamily="2" charset="2"/>
              <a:buChar char="§"/>
              <a:defRPr/>
            </a:pPr>
            <a:r>
              <a:rPr lang="en-US" sz="1200" dirty="0">
                <a:solidFill>
                  <a:srgbClr val="EEECE1">
                    <a:lumMod val="50000"/>
                  </a:srgbClr>
                </a:solidFill>
                <a:latin typeface="Futura Medium" panose="00000400000000000000" pitchFamily="2" charset="0"/>
              </a:rPr>
              <a:t>Nun-River D3412 gen set non functional due to unavailability of diesel supply line from storage tank to set position DYI  cost 1K USD &amp; material cost is 224 USD</a:t>
            </a:r>
          </a:p>
          <a:p>
            <a:pPr algn="just" defTabSz="914400">
              <a:spcAft>
                <a:spcPts val="500"/>
              </a:spcAft>
              <a:defRPr/>
            </a:pPr>
            <a:r>
              <a:rPr lang="en-US" sz="1400" dirty="0">
                <a:solidFill>
                  <a:srgbClr val="EEECE1">
                    <a:lumMod val="50000"/>
                  </a:srgbClr>
                </a:solidFill>
                <a:latin typeface="Futura Medium" panose="00000400000000000000" pitchFamily="2" charset="0"/>
              </a:rPr>
              <a:t>Total cost avoidance through (DIY) for all activity =15.5K USD  /  Material total cost for all activity = 22.2K</a:t>
            </a:r>
          </a:p>
        </p:txBody>
      </p:sp>
      <p:sp>
        <p:nvSpPr>
          <p:cNvPr id="13" name="Text Placeholder 2"/>
          <p:cNvSpPr txBox="1">
            <a:spLocks/>
          </p:cNvSpPr>
          <p:nvPr/>
        </p:nvSpPr>
        <p:spPr>
          <a:xfrm>
            <a:off x="4194125" y="3362111"/>
            <a:ext cx="4832351" cy="3181184"/>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a:t>
            </a:r>
          </a:p>
          <a:p>
            <a:pPr marL="171450" indent="-171450" defTabSz="914400">
              <a:buFont typeface="Wingdings" pitchFamily="2" charset="2"/>
              <a:buChar char="§"/>
              <a:defRPr/>
            </a:pPr>
            <a:r>
              <a:rPr lang="en-US" sz="1400" dirty="0">
                <a:solidFill>
                  <a:srgbClr val="EEECE1">
                    <a:lumMod val="50000"/>
                  </a:srgbClr>
                </a:solidFill>
                <a:latin typeface="Futura Medium" panose="00000400000000000000" pitchFamily="2" charset="0"/>
              </a:rPr>
              <a:t>DIY(approach.(Soronadi &amp; </a:t>
            </a:r>
            <a:r>
              <a:rPr lang="en-US" sz="1400" dirty="0" err="1">
                <a:solidFill>
                  <a:srgbClr val="EEECE1">
                    <a:lumMod val="50000"/>
                  </a:srgbClr>
                </a:solidFill>
                <a:latin typeface="Futura Medium" panose="00000400000000000000" pitchFamily="2" charset="0"/>
              </a:rPr>
              <a:t>UrhiokeNun</a:t>
            </a:r>
            <a:r>
              <a:rPr lang="en-US" sz="1400" dirty="0">
                <a:solidFill>
                  <a:srgbClr val="EEECE1">
                    <a:lumMod val="50000"/>
                  </a:srgbClr>
                </a:solidFill>
                <a:latin typeface="Futura Medium" panose="00000400000000000000" pitchFamily="2" charset="0"/>
              </a:rPr>
              <a:t>-River pump driver radiators.(2pc) to be overhauled &amp; cooling system thoroughly flushed using) (</a:t>
            </a:r>
          </a:p>
          <a:p>
            <a:pPr marL="171450" indent="-171450" defTabSz="914400">
              <a:buFont typeface="Wingdings" pitchFamily="2" charset="2"/>
              <a:buChar char="§"/>
              <a:defRPr/>
            </a:pPr>
            <a:r>
              <a:rPr lang="en-US" sz="1400" dirty="0">
                <a:solidFill>
                  <a:srgbClr val="EEECE1">
                    <a:lumMod val="50000"/>
                  </a:srgbClr>
                </a:solidFill>
                <a:latin typeface="Futura Medium" panose="00000400000000000000" pitchFamily="2" charset="0"/>
              </a:rPr>
              <a:t>Nun-River defective perimeter lighting fitting/lamps are to be changed out using in-house resources to reduce cost and improved facility safety (Ojimadu &amp; Nwogwan Godwin) </a:t>
            </a:r>
          </a:p>
          <a:p>
            <a:pPr marL="171450" indent="-171450" defTabSz="914400">
              <a:buFont typeface="Wingdings" pitchFamily="2" charset="2"/>
              <a:buChar char="§"/>
              <a:defRPr/>
            </a:pPr>
            <a:r>
              <a:rPr lang="en-US" sz="1400" dirty="0">
                <a:solidFill>
                  <a:srgbClr val="EEECE1">
                    <a:lumMod val="50000"/>
                  </a:srgbClr>
                </a:solidFill>
                <a:latin typeface="Futura Medium" panose="00000400000000000000" pitchFamily="2" charset="0"/>
              </a:rPr>
              <a:t>Diebu creek faulty station instrument air compressor (SF11) MOH to be done using DIY approach (Akpan J/ Ekpeyong) </a:t>
            </a:r>
          </a:p>
          <a:p>
            <a:pPr marL="171450" indent="-171450" defTabSz="914400">
              <a:buFont typeface="Wingdings" pitchFamily="2" charset="2"/>
              <a:buChar char="§"/>
              <a:defRPr/>
            </a:pPr>
            <a:r>
              <a:rPr lang="en-US" sz="1400" dirty="0">
                <a:solidFill>
                  <a:srgbClr val="EEECE1">
                    <a:lumMod val="50000"/>
                  </a:srgbClr>
                </a:solidFill>
                <a:latin typeface="Futura Medium" panose="00000400000000000000" pitchFamily="2" charset="0"/>
              </a:rPr>
              <a:t>Diebu creek diesel gen set electrical panel to be revamped using in-house resources to reduce cost ( Ojimadu &amp; Ezeowan Uche) </a:t>
            </a:r>
          </a:p>
          <a:p>
            <a:pPr marL="171450" indent="-171450" defTabSz="914400">
              <a:spcBef>
                <a:spcPts val="400"/>
              </a:spcBef>
              <a:buFont typeface="Wingdings" pitchFamily="2" charset="2"/>
              <a:buChar char="§"/>
              <a:defRPr/>
            </a:pPr>
            <a:r>
              <a:rPr lang="en-US" sz="1400" dirty="0">
                <a:solidFill>
                  <a:srgbClr val="EEECE1">
                    <a:lumMod val="50000"/>
                  </a:srgbClr>
                </a:solidFill>
                <a:latin typeface="Futura Medium" panose="00000400000000000000" pitchFamily="2" charset="0"/>
              </a:rPr>
              <a:t>Diebu gas set Inspection, troubleshooting/servicing (Soronnadi &amp; Urhieoke G)</a:t>
            </a:r>
            <a:endParaRPr lang="en-GB" sz="14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29118" y="4893237"/>
            <a:ext cx="3956049" cy="176106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L0-L1:  21</a:t>
            </a:r>
            <a:r>
              <a:rPr lang="en-GB" sz="1400" baseline="30000" dirty="0">
                <a:solidFill>
                  <a:srgbClr val="EEECE1">
                    <a:lumMod val="50000"/>
                  </a:srgbClr>
                </a:solidFill>
                <a:latin typeface="Futura Medium" panose="00000400000000000000" pitchFamily="2" charset="0"/>
              </a:rPr>
              <a:t>st</a:t>
            </a:r>
            <a:r>
              <a:rPr lang="en-GB" sz="1400" dirty="0">
                <a:solidFill>
                  <a:srgbClr val="EEECE1">
                    <a:lumMod val="50000"/>
                  </a:srgbClr>
                </a:solidFill>
                <a:latin typeface="Futura Medium" panose="00000400000000000000" pitchFamily="2" charset="0"/>
              </a:rPr>
              <a:t> Aug,2017</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      15</a:t>
            </a:r>
            <a:r>
              <a:rPr lang="en-GB" sz="1400" baseline="30000" dirty="0">
                <a:solidFill>
                  <a:srgbClr val="EEECE1">
                    <a:lumMod val="50000"/>
                  </a:srgbClr>
                </a:solidFill>
                <a:latin typeface="Futura Medium" panose="00000400000000000000" pitchFamily="2" charset="0"/>
              </a:rPr>
              <a:t>th</a:t>
            </a:r>
            <a:r>
              <a:rPr lang="en-GB" sz="1400" dirty="0">
                <a:solidFill>
                  <a:srgbClr val="EEECE1">
                    <a:lumMod val="50000"/>
                  </a:srgbClr>
                </a:solidFill>
                <a:latin typeface="Futura Medium" panose="00000400000000000000" pitchFamily="2" charset="0"/>
              </a:rPr>
              <a:t> Sept,2017 </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L3:       02</a:t>
            </a:r>
            <a:r>
              <a:rPr lang="en-GB" sz="1400" baseline="30000" dirty="0">
                <a:solidFill>
                  <a:srgbClr val="EEECE1">
                    <a:lumMod val="50000"/>
                  </a:srgbClr>
                </a:solidFill>
                <a:latin typeface="Futura Medium" panose="00000400000000000000" pitchFamily="2" charset="0"/>
              </a:rPr>
              <a:t>nd</a:t>
            </a:r>
            <a:r>
              <a:rPr lang="en-GB" sz="1400" dirty="0">
                <a:solidFill>
                  <a:srgbClr val="EEECE1">
                    <a:lumMod val="50000"/>
                  </a:srgbClr>
                </a:solidFill>
                <a:latin typeface="Futura Medium" panose="00000400000000000000" pitchFamily="2" charset="0"/>
              </a:rPr>
              <a:t> Oct, 2017</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L4:      30</a:t>
            </a:r>
            <a:r>
              <a:rPr lang="en-GB" sz="1400" baseline="30000" dirty="0">
                <a:solidFill>
                  <a:srgbClr val="EEECE1">
                    <a:lumMod val="50000"/>
                  </a:srgbClr>
                </a:solidFill>
                <a:latin typeface="Futura Medium" panose="00000400000000000000" pitchFamily="2" charset="0"/>
              </a:rPr>
              <a:t>th</a:t>
            </a:r>
            <a:r>
              <a:rPr lang="en-GB" sz="1400" dirty="0">
                <a:solidFill>
                  <a:srgbClr val="EEECE1">
                    <a:lumMod val="50000"/>
                  </a:srgbClr>
                </a:solidFill>
                <a:latin typeface="Futura Medium" panose="00000400000000000000" pitchFamily="2" charset="0"/>
              </a:rPr>
              <a:t> Nov,, 2017</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L5:      15</a:t>
            </a:r>
            <a:r>
              <a:rPr lang="en-US" sz="1400" baseline="30000" dirty="0">
                <a:solidFill>
                  <a:srgbClr val="EEECE1">
                    <a:lumMod val="50000"/>
                  </a:srgbClr>
                </a:solidFill>
                <a:latin typeface="Futura Medium" panose="00000400000000000000" pitchFamily="2" charset="0"/>
              </a:rPr>
              <a:t>th</a:t>
            </a:r>
            <a:r>
              <a:rPr lang="en-US" sz="1400" dirty="0">
                <a:solidFill>
                  <a:srgbClr val="EEECE1">
                    <a:lumMod val="50000"/>
                  </a:srgbClr>
                </a:solidFill>
                <a:latin typeface="Futura Medium" panose="00000400000000000000" pitchFamily="2" charset="0"/>
              </a:rPr>
              <a:t> Dec, 2017</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Initiative End</a:t>
            </a:r>
            <a:endParaRPr lang="en-GB" sz="1400" dirty="0">
              <a:solidFill>
                <a:srgbClr val="EEECE1">
                  <a:lumMod val="50000"/>
                </a:srgbClr>
              </a:solidFill>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362111"/>
            <a:ext cx="2906183" cy="1400012"/>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Improved production </a:t>
            </a: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Cost saving of 15.5k USD using DIY approach</a:t>
            </a: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Improved Asset Integrity by restoration of facility perimeter lighting </a:t>
            </a:r>
            <a:r>
              <a:rPr lang="en-GB" sz="1200" dirty="0" err="1">
                <a:solidFill>
                  <a:srgbClr val="EEECE1">
                    <a:lumMod val="50000"/>
                  </a:srgbClr>
                </a:solidFill>
                <a:latin typeface="Futura Medium" panose="00000400000000000000" pitchFamily="2" charset="0"/>
              </a:rPr>
              <a:t>etc</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362111"/>
            <a:ext cx="3956049" cy="1400012"/>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US" sz="1100" b="1" dirty="0">
                <a:solidFill>
                  <a:srgbClr val="EEECE1">
                    <a:lumMod val="50000"/>
                  </a:srgbClr>
                </a:solidFill>
                <a:latin typeface="Futura Medium" panose="00000400000000000000" pitchFamily="2" charset="0"/>
              </a:rPr>
              <a:t>Total cost avoidance through (DIY) for all activity =15.5K USD  /  Material total cost for all activity = 22.2K</a:t>
            </a:r>
          </a:p>
          <a:p>
            <a:pPr marL="171450" indent="-171450" defTabSz="914400">
              <a:buFont typeface="Wingdings" pitchFamily="2" charset="2"/>
              <a:buChar char="§"/>
              <a:defRPr/>
            </a:pPr>
            <a:r>
              <a:rPr lang="en-GB" sz="1100" b="1" dirty="0">
                <a:solidFill>
                  <a:srgbClr val="EEECE1">
                    <a:lumMod val="50000"/>
                  </a:srgbClr>
                </a:solidFill>
                <a:latin typeface="Futura Medium" panose="00000400000000000000" pitchFamily="2" charset="0"/>
              </a:rPr>
              <a:t>Improve asset integrity and equipment availability</a:t>
            </a: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
        <p:nvSpPr>
          <p:cNvPr id="14" name="Text Placeholder 2"/>
          <p:cNvSpPr txBox="1">
            <a:spLocks/>
          </p:cNvSpPr>
          <p:nvPr/>
        </p:nvSpPr>
        <p:spPr>
          <a:xfrm>
            <a:off x="9097257" y="4893237"/>
            <a:ext cx="2906183" cy="1650058"/>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200" b="1" u="sng">
                <a:solidFill>
                  <a:srgbClr val="EEECE1">
                    <a:lumMod val="50000"/>
                  </a:srgbClr>
                </a:solidFill>
                <a:latin typeface="Futura Medium" panose="00000400000000000000" pitchFamily="2" charset="0"/>
              </a:defRPr>
            </a:lvl1pPr>
          </a:lstStyle>
          <a:p>
            <a:r>
              <a:rPr lang="en-GB" dirty="0"/>
              <a:t>Project Sponsor: Oji Eberechukwu</a:t>
            </a:r>
          </a:p>
          <a:p>
            <a:r>
              <a:rPr lang="en-GB" u="none" dirty="0"/>
              <a:t>Implementation lead: Iyoloma Collins</a:t>
            </a:r>
          </a:p>
          <a:p>
            <a:r>
              <a:rPr lang="en-GB" u="none" dirty="0"/>
              <a:t>Team Members~:</a:t>
            </a:r>
          </a:p>
          <a:p>
            <a:r>
              <a:rPr lang="en-GB" u="none" dirty="0"/>
              <a:t>Bojoh Friday</a:t>
            </a:r>
          </a:p>
          <a:p>
            <a:r>
              <a:rPr lang="en-GB" u="none" dirty="0" err="1"/>
              <a:t>Akpan</a:t>
            </a:r>
            <a:r>
              <a:rPr lang="en-GB" u="none" dirty="0"/>
              <a:t> James</a:t>
            </a:r>
          </a:p>
          <a:p>
            <a:r>
              <a:rPr lang="en-GB" u="none" dirty="0" err="1"/>
              <a:t>Soronadi</a:t>
            </a:r>
            <a:r>
              <a:rPr lang="en-GB" u="none" dirty="0"/>
              <a:t>, Uche; </a:t>
            </a:r>
            <a:r>
              <a:rPr lang="en-GB" u="none" dirty="0" err="1"/>
              <a:t>Ekpeyong</a:t>
            </a:r>
            <a:r>
              <a:rPr lang="en-GB" u="none" dirty="0"/>
              <a:t> A</a:t>
            </a:r>
          </a:p>
          <a:p>
            <a:endParaRPr lang="en-GB" dirty="0"/>
          </a:p>
          <a:p>
            <a:endParaRPr lang="en-GB" dirty="0"/>
          </a:p>
          <a:p>
            <a:endParaRPr lang="en-GB" dirty="0"/>
          </a:p>
          <a:p>
            <a:endParaRPr lang="en-US" dirty="0"/>
          </a:p>
          <a:p>
            <a:endParaRPr lang="en-US" dirty="0"/>
          </a:p>
        </p:txBody>
      </p:sp>
    </p:spTree>
    <p:extLst>
      <p:ext uri="{BB962C8B-B14F-4D97-AF65-F5344CB8AC3E}">
        <p14:creationId xmlns:p14="http://schemas.microsoft.com/office/powerpoint/2010/main" val="3405708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495</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Futura Medium</vt:lpstr>
      <vt:lpstr>Wingdings</vt:lpstr>
      <vt:lpstr>Office Theme</vt:lpstr>
      <vt:lpstr>Project Title: KOLO-CREEK PRODUCTION UNIT FAULTY EQUIPMENT RESTORATION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Alphonsus.Akaka</dc:creator>
  <cp:lastModifiedBy>Ogbonna, Kingsley C SPDC-UPO/G/PC</cp:lastModifiedBy>
  <cp:revision>70</cp:revision>
  <dcterms:created xsi:type="dcterms:W3CDTF">2017-02-13T14:24:01Z</dcterms:created>
  <dcterms:modified xsi:type="dcterms:W3CDTF">2017-09-08T12:29:14Z</dcterms:modified>
</cp:coreProperties>
</file>