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6"/>
  </p:sldMasterIdLst>
  <p:notesMasterIdLst>
    <p:notesMasterId r:id="rId12"/>
  </p:notesMasterIdLst>
  <p:handoutMasterIdLst>
    <p:handoutMasterId r:id="rId13"/>
  </p:handoutMasterIdLst>
  <p:sldIdLst>
    <p:sldId id="838" r:id="rId7"/>
    <p:sldId id="840" r:id="rId8"/>
    <p:sldId id="836" r:id="rId9"/>
    <p:sldId id="837" r:id="rId10"/>
    <p:sldId id="839" r:id="rId11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82"/>
    <a:srgbClr val="92D050"/>
    <a:srgbClr val="D42E12"/>
    <a:srgbClr val="FFC000"/>
    <a:srgbClr val="F8D838"/>
    <a:srgbClr val="FDF7E7"/>
    <a:srgbClr val="FCEECC"/>
    <a:srgbClr val="F7D117"/>
    <a:srgbClr val="C4A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91" autoAdjust="0"/>
    <p:restoredTop sz="93991" autoAdjust="0"/>
  </p:normalViewPr>
  <p:slideViewPr>
    <p:cSldViewPr>
      <p:cViewPr varScale="1">
        <p:scale>
          <a:sx n="77" d="100"/>
          <a:sy n="77" d="100"/>
        </p:scale>
        <p:origin x="3250" y="62"/>
      </p:cViewPr>
      <p:guideLst>
        <p:guide orient="horz" pos="799"/>
        <p:guide orient="horz" pos="84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70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2B6A4F-A66F-47B0-93F4-65AD6D56AD50}" type="datetimeFigureOut">
              <a:rPr lang="en-GB"/>
              <a:pPr>
                <a:defRPr/>
              </a:pPr>
              <a:t>09/01/2017</a:t>
            </a:fld>
            <a:endParaRPr lang="en-GB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D1475-10D9-4BA1-9FC4-F67A44D95A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6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791197-CFF6-45A4-8F6D-50D7A8197B13}" type="datetimeFigureOut">
              <a:rPr lang="en-US"/>
              <a:pPr>
                <a:defRPr/>
              </a:pPr>
              <a:t>1/9/2017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D2EAC6-6315-48D1-8E3E-E4637EDF22A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851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7CDAAA-0FF8-4EB8-BA56-2F538AE760AF}" type="slidenum">
              <a:rPr lang="en-MY" smtClean="0">
                <a:solidFill>
                  <a:srgbClr val="000000"/>
                </a:solidFill>
              </a:rPr>
              <a:pPr/>
              <a:t>4</a:t>
            </a:fld>
            <a:endParaRPr lang="en-MY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7CDAAA-0FF8-4EB8-BA56-2F538AE760AF}" type="slidenum">
              <a:rPr lang="en-MY" smtClean="0">
                <a:solidFill>
                  <a:srgbClr val="000000"/>
                </a:solidFill>
              </a:rPr>
              <a:pPr/>
              <a:t>5</a:t>
            </a:fld>
            <a:endParaRPr lang="en-MY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68313" y="225425"/>
            <a:ext cx="8142287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97782" y="5357825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97782" y="5627539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8231" y="898525"/>
            <a:ext cx="8468458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7000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95275"/>
            <a:ext cx="7700962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001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88325" y="6107113"/>
            <a:ext cx="688975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750175" y="1387475"/>
            <a:ext cx="1216025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7653338" y="1387475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7653338" y="1651000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75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Bi-Weekly Cadence Commitment Template Past 14 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7977"/>
              </p:ext>
            </p:extLst>
          </p:nvPr>
        </p:nvGraphicFramePr>
        <p:xfrm>
          <a:off x="107950" y="823905"/>
          <a:ext cx="8568508" cy="591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2699792" y="6525778"/>
            <a:ext cx="4176712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7740352" y="1268760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5-Point Star 17"/>
          <p:cNvSpPr/>
          <p:nvPr/>
        </p:nvSpPr>
        <p:spPr>
          <a:xfrm>
            <a:off x="7725022" y="1628800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1251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Bi-Weekly Cadence Commitment Template Next 14days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950" y="823905"/>
          <a:ext cx="8568508" cy="591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2699792" y="6525778"/>
            <a:ext cx="4176712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7740352" y="1268760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5-Point Star 17"/>
          <p:cNvSpPr/>
          <p:nvPr/>
        </p:nvSpPr>
        <p:spPr>
          <a:xfrm>
            <a:off x="7725022" y="1628800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14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Bi-Weekly Cadence Commitment Template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881"/>
              </p:ext>
            </p:extLst>
          </p:nvPr>
        </p:nvGraphicFramePr>
        <p:xfrm>
          <a:off x="107950" y="823905"/>
          <a:ext cx="8568507" cy="566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 up with the business on Magnolia migration issues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Brett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10/14/2013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up time with Ethel to update POAP to include Mar 2013 onwards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Simar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10/14/2013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anchor="ctr">
                    <a:solidFill>
                      <a:srgbClr val="D42E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up time with Ethel to get budget information and “value delivered” included on POAP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Lucy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10/14/2013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anchor="ctr">
                    <a:solidFill>
                      <a:srgbClr val="D42E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what UA will come to the table with as far as PMO deliverables and present them to the Global team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Lucy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10/31/2013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On</a:t>
                      </a:r>
                      <a:r>
                        <a:rPr lang="en-US" sz="900" baseline="0" dirty="0">
                          <a:latin typeface="+mn-lt"/>
                        </a:rPr>
                        <a:t> Track</a:t>
                      </a:r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 current deliverables with PMO dashboard (e.g. governance, business case, etc.)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Lucy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link to migration schedule to dashboard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Vinit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dashboard to align with UA perspective on status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Sylvia 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status dashboard to have noun, no verbs in deliverables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Deborah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deliverables to dashboard for Canadian satellite and cancellation of Brazil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Dwayne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Deborah a revised migration size for representation on dashboard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Vinit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all team members include their vacation schedule on calendar for approval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10/18/2013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vacation schedule to Ethel for approval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Simar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10/18/2013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issues, risks &amp; RTG on migration dashboard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Deborah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backfill for Sylvia while she is away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Deborah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10/10/2013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Ethel with IMBA’s responsibilities related to metadata work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Deborah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10/18/2013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Engage BLs to identify attendees to NOLA and Houston </a:t>
                      </a:r>
                      <a:r>
                        <a:rPr lang="en-CA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Roadshows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Connie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10/11/2013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>
                    <a:solidFill>
                      <a:srgbClr val="003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2699792" y="6525778"/>
            <a:ext cx="4176712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748422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6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67177"/>
              </p:ext>
            </p:extLst>
          </p:nvPr>
        </p:nvGraphicFramePr>
        <p:xfrm>
          <a:off x="344595" y="752097"/>
          <a:ext cx="8403869" cy="55413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9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7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5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1566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2013 { </a:t>
                      </a:r>
                      <a:r>
                        <a:rPr kumimoji="0" lang="en-US" sz="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$2.881(Budget) / $2.815(Actuals and Total Expected Charges for the remainder of the year) }</a:t>
                      </a:r>
                      <a:endParaRPr kumimoji="0" 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2014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2015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Work Streams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Jul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Aug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Sep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Oct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Nov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Dec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F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A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Jan – Dec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Actual / LE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$53.6K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$229.9K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$171.8K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$245.5K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$481.3K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$708.2K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$488.8K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$436.1K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$40M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9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8738" algn="l"/>
                        </a:tabLst>
                      </a:pPr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66" name="Straight Connector 265"/>
          <p:cNvCxnSpPr/>
          <p:nvPr/>
        </p:nvCxnSpPr>
        <p:spPr>
          <a:xfrm>
            <a:off x="4298950" y="1403350"/>
            <a:ext cx="0" cy="4846638"/>
          </a:xfrm>
          <a:prstGeom prst="line">
            <a:avLst/>
          </a:prstGeom>
          <a:ln w="127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00962" cy="419100"/>
          </a:xfrm>
        </p:spPr>
        <p:txBody>
          <a:bodyPr/>
          <a:lstStyle/>
          <a:p>
            <a:pPr>
              <a:defRPr/>
            </a:pPr>
            <a:r>
              <a:rPr lang="en-US" dirty="0"/>
              <a:t> Overall Project Plan</a:t>
            </a:r>
            <a:endParaRPr lang="en-US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928" y="1412776"/>
            <a:ext cx="685800" cy="78094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Programme Management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48928" y="2244624"/>
            <a:ext cx="685800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Change Management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48928" y="4096601"/>
            <a:ext cx="685800" cy="11521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Information Architecture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&amp;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Value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8929" y="5294549"/>
            <a:ext cx="685800" cy="10081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Migration</a:t>
            </a:r>
          </a:p>
        </p:txBody>
      </p:sp>
      <p:sp>
        <p:nvSpPr>
          <p:cNvPr id="22689" name="Rectangle 196"/>
          <p:cNvSpPr>
            <a:spLocks noChangeArrowheads="1"/>
          </p:cNvSpPr>
          <p:nvPr/>
        </p:nvSpPr>
        <p:spPr bwMode="auto">
          <a:xfrm>
            <a:off x="5268913" y="3871913"/>
            <a:ext cx="10080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600" i="1">
              <a:solidFill>
                <a:srgbClr val="DE8703"/>
              </a:solidFill>
              <a:latin typeface="Futura Medium" pitchFamily="2" charset="0"/>
            </a:endParaRPr>
          </a:p>
        </p:txBody>
      </p:sp>
      <p:grpSp>
        <p:nvGrpSpPr>
          <p:cNvPr id="8" name="Group 214"/>
          <p:cNvGrpSpPr>
            <a:grpSpLocks/>
          </p:cNvGrpSpPr>
          <p:nvPr/>
        </p:nvGrpSpPr>
        <p:grpSpPr bwMode="auto">
          <a:xfrm>
            <a:off x="2411413" y="6491288"/>
            <a:ext cx="4681537" cy="293687"/>
            <a:chOff x="2627784" y="6525344"/>
            <a:chExt cx="4680520" cy="294323"/>
          </a:xfrm>
        </p:grpSpPr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2627784" y="6525344"/>
              <a:ext cx="4680520" cy="294323"/>
              <a:chOff x="2627784" y="6483339"/>
              <a:chExt cx="4680520" cy="2943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705554" y="6499248"/>
                <a:ext cx="639624" cy="46137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3924489" y="6499248"/>
                <a:ext cx="639624" cy="4613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68" name="Rectangle 221"/>
              <p:cNvSpPr>
                <a:spLocks noChangeArrowheads="1"/>
              </p:cNvSpPr>
              <p:nvPr/>
            </p:nvSpPr>
            <p:spPr bwMode="auto">
              <a:xfrm>
                <a:off x="5297940" y="6577607"/>
                <a:ext cx="89012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DE8703"/>
                    </a:solidFill>
                    <a:latin typeface="Futura Medium" pitchFamily="2" charset="0"/>
                  </a:rPr>
                  <a:t>Key Milestone</a:t>
                </a:r>
              </a:p>
            </p:txBody>
          </p:sp>
          <p:sp>
            <p:nvSpPr>
              <p:cNvPr id="223" name="Flowchart: Decision 222"/>
              <p:cNvSpPr/>
              <p:nvPr/>
            </p:nvSpPr>
            <p:spPr>
              <a:xfrm>
                <a:off x="5708722" y="6483339"/>
                <a:ext cx="93274" cy="77466"/>
              </a:xfrm>
              <a:prstGeom prst="flowChartDecision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2" name="Rectangle 223"/>
              <p:cNvSpPr>
                <a:spLocks noChangeArrowheads="1"/>
              </p:cNvSpPr>
              <p:nvPr/>
            </p:nvSpPr>
            <p:spPr bwMode="auto">
              <a:xfrm>
                <a:off x="6156176" y="6577607"/>
                <a:ext cx="11521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003399"/>
                    </a:solidFill>
                    <a:latin typeface="Futura Medium" pitchFamily="2" charset="0"/>
                  </a:rPr>
                  <a:t>Key Dependency</a:t>
                </a:r>
              </a:p>
            </p:txBody>
          </p:sp>
          <p:sp>
            <p:nvSpPr>
              <p:cNvPr id="225" name="Flowchart: Extract 224"/>
              <p:cNvSpPr/>
              <p:nvPr/>
            </p:nvSpPr>
            <p:spPr>
              <a:xfrm>
                <a:off x="6651222" y="6488111"/>
                <a:ext cx="80945" cy="66819"/>
              </a:xfrm>
              <a:prstGeom prst="flowChartExtra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4" name="Rectangle 225"/>
              <p:cNvSpPr>
                <a:spLocks noChangeArrowheads="1"/>
              </p:cNvSpPr>
              <p:nvPr/>
            </p:nvSpPr>
            <p:spPr bwMode="auto">
              <a:xfrm>
                <a:off x="2627784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On Track</a:t>
                </a:r>
              </a:p>
            </p:txBody>
          </p:sp>
          <p:sp>
            <p:nvSpPr>
              <p:cNvPr id="22775" name="Rectangle 226"/>
              <p:cNvSpPr>
                <a:spLocks noChangeArrowheads="1"/>
              </p:cNvSpPr>
              <p:nvPr/>
            </p:nvSpPr>
            <p:spPr bwMode="auto">
              <a:xfrm>
                <a:off x="3923928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800">
                  <a:solidFill>
                    <a:srgbClr val="595959"/>
                  </a:solidFill>
                  <a:latin typeface="Futura Medium" pitchFamily="2" charset="0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275343" y="6499248"/>
                <a:ext cx="638036" cy="4613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endParaRPr lang="en-US" sz="800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7" name="Rectangle 228"/>
              <p:cNvSpPr>
                <a:spLocks noChangeArrowheads="1"/>
              </p:cNvSpPr>
              <p:nvPr/>
            </p:nvSpPr>
            <p:spPr bwMode="auto">
              <a:xfrm>
                <a:off x="3290455" y="6544932"/>
                <a:ext cx="63347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At Risk</a:t>
                </a:r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4564113" y="6539662"/>
              <a:ext cx="641211" cy="461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b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  <p:sp>
          <p:nvSpPr>
            <p:cNvPr id="22764" name="Rectangle 217"/>
            <p:cNvSpPr>
              <a:spLocks noChangeArrowheads="1"/>
            </p:cNvSpPr>
            <p:nvPr/>
          </p:nvSpPr>
          <p:spPr bwMode="auto">
            <a:xfrm>
              <a:off x="3923928" y="6597352"/>
              <a:ext cx="63347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Delayed</a:t>
              </a:r>
            </a:p>
          </p:txBody>
        </p:sp>
        <p:sp>
          <p:nvSpPr>
            <p:cNvPr id="22765" name="Rectangle 218"/>
            <p:cNvSpPr>
              <a:spLocks noChangeArrowheads="1"/>
            </p:cNvSpPr>
            <p:nvPr/>
          </p:nvSpPr>
          <p:spPr bwMode="auto">
            <a:xfrm>
              <a:off x="4572000" y="6597932"/>
              <a:ext cx="72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Completed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620"/>
          <p:cNvGraphicFramePr>
            <a:graphicFrameLocks noGrp="1"/>
          </p:cNvGraphicFramePr>
          <p:nvPr/>
        </p:nvGraphicFramePr>
        <p:xfrm>
          <a:off x="344595" y="752097"/>
          <a:ext cx="8403869" cy="55413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9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7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5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1566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2013 { </a:t>
                      </a:r>
                      <a:r>
                        <a:rPr kumimoji="0" lang="en-US" sz="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$2.881(Budget) / $2.815(</a:t>
                      </a:r>
                      <a:r>
                        <a:rPr kumimoji="0" lang="en-US" sz="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Actuals</a:t>
                      </a:r>
                      <a:r>
                        <a:rPr kumimoji="0" lang="en-US" sz="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and Total Expected Charges for the remainder of the year) }</a:t>
                      </a:r>
                      <a:endParaRPr kumimoji="0" 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Work Streams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Jan – 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Actual / 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$53.6K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$229.9K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$171.8K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$245.5K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$481.3K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$708.2K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$488.8K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$436.1K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9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8738" algn="l"/>
                        </a:tabLst>
                      </a:pPr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66" name="Straight Connector 265"/>
          <p:cNvCxnSpPr/>
          <p:nvPr/>
        </p:nvCxnSpPr>
        <p:spPr>
          <a:xfrm>
            <a:off x="4298950" y="1403350"/>
            <a:ext cx="0" cy="4846638"/>
          </a:xfrm>
          <a:prstGeom prst="line">
            <a:avLst/>
          </a:prstGeom>
          <a:ln w="127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00962" cy="419100"/>
          </a:xfrm>
        </p:spPr>
        <p:txBody>
          <a:bodyPr/>
          <a:lstStyle/>
          <a:p>
            <a:pPr>
              <a:defRPr/>
            </a:pPr>
            <a:r>
              <a:rPr lang="en-US" dirty="0"/>
              <a:t> Overall Project Plan</a:t>
            </a:r>
            <a:endParaRPr lang="en-US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928" y="1412776"/>
            <a:ext cx="685800" cy="78094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Programme Management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48928" y="2244624"/>
            <a:ext cx="685800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Change Management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48928" y="4096601"/>
            <a:ext cx="685800" cy="11521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Information Architecture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&amp;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Value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8929" y="5294549"/>
            <a:ext cx="685800" cy="10081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Migration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352675" y="1595438"/>
            <a:ext cx="6408738" cy="44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546" name="TextBox 259"/>
          <p:cNvSpPr txBox="1">
            <a:spLocks noChangeArrowheads="1"/>
          </p:cNvSpPr>
          <p:nvPr/>
        </p:nvSpPr>
        <p:spPr bwMode="auto">
          <a:xfrm>
            <a:off x="2268538" y="1452563"/>
            <a:ext cx="1943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Build &amp; Maintain Integrated Work Plan</a:t>
            </a:r>
          </a:p>
        </p:txBody>
      </p:sp>
      <p:sp>
        <p:nvSpPr>
          <p:cNvPr id="264" name="Flowchart: Decision 263"/>
          <p:cNvSpPr/>
          <p:nvPr/>
        </p:nvSpPr>
        <p:spPr>
          <a:xfrm>
            <a:off x="4961257" y="1582692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50" name="Rectangle 264"/>
          <p:cNvSpPr>
            <a:spLocks noChangeArrowheads="1"/>
          </p:cNvSpPr>
          <p:nvPr/>
        </p:nvSpPr>
        <p:spPr bwMode="auto">
          <a:xfrm>
            <a:off x="4870450" y="1587500"/>
            <a:ext cx="1430338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Integrated Work Plan for Mass Migration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978275" y="2914650"/>
            <a:ext cx="21097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52" name="Rectangle 275"/>
          <p:cNvSpPr>
            <a:spLocks noChangeArrowheads="1"/>
          </p:cNvSpPr>
          <p:nvPr/>
        </p:nvSpPr>
        <p:spPr bwMode="auto">
          <a:xfrm>
            <a:off x="3690938" y="2771775"/>
            <a:ext cx="1943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UA Roadshow Development and Execution</a:t>
            </a:r>
          </a:p>
        </p:txBody>
      </p:sp>
      <p:sp>
        <p:nvSpPr>
          <p:cNvPr id="22553" name="Rectangle 277"/>
          <p:cNvSpPr>
            <a:spLocks noChangeArrowheads="1"/>
          </p:cNvSpPr>
          <p:nvPr/>
        </p:nvSpPr>
        <p:spPr bwMode="auto">
          <a:xfrm>
            <a:off x="4427538" y="2276475"/>
            <a:ext cx="16573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Change Mgmt, Training Planning &amp; Comms</a:t>
            </a:r>
          </a:p>
        </p:txBody>
      </p:sp>
      <p:sp>
        <p:nvSpPr>
          <p:cNvPr id="284" name="Flowchart: Decision 283"/>
          <p:cNvSpPr/>
          <p:nvPr/>
        </p:nvSpPr>
        <p:spPr>
          <a:xfrm>
            <a:off x="5064842" y="2895115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57" name="Rectangle 296"/>
          <p:cNvSpPr>
            <a:spLocks noChangeArrowheads="1"/>
          </p:cNvSpPr>
          <p:nvPr/>
        </p:nvSpPr>
        <p:spPr bwMode="auto">
          <a:xfrm>
            <a:off x="4894263" y="2922588"/>
            <a:ext cx="431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Roadshow Launch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3203575" y="2422525"/>
            <a:ext cx="2670175" cy="44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59" name="Rectangle 297"/>
          <p:cNvSpPr>
            <a:spLocks noChangeArrowheads="1"/>
          </p:cNvSpPr>
          <p:nvPr/>
        </p:nvSpPr>
        <p:spPr bwMode="auto">
          <a:xfrm>
            <a:off x="5159375" y="2454275"/>
            <a:ext cx="576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SP13 Change Plan</a:t>
            </a:r>
          </a:p>
        </p:txBody>
      </p:sp>
      <p:sp>
        <p:nvSpPr>
          <p:cNvPr id="22560" name="Rectangle 305"/>
          <p:cNvSpPr>
            <a:spLocks noChangeArrowheads="1"/>
          </p:cNvSpPr>
          <p:nvPr/>
        </p:nvSpPr>
        <p:spPr bwMode="auto">
          <a:xfrm>
            <a:off x="6011863" y="3054350"/>
            <a:ext cx="24479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Organizational Alignment &amp; Core Migration Training</a:t>
            </a:r>
          </a:p>
        </p:txBody>
      </p:sp>
      <p:sp>
        <p:nvSpPr>
          <p:cNvPr id="307" name="Flowchart: Extract 306"/>
          <p:cNvSpPr/>
          <p:nvPr/>
        </p:nvSpPr>
        <p:spPr>
          <a:xfrm>
            <a:off x="6022975" y="3376613"/>
            <a:ext cx="79375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6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62" name="Rectangle 307"/>
          <p:cNvSpPr>
            <a:spLocks noChangeArrowheads="1"/>
          </p:cNvSpPr>
          <p:nvPr/>
        </p:nvSpPr>
        <p:spPr bwMode="auto">
          <a:xfrm>
            <a:off x="5614988" y="3406775"/>
            <a:ext cx="8890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Migration Schedule</a:t>
            </a:r>
          </a:p>
        </p:txBody>
      </p:sp>
      <p:sp>
        <p:nvSpPr>
          <p:cNvPr id="309" name="Flowchart: Extract 308"/>
          <p:cNvSpPr/>
          <p:nvPr/>
        </p:nvSpPr>
        <p:spPr>
          <a:xfrm>
            <a:off x="4424363" y="2500313"/>
            <a:ext cx="80962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64" name="Rectangle 309"/>
          <p:cNvSpPr>
            <a:spLocks noChangeArrowheads="1"/>
          </p:cNvSpPr>
          <p:nvPr/>
        </p:nvSpPr>
        <p:spPr bwMode="auto">
          <a:xfrm>
            <a:off x="4122738" y="2532063"/>
            <a:ext cx="7191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Early Adopter Migration Schedule</a:t>
            </a:r>
          </a:p>
        </p:txBody>
      </p:sp>
      <p:sp>
        <p:nvSpPr>
          <p:cNvPr id="311" name="Flowchart: Extract 310"/>
          <p:cNvSpPr/>
          <p:nvPr/>
        </p:nvSpPr>
        <p:spPr>
          <a:xfrm>
            <a:off x="5940425" y="2673350"/>
            <a:ext cx="58738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66" name="Rectangle 311"/>
          <p:cNvSpPr>
            <a:spLocks noChangeArrowheads="1"/>
          </p:cNvSpPr>
          <p:nvPr/>
        </p:nvSpPr>
        <p:spPr bwMode="auto">
          <a:xfrm>
            <a:off x="5754688" y="2698750"/>
            <a:ext cx="490537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Value Agenda</a:t>
            </a:r>
          </a:p>
        </p:txBody>
      </p:sp>
      <p:sp>
        <p:nvSpPr>
          <p:cNvPr id="313" name="Flowchart: Decision 312"/>
          <p:cNvSpPr/>
          <p:nvPr/>
        </p:nvSpPr>
        <p:spPr>
          <a:xfrm>
            <a:off x="4960889" y="240404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70" name="Rectangle 313"/>
          <p:cNvSpPr>
            <a:spLocks noChangeArrowheads="1"/>
          </p:cNvSpPr>
          <p:nvPr/>
        </p:nvSpPr>
        <p:spPr bwMode="auto">
          <a:xfrm>
            <a:off x="4667250" y="2416175"/>
            <a:ext cx="5762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Change Impact Assessment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2843213" y="4159250"/>
            <a:ext cx="3119437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5972175" y="4595813"/>
            <a:ext cx="1912938" cy="571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73" name="Rectangle 316"/>
          <p:cNvSpPr>
            <a:spLocks noChangeArrowheads="1"/>
          </p:cNvSpPr>
          <p:nvPr/>
        </p:nvSpPr>
        <p:spPr bwMode="auto">
          <a:xfrm>
            <a:off x="5526088" y="3833813"/>
            <a:ext cx="622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Architecture &amp; Topology Diagrams</a:t>
            </a:r>
          </a:p>
        </p:txBody>
      </p:sp>
      <p:sp>
        <p:nvSpPr>
          <p:cNvPr id="22574" name="Rectangle 325"/>
          <p:cNvSpPr>
            <a:spLocks noChangeArrowheads="1"/>
          </p:cNvSpPr>
          <p:nvPr/>
        </p:nvSpPr>
        <p:spPr bwMode="auto">
          <a:xfrm>
            <a:off x="5867400" y="4460875"/>
            <a:ext cx="792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Pre Migration</a:t>
            </a: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3995738" y="4525963"/>
            <a:ext cx="1152525" cy="277812"/>
            <a:chOff x="1709494" y="3985318"/>
            <a:chExt cx="1152128" cy="318370"/>
          </a:xfrm>
        </p:grpSpPr>
        <p:sp>
          <p:nvSpPr>
            <p:cNvPr id="330" name="Flowchart: Extract 329"/>
            <p:cNvSpPr/>
            <p:nvPr/>
          </p:nvSpPr>
          <p:spPr>
            <a:xfrm>
              <a:off x="2412514" y="3985318"/>
              <a:ext cx="79348" cy="67312"/>
            </a:xfrm>
            <a:prstGeom prst="flowChartExtra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  <p:sp>
          <p:nvSpPr>
            <p:cNvPr id="22795" name="Rectangle 330"/>
            <p:cNvSpPr>
              <a:spLocks noChangeArrowheads="1"/>
            </p:cNvSpPr>
            <p:nvPr/>
          </p:nvSpPr>
          <p:spPr bwMode="auto">
            <a:xfrm>
              <a:off x="1709494" y="3985318"/>
              <a:ext cx="1152128" cy="318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600" i="1">
                  <a:solidFill>
                    <a:srgbClr val="003882"/>
                  </a:solidFill>
                  <a:latin typeface="Futura Medium" pitchFamily="2" charset="0"/>
                </a:rPr>
                <a:t>GRM, Compliance, Exp. Controls Requirements</a:t>
              </a:r>
            </a:p>
          </p:txBody>
        </p:sp>
      </p:grpSp>
      <p:sp>
        <p:nvSpPr>
          <p:cNvPr id="22576" name="Rectangle 331"/>
          <p:cNvSpPr>
            <a:spLocks noChangeArrowheads="1"/>
          </p:cNvSpPr>
          <p:nvPr/>
        </p:nvSpPr>
        <p:spPr bwMode="auto">
          <a:xfrm>
            <a:off x="2771775" y="4024313"/>
            <a:ext cx="18002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Metadata &amp; Topology Development</a:t>
            </a:r>
          </a:p>
        </p:txBody>
      </p:sp>
      <p:sp>
        <p:nvSpPr>
          <p:cNvPr id="341" name="Flowchart: Decision 340"/>
          <p:cNvSpPr/>
          <p:nvPr/>
        </p:nvSpPr>
        <p:spPr>
          <a:xfrm>
            <a:off x="5904750" y="4142256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42" name="Flowchart: Decision 341"/>
          <p:cNvSpPr/>
          <p:nvPr/>
        </p:nvSpPr>
        <p:spPr>
          <a:xfrm>
            <a:off x="5940152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83" name="Rectangle 343"/>
          <p:cNvSpPr>
            <a:spLocks noChangeArrowheads="1"/>
          </p:cNvSpPr>
          <p:nvPr/>
        </p:nvSpPr>
        <p:spPr bwMode="auto">
          <a:xfrm>
            <a:off x="4427538" y="3871913"/>
            <a:ext cx="7651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Change Impact Assessment</a:t>
            </a:r>
          </a:p>
        </p:txBody>
      </p:sp>
      <p:sp>
        <p:nvSpPr>
          <p:cNvPr id="345" name="Flowchart: Extract 344"/>
          <p:cNvSpPr/>
          <p:nvPr/>
        </p:nvSpPr>
        <p:spPr>
          <a:xfrm>
            <a:off x="4968875" y="3844925"/>
            <a:ext cx="79375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585" name="Rectangle 347"/>
          <p:cNvSpPr>
            <a:spLocks noChangeArrowheads="1"/>
          </p:cNvSpPr>
          <p:nvPr/>
        </p:nvSpPr>
        <p:spPr bwMode="auto">
          <a:xfrm>
            <a:off x="7740650" y="4610100"/>
            <a:ext cx="5032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Migration Manifests</a:t>
            </a:r>
          </a:p>
        </p:txBody>
      </p:sp>
      <p:sp>
        <p:nvSpPr>
          <p:cNvPr id="353" name="Flowchart: Decision 352"/>
          <p:cNvSpPr/>
          <p:nvPr/>
        </p:nvSpPr>
        <p:spPr>
          <a:xfrm>
            <a:off x="7083950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54" name="Flowchart: Decision 353"/>
          <p:cNvSpPr/>
          <p:nvPr/>
        </p:nvSpPr>
        <p:spPr>
          <a:xfrm>
            <a:off x="6321418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55" name="Flowchart: Decision 354"/>
          <p:cNvSpPr/>
          <p:nvPr/>
        </p:nvSpPr>
        <p:spPr>
          <a:xfrm>
            <a:off x="7846480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56" name="Flowchart: Decision 355"/>
          <p:cNvSpPr/>
          <p:nvPr/>
        </p:nvSpPr>
        <p:spPr>
          <a:xfrm>
            <a:off x="7465216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57" name="Flowchart: Decision 356"/>
          <p:cNvSpPr/>
          <p:nvPr/>
        </p:nvSpPr>
        <p:spPr>
          <a:xfrm>
            <a:off x="6702684" y="458554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01" name="Rectangle 318"/>
          <p:cNvSpPr>
            <a:spLocks noChangeArrowheads="1"/>
          </p:cNvSpPr>
          <p:nvPr/>
        </p:nvSpPr>
        <p:spPr bwMode="auto">
          <a:xfrm>
            <a:off x="5111750" y="4533900"/>
            <a:ext cx="8715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003399"/>
                </a:solidFill>
                <a:latin typeface="Futura Medium" pitchFamily="2" charset="0"/>
              </a:rPr>
              <a:t>Site Templates &amp; Security Model </a:t>
            </a:r>
          </a:p>
        </p:txBody>
      </p:sp>
      <p:sp>
        <p:nvSpPr>
          <p:cNvPr id="358" name="Flowchart: Extract 357"/>
          <p:cNvSpPr/>
          <p:nvPr/>
        </p:nvSpPr>
        <p:spPr>
          <a:xfrm>
            <a:off x="5511800" y="4525963"/>
            <a:ext cx="57150" cy="57150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6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03" name="Rectangle 361"/>
          <p:cNvSpPr>
            <a:spLocks noChangeArrowheads="1"/>
          </p:cNvSpPr>
          <p:nvPr/>
        </p:nvSpPr>
        <p:spPr bwMode="auto">
          <a:xfrm>
            <a:off x="5292725" y="5516563"/>
            <a:ext cx="15113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Early Adopter Migrations Complete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3624263" y="5507038"/>
            <a:ext cx="5137150" cy="44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05" name="Rectangle 365"/>
          <p:cNvSpPr>
            <a:spLocks noChangeArrowheads="1"/>
          </p:cNvSpPr>
          <p:nvPr/>
        </p:nvSpPr>
        <p:spPr bwMode="auto">
          <a:xfrm>
            <a:off x="3609975" y="5373688"/>
            <a:ext cx="16462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Reporting, Conditioning, &amp; Migration (LL)</a:t>
            </a:r>
          </a:p>
        </p:txBody>
      </p:sp>
      <p:sp>
        <p:nvSpPr>
          <p:cNvPr id="369" name="Rounded Rectangle 368"/>
          <p:cNvSpPr/>
          <p:nvPr/>
        </p:nvSpPr>
        <p:spPr>
          <a:xfrm>
            <a:off x="3665538" y="5697538"/>
            <a:ext cx="549275" cy="46037"/>
          </a:xfrm>
          <a:prstGeom prst="round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07" name="Rectangle 369"/>
          <p:cNvSpPr>
            <a:spLocks noChangeArrowheads="1"/>
          </p:cNvSpPr>
          <p:nvPr/>
        </p:nvSpPr>
        <p:spPr bwMode="auto">
          <a:xfrm>
            <a:off x="4097338" y="5564188"/>
            <a:ext cx="6477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IICE POC Demo</a:t>
            </a:r>
          </a:p>
        </p:txBody>
      </p:sp>
      <p:sp>
        <p:nvSpPr>
          <p:cNvPr id="372" name="Rounded Rectangle 371"/>
          <p:cNvSpPr/>
          <p:nvPr/>
        </p:nvSpPr>
        <p:spPr>
          <a:xfrm>
            <a:off x="5510213" y="5813425"/>
            <a:ext cx="3251200" cy="460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09" name="Rectangle 372"/>
          <p:cNvSpPr>
            <a:spLocks noChangeArrowheads="1"/>
          </p:cNvSpPr>
          <p:nvPr/>
        </p:nvSpPr>
        <p:spPr bwMode="auto">
          <a:xfrm>
            <a:off x="3665538" y="5565775"/>
            <a:ext cx="5762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IICE POC</a:t>
            </a:r>
          </a:p>
        </p:txBody>
      </p:sp>
      <p:sp>
        <p:nvSpPr>
          <p:cNvPr id="22610" name="Rectangle 374"/>
          <p:cNvSpPr>
            <a:spLocks noChangeArrowheads="1"/>
          </p:cNvSpPr>
          <p:nvPr/>
        </p:nvSpPr>
        <p:spPr bwMode="auto">
          <a:xfrm>
            <a:off x="6588125" y="5676900"/>
            <a:ext cx="122396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Shared Folder Migration</a:t>
            </a:r>
          </a:p>
        </p:txBody>
      </p:sp>
      <p:sp>
        <p:nvSpPr>
          <p:cNvPr id="22611" name="Rectangle 383"/>
          <p:cNvSpPr>
            <a:spLocks noChangeArrowheads="1"/>
          </p:cNvSpPr>
          <p:nvPr/>
        </p:nvSpPr>
        <p:spPr bwMode="auto">
          <a:xfrm>
            <a:off x="6156325" y="5868988"/>
            <a:ext cx="1223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Public Folders Migration</a:t>
            </a:r>
          </a:p>
        </p:txBody>
      </p:sp>
      <p:sp>
        <p:nvSpPr>
          <p:cNvPr id="385" name="Rounded Rectangle 384"/>
          <p:cNvSpPr/>
          <p:nvPr/>
        </p:nvSpPr>
        <p:spPr>
          <a:xfrm>
            <a:off x="5332413" y="5999163"/>
            <a:ext cx="3429000" cy="44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4683125" y="6227763"/>
            <a:ext cx="1060450" cy="460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14" name="Rectangle 397"/>
          <p:cNvSpPr>
            <a:spLocks noChangeArrowheads="1"/>
          </p:cNvSpPr>
          <p:nvPr/>
        </p:nvSpPr>
        <p:spPr bwMode="auto">
          <a:xfrm>
            <a:off x="4595813" y="6097588"/>
            <a:ext cx="1512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Remove LL access (Early Adopters)</a:t>
            </a:r>
          </a:p>
        </p:txBody>
      </p:sp>
      <p:sp>
        <p:nvSpPr>
          <p:cNvPr id="399" name="Rounded Rectangle 398"/>
          <p:cNvSpPr/>
          <p:nvPr/>
        </p:nvSpPr>
        <p:spPr>
          <a:xfrm>
            <a:off x="6307138" y="6218238"/>
            <a:ext cx="2454275" cy="460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67" name="Flowchart: Decision 366"/>
          <p:cNvSpPr/>
          <p:nvPr/>
        </p:nvSpPr>
        <p:spPr>
          <a:xfrm>
            <a:off x="5280204" y="5485874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19" name="Rectangle 410"/>
          <p:cNvSpPr>
            <a:spLocks noChangeArrowheads="1"/>
          </p:cNvSpPr>
          <p:nvPr/>
        </p:nvSpPr>
        <p:spPr bwMode="auto">
          <a:xfrm>
            <a:off x="4111625" y="4230688"/>
            <a:ext cx="25193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Hypercare &amp; Remediation - Early Adopters &amp; Core Migrations</a:t>
            </a:r>
          </a:p>
        </p:txBody>
      </p:sp>
      <p:sp>
        <p:nvSpPr>
          <p:cNvPr id="410" name="Rectangle 409"/>
          <p:cNvSpPr/>
          <p:nvPr/>
        </p:nvSpPr>
        <p:spPr>
          <a:xfrm>
            <a:off x="4441825" y="4371975"/>
            <a:ext cx="4319588" cy="46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700" b="1" dirty="0">
              <a:solidFill>
                <a:srgbClr val="595959">
                  <a:lumMod val="50000"/>
                </a:srgbClr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5094288" y="4357688"/>
            <a:ext cx="1081087" cy="209550"/>
            <a:chOff x="2826333" y="3992210"/>
            <a:chExt cx="1080120" cy="208902"/>
          </a:xfrm>
        </p:grpSpPr>
        <p:sp>
          <p:nvSpPr>
            <p:cNvPr id="22790" name="Rectangle 408"/>
            <p:cNvSpPr>
              <a:spLocks noChangeArrowheads="1"/>
            </p:cNvSpPr>
            <p:nvPr/>
          </p:nvSpPr>
          <p:spPr bwMode="auto">
            <a:xfrm>
              <a:off x="2826333" y="4016447"/>
              <a:ext cx="1080120" cy="18466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" i="1">
                  <a:solidFill>
                    <a:srgbClr val="DE8703"/>
                  </a:solidFill>
                  <a:latin typeface="Futura Medium" pitchFamily="2" charset="0"/>
                </a:rPr>
                <a:t>Hypercare Model - Core</a:t>
              </a:r>
            </a:p>
          </p:txBody>
        </p:sp>
        <p:sp>
          <p:nvSpPr>
            <p:cNvPr id="412" name="Flowchart: Decision 411"/>
            <p:cNvSpPr/>
            <p:nvPr/>
          </p:nvSpPr>
          <p:spPr>
            <a:xfrm>
              <a:off x="3658144" y="3992210"/>
              <a:ext cx="81900" cy="77466"/>
            </a:xfrm>
            <a:prstGeom prst="flowChartDecisi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</p:grpSp>
      <p:sp>
        <p:nvSpPr>
          <p:cNvPr id="22622" name="Rectangle 101"/>
          <p:cNvSpPr>
            <a:spLocks noChangeArrowheads="1"/>
          </p:cNvSpPr>
          <p:nvPr/>
        </p:nvSpPr>
        <p:spPr bwMode="auto">
          <a:xfrm>
            <a:off x="6235700" y="4694238"/>
            <a:ext cx="792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003399"/>
                </a:solidFill>
                <a:latin typeface="Futura Medium" pitchFamily="2" charset="0"/>
              </a:rPr>
              <a:t>Migration Start</a:t>
            </a:r>
          </a:p>
        </p:txBody>
      </p:sp>
      <p:sp>
        <p:nvSpPr>
          <p:cNvPr id="103" name="Flowchart: Extract 102"/>
          <p:cNvSpPr/>
          <p:nvPr/>
        </p:nvSpPr>
        <p:spPr>
          <a:xfrm>
            <a:off x="6354763" y="4670425"/>
            <a:ext cx="80962" cy="57150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6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32200" y="4933950"/>
            <a:ext cx="2955925" cy="44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  <a:p>
            <a:pPr algn="ctr">
              <a:defRPr/>
            </a:pPr>
            <a:endParaRPr lang="en-US" sz="7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25" name="Rectangle 119"/>
          <p:cNvSpPr>
            <a:spLocks noChangeArrowheads="1"/>
          </p:cNvSpPr>
          <p:nvPr/>
        </p:nvSpPr>
        <p:spPr bwMode="auto">
          <a:xfrm>
            <a:off x="3400425" y="4797425"/>
            <a:ext cx="17287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Topology &amp; Metadata – Early Adopters</a:t>
            </a:r>
          </a:p>
        </p:txBody>
      </p:sp>
      <p:sp>
        <p:nvSpPr>
          <p:cNvPr id="22626" name="Rectangle 120"/>
          <p:cNvSpPr>
            <a:spLocks noChangeArrowheads="1"/>
          </p:cNvSpPr>
          <p:nvPr/>
        </p:nvSpPr>
        <p:spPr bwMode="auto">
          <a:xfrm>
            <a:off x="5627688" y="4700588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003399"/>
                </a:solidFill>
                <a:latin typeface="Futura Medium" pitchFamily="2" charset="0"/>
              </a:rPr>
              <a:t>TSI tool in place to generate target sites</a:t>
            </a:r>
          </a:p>
        </p:txBody>
      </p:sp>
      <p:sp>
        <p:nvSpPr>
          <p:cNvPr id="122" name="Flowchart: Extract 121"/>
          <p:cNvSpPr/>
          <p:nvPr/>
        </p:nvSpPr>
        <p:spPr>
          <a:xfrm>
            <a:off x="5938838" y="4667250"/>
            <a:ext cx="80962" cy="57150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6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28" name="TextBox 126"/>
          <p:cNvSpPr txBox="1">
            <a:spLocks noChangeArrowheads="1"/>
          </p:cNvSpPr>
          <p:nvPr/>
        </p:nvSpPr>
        <p:spPr bwMode="auto">
          <a:xfrm>
            <a:off x="3492500" y="5792788"/>
            <a:ext cx="1223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SP07 Data Disposal Assessment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998913" y="5930900"/>
            <a:ext cx="501650" cy="46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7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30" name="Rectangle 129"/>
          <p:cNvSpPr>
            <a:spLocks noChangeArrowheads="1"/>
          </p:cNvSpPr>
          <p:nvPr/>
        </p:nvSpPr>
        <p:spPr bwMode="auto">
          <a:xfrm>
            <a:off x="3995738" y="5961063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SP07 Data Disposal Assessment </a:t>
            </a:r>
          </a:p>
        </p:txBody>
      </p:sp>
      <p:sp>
        <p:nvSpPr>
          <p:cNvPr id="22631" name="Rectangle 123"/>
          <p:cNvSpPr>
            <a:spLocks noChangeArrowheads="1"/>
          </p:cNvSpPr>
          <p:nvPr/>
        </p:nvSpPr>
        <p:spPr bwMode="auto">
          <a:xfrm>
            <a:off x="6219825" y="6083300"/>
            <a:ext cx="13684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Remove LL access by Collections</a:t>
            </a:r>
          </a:p>
        </p:txBody>
      </p:sp>
      <p:sp>
        <p:nvSpPr>
          <p:cNvPr id="279" name="Flowchart: Decision 278"/>
          <p:cNvSpPr/>
          <p:nvPr/>
        </p:nvSpPr>
        <p:spPr>
          <a:xfrm>
            <a:off x="5350514" y="240404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18" name="Flowchart: Decision 117"/>
          <p:cNvSpPr/>
          <p:nvPr/>
        </p:nvSpPr>
        <p:spPr>
          <a:xfrm>
            <a:off x="4327886" y="2885022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38" name="Rectangle 131"/>
          <p:cNvSpPr>
            <a:spLocks noChangeArrowheads="1"/>
          </p:cNvSpPr>
          <p:nvPr/>
        </p:nvSpPr>
        <p:spPr bwMode="auto">
          <a:xfrm>
            <a:off x="4002088" y="2919413"/>
            <a:ext cx="574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NOLA Site Visit</a:t>
            </a:r>
          </a:p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 &amp; Roadshow</a:t>
            </a:r>
          </a:p>
        </p:txBody>
      </p:sp>
      <p:sp>
        <p:nvSpPr>
          <p:cNvPr id="22639" name="Rectangle 134"/>
          <p:cNvSpPr>
            <a:spLocks noChangeArrowheads="1"/>
          </p:cNvSpPr>
          <p:nvPr/>
        </p:nvSpPr>
        <p:spPr bwMode="auto">
          <a:xfrm>
            <a:off x="5856288" y="2414588"/>
            <a:ext cx="8636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Change Mgmt &amp; Training </a:t>
            </a:r>
          </a:p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Plan – Core Migration</a:t>
            </a:r>
          </a:p>
        </p:txBody>
      </p:sp>
      <p:sp>
        <p:nvSpPr>
          <p:cNvPr id="136" name="Flowchart: Decision 135"/>
          <p:cNvSpPr/>
          <p:nvPr/>
        </p:nvSpPr>
        <p:spPr>
          <a:xfrm>
            <a:off x="5857552" y="240404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552825" y="3236913"/>
            <a:ext cx="685800" cy="46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44" name="Rectangle 138"/>
          <p:cNvSpPr>
            <a:spLocks noChangeArrowheads="1"/>
          </p:cNvSpPr>
          <p:nvPr/>
        </p:nvSpPr>
        <p:spPr bwMode="auto">
          <a:xfrm>
            <a:off x="5349875" y="3549650"/>
            <a:ext cx="11668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LOB Change Execution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449888" y="3678238"/>
            <a:ext cx="3311525" cy="46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7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41" name="Flowchart: Decision 140"/>
          <p:cNvSpPr/>
          <p:nvPr/>
        </p:nvSpPr>
        <p:spPr>
          <a:xfrm>
            <a:off x="6027092" y="3658789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49" name="Rectangle 141"/>
          <p:cNvSpPr>
            <a:spLocks noChangeArrowheads="1"/>
          </p:cNvSpPr>
          <p:nvPr/>
        </p:nvSpPr>
        <p:spPr bwMode="auto">
          <a:xfrm>
            <a:off x="6027738" y="3684588"/>
            <a:ext cx="10652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Business Readiness Assessment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976688" y="3571875"/>
            <a:ext cx="668337" cy="46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7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51" name="Rectangle 143"/>
          <p:cNvSpPr>
            <a:spLocks noChangeArrowheads="1"/>
          </p:cNvSpPr>
          <p:nvPr/>
        </p:nvSpPr>
        <p:spPr bwMode="auto">
          <a:xfrm>
            <a:off x="4110038" y="3573463"/>
            <a:ext cx="431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EA Change Toolkit R1</a:t>
            </a:r>
          </a:p>
        </p:txBody>
      </p:sp>
      <p:sp>
        <p:nvSpPr>
          <p:cNvPr id="145" name="Flowchart: Decision 144"/>
          <p:cNvSpPr/>
          <p:nvPr/>
        </p:nvSpPr>
        <p:spPr>
          <a:xfrm>
            <a:off x="4195694" y="3560324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grpSp>
        <p:nvGrpSpPr>
          <p:cNvPr id="5" name="Group 148"/>
          <p:cNvGrpSpPr>
            <a:grpSpLocks/>
          </p:cNvGrpSpPr>
          <p:nvPr/>
        </p:nvGrpSpPr>
        <p:grpSpPr bwMode="auto">
          <a:xfrm>
            <a:off x="4614863" y="3560763"/>
            <a:ext cx="431800" cy="301625"/>
            <a:chOff x="2411760" y="3499622"/>
            <a:chExt cx="432048" cy="302552"/>
          </a:xfrm>
        </p:grpSpPr>
        <p:sp>
          <p:nvSpPr>
            <p:cNvPr id="22786" name="Rectangle 145"/>
            <p:cNvSpPr>
              <a:spLocks noChangeArrowheads="1"/>
            </p:cNvSpPr>
            <p:nvPr/>
          </p:nvSpPr>
          <p:spPr bwMode="auto">
            <a:xfrm>
              <a:off x="2411760" y="3525175"/>
              <a:ext cx="4320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lang="en-US" sz="600" i="1">
                  <a:solidFill>
                    <a:srgbClr val="DE8703"/>
                  </a:solidFill>
                  <a:latin typeface="Futura Medium" pitchFamily="2" charset="0"/>
                </a:rPr>
                <a:t>EA Change Toolkit R2</a:t>
              </a:r>
            </a:p>
          </p:txBody>
        </p:sp>
        <p:sp>
          <p:nvSpPr>
            <p:cNvPr id="147" name="Flowchart: Decision 146"/>
            <p:cNvSpPr/>
            <p:nvPr/>
          </p:nvSpPr>
          <p:spPr>
            <a:xfrm>
              <a:off x="2432232" y="3499622"/>
              <a:ext cx="93274" cy="77466"/>
            </a:xfrm>
            <a:prstGeom prst="flowChartDecisi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i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</p:grpSp>
      <p:sp>
        <p:nvSpPr>
          <p:cNvPr id="22656" name="Rectangle 147"/>
          <p:cNvSpPr>
            <a:spLocks noChangeArrowheads="1"/>
          </p:cNvSpPr>
          <p:nvPr/>
        </p:nvSpPr>
        <p:spPr bwMode="auto">
          <a:xfrm>
            <a:off x="3935413" y="3424238"/>
            <a:ext cx="928687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EA Toolkit Creation</a:t>
            </a:r>
          </a:p>
        </p:txBody>
      </p:sp>
      <p:sp>
        <p:nvSpPr>
          <p:cNvPr id="150" name="Flowchart: Decision 149"/>
          <p:cNvSpPr/>
          <p:nvPr/>
        </p:nvSpPr>
        <p:spPr>
          <a:xfrm>
            <a:off x="4195694" y="3227418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60" name="Rectangle 150"/>
          <p:cNvSpPr>
            <a:spLocks noChangeArrowheads="1"/>
          </p:cNvSpPr>
          <p:nvPr/>
        </p:nvSpPr>
        <p:spPr bwMode="auto">
          <a:xfrm>
            <a:off x="3508375" y="3233738"/>
            <a:ext cx="936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Exploration &amp; EA Training Plan</a:t>
            </a:r>
          </a:p>
        </p:txBody>
      </p:sp>
      <p:sp>
        <p:nvSpPr>
          <p:cNvPr id="22661" name="Rectangle 157"/>
          <p:cNvSpPr>
            <a:spLocks noChangeArrowheads="1"/>
          </p:cNvSpPr>
          <p:nvPr/>
        </p:nvSpPr>
        <p:spPr bwMode="auto">
          <a:xfrm>
            <a:off x="5313363" y="2944813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Organizational Alignment  </a:t>
            </a:r>
          </a:p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Plan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339975" y="1836738"/>
            <a:ext cx="3095625" cy="46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63" name="Rectangle 148"/>
          <p:cNvSpPr>
            <a:spLocks noChangeArrowheads="1"/>
          </p:cNvSpPr>
          <p:nvPr/>
        </p:nvSpPr>
        <p:spPr bwMode="auto">
          <a:xfrm>
            <a:off x="2268538" y="1685925"/>
            <a:ext cx="15113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Management Processes &amp;Templates</a:t>
            </a:r>
          </a:p>
        </p:txBody>
      </p:sp>
      <p:sp>
        <p:nvSpPr>
          <p:cNvPr id="152" name="Flowchart: Decision 151"/>
          <p:cNvSpPr/>
          <p:nvPr/>
        </p:nvSpPr>
        <p:spPr>
          <a:xfrm>
            <a:off x="5398208" y="181797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4209119" y="181797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70" name="Rectangle 153"/>
          <p:cNvSpPr>
            <a:spLocks noChangeArrowheads="1"/>
          </p:cNvSpPr>
          <p:nvPr/>
        </p:nvSpPr>
        <p:spPr bwMode="auto">
          <a:xfrm>
            <a:off x="4025900" y="1835150"/>
            <a:ext cx="1150938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PMO Handbook Release 1</a:t>
            </a:r>
          </a:p>
        </p:txBody>
      </p:sp>
      <p:sp>
        <p:nvSpPr>
          <p:cNvPr id="22671" name="Rectangle 154"/>
          <p:cNvSpPr>
            <a:spLocks noChangeArrowheads="1"/>
          </p:cNvSpPr>
          <p:nvPr/>
        </p:nvSpPr>
        <p:spPr bwMode="auto">
          <a:xfrm>
            <a:off x="5213350" y="1838325"/>
            <a:ext cx="12033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PMO Handbook Release 2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786063" y="2025650"/>
            <a:ext cx="5975350" cy="46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73" name="Rectangle 176"/>
          <p:cNvSpPr>
            <a:spLocks noChangeArrowheads="1"/>
          </p:cNvSpPr>
          <p:nvPr/>
        </p:nvSpPr>
        <p:spPr bwMode="auto">
          <a:xfrm>
            <a:off x="2700338" y="1882775"/>
            <a:ext cx="21923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PDF Deliverables Management</a:t>
            </a:r>
          </a:p>
        </p:txBody>
      </p:sp>
      <p:sp>
        <p:nvSpPr>
          <p:cNvPr id="178" name="Flowchart: Decision 177"/>
          <p:cNvSpPr/>
          <p:nvPr/>
        </p:nvSpPr>
        <p:spPr>
          <a:xfrm>
            <a:off x="4217743" y="2005365"/>
            <a:ext cx="76027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77" name="Rectangle 178"/>
          <p:cNvSpPr>
            <a:spLocks noChangeArrowheads="1"/>
          </p:cNvSpPr>
          <p:nvPr/>
        </p:nvSpPr>
        <p:spPr bwMode="auto">
          <a:xfrm>
            <a:off x="4146550" y="2036763"/>
            <a:ext cx="2349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SG2</a:t>
            </a:r>
          </a:p>
        </p:txBody>
      </p:sp>
      <p:sp>
        <p:nvSpPr>
          <p:cNvPr id="180" name="Flowchart: Decision 179"/>
          <p:cNvSpPr/>
          <p:nvPr/>
        </p:nvSpPr>
        <p:spPr>
          <a:xfrm>
            <a:off x="5863947" y="2005365"/>
            <a:ext cx="76027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81" name="Rectangle 180"/>
          <p:cNvSpPr>
            <a:spLocks noChangeArrowheads="1"/>
          </p:cNvSpPr>
          <p:nvPr/>
        </p:nvSpPr>
        <p:spPr bwMode="auto">
          <a:xfrm>
            <a:off x="5784850" y="2043113"/>
            <a:ext cx="338138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SG3</a:t>
            </a:r>
          </a:p>
        </p:txBody>
      </p:sp>
      <p:sp>
        <p:nvSpPr>
          <p:cNvPr id="182" name="Flowchart: Decision 181"/>
          <p:cNvSpPr/>
          <p:nvPr/>
        </p:nvSpPr>
        <p:spPr>
          <a:xfrm>
            <a:off x="5997549" y="2005365"/>
            <a:ext cx="76027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85" name="Rectangle 182"/>
          <p:cNvSpPr>
            <a:spLocks noChangeArrowheads="1"/>
          </p:cNvSpPr>
          <p:nvPr/>
        </p:nvSpPr>
        <p:spPr bwMode="auto">
          <a:xfrm>
            <a:off x="6016625" y="2043113"/>
            <a:ext cx="2349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SG4</a:t>
            </a:r>
          </a:p>
        </p:txBody>
      </p:sp>
      <p:sp>
        <p:nvSpPr>
          <p:cNvPr id="195" name="Flowchart: Decision 194"/>
          <p:cNvSpPr/>
          <p:nvPr/>
        </p:nvSpPr>
        <p:spPr>
          <a:xfrm>
            <a:off x="5387088" y="4139621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689" name="Rectangle 196"/>
          <p:cNvSpPr>
            <a:spLocks noChangeArrowheads="1"/>
          </p:cNvSpPr>
          <p:nvPr/>
        </p:nvSpPr>
        <p:spPr bwMode="auto">
          <a:xfrm>
            <a:off x="5268913" y="3871913"/>
            <a:ext cx="10080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600" i="1">
              <a:solidFill>
                <a:srgbClr val="DE8703"/>
              </a:solidFill>
              <a:latin typeface="Futura Medium" pitchFamily="2" charset="0"/>
            </a:endParaRPr>
          </a:p>
        </p:txBody>
      </p:sp>
      <p:sp>
        <p:nvSpPr>
          <p:cNvPr id="22690" name="Rectangle 197"/>
          <p:cNvSpPr>
            <a:spLocks noChangeArrowheads="1"/>
          </p:cNvSpPr>
          <p:nvPr/>
        </p:nvSpPr>
        <p:spPr bwMode="auto">
          <a:xfrm>
            <a:off x="5003800" y="3814763"/>
            <a:ext cx="776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Metadata Req. Traceability Matrix</a:t>
            </a: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4097338" y="4362450"/>
            <a:ext cx="1036637" cy="206375"/>
            <a:chOff x="3201075" y="4018082"/>
            <a:chExt cx="1037050" cy="206669"/>
          </a:xfrm>
        </p:grpSpPr>
        <p:sp>
          <p:nvSpPr>
            <p:cNvPr id="22782" name="Rectangle 199"/>
            <p:cNvSpPr>
              <a:spLocks noChangeArrowheads="1"/>
            </p:cNvSpPr>
            <p:nvPr/>
          </p:nvSpPr>
          <p:spPr bwMode="auto">
            <a:xfrm>
              <a:off x="3201075" y="4040086"/>
              <a:ext cx="1037050" cy="18466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" i="1">
                  <a:solidFill>
                    <a:srgbClr val="DE8703"/>
                  </a:solidFill>
                  <a:latin typeface="Futura Medium" pitchFamily="2" charset="0"/>
                </a:rPr>
                <a:t>Hypercare Model - EA</a:t>
              </a:r>
            </a:p>
          </p:txBody>
        </p:sp>
        <p:sp>
          <p:nvSpPr>
            <p:cNvPr id="201" name="Flowchart: Decision 200"/>
            <p:cNvSpPr/>
            <p:nvPr/>
          </p:nvSpPr>
          <p:spPr>
            <a:xfrm>
              <a:off x="3503800" y="4018082"/>
              <a:ext cx="81900" cy="77466"/>
            </a:xfrm>
            <a:prstGeom prst="flowChartDecisi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4029075" y="4921250"/>
            <a:ext cx="1036638" cy="214313"/>
            <a:chOff x="1789602" y="4010023"/>
            <a:chExt cx="1037050" cy="213850"/>
          </a:xfrm>
        </p:grpSpPr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1789602" y="4032904"/>
              <a:ext cx="1037050" cy="19096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" i="1">
                  <a:solidFill>
                    <a:srgbClr val="DE8703"/>
                  </a:solidFill>
                  <a:latin typeface="Futura Medium" pitchFamily="2" charset="0"/>
                </a:rPr>
                <a:t>EA Topology Diagram</a:t>
              </a:r>
            </a:p>
          </p:txBody>
        </p:sp>
        <p:sp>
          <p:nvSpPr>
            <p:cNvPr id="207" name="Flowchart: Decision 206"/>
            <p:cNvSpPr/>
            <p:nvPr/>
          </p:nvSpPr>
          <p:spPr>
            <a:xfrm>
              <a:off x="2301774" y="4010023"/>
              <a:ext cx="81900" cy="77466"/>
            </a:xfrm>
            <a:prstGeom prst="flowChartDecisi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5881688" y="3192463"/>
            <a:ext cx="2879725" cy="46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8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5823298" y="3172532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09" name="Flowchart: Decision 208"/>
          <p:cNvSpPr/>
          <p:nvPr/>
        </p:nvSpPr>
        <p:spPr>
          <a:xfrm>
            <a:off x="5931380" y="3172532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00" name="Rectangle 209"/>
          <p:cNvSpPr>
            <a:spLocks noChangeArrowheads="1"/>
          </p:cNvSpPr>
          <p:nvPr/>
        </p:nvSpPr>
        <p:spPr bwMode="auto">
          <a:xfrm>
            <a:off x="5908675" y="3201988"/>
            <a:ext cx="7921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Training Material</a:t>
            </a:r>
          </a:p>
        </p:txBody>
      </p:sp>
      <p:sp>
        <p:nvSpPr>
          <p:cNvPr id="22701" name="Rectangle 211"/>
          <p:cNvSpPr>
            <a:spLocks noChangeArrowheads="1"/>
          </p:cNvSpPr>
          <p:nvPr/>
        </p:nvSpPr>
        <p:spPr bwMode="auto">
          <a:xfrm>
            <a:off x="3419475" y="3097213"/>
            <a:ext cx="10636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UAX &amp; EA Training Plan</a:t>
            </a:r>
          </a:p>
        </p:txBody>
      </p:sp>
      <p:sp>
        <p:nvSpPr>
          <p:cNvPr id="22702" name="Rectangle 212"/>
          <p:cNvSpPr>
            <a:spLocks noChangeArrowheads="1"/>
          </p:cNvSpPr>
          <p:nvPr/>
        </p:nvSpPr>
        <p:spPr bwMode="auto">
          <a:xfrm>
            <a:off x="3432175" y="2270125"/>
            <a:ext cx="10810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Global Inf. Compliance Comms</a:t>
            </a:r>
          </a:p>
        </p:txBody>
      </p:sp>
      <p:sp>
        <p:nvSpPr>
          <p:cNvPr id="214" name="Flowchart: Decision 213"/>
          <p:cNvSpPr/>
          <p:nvPr/>
        </p:nvSpPr>
        <p:spPr>
          <a:xfrm>
            <a:off x="4430328" y="2404043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grpSp>
        <p:nvGrpSpPr>
          <p:cNvPr id="8" name="Group 214"/>
          <p:cNvGrpSpPr>
            <a:grpSpLocks/>
          </p:cNvGrpSpPr>
          <p:nvPr/>
        </p:nvGrpSpPr>
        <p:grpSpPr bwMode="auto">
          <a:xfrm>
            <a:off x="2411413" y="6491288"/>
            <a:ext cx="4681537" cy="293687"/>
            <a:chOff x="2627784" y="6525344"/>
            <a:chExt cx="4680520" cy="294323"/>
          </a:xfrm>
        </p:grpSpPr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2627784" y="6525344"/>
              <a:ext cx="4680520" cy="294323"/>
              <a:chOff x="2627784" y="6483339"/>
              <a:chExt cx="4680520" cy="2943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705554" y="6499248"/>
                <a:ext cx="639624" cy="46137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3924489" y="6499248"/>
                <a:ext cx="639624" cy="4613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68" name="Rectangle 221"/>
              <p:cNvSpPr>
                <a:spLocks noChangeArrowheads="1"/>
              </p:cNvSpPr>
              <p:nvPr/>
            </p:nvSpPr>
            <p:spPr bwMode="auto">
              <a:xfrm>
                <a:off x="5297940" y="6577607"/>
                <a:ext cx="89012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DE8703"/>
                    </a:solidFill>
                    <a:latin typeface="Futura Medium" pitchFamily="2" charset="0"/>
                  </a:rPr>
                  <a:t>Key Milestone</a:t>
                </a:r>
              </a:p>
            </p:txBody>
          </p:sp>
          <p:sp>
            <p:nvSpPr>
              <p:cNvPr id="223" name="Flowchart: Decision 222"/>
              <p:cNvSpPr/>
              <p:nvPr/>
            </p:nvSpPr>
            <p:spPr>
              <a:xfrm>
                <a:off x="5708722" y="6483339"/>
                <a:ext cx="93274" cy="77466"/>
              </a:xfrm>
              <a:prstGeom prst="flowChartDecision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2" name="Rectangle 223"/>
              <p:cNvSpPr>
                <a:spLocks noChangeArrowheads="1"/>
              </p:cNvSpPr>
              <p:nvPr/>
            </p:nvSpPr>
            <p:spPr bwMode="auto">
              <a:xfrm>
                <a:off x="6156176" y="6577607"/>
                <a:ext cx="11521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003399"/>
                    </a:solidFill>
                    <a:latin typeface="Futura Medium" pitchFamily="2" charset="0"/>
                  </a:rPr>
                  <a:t>Key Dependency</a:t>
                </a:r>
              </a:p>
            </p:txBody>
          </p:sp>
          <p:sp>
            <p:nvSpPr>
              <p:cNvPr id="225" name="Flowchart: Extract 224"/>
              <p:cNvSpPr/>
              <p:nvPr/>
            </p:nvSpPr>
            <p:spPr>
              <a:xfrm>
                <a:off x="6651222" y="6488111"/>
                <a:ext cx="80945" cy="66819"/>
              </a:xfrm>
              <a:prstGeom prst="flowChartExtra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4" name="Rectangle 225"/>
              <p:cNvSpPr>
                <a:spLocks noChangeArrowheads="1"/>
              </p:cNvSpPr>
              <p:nvPr/>
            </p:nvSpPr>
            <p:spPr bwMode="auto">
              <a:xfrm>
                <a:off x="2627784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On Track</a:t>
                </a:r>
              </a:p>
            </p:txBody>
          </p:sp>
          <p:sp>
            <p:nvSpPr>
              <p:cNvPr id="22775" name="Rectangle 226"/>
              <p:cNvSpPr>
                <a:spLocks noChangeArrowheads="1"/>
              </p:cNvSpPr>
              <p:nvPr/>
            </p:nvSpPr>
            <p:spPr bwMode="auto">
              <a:xfrm>
                <a:off x="3923928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800">
                  <a:solidFill>
                    <a:srgbClr val="595959"/>
                  </a:solidFill>
                  <a:latin typeface="Futura Medium" pitchFamily="2" charset="0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275343" y="6499248"/>
                <a:ext cx="638036" cy="4613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endParaRPr lang="en-US" sz="800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7" name="Rectangle 228"/>
              <p:cNvSpPr>
                <a:spLocks noChangeArrowheads="1"/>
              </p:cNvSpPr>
              <p:nvPr/>
            </p:nvSpPr>
            <p:spPr bwMode="auto">
              <a:xfrm>
                <a:off x="3290455" y="6544932"/>
                <a:ext cx="63347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At Risk</a:t>
                </a:r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4564113" y="6539662"/>
              <a:ext cx="641211" cy="461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b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  <p:sp>
          <p:nvSpPr>
            <p:cNvPr id="22764" name="Rectangle 217"/>
            <p:cNvSpPr>
              <a:spLocks noChangeArrowheads="1"/>
            </p:cNvSpPr>
            <p:nvPr/>
          </p:nvSpPr>
          <p:spPr bwMode="auto">
            <a:xfrm>
              <a:off x="3923928" y="6597352"/>
              <a:ext cx="63347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Delayed</a:t>
              </a:r>
            </a:p>
          </p:txBody>
        </p:sp>
        <p:sp>
          <p:nvSpPr>
            <p:cNvPr id="22765" name="Rectangle 218"/>
            <p:cNvSpPr>
              <a:spLocks noChangeArrowheads="1"/>
            </p:cNvSpPr>
            <p:nvPr/>
          </p:nvSpPr>
          <p:spPr bwMode="auto">
            <a:xfrm>
              <a:off x="4572000" y="6597932"/>
              <a:ext cx="72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Completed</a:t>
              </a:r>
            </a:p>
          </p:txBody>
        </p:sp>
      </p:grpSp>
      <p:sp>
        <p:nvSpPr>
          <p:cNvPr id="156" name="Flowchart: Decision 155"/>
          <p:cNvSpPr/>
          <p:nvPr/>
        </p:nvSpPr>
        <p:spPr>
          <a:xfrm>
            <a:off x="4424532" y="5916974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57" name="Flowchart: Decision 156"/>
          <p:cNvSpPr/>
          <p:nvPr/>
        </p:nvSpPr>
        <p:spPr>
          <a:xfrm>
            <a:off x="5651368" y="4147427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13" name="Rectangle 159"/>
          <p:cNvSpPr>
            <a:spLocks noChangeArrowheads="1"/>
          </p:cNvSpPr>
          <p:nvPr/>
        </p:nvSpPr>
        <p:spPr bwMode="auto">
          <a:xfrm>
            <a:off x="5927725" y="4083050"/>
            <a:ext cx="17287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UA Logical Mappings (Value Agenda)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85850" y="1595438"/>
            <a:ext cx="1254125" cy="44450"/>
          </a:xfrm>
          <a:prstGeom prst="round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15" name="Rectangle 162"/>
          <p:cNvSpPr>
            <a:spLocks noChangeArrowheads="1"/>
          </p:cNvSpPr>
          <p:nvPr/>
        </p:nvSpPr>
        <p:spPr bwMode="auto">
          <a:xfrm>
            <a:off x="1058863" y="1592263"/>
            <a:ext cx="2730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Reset &amp; Kick-off</a:t>
            </a:r>
          </a:p>
        </p:txBody>
      </p:sp>
      <p:sp>
        <p:nvSpPr>
          <p:cNvPr id="22716" name="Rectangle 164"/>
          <p:cNvSpPr>
            <a:spLocks noChangeArrowheads="1"/>
          </p:cNvSpPr>
          <p:nvPr/>
        </p:nvSpPr>
        <p:spPr bwMode="auto">
          <a:xfrm>
            <a:off x="1938338" y="1592263"/>
            <a:ext cx="13271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FF0000"/>
                </a:solidFill>
                <a:latin typeface="Futura Medium" pitchFamily="2" charset="0"/>
              </a:rPr>
              <a:t>Early Adopter Migration Plan?</a:t>
            </a:r>
          </a:p>
        </p:txBody>
      </p:sp>
      <p:sp>
        <p:nvSpPr>
          <p:cNvPr id="22717" name="TextBox 165"/>
          <p:cNvSpPr txBox="1">
            <a:spLocks noChangeArrowheads="1"/>
          </p:cNvSpPr>
          <p:nvPr/>
        </p:nvSpPr>
        <p:spPr bwMode="auto">
          <a:xfrm>
            <a:off x="971550" y="1465263"/>
            <a:ext cx="12239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Set-up and Planning (2014+)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179513" y="6138863"/>
            <a:ext cx="2887662" cy="46037"/>
          </a:xfrm>
          <a:prstGeom prst="round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19" name="Rectangle 167"/>
          <p:cNvSpPr>
            <a:spLocks noChangeArrowheads="1"/>
          </p:cNvSpPr>
          <p:nvPr/>
        </p:nvSpPr>
        <p:spPr bwMode="auto">
          <a:xfrm>
            <a:off x="1116013" y="6007100"/>
            <a:ext cx="15843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SP2007 to SP2010 Migration (Residuals)</a:t>
            </a:r>
          </a:p>
        </p:txBody>
      </p:sp>
      <p:sp>
        <p:nvSpPr>
          <p:cNvPr id="22720" name="Rectangle 168"/>
          <p:cNvSpPr>
            <a:spLocks noChangeArrowheads="1"/>
          </p:cNvSpPr>
          <p:nvPr/>
        </p:nvSpPr>
        <p:spPr bwMode="auto">
          <a:xfrm>
            <a:off x="3419475" y="6154738"/>
            <a:ext cx="11525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SP10 Residuals Complete</a:t>
            </a:r>
          </a:p>
        </p:txBody>
      </p:sp>
      <p:sp>
        <p:nvSpPr>
          <p:cNvPr id="170" name="Flowchart: Decision 169"/>
          <p:cNvSpPr/>
          <p:nvPr/>
        </p:nvSpPr>
        <p:spPr>
          <a:xfrm>
            <a:off x="4032048" y="6119338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058863" y="4164013"/>
            <a:ext cx="1281112" cy="46037"/>
          </a:xfrm>
          <a:prstGeom prst="round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25" name="Rectangle 171"/>
          <p:cNvSpPr>
            <a:spLocks noChangeArrowheads="1"/>
          </p:cNvSpPr>
          <p:nvPr/>
        </p:nvSpPr>
        <p:spPr bwMode="auto">
          <a:xfrm>
            <a:off x="971550" y="4032250"/>
            <a:ext cx="17287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Livelink Inventory Generation (started in 2012)</a:t>
            </a:r>
          </a:p>
        </p:txBody>
      </p:sp>
      <p:sp>
        <p:nvSpPr>
          <p:cNvPr id="22726" name="Rectangle 172"/>
          <p:cNvSpPr>
            <a:spLocks noChangeArrowheads="1"/>
          </p:cNvSpPr>
          <p:nvPr/>
        </p:nvSpPr>
        <p:spPr bwMode="auto">
          <a:xfrm>
            <a:off x="1908175" y="4179888"/>
            <a:ext cx="6477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LL Inventory</a:t>
            </a:r>
          </a:p>
        </p:txBody>
      </p:sp>
      <p:sp>
        <p:nvSpPr>
          <p:cNvPr id="174" name="Flowchart: Decision 173"/>
          <p:cNvSpPr/>
          <p:nvPr/>
        </p:nvSpPr>
        <p:spPr>
          <a:xfrm>
            <a:off x="2292984" y="4144978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598613" y="4452938"/>
            <a:ext cx="452437" cy="44450"/>
          </a:xfrm>
          <a:prstGeom prst="round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31" name="Rectangle 185"/>
          <p:cNvSpPr>
            <a:spLocks noChangeArrowheads="1"/>
          </p:cNvSpPr>
          <p:nvPr/>
        </p:nvSpPr>
        <p:spPr bwMode="auto">
          <a:xfrm>
            <a:off x="1274763" y="4324350"/>
            <a:ext cx="17287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UAD Equipment Condition History</a:t>
            </a:r>
          </a:p>
        </p:txBody>
      </p:sp>
      <p:sp>
        <p:nvSpPr>
          <p:cNvPr id="22732" name="Rectangle 186"/>
          <p:cNvSpPr>
            <a:spLocks noChangeArrowheads="1"/>
          </p:cNvSpPr>
          <p:nvPr/>
        </p:nvSpPr>
        <p:spPr bwMode="auto">
          <a:xfrm>
            <a:off x="1908175" y="4468813"/>
            <a:ext cx="431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Pilot</a:t>
            </a:r>
          </a:p>
        </p:txBody>
      </p:sp>
      <p:sp>
        <p:nvSpPr>
          <p:cNvPr id="188" name="Flowchart: Decision 187"/>
          <p:cNvSpPr/>
          <p:nvPr/>
        </p:nvSpPr>
        <p:spPr>
          <a:xfrm>
            <a:off x="2030454" y="4445142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4246563" y="5699125"/>
            <a:ext cx="1046162" cy="444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371" name="Flowchart: Decision 370"/>
          <p:cNvSpPr/>
          <p:nvPr/>
        </p:nvSpPr>
        <p:spPr>
          <a:xfrm>
            <a:off x="4172880" y="5686766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94" name="Flowchart: Decision 193"/>
          <p:cNvSpPr/>
          <p:nvPr/>
        </p:nvSpPr>
        <p:spPr>
          <a:xfrm>
            <a:off x="5237886" y="5681308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43" name="Rectangle 195"/>
          <p:cNvSpPr>
            <a:spLocks noChangeArrowheads="1"/>
          </p:cNvSpPr>
          <p:nvPr/>
        </p:nvSpPr>
        <p:spPr bwMode="auto">
          <a:xfrm>
            <a:off x="5292725" y="5661025"/>
            <a:ext cx="647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IICE POC Demo II</a:t>
            </a:r>
          </a:p>
        </p:txBody>
      </p:sp>
      <p:sp>
        <p:nvSpPr>
          <p:cNvPr id="22744" name="Rectangle 198"/>
          <p:cNvSpPr>
            <a:spLocks noChangeArrowheads="1"/>
          </p:cNvSpPr>
          <p:nvPr/>
        </p:nvSpPr>
        <p:spPr bwMode="auto">
          <a:xfrm>
            <a:off x="2165350" y="4597400"/>
            <a:ext cx="7651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Ext Access (AMS)</a:t>
            </a:r>
          </a:p>
        </p:txBody>
      </p:sp>
      <p:sp>
        <p:nvSpPr>
          <p:cNvPr id="202" name="Flowchart: Extract 201"/>
          <p:cNvSpPr/>
          <p:nvPr/>
        </p:nvSpPr>
        <p:spPr>
          <a:xfrm>
            <a:off x="2503488" y="4581525"/>
            <a:ext cx="79375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46" name="Rectangle 202"/>
          <p:cNvSpPr>
            <a:spLocks noChangeArrowheads="1"/>
          </p:cNvSpPr>
          <p:nvPr/>
        </p:nvSpPr>
        <p:spPr bwMode="auto">
          <a:xfrm>
            <a:off x="4454525" y="5127625"/>
            <a:ext cx="11969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600" i="1">
                <a:solidFill>
                  <a:srgbClr val="003882"/>
                </a:solidFill>
                <a:latin typeface="Futura Medium" pitchFamily="2" charset="0"/>
              </a:rPr>
              <a:t>Canadian Satellite (Base)</a:t>
            </a:r>
          </a:p>
        </p:txBody>
      </p:sp>
      <p:sp>
        <p:nvSpPr>
          <p:cNvPr id="204" name="Flowchart: Extract 203"/>
          <p:cNvSpPr/>
          <p:nvPr/>
        </p:nvSpPr>
        <p:spPr>
          <a:xfrm>
            <a:off x="5008563" y="5084763"/>
            <a:ext cx="80962" cy="66675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05" name="Flowchart: Decision 204"/>
          <p:cNvSpPr/>
          <p:nvPr/>
        </p:nvSpPr>
        <p:spPr>
          <a:xfrm>
            <a:off x="1050224" y="1573496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11" name="Flowchart: Decision 210"/>
          <p:cNvSpPr/>
          <p:nvPr/>
        </p:nvSpPr>
        <p:spPr>
          <a:xfrm>
            <a:off x="2287640" y="1577264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54" name="Rectangle 189"/>
          <p:cNvSpPr>
            <a:spLocks noChangeArrowheads="1"/>
          </p:cNvSpPr>
          <p:nvPr/>
        </p:nvSpPr>
        <p:spPr bwMode="auto">
          <a:xfrm>
            <a:off x="1423988" y="1592263"/>
            <a:ext cx="5048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600" i="1">
                <a:solidFill>
                  <a:srgbClr val="DE8703"/>
                </a:solidFill>
                <a:latin typeface="Futura Medium" pitchFamily="2" charset="0"/>
              </a:rPr>
              <a:t>PCP &amp; Project Charter</a:t>
            </a:r>
          </a:p>
        </p:txBody>
      </p:sp>
      <p:sp>
        <p:nvSpPr>
          <p:cNvPr id="191" name="Flowchart: Decision 190"/>
          <p:cNvSpPr/>
          <p:nvPr/>
        </p:nvSpPr>
        <p:spPr>
          <a:xfrm>
            <a:off x="1454633" y="1582261"/>
            <a:ext cx="93274" cy="77466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871663" y="5327650"/>
            <a:ext cx="6899275" cy="460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22759" name="Rectangle 214"/>
          <p:cNvSpPr>
            <a:spLocks noChangeArrowheads="1"/>
          </p:cNvSpPr>
          <p:nvPr/>
        </p:nvSpPr>
        <p:spPr bwMode="auto">
          <a:xfrm>
            <a:off x="2411413" y="5157788"/>
            <a:ext cx="17287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>
                <a:solidFill>
                  <a:srgbClr val="595959"/>
                </a:solidFill>
                <a:latin typeface="Futura Medium" pitchFamily="2" charset="0"/>
              </a:rPr>
              <a:t>New SharePoint Site Provisioning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635896" y="5128114"/>
            <a:ext cx="764792" cy="184666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600" i="1" strike="sngStrike" dirty="0">
                <a:solidFill>
                  <a:srgbClr val="999999"/>
                </a:solidFill>
                <a:latin typeface="Futura Medium"/>
              </a:rPr>
              <a:t>Brazil Satellite </a:t>
            </a:r>
          </a:p>
        </p:txBody>
      </p:sp>
      <p:sp>
        <p:nvSpPr>
          <p:cNvPr id="231" name="Flowchart: Extract 230"/>
          <p:cNvSpPr/>
          <p:nvPr/>
        </p:nvSpPr>
        <p:spPr>
          <a:xfrm>
            <a:off x="4016375" y="5084763"/>
            <a:ext cx="79375" cy="66675"/>
          </a:xfrm>
          <a:prstGeom prst="flowChartExtra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999999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748422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337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SEPCO</TermName>
          <TermId xmlns="http://schemas.microsoft.com/office/infopath/2007/PartnerControls">8dc9915e-e591-43e7-91e6-c9e8b13c25a6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6c4ad875-5af6-45fb-9ae9-62dd1609b327</TermId>
        </TermInfo>
      </Terms>
    </Shell_x0020_SharePoint_x0020_SAEF_x0020_CountryOfJurisdictionTaxHTField0>
    <d9e54077a88b43e4b762d7478e45e3de xmlns="a01c967d-69cd-410b-aa1e-287d7584fc04">
      <Terms xmlns="http://schemas.microsoft.com/office/infopath/2007/PartnerControls"/>
    </d9e54077a88b43e4b762d7478e45e3de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Americas</TermName>
          <TermId xmlns="http://schemas.microsoft.com/office/infopath/2007/PartnerControls">f84094d2-b988-4b08-ac9c-4576a04889a5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oe30dc0e75be41afa8d7c663aedd010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 Solutions</TermName>
          <TermId xmlns="http://schemas.microsoft.com/office/infopath/2007/PartnerControls">5538e1ef-ca09-4371-b859-92a9dbd93b32</TermId>
        </TermInfo>
      </Terms>
    </oe30dc0e75be41afa8d7c663aedd010c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87a1dad5-8f1d-4aaf-94c7-ec8a08ea5a91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- IT Project Delivery</TermName>
          <TermId xmlns="http://schemas.microsoft.com/office/infopath/2007/PartnerControls">b0369313-618e-46dc-b841-86c955d7e44c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americas\ethel.emmons</Shell_x0020_SharePoint_x0020_SAEF_x0020_SiteOwner>
    <Shell_x0020_SharePoint_x0020_SAEF_x0020_TRIMRecordNumber xmlns="http://schemas.microsoft.com/sharepoint/v3" xsi:nil="true"/>
    <TaxCatchAll xmlns="a01c967d-69cd-410b-aa1e-287d7584fc04">
      <Value>90</Value>
      <Value>20</Value>
      <Value>13</Value>
      <Value>12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IsRecord xmlns="http://schemas.microsoft.com/sharepoint/v3" xsi:nil="true"/>
    <o83bc154fae047ae817c59cbd76035f0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Delivery</TermName>
          <TermId xmlns="http://schemas.microsoft.com/office/infopath/2007/PartnerControls">c9de3b69-09e7-403f-a718-1a1fcc1dfc16</TermId>
        </TermInfo>
      </Terms>
    </o83bc154fae047ae817c59cbd76035f0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 [ITPD]</TermName>
          <TermId xmlns="http://schemas.microsoft.com/office/infopath/2007/PartnerControls">5aa2db51-e0e5-4faf-bd6f-60300998e0c5</TermId>
        </TermInfo>
      </Terms>
    </Shell_x0020_SharePoint_x0020_SAEF_x0020_DocumentTypeTaxHTField0>
    <Shell_x0020_SharePoint_x0020_SAEF_x0020_SiteCollectionName xmlns="http://schemas.microsoft.com/sharepoint/v3">UAP142 - UA Enterprise Information Management Programme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ob9144be3b9c40659853e15497d94fc6 xmlns="a01c967d-69cd-410b-aa1e-287d7584fc04">
      <Terms xmlns="http://schemas.microsoft.com/office/infopath/2007/PartnerControls"/>
    </ob9144be3b9c40659853e15497d94fc6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2103-11-13T06:00:00+00:00</_dlc_ExpireDate>
    <_dlc_DocId xmlns="a01c967d-69cd-410b-aa1e-287d7584fc04">AAAAA7711-30-26</_dlc_DocId>
    <_dlc_DocIdUrl xmlns="a01c967d-69cd-410b-aa1e-287d7584fc04">
      <Url>https://eu001-sp.shell.com/sites/AAAAA7711/_layouts/DocIdRedir.aspx?ID=AAAAA7711-30-26</Url>
      <Description>AAAAA7711-30-26</Description>
    </_dlc_DocIdUrl>
    <Migrations_x0020_Stages xmlns="a01c967d-69cd-410b-aa1e-287d7584fc04" xsi:nil="true"/>
    <ob261d58ea5547df98aca89bbbeda6b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LT</TermName>
          <TermId xmlns="http://schemas.microsoft.com/office/infopath/2007/PartnerControls">3a827599-70ac-4828-ae83-2e4f65a915b7</TermId>
        </TermInfo>
      </Terms>
    </ob261d58ea5547df98aca89bbbeda6bc>
    <pea188310a844202a455319afa94f299 xmlns="a01c967d-69cd-410b-aa1e-287d7584fc04">
      <Terms xmlns="http://schemas.microsoft.com/office/infopath/2007/PartnerControls"/>
    </pea188310a844202a455319afa94f299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Workstream Docs" ma:contentTypeID="0x0101006F0A470EEB1140E7AA14F4CE8A50B54C0001CB1477F4DD432AA86DD56CC3887AF400240EF8C349EEE2489D5235129E98852A008E6F40091300394FAFD089D54CE0145D" ma:contentTypeVersion="274" ma:contentTypeDescription="" ma:contentTypeScope="" ma:versionID="c851ecc3d1f20a6b38f52f1baa741511">
  <xsd:schema xmlns:xsd="http://www.w3.org/2001/XMLSchema" xmlns:xs="http://www.w3.org/2001/XMLSchema" xmlns:p="http://schemas.microsoft.com/office/2006/metadata/properties" xmlns:ns1="http://schemas.microsoft.com/sharepoint/v3" xmlns:ns2="a01c967d-69cd-410b-aa1e-287d7584fc04" xmlns:ns4="http://schemas.microsoft.com/sharepoint/v4" targetNamespace="http://schemas.microsoft.com/office/2006/metadata/properties" ma:root="true" ma:fieldsID="89f7e1bc109ca2e1373f10cf37ceee49" ns1:_="" ns2:_="" ns4:_="">
    <xsd:import namespace="http://schemas.microsoft.com/sharepoint/v3"/>
    <xsd:import namespace="a01c967d-69cd-410b-aa1e-287d7584fc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ob9144be3b9c40659853e15497d94fc6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2:o83bc154fae047ae817c59cbd76035f0" minOccurs="0"/>
                <xsd:element ref="ns2:oe30dc0e75be41afa8d7c663aedd010c" minOccurs="0"/>
                <xsd:element ref="ns2:d9e54077a88b43e4b762d7478e45e3de" minOccurs="0"/>
                <xsd:element ref="ns2:pea188310a844202a455319afa94f299" minOccurs="0"/>
                <xsd:element ref="ns2:ob261d58ea5547df98aca89bbbeda6bc" minOccurs="0"/>
                <xsd:element ref="ns2:Migrations_x0020_Stag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nillable="true" ma:taxonomy="true" ma:internalName="Shell_x0020_SharePoint_x0020_SAEF_x0020_DocumentStatusTaxHTField0" ma:taxonomyFieldName="Shell_x0020_SharePoint_x0020_SAEF_x0020_DocumentStatus" ma:displayName="Document Status" ma:readOnly="false" ma:default="13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nillable="true" ma:taxonomy="true" ma:internalName="Shell_x0020_SharePoint_x0020_SAEF_x0020_DocumentTypeTaxHTField0" ma:taxonomyFieldName="Shell_x0020_SharePoint_x0020_SAEF_x0020_DocumentType" ma:displayName="Document Type" ma:readOnly="false" ma:default="" ma:fieldId="{566fdc14-b4fa-46ee-a88e-e2aac7ad2eac}" ma:sspId="e3aebf70-341c-4d91-bdd3-aba9df361687" ma:termSetId="01e782f9-cf83-4185-8cc5-d1cba418be33" ma:anchorId="bf581707-8bb6-4228-82bc-b3a7d36a3418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5" ma:taxonomy="true" ma:internalName="Shell_x0020_SharePoint_x0020_SAEF_x0020_BusinessTaxHTField0" ma:taxonomyFieldName="Shell_x0020_SharePoint_x0020_SAEF_x0020_Business" ma:displayName="Business" ma:default="1;#Upstream Americas|f84094d2-b988-4b08-ac9c-4576a04889a5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7" ma:taxonomy="true" ma:internalName="Shell_x0020_SharePoint_x0020_SAEF_x0020_BusinessUnitRegionTaxHTField0" ma:taxonomyFieldName="Shell_x0020_SharePoint_x0020_SAEF_x0020_BusinessUnitRegion" ma:displayName="Business Unit/Region" ma:default="2;#Business Function or Other|87a1dad5-8f1d-4aaf-94c7-ec8a08ea5a9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9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1" nillable="true" ma:taxonomy="true" ma:internalName="Shell_x0020_SharePoint_x0020_SAEF_x0020_BusinessProcessTaxHTField0" ma:taxonomyFieldName="Shell_x0020_SharePoint_x0020_SAEF_x0020_BusinessProcess" ma:displayName="Business Process" ma:default="8;#IT - IT Project Delivery|b0369313-618e-46dc-b841-86c955d7e44c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3" ma:taxonomy="true" ma:internalName="Shell_x0020_SharePoint_x0020_SAEF_x0020_LegalEntityTaxHTField0" ma:taxonomyFieldName="Shell_x0020_SharePoint_x0020_SAEF_x0020_LegalEntity" ma:displayName="Legal Entity" ma:default="4;#SEPCO|8dc9915e-e591-43e7-91e6-c9e8b13c25a6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5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7" ma:displayName="Site Collection Name" ma:default="UAP142 - UA Enterprise Information Management Programme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8" ma:displayName="Site Owner" ma:default="americas\ethel.emmon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9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1" ma:taxonomy="true" ma:internalName="Shell_x0020_SharePoint_x0020_SAEF_x0020_CountryOfJurisdictionTaxHTField0" ma:taxonomyFieldName="Shell_x0020_SharePoint_x0020_SAEF_x0020_CountryOfJurisdiction" ma:displayName="Country of Jurisdiction" ma:default="7;#UNITED STATES|6c4ad875-5af6-45fb-9ae9-62dd1609b327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3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4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65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66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RatedBy" ma:index="6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6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69" nillable="true" ma:displayName="Number of Likes" ma:internalName="LikesCount">
      <xsd:simpleType>
        <xsd:restriction base="dms:Unknown"/>
      </xsd:simpleType>
    </xsd:element>
    <xsd:element name="LikedBy" ma:index="7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967d-69cd-410b-aa1e-287d7584fc04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ob9144be3b9c40659853e15497d94fc6" ma:index="50" nillable="true" ma:taxonomy="true" ma:internalName="ob9144be3b9c40659853e15497d94fc6" ma:taxonomyFieldName="Shell_x0020_SharePoint_x0020_SIS_x0020_Activity" ma:displayName="Activity" ma:default="" ma:fieldId="{8b9144be-3b9c-4065-9853-e15497d94fc6}" ma:sspId="e3aebf70-341c-4d91-bdd3-aba9df361687" ma:termSetId="01e782f9-cf83-4185-8cc5-d1cba418be33" ma:anchorId="6cd5ae2c-8bef-4b52-8c61-41615b0c1c50" ma:open="false" ma:isKeyword="false">
      <xsd:complexType>
        <xsd:sequence>
          <xsd:element ref="pc:Terms" minOccurs="0" maxOccurs="1"/>
        </xsd:sequence>
      </xsd:complexType>
    </xsd:element>
    <xsd:element name="TaxCatchAll" ma:index="51" nillable="true" ma:displayName="Taxonomy Catch All Column" ma:description="" ma:hidden="true" ma:list="{477e1be9-3b6a-414a-9347-1612f8e43282}" ma:internalName="TaxCatchAll" ma:showField="CatchAllData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477e1be9-3b6a-414a-9347-1612f8e43282}" ma:internalName="TaxCatchAllLabel" ma:readOnly="true" ma:showField="CatchAllDataLabel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83bc154fae047ae817c59cbd76035f0" ma:index="54" nillable="true" ma:taxonomy="true" ma:internalName="o83bc154fae047ae817c59cbd76035f0" ma:taxonomyFieldName="Shell_x0020_SharePoint_x0020_SIS_x0020_ITDomain" ma:displayName="IT Domain" ma:default="11;#Project Delivery|c9de3b69-09e7-403f-a718-1a1fcc1dfc16" ma:fieldId="{883bc154-fae0-47ae-817c-59cbd76035f0}" ma:sspId="e3aebf70-341c-4d91-bdd3-aba9df361687" ma:termSetId="01e782f9-cf83-4185-8cc5-d1cba418be33" ma:anchorId="96b25db2-f870-46de-95a3-b3445cf0973d" ma:open="false" ma:isKeyword="false">
      <xsd:complexType>
        <xsd:sequence>
          <xsd:element ref="pc:Terms" minOccurs="0" maxOccurs="1"/>
        </xsd:sequence>
      </xsd:complexType>
    </xsd:element>
    <xsd:element name="oe30dc0e75be41afa8d7c663aedd010c" ma:index="56" nillable="true" ma:taxonomy="true" ma:internalName="oe30dc0e75be41afa8d7c663aedd010c" ma:taxonomyFieldName="Shell_x0020_SharePoint_x0020_SIS_x0020_ITDMProcess" ma:displayName="ITDM Process" ma:default="12;#Deliver Solutions|5538e1ef-ca09-4371-b859-92a9dbd93b32" ma:fieldId="{8e30dc0e-75be-41af-a8d7-c663aedd010c}" ma:sspId="e3aebf70-341c-4d91-bdd3-aba9df361687" ma:termSetId="01e782f9-cf83-4185-8cc5-d1cba418be33" ma:anchorId="45492f64-f426-458c-8390-7e12cfda01f6" ma:open="false" ma:isKeyword="false">
      <xsd:complexType>
        <xsd:sequence>
          <xsd:element ref="pc:Terms" minOccurs="0" maxOccurs="1"/>
        </xsd:sequence>
      </xsd:complexType>
    </xsd:element>
    <xsd:element name="d9e54077a88b43e4b762d7478e45e3de" ma:index="58" nillable="true" ma:taxonomy="true" ma:internalName="d9e54077a88b43e4b762d7478e45e3de" ma:taxonomyFieldName="Shell_x0020_SharePoint_x0020_SIS_x0020_PDFStage" ma:displayName="PDF Stage" ma:default="" ma:fieldId="{d9e54077-a88b-43e4-b762-d7478e45e3de}" ma:sspId="e3aebf70-341c-4d91-bdd3-aba9df361687" ma:termSetId="01e782f9-cf83-4185-8cc5-d1cba418be33" ma:anchorId="aacfb96a-8cf6-4b95-a014-0d0d3a7d5c5a" ma:open="false" ma:isKeyword="false">
      <xsd:complexType>
        <xsd:sequence>
          <xsd:element ref="pc:Terms" minOccurs="0" maxOccurs="1"/>
        </xsd:sequence>
      </xsd:complexType>
    </xsd:element>
    <xsd:element name="pea188310a844202a455319afa94f299" ma:index="60" nillable="true" ma:taxonomy="true" ma:internalName="pea188310a844202a455319afa94f299" ma:taxonomyFieldName="LoB" ma:displayName="LoB" ma:default="" ma:fieldId="{9ea18831-0a84-4202-a455-319afa94f299}" ma:sspId="e3aebf70-341c-4d91-bdd3-aba9df361687" ma:termSetId="894d2c4d-8d8a-4971-92a5-652a86284e0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b261d58ea5547df98aca89bbbeda6bc" ma:index="62" ma:taxonomy="true" ma:internalName="ob261d58ea5547df98aca89bbbeda6bc" ma:taxonomyFieldName="Workstream_x0020_Doc_x0020_Type" ma:displayName="Workstream Doc Type" ma:readOnly="false" ma:default="" ma:fieldId="{8b261d58-ea55-47df-98ac-a89bbbeda6bc}" ma:sspId="e3aebf70-341c-4d91-bdd3-aba9df361687" ma:termSetId="a9b37268-366c-4d3a-bab7-b610e1cce7f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igrations_x0020_Stages" ma:index="64" nillable="true" ma:displayName="Migrations Stage" ma:format="Dropdown" ma:internalName="Migrations_x0020_Stages" ma:readOnly="false">
      <xsd:simpleType>
        <xsd:restriction base="dms:Choice">
          <xsd:enumeration value="Initial Stakeholder Engagement"/>
          <xsd:enumeration value="Pre-migration"/>
          <xsd:enumeration value="Migration"/>
          <xsd:enumeration value="Training"/>
          <xsd:enumeration value="Post-migration"/>
          <xsd:enumeration value="Deployment"/>
          <xsd:enumeration value="After-Care Suppor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D28034-2387-4096-9673-4ABB08F766F8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sharepoint/v4"/>
    <ds:schemaRef ds:uri="a01c967d-69cd-410b-aa1e-287d7584fc04"/>
    <ds:schemaRef ds:uri="http://purl.org/dc/elements/1.1/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E519C1-04EE-4E74-9F8B-C343962D3B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11FCEE-F73D-4D45-9E3A-64C7F5F30F7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049C856-9F7E-4CD2-8B92-25228CEC5E4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0E20D7D0-A363-401A-8E53-852A9F790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1c967d-69cd-410b-aa1e-287d7584fc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Presentations_v4</Template>
  <TotalTime>17631</TotalTime>
  <Words>844</Words>
  <Application>Microsoft Office PowerPoint</Application>
  <PresentationFormat>On-screen Show (4:3)</PresentationFormat>
  <Paragraphs>423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Futura</vt:lpstr>
      <vt:lpstr>Futura Medium</vt:lpstr>
      <vt:lpstr>Times New Roman</vt:lpstr>
      <vt:lpstr>Wingdings</vt:lpstr>
      <vt:lpstr>Interim PowerPoint Template Vista April2010</vt:lpstr>
      <vt:lpstr>Bi-Weekly Cadence Commitment Template Past 14 days</vt:lpstr>
      <vt:lpstr>Bi-Weekly Cadence Commitment Template Next 14days</vt:lpstr>
      <vt:lpstr>Bi-Weekly Cadence Commitment Template</vt:lpstr>
      <vt:lpstr> Overall Project Plan</vt:lpstr>
      <vt:lpstr> Overall Project Plan</vt:lpstr>
    </vt:vector>
  </TitlesOfParts>
  <Company>Registered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UDP- UA Deployment Programme Weekly Status</dc:title>
  <dc:creator>lucy Li</dc:creator>
  <cp:lastModifiedBy>Atanda, Akintunde SPDC-UPO/G/PSI</cp:lastModifiedBy>
  <cp:revision>2261</cp:revision>
  <dcterms:created xsi:type="dcterms:W3CDTF">2009-08-25T19:45:57Z</dcterms:created>
  <dcterms:modified xsi:type="dcterms:W3CDTF">2017-01-09T12:52:38Z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0x0101006F0A470EEB1140E7AA14F4CE8A50B54C0001CB1477F4DD432AA86DD56CC3887AF400240EF8C349EEE2489D5235129E98852A008E6F40091300394FAFD089D54CE0145D</vt:lpwstr>
  </property>
  <property fmtid="{D5CDD505-2E9C-101B-9397-08002B2CF9AE}" pid="3" name="_dlc_policyId">
    <vt:lpwstr>0x0101006F0A470EEB1140E7AA14F4CE8A50B54C|1203996477</vt:lpwstr>
  </property>
  <property fmtid="{D5CDD505-2E9C-101B-9397-08002B2CF9AE}" pid="4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5" name="_dlc_DocIdItemGuid">
    <vt:lpwstr>a74d06bd-d170-49b7-af4c-1c30d4a1af3a</vt:lpwstr>
  </property>
  <property fmtid="{D5CDD505-2E9C-101B-9397-08002B2CF9AE}" pid="6" name="Shell SharePoint SAEF SecurityClassification">
    <vt:lpwstr>10;#Restricted|21aa7f98-4035-4019-a764-107acb7269af</vt:lpwstr>
  </property>
  <property fmtid="{D5CDD505-2E9C-101B-9397-08002B2CF9AE}" pid="7" name="Shell SharePoint SAEF DocumentType">
    <vt:lpwstr>20;#Other [ITPD]|5aa2db51-e0e5-4faf-bd6f-60300998e0c5</vt:lpwstr>
  </property>
  <property fmtid="{D5CDD505-2E9C-101B-9397-08002B2CF9AE}" pid="8" name="Shell_x0020_SharePoint_x0020_SIS_x0020_Activity">
    <vt:lpwstr/>
  </property>
  <property fmtid="{D5CDD505-2E9C-101B-9397-08002B2CF9AE}" pid="9" name="Shell SharePoint SAEF LegalEntity">
    <vt:lpwstr>4;#SEPCO|8dc9915e-e591-43e7-91e6-c9e8b13c25a6</vt:lpwstr>
  </property>
  <property fmtid="{D5CDD505-2E9C-101B-9397-08002B2CF9AE}" pid="10" name="Shell SharePoint SAEF BusinessUnitRegion">
    <vt:lpwstr>2;#Business Function or Other|87a1dad5-8f1d-4aaf-94c7-ec8a08ea5a91</vt:lpwstr>
  </property>
  <property fmtid="{D5CDD505-2E9C-101B-9397-08002B2CF9AE}" pid="11" name="Shell SharePoint SAEF GlobalFunction">
    <vt:lpwstr>3;#Information Technology|d388b442-0f35-4ef7-bb6d-ea4386749e1a</vt:lpwstr>
  </property>
  <property fmtid="{D5CDD505-2E9C-101B-9397-08002B2CF9AE}" pid="12" name="Shell_x0020_SharePoint_x0020_SIS_x0020_ITDomain">
    <vt:lpwstr>11;#Project Delivery|c9de3b69-09e7-403f-a718-1a1fcc1dfc16</vt:lpwstr>
  </property>
  <property fmtid="{D5CDD505-2E9C-101B-9397-08002B2CF9AE}" pid="13" name="Shell_x0020_SharePoint_x0020_SIS_x0020_PDFStage">
    <vt:lpwstr/>
  </property>
  <property fmtid="{D5CDD505-2E9C-101B-9397-08002B2CF9AE}" pid="14" name="Shell SharePoint SAEF WorkgroupID">
    <vt:lpwstr>5;#Upstream _ Single File Plan - 22022|d3ed65c1-761d-4a84-a678-924ffd6ed182</vt:lpwstr>
  </property>
  <property fmtid="{D5CDD505-2E9C-101B-9397-08002B2CF9AE}" pid="15" name="Shell SharePoint SAEF CountryOfJurisdiction">
    <vt:lpwstr>7;#UNITED STATES|6c4ad875-5af6-45fb-9ae9-62dd1609b327</vt:lpwstr>
  </property>
  <property fmtid="{D5CDD505-2E9C-101B-9397-08002B2CF9AE}" pid="16" name="Shell SharePoint SAEF ExportControlClassification">
    <vt:lpwstr>9;#US content - Non Controlled (EAR99)|28f925a0-3150-42d2-9202-9af8bad33ffa</vt:lpwstr>
  </property>
  <property fmtid="{D5CDD505-2E9C-101B-9397-08002B2CF9AE}" pid="17" name="Shell_x0020_SharePoint_x0020_SIS_x0020_ITDMProcess">
    <vt:lpwstr>12;#Deliver Solutions|5538e1ef-ca09-4371-b859-92a9dbd93b32</vt:lpwstr>
  </property>
  <property fmtid="{D5CDD505-2E9C-101B-9397-08002B2CF9AE}" pid="18" name="Shell SharePoint SAEF DocumentStatus">
    <vt:lpwstr>13;#Draft|1c86f377-7d91-4c95-bd5b-c18c83fe0aa5</vt:lpwstr>
  </property>
  <property fmtid="{D5CDD505-2E9C-101B-9397-08002B2CF9AE}" pid="19" name="Shell SharePoint SAEF Language">
    <vt:lpwstr>6;#English|bd3ad5ee-f0c3-40aa-8cc8-36ef09940af3</vt:lpwstr>
  </property>
  <property fmtid="{D5CDD505-2E9C-101B-9397-08002B2CF9AE}" pid="20" name="Shell SharePoint SAEF Business">
    <vt:lpwstr>1;#Upstream Americas|f84094d2-b988-4b08-ac9c-4576a04889a5</vt:lpwstr>
  </property>
  <property fmtid="{D5CDD505-2E9C-101B-9397-08002B2CF9AE}" pid="21" name="Shell SharePoint SAEF BusinessProcess">
    <vt:lpwstr>8;#IT - IT Project Delivery|b0369313-618e-46dc-b841-86c955d7e44c</vt:lpwstr>
  </property>
  <property fmtid="{D5CDD505-2E9C-101B-9397-08002B2CF9AE}" pid="22" name="Shell SharePoint SIS ITDomain">
    <vt:lpwstr>11;#Project Delivery|c9de3b69-09e7-403f-a718-1a1fcc1dfc16</vt:lpwstr>
  </property>
  <property fmtid="{D5CDD505-2E9C-101B-9397-08002B2CF9AE}" pid="23" name="Shell SharePoint SIS ITDMProcess">
    <vt:lpwstr>12;#Deliver Solutions|5538e1ef-ca09-4371-b859-92a9dbd93b32</vt:lpwstr>
  </property>
  <property fmtid="{D5CDD505-2E9C-101B-9397-08002B2CF9AE}" pid="24" name="LoB">
    <vt:lpwstr/>
  </property>
  <property fmtid="{D5CDD505-2E9C-101B-9397-08002B2CF9AE}" pid="25" name="Workstream Doc Type">
    <vt:lpwstr>90;#LT|3a827599-70ac-4828-ae83-2e4f65a915b7</vt:lpwstr>
  </property>
  <property fmtid="{D5CDD505-2E9C-101B-9397-08002B2CF9AE}" pid="26" name="Shell SharePoint SIS Activity">
    <vt:lpwstr/>
  </property>
  <property fmtid="{D5CDD505-2E9C-101B-9397-08002B2CF9AE}" pid="27" name="Shell SharePoint SIS PDFStage">
    <vt:lpwstr/>
  </property>
</Properties>
</file>