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265" r:id="rId3"/>
    <p:sldId id="269" r:id="rId4"/>
    <p:sldId id="266" r:id="rId5"/>
    <p:sldId id="267" r:id="rId6"/>
    <p:sldId id="26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Futura Medium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022DE-D4AE-4BCE-9395-9EB81BAD357E}" type="datetimeFigureOut">
              <a:rPr lang="en-US" smtClean="0">
                <a:latin typeface="Futura Medium"/>
              </a:rPr>
              <a:t>9/25/2014</a:t>
            </a:fld>
            <a:endParaRPr lang="en-US" dirty="0">
              <a:latin typeface="Futura Medium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>
              <a:latin typeface="Futura Medium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Futura Medium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370EC-3E40-4D05-A5DF-79763F38B75A}" type="slidenum">
              <a:rPr lang="en-US" smtClean="0">
                <a:latin typeface="Futura Medium"/>
              </a:rPr>
              <a:t>‹#›</a:t>
            </a:fld>
            <a:endParaRPr lang="en-US" dirty="0"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6771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/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Role in Organisation</a:t>
            </a:r>
            <a:endParaRPr lang="en-GB" dirty="0"/>
          </a:p>
        </p:txBody>
      </p:sp>
      <p:sp>
        <p:nvSpPr>
          <p:cNvPr id="24" name="Text Box 11" descr="Text Box 11"/>
          <p:cNvSpPr txBox="1">
            <a:spLocks noChangeArrowheads="1"/>
          </p:cNvSpPr>
          <p:nvPr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0799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 smtClean="0"/>
              <a:t>Month 2010</a:t>
            </a:r>
            <a:endParaRPr lang="en-GB" dirty="0"/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  </a:t>
            </a:r>
            <a:endParaRPr lang="en-GB" dirty="0"/>
          </a:p>
        </p:txBody>
      </p:sp>
    </p:spTree>
  </p:cSld>
  <p:clrMapOvr>
    <a:masterClrMapping/>
  </p:clrMapOvr>
  <p:transition/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/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/>
            </a:p>
          </p:txBody>
        </p:sp>
        <p:sp>
          <p:nvSpPr>
            <p:cNvPr id="18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10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</p:cSld>
  <p:clrMapOvr>
    <a:masterClrMapping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11" y="1312201"/>
            <a:ext cx="7770763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3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904072" y="6267688"/>
            <a:ext cx="3747304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SOURCE</a:t>
            </a:r>
            <a:endParaRPr lang="nl-NL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911225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911225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11225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911225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04071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911225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911225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911225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911225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904071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965700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965700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965700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965700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958546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965700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965700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965700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965700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958546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 dirty="0"/>
            </a:p>
          </p:txBody>
        </p:sp>
        <p:sp>
          <p:nvSpPr>
            <p:cNvPr id="21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 dirty="0"/>
            </a:p>
          </p:txBody>
        </p:sp>
        <p:sp>
          <p:nvSpPr>
            <p:cNvPr id="22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 dirty="0"/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2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704" y="1310400"/>
            <a:ext cx="7747176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53"/>
            <a:ext cx="7700963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hf sldNum="0" hdr="0"/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5200"/>
            <a:ext cx="8295712" cy="419156"/>
          </a:xfrm>
        </p:spPr>
        <p:txBody>
          <a:bodyPr/>
          <a:lstStyle/>
          <a:p>
            <a:r>
              <a:rPr lang="en-US" dirty="0" smtClean="0"/>
              <a:t>UIO-G </a:t>
            </a:r>
            <a:r>
              <a:rPr lang="en-US" dirty="0"/>
              <a:t>Flaring/GOR Control Waiver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6878" y="801469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How to raise flare waiver request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66878" y="1295400"/>
            <a:ext cx="8748522" cy="5181600"/>
            <a:chOff x="166878" y="1295400"/>
            <a:chExt cx="8748522" cy="5181600"/>
          </a:xfrm>
        </p:grpSpPr>
        <p:grpSp>
          <p:nvGrpSpPr>
            <p:cNvPr id="3" name="Group 2"/>
            <p:cNvGrpSpPr/>
            <p:nvPr/>
          </p:nvGrpSpPr>
          <p:grpSpPr>
            <a:xfrm>
              <a:off x="166878" y="1295400"/>
              <a:ext cx="7072122" cy="3997247"/>
              <a:chOff x="174658" y="1247775"/>
              <a:chExt cx="8664542" cy="4881844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658" y="1247775"/>
                <a:ext cx="8664542" cy="3552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156" y="4800599"/>
                <a:ext cx="8664044" cy="13290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Rounded Rectangle 12"/>
            <p:cNvSpPr/>
            <p:nvPr/>
          </p:nvSpPr>
          <p:spPr>
            <a:xfrm>
              <a:off x="6324600" y="3241752"/>
              <a:ext cx="2590800" cy="3235248"/>
            </a:xfrm>
            <a:prstGeom prst="round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b="1" dirty="0" smtClean="0">
                <a:solidFill>
                  <a:sysClr val="windowText" lastClr="000000"/>
                </a:solidFill>
              </a:endParaRPr>
            </a:p>
            <a:p>
              <a:pPr algn="l"/>
              <a:r>
                <a:rPr lang="en-US" b="1" dirty="0" smtClean="0">
                  <a:solidFill>
                    <a:sysClr val="windowText" lastClr="000000"/>
                  </a:solidFill>
                </a:rPr>
                <a:t>To Raise flare waiver request:</a:t>
              </a:r>
              <a:endParaRPr lang="en-US" b="1" dirty="0">
                <a:solidFill>
                  <a:sysClr val="windowText" lastClr="000000"/>
                </a:solidFill>
              </a:endParaRPr>
            </a:p>
            <a:p>
              <a:pPr algn="l"/>
              <a:endParaRPr lang="en-US" i="1" dirty="0" smtClean="0">
                <a:solidFill>
                  <a:sysClr val="windowText" lastClr="000000"/>
                </a:solidFill>
              </a:endParaRPr>
            </a:p>
            <a:p>
              <a:pPr algn="l"/>
              <a:r>
                <a:rPr lang="en-US" i="1" dirty="0" smtClean="0">
                  <a:solidFill>
                    <a:sysClr val="windowText" lastClr="000000"/>
                  </a:solidFill>
                </a:rPr>
                <a:t>Click “Request Flare Waiver” on the Menu by the left hand side</a:t>
              </a:r>
              <a:endParaRPr lang="en-US" i="1" baseline="0" dirty="0">
                <a:solidFill>
                  <a:sysClr val="windowText" lastClr="000000"/>
                </a:solidFill>
              </a:endParaRPr>
            </a:p>
            <a:p>
              <a:pPr algn="l"/>
              <a:endParaRPr lang="en-US" baseline="0" dirty="0" smtClean="0">
                <a:solidFill>
                  <a:sysClr val="windowText" lastClr="000000"/>
                </a:solidFill>
              </a:endParaRPr>
            </a:p>
            <a:p>
              <a:pPr algn="l"/>
              <a:r>
                <a:rPr lang="en-US" dirty="0" smtClean="0">
                  <a:solidFill>
                    <a:sysClr val="windowText" lastClr="000000"/>
                  </a:solidFill>
                </a:rPr>
                <a:t>Fill the form accordingly.</a:t>
              </a:r>
              <a:endParaRPr lang="en-US" baseline="0" dirty="0">
                <a:solidFill>
                  <a:sysClr val="windowText" lastClr="000000"/>
                </a:solidFill>
              </a:endParaRPr>
            </a:p>
            <a:p>
              <a:pPr algn="l"/>
              <a:r>
                <a:rPr lang="en-US" b="1" baseline="0" dirty="0" smtClean="0">
                  <a:solidFill>
                    <a:sysClr val="windowText" lastClr="000000"/>
                  </a:solidFill>
                </a:rPr>
                <a:t>*Attach work</a:t>
              </a:r>
              <a:r>
                <a:rPr lang="en-US" b="1" dirty="0" smtClean="0">
                  <a:solidFill>
                    <a:sysClr val="windowText" lastClr="000000"/>
                  </a:solidFill>
                </a:rPr>
                <a:t> plan</a:t>
              </a:r>
              <a:r>
                <a:rPr lang="en-US" b="1" baseline="0" dirty="0" smtClean="0">
                  <a:solidFill>
                    <a:sysClr val="windowText" lastClr="000000"/>
                  </a:solidFill>
                </a:rPr>
                <a:t>- </a:t>
              </a:r>
            </a:p>
            <a:p>
              <a:pPr algn="l"/>
              <a:r>
                <a:rPr lang="en-US" i="1" dirty="0">
                  <a:solidFill>
                    <a:sysClr val="windowText" lastClr="000000"/>
                  </a:solidFill>
                </a:rPr>
                <a:t>Y</a:t>
              </a:r>
              <a:r>
                <a:rPr lang="en-US" i="1" baseline="0" dirty="0" smtClean="0">
                  <a:solidFill>
                    <a:sysClr val="windowText" lastClr="000000"/>
                  </a:solidFill>
                </a:rPr>
                <a:t>ou can attach work plan if required.</a:t>
              </a:r>
            </a:p>
            <a:p>
              <a:pPr algn="l"/>
              <a:r>
                <a:rPr lang="en-US" i="1" dirty="0" smtClean="0">
                  <a:solidFill>
                    <a:sysClr val="windowText" lastClr="000000"/>
                  </a:solidFill>
                </a:rPr>
                <a:t>*Click Browse button,</a:t>
              </a:r>
            </a:p>
            <a:p>
              <a:pPr algn="l"/>
              <a:r>
                <a:rPr lang="en-US" i="1" baseline="0" dirty="0" smtClean="0">
                  <a:solidFill>
                    <a:sysClr val="windowText" lastClr="000000"/>
                  </a:solidFill>
                </a:rPr>
                <a:t>*Select</a:t>
              </a:r>
              <a:r>
                <a:rPr lang="en-US" i="1" dirty="0" smtClean="0">
                  <a:solidFill>
                    <a:sysClr val="windowText" lastClr="000000"/>
                  </a:solidFill>
                </a:rPr>
                <a:t> your work plan </a:t>
              </a:r>
            </a:p>
            <a:p>
              <a:pPr algn="l"/>
              <a:r>
                <a:rPr lang="en-US" b="1" i="1" dirty="0" smtClean="0">
                  <a:solidFill>
                    <a:srgbClr val="FF0000"/>
                  </a:solidFill>
                </a:rPr>
                <a:t>Note: work plan </a:t>
              </a:r>
              <a:r>
                <a:rPr lang="en-US" b="1" i="1" dirty="0" smtClean="0">
                  <a:solidFill>
                    <a:srgbClr val="FF0000"/>
                  </a:solidFill>
                </a:rPr>
                <a:t>must be in PDF format.</a:t>
              </a:r>
              <a:endParaRPr lang="en-US" baseline="0" dirty="0" smtClean="0">
                <a:solidFill>
                  <a:sysClr val="windowText" lastClr="000000"/>
                </a:solidFill>
              </a:endParaRPr>
            </a:p>
            <a:p>
              <a:pPr algn="l"/>
              <a:r>
                <a:rPr lang="en-US" dirty="0" smtClean="0">
                  <a:solidFill>
                    <a:sysClr val="windowText" lastClr="000000"/>
                  </a:solidFill>
                </a:rPr>
                <a:t>*Click Upload Work Plan button</a:t>
              </a:r>
            </a:p>
            <a:p>
              <a:pPr algn="l"/>
              <a:endParaRPr lang="en-US" baseline="0" dirty="0">
                <a:solidFill>
                  <a:sysClr val="windowText" lastClr="000000"/>
                </a:solidFill>
              </a:endParaRPr>
            </a:p>
            <a:p>
              <a:pPr algn="l"/>
              <a:r>
                <a:rPr lang="en-US" dirty="0" smtClean="0">
                  <a:solidFill>
                    <a:sysClr val="windowText" lastClr="000000"/>
                  </a:solidFill>
                </a:rPr>
                <a:t>Then click Submit.</a:t>
              </a:r>
              <a:endParaRPr lang="en-US" baseline="0" dirty="0">
                <a:solidFill>
                  <a:sysClr val="windowText" lastClr="000000"/>
                </a:solidFill>
              </a:endParaRPr>
            </a:p>
            <a:p>
              <a:pPr algn="l"/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219200" y="5972175"/>
              <a:ext cx="518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219200" y="5292648"/>
              <a:ext cx="0" cy="6795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4800600" y="4953000"/>
              <a:ext cx="1752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800600" y="4408784"/>
              <a:ext cx="0" cy="5442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00700" y="5632411"/>
              <a:ext cx="876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600700" y="4495800"/>
              <a:ext cx="0" cy="1136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2120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95200"/>
            <a:ext cx="7700400" cy="419156"/>
          </a:xfrm>
        </p:spPr>
        <p:txBody>
          <a:bodyPr/>
          <a:lstStyle/>
          <a:p>
            <a:r>
              <a:rPr lang="en-US" dirty="0"/>
              <a:t>UIO-G Flaring/GOR Control Waiver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Footer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90999"/>
            <a:ext cx="8001000" cy="89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33650"/>
            <a:ext cx="35052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66878" y="801469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My Pending </a:t>
            </a:r>
            <a:r>
              <a:rPr lang="en-US" b="1" dirty="0">
                <a:solidFill>
                  <a:srgbClr val="002060"/>
                </a:solidFill>
              </a:rPr>
              <a:t>F</a:t>
            </a:r>
            <a:r>
              <a:rPr lang="en-US" b="1" dirty="0" smtClean="0">
                <a:solidFill>
                  <a:srgbClr val="002060"/>
                </a:solidFill>
              </a:rPr>
              <a:t>lare Waiver </a:t>
            </a:r>
            <a:r>
              <a:rPr lang="en-US" b="1" dirty="0" smtClean="0">
                <a:solidFill>
                  <a:srgbClr val="002060"/>
                </a:solidFill>
              </a:rPr>
              <a:t>R</a:t>
            </a:r>
            <a:r>
              <a:rPr lang="en-US" b="1" dirty="0" smtClean="0">
                <a:solidFill>
                  <a:srgbClr val="002060"/>
                </a:solidFill>
              </a:rPr>
              <a:t>equests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48200" y="2362200"/>
            <a:ext cx="3733800" cy="3962400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ysClr val="windowText" lastClr="000000"/>
                </a:solidFill>
              </a:rPr>
              <a:t>ALWAYS:</a:t>
            </a:r>
          </a:p>
          <a:p>
            <a:pPr algn="l"/>
            <a:r>
              <a:rPr lang="en-US" b="1" dirty="0">
                <a:solidFill>
                  <a:sysClr val="windowText" lastClr="000000"/>
                </a:solidFill>
              </a:rPr>
              <a:t>*GO</a:t>
            </a:r>
            <a:r>
              <a:rPr lang="en-US" b="1" baseline="0" dirty="0">
                <a:solidFill>
                  <a:sysClr val="windowText" lastClr="000000"/>
                </a:solidFill>
              </a:rPr>
              <a:t> SEE</a:t>
            </a:r>
          </a:p>
          <a:p>
            <a:pPr algn="l"/>
            <a:r>
              <a:rPr lang="en-US" i="1" baseline="0" dirty="0" smtClean="0">
                <a:solidFill>
                  <a:sysClr val="windowText" lastClr="000000"/>
                </a:solidFill>
              </a:rPr>
              <a:t>When you submit</a:t>
            </a:r>
            <a:r>
              <a:rPr lang="en-US" i="1" dirty="0" smtClean="0">
                <a:solidFill>
                  <a:sysClr val="windowText" lastClr="000000"/>
                </a:solidFill>
              </a:rPr>
              <a:t> your flare waiver request, an email goes to the Line Manager you selected when filling the form and you will get a copy of the mail also.</a:t>
            </a:r>
          </a:p>
          <a:p>
            <a:pPr algn="l"/>
            <a:endParaRPr lang="en-US" i="1" baseline="0" dirty="0">
              <a:solidFill>
                <a:sysClr val="windowText" lastClr="000000"/>
              </a:solidFill>
            </a:endParaRPr>
          </a:p>
          <a:p>
            <a:pPr algn="l"/>
            <a:r>
              <a:rPr lang="en-US" i="1" dirty="0" smtClean="0">
                <a:solidFill>
                  <a:sysClr val="windowText" lastClr="000000"/>
                </a:solidFill>
              </a:rPr>
              <a:t>The list of Flare waiver you requested will be listed as shown above.</a:t>
            </a:r>
          </a:p>
          <a:p>
            <a:pPr algn="l"/>
            <a:endParaRPr lang="en-US" i="1" baseline="0" dirty="0">
              <a:solidFill>
                <a:sysClr val="windowText" lastClr="000000"/>
              </a:solidFill>
            </a:endParaRPr>
          </a:p>
          <a:p>
            <a:pPr algn="l"/>
            <a:r>
              <a:rPr lang="en-US" i="1" dirty="0" smtClean="0">
                <a:solidFill>
                  <a:sysClr val="windowText" lastClr="000000"/>
                </a:solidFill>
              </a:rPr>
              <a:t>The status of the flare waiver shows who is yet to support/or approve the request</a:t>
            </a:r>
          </a:p>
          <a:p>
            <a:pPr algn="l"/>
            <a:endParaRPr lang="en-US" i="1" baseline="0" dirty="0">
              <a:solidFill>
                <a:sysClr val="windowText" lastClr="000000"/>
              </a:solidFill>
            </a:endParaRPr>
          </a:p>
          <a:p>
            <a:pPr algn="l"/>
            <a:r>
              <a:rPr lang="en-US" i="1" dirty="0" smtClean="0">
                <a:solidFill>
                  <a:sysClr val="windowText" lastClr="000000"/>
                </a:solidFill>
              </a:rPr>
              <a:t>You can cancel the request if no longer required.</a:t>
            </a:r>
            <a:endParaRPr lang="en-US" i="1" baseline="0" dirty="0">
              <a:solidFill>
                <a:sysClr val="windowText" lastClr="000000"/>
              </a:solidFill>
            </a:endParaRPr>
          </a:p>
          <a:p>
            <a:pPr algn="l"/>
            <a:endParaRPr lang="en-US" baseline="0" dirty="0" smtClean="0">
              <a:solidFill>
                <a:sysClr val="windowText" lastClr="000000"/>
              </a:solidFill>
            </a:endParaRPr>
          </a:p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You can view comments made by the support/approvers.</a:t>
            </a:r>
          </a:p>
          <a:p>
            <a:pPr algn="l"/>
            <a:endParaRPr lang="en-US" baseline="0" dirty="0">
              <a:solidFill>
                <a:sysClr val="windowText" lastClr="000000"/>
              </a:solidFill>
            </a:endParaRPr>
          </a:p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You can generate a report from your request entry.</a:t>
            </a:r>
          </a:p>
          <a:p>
            <a:pPr algn="l"/>
            <a:endParaRPr lang="en-US" baseline="0" dirty="0">
              <a:solidFill>
                <a:sysClr val="windowText" lastClr="000000"/>
              </a:solidFill>
            </a:endParaRPr>
          </a:p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You can reroute the request if the person to whom the request was initially forwarded no longer available.</a:t>
            </a:r>
            <a:endParaRPr lang="en-US" baseline="0" dirty="0">
              <a:solidFill>
                <a:sysClr val="windowText" lastClr="000000"/>
              </a:solidFill>
            </a:endParaRPr>
          </a:p>
          <a:p>
            <a:pPr algn="l"/>
            <a:endParaRPr lang="en-US" b="1" baseline="0" dirty="0" smtClean="0">
              <a:solidFill>
                <a:sysClr val="windowText" lastClr="000000"/>
              </a:solidFill>
            </a:endParaRPr>
          </a:p>
          <a:p>
            <a:pPr algn="l"/>
            <a:endParaRPr lang="en-US" b="1" dirty="0">
              <a:solidFill>
                <a:sysClr val="windowText" lastClr="000000"/>
              </a:solidFill>
            </a:endParaRPr>
          </a:p>
          <a:p>
            <a:pPr algn="l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724400"/>
            <a:ext cx="228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6417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95200"/>
            <a:ext cx="7700400" cy="419156"/>
          </a:xfrm>
        </p:spPr>
        <p:txBody>
          <a:bodyPr/>
          <a:lstStyle/>
          <a:p>
            <a:r>
              <a:rPr lang="en-US" dirty="0"/>
              <a:t>UIO-G Flaring/GOR Control Waiver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Footer 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75533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69246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455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5200"/>
            <a:ext cx="7700400" cy="419156"/>
          </a:xfrm>
        </p:spPr>
        <p:txBody>
          <a:bodyPr/>
          <a:lstStyle/>
          <a:p>
            <a:r>
              <a:rPr lang="en-US" dirty="0"/>
              <a:t>UIO-G Flaring/GOR Control Waiver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Footer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5520299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8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5200"/>
            <a:ext cx="7700400" cy="419156"/>
          </a:xfrm>
        </p:spPr>
        <p:txBody>
          <a:bodyPr/>
          <a:lstStyle/>
          <a:p>
            <a:r>
              <a:rPr lang="en-US" dirty="0"/>
              <a:t>UIO-G Flaring/GOR Control Waiver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Footer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077200" cy="65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6019800" cy="397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9697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95200"/>
            <a:ext cx="7700400" cy="419156"/>
          </a:xfrm>
        </p:spPr>
        <p:txBody>
          <a:bodyPr/>
          <a:lstStyle/>
          <a:p>
            <a:r>
              <a:rPr lang="en-US" dirty="0"/>
              <a:t>UIO-G Flaring/GOR Control Waiver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Footer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271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95275"/>
            <a:ext cx="8372475" cy="419100"/>
          </a:xfrm>
        </p:spPr>
        <p:txBody>
          <a:bodyPr/>
          <a:lstStyle/>
          <a:p>
            <a:r>
              <a:rPr lang="en-US" dirty="0"/>
              <a:t>UIO-G Flaring/GOR Control Waiver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17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Template - Presentation Mode</Template>
  <TotalTime>185</TotalTime>
  <Words>235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Shell layouts with footer</vt:lpstr>
      <vt:lpstr>UIO-G Flaring/GOR Control Waiver</vt:lpstr>
      <vt:lpstr>UIO-G Flaring/GOR Control Waiver</vt:lpstr>
      <vt:lpstr>UIO-G Flaring/GOR Control Waiver</vt:lpstr>
      <vt:lpstr>UIO-G Flaring/GOR Control Waiver</vt:lpstr>
      <vt:lpstr>UIO-G Flaring/GOR Control Waiver</vt:lpstr>
      <vt:lpstr>UIO-G Flaring/GOR Control Waiver</vt:lpstr>
      <vt:lpstr>UIO-G Flaring/GOR Control Waiver</vt:lpstr>
    </vt:vector>
  </TitlesOfParts>
  <Company>Shell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C.Bisike-Ojiako</dc:creator>
  <cp:lastModifiedBy>STL01-PC15</cp:lastModifiedBy>
  <cp:revision>33</cp:revision>
  <dcterms:created xsi:type="dcterms:W3CDTF">2014-07-23T14:44:39Z</dcterms:created>
  <dcterms:modified xsi:type="dcterms:W3CDTF">2014-09-25T03:07:11Z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</Properties>
</file>