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325" r:id="rId3"/>
    <p:sldId id="324" r:id="rId4"/>
    <p:sldId id="271" r:id="rId5"/>
    <p:sldId id="280" r:id="rId6"/>
    <p:sldId id="281" r:id="rId7"/>
    <p:sldId id="326" r:id="rId8"/>
    <p:sldId id="282" r:id="rId9"/>
    <p:sldId id="283" r:id="rId10"/>
    <p:sldId id="327" r:id="rId11"/>
    <p:sldId id="284" r:id="rId12"/>
    <p:sldId id="288" r:id="rId13"/>
    <p:sldId id="289" r:id="rId14"/>
    <p:sldId id="287" r:id="rId15"/>
    <p:sldId id="328" r:id="rId16"/>
    <p:sldId id="329" r:id="rId17"/>
    <p:sldId id="285" r:id="rId18"/>
    <p:sldId id="292" r:id="rId19"/>
    <p:sldId id="291" r:id="rId20"/>
    <p:sldId id="294" r:id="rId21"/>
    <p:sldId id="295" r:id="rId22"/>
    <p:sldId id="293" r:id="rId23"/>
    <p:sldId id="331" r:id="rId24"/>
    <p:sldId id="309" r:id="rId25"/>
    <p:sldId id="333" r:id="rId26"/>
    <p:sldId id="290" r:id="rId27"/>
    <p:sldId id="301" r:id="rId28"/>
    <p:sldId id="297" r:id="rId29"/>
    <p:sldId id="300" r:id="rId30"/>
    <p:sldId id="299" r:id="rId31"/>
    <p:sldId id="334" r:id="rId32"/>
    <p:sldId id="337" r:id="rId33"/>
    <p:sldId id="332" r:id="rId34"/>
    <p:sldId id="338" r:id="rId35"/>
    <p:sldId id="311" r:id="rId36"/>
    <p:sldId id="339" r:id="rId37"/>
    <p:sldId id="340" r:id="rId38"/>
    <p:sldId id="341" r:id="rId39"/>
    <p:sldId id="342" r:id="rId40"/>
    <p:sldId id="343" r:id="rId41"/>
    <p:sldId id="344" r:id="rId42"/>
    <p:sldId id="345" r:id="rId43"/>
    <p:sldId id="346" r:id="rId44"/>
    <p:sldId id="347" r:id="rId45"/>
    <p:sldId id="296" r:id="rId46"/>
    <p:sldId id="305" r:id="rId47"/>
    <p:sldId id="348" r:id="rId48"/>
    <p:sldId id="304" r:id="rId49"/>
    <p:sldId id="349" r:id="rId50"/>
    <p:sldId id="302" r:id="rId51"/>
    <p:sldId id="322" r:id="rId52"/>
    <p:sldId id="350" r:id="rId53"/>
    <p:sldId id="319" r:id="rId54"/>
    <p:sldId id="352" r:id="rId55"/>
    <p:sldId id="354" r:id="rId56"/>
    <p:sldId id="353" r:id="rId57"/>
    <p:sldId id="355" r:id="rId58"/>
    <p:sldId id="411" r:id="rId59"/>
    <p:sldId id="356" r:id="rId60"/>
    <p:sldId id="357" r:id="rId61"/>
    <p:sldId id="359" r:id="rId62"/>
    <p:sldId id="361" r:id="rId63"/>
    <p:sldId id="362" r:id="rId64"/>
    <p:sldId id="363" r:id="rId65"/>
    <p:sldId id="364" r:id="rId66"/>
    <p:sldId id="365" r:id="rId67"/>
    <p:sldId id="366" r:id="rId68"/>
    <p:sldId id="367" r:id="rId69"/>
    <p:sldId id="368" r:id="rId70"/>
    <p:sldId id="369" r:id="rId71"/>
    <p:sldId id="370" r:id="rId72"/>
    <p:sldId id="371" r:id="rId73"/>
    <p:sldId id="372" r:id="rId74"/>
    <p:sldId id="373" r:id="rId75"/>
    <p:sldId id="374" r:id="rId76"/>
    <p:sldId id="378" r:id="rId77"/>
    <p:sldId id="379" r:id="rId78"/>
    <p:sldId id="380" r:id="rId79"/>
    <p:sldId id="381" r:id="rId80"/>
    <p:sldId id="382" r:id="rId81"/>
    <p:sldId id="383" r:id="rId82"/>
    <p:sldId id="384" r:id="rId83"/>
    <p:sldId id="385" r:id="rId84"/>
    <p:sldId id="408" r:id="rId85"/>
    <p:sldId id="409" r:id="rId86"/>
    <p:sldId id="410" r:id="rId87"/>
    <p:sldId id="412" r:id="rId88"/>
    <p:sldId id="413" r:id="rId89"/>
    <p:sldId id="414" r:id="rId90"/>
    <p:sldId id="391" r:id="rId91"/>
    <p:sldId id="392" r:id="rId92"/>
    <p:sldId id="393" r:id="rId93"/>
    <p:sldId id="394" r:id="rId94"/>
    <p:sldId id="395" r:id="rId95"/>
    <p:sldId id="396" r:id="rId96"/>
    <p:sldId id="386" r:id="rId97"/>
    <p:sldId id="387" r:id="rId98"/>
    <p:sldId id="389" r:id="rId99"/>
    <p:sldId id="390" r:id="rId100"/>
    <p:sldId id="388" r:id="rId101"/>
    <p:sldId id="397" r:id="rId102"/>
    <p:sldId id="398" r:id="rId103"/>
    <p:sldId id="399" r:id="rId104"/>
    <p:sldId id="400" r:id="rId105"/>
    <p:sldId id="401" r:id="rId106"/>
    <p:sldId id="402" r:id="rId107"/>
    <p:sldId id="403" r:id="rId108"/>
    <p:sldId id="404" r:id="rId109"/>
    <p:sldId id="405" r:id="rId110"/>
    <p:sldId id="406" r:id="rId111"/>
    <p:sldId id="277" r:id="rId112"/>
    <p:sldId id="415" r:id="rId113"/>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2D64"/>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668"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70678"/>
            <a:ext cx="7772400" cy="1470025"/>
          </a:xfrm>
        </p:spPr>
        <p:txBody>
          <a:bodyPr/>
          <a:lstStyle/>
          <a:p>
            <a:r>
              <a:rPr lang="en-GB" dirty="0" smtClean="0"/>
              <a:t>Click to edit Master title style</a:t>
            </a:r>
            <a:endParaRPr lang="en-US" dirty="0"/>
          </a:p>
        </p:txBody>
      </p:sp>
      <p:sp>
        <p:nvSpPr>
          <p:cNvPr id="3" name="Subtitle 2"/>
          <p:cNvSpPr>
            <a:spLocks noGrp="1"/>
          </p:cNvSpPr>
          <p:nvPr>
            <p:ph type="subTitle" idx="1"/>
          </p:nvPr>
        </p:nvSpPr>
        <p:spPr>
          <a:xfrm>
            <a:off x="1371600" y="336670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633F1-7B23-354A-8E39-C90B5D5D7653}" type="slidenum">
              <a:rPr lang="en-US" smtClean="0"/>
              <a:pPr/>
              <a:t>‹#›</a:t>
            </a:fld>
            <a:endParaRPr lang="en-US"/>
          </a:p>
        </p:txBody>
      </p:sp>
    </p:spTree>
    <p:extLst>
      <p:ext uri="{BB962C8B-B14F-4D97-AF65-F5344CB8AC3E}">
        <p14:creationId xmlns:p14="http://schemas.microsoft.com/office/powerpoint/2010/main" val="245950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633F1-7B23-354A-8E39-C90B5D5D7653}" type="slidenum">
              <a:rPr lang="en-US" smtClean="0"/>
              <a:pPr/>
              <a:t>‹#›</a:t>
            </a:fld>
            <a:endParaRPr lang="en-US"/>
          </a:p>
        </p:txBody>
      </p:sp>
    </p:spTree>
    <p:extLst>
      <p:ext uri="{BB962C8B-B14F-4D97-AF65-F5344CB8AC3E}">
        <p14:creationId xmlns:p14="http://schemas.microsoft.com/office/powerpoint/2010/main" val="400003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633F1-7B23-354A-8E39-C90B5D5D7653}" type="slidenum">
              <a:rPr lang="en-US" smtClean="0"/>
              <a:pPr/>
              <a:t>‹#›</a:t>
            </a:fld>
            <a:endParaRPr lang="en-US"/>
          </a:p>
        </p:txBody>
      </p:sp>
    </p:spTree>
    <p:extLst>
      <p:ext uri="{BB962C8B-B14F-4D97-AF65-F5344CB8AC3E}">
        <p14:creationId xmlns:p14="http://schemas.microsoft.com/office/powerpoint/2010/main" val="122915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633F1-7B23-354A-8E39-C90B5D5D7653}" type="slidenum">
              <a:rPr lang="en-US" smtClean="0"/>
              <a:pPr/>
              <a:t>‹#›</a:t>
            </a:fld>
            <a:endParaRPr lang="en-US"/>
          </a:p>
        </p:txBody>
      </p:sp>
    </p:spTree>
    <p:extLst>
      <p:ext uri="{BB962C8B-B14F-4D97-AF65-F5344CB8AC3E}">
        <p14:creationId xmlns:p14="http://schemas.microsoft.com/office/powerpoint/2010/main" val="29259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633F1-7B23-354A-8E39-C90B5D5D7653}" type="slidenum">
              <a:rPr lang="en-US" smtClean="0"/>
              <a:pPr/>
              <a:t>‹#›</a:t>
            </a:fld>
            <a:endParaRPr lang="en-US"/>
          </a:p>
        </p:txBody>
      </p:sp>
    </p:spTree>
    <p:extLst>
      <p:ext uri="{BB962C8B-B14F-4D97-AF65-F5344CB8AC3E}">
        <p14:creationId xmlns:p14="http://schemas.microsoft.com/office/powerpoint/2010/main" val="314111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633F1-7B23-354A-8E39-C90B5D5D7653}" type="slidenum">
              <a:rPr lang="en-US" smtClean="0"/>
              <a:pPr/>
              <a:t>‹#›</a:t>
            </a:fld>
            <a:endParaRPr lang="en-US"/>
          </a:p>
        </p:txBody>
      </p:sp>
    </p:spTree>
    <p:extLst>
      <p:ext uri="{BB962C8B-B14F-4D97-AF65-F5344CB8AC3E}">
        <p14:creationId xmlns:p14="http://schemas.microsoft.com/office/powerpoint/2010/main" val="309418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4633F1-7B23-354A-8E39-C90B5D5D7653}" type="slidenum">
              <a:rPr lang="en-US" smtClean="0"/>
              <a:pPr/>
              <a:t>‹#›</a:t>
            </a:fld>
            <a:endParaRPr lang="en-US"/>
          </a:p>
        </p:txBody>
      </p:sp>
    </p:spTree>
    <p:extLst>
      <p:ext uri="{BB962C8B-B14F-4D97-AF65-F5344CB8AC3E}">
        <p14:creationId xmlns:p14="http://schemas.microsoft.com/office/powerpoint/2010/main" val="249138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4633F1-7B23-354A-8E39-C90B5D5D7653}" type="slidenum">
              <a:rPr lang="en-US" smtClean="0"/>
              <a:pPr/>
              <a:t>‹#›</a:t>
            </a:fld>
            <a:endParaRPr lang="en-US"/>
          </a:p>
        </p:txBody>
      </p:sp>
    </p:spTree>
    <p:extLst>
      <p:ext uri="{BB962C8B-B14F-4D97-AF65-F5344CB8AC3E}">
        <p14:creationId xmlns:p14="http://schemas.microsoft.com/office/powerpoint/2010/main" val="259975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4633F1-7B23-354A-8E39-C90B5D5D7653}" type="slidenum">
              <a:rPr lang="en-US" smtClean="0"/>
              <a:pPr/>
              <a:t>‹#›</a:t>
            </a:fld>
            <a:endParaRPr lang="en-US"/>
          </a:p>
        </p:txBody>
      </p:sp>
    </p:spTree>
    <p:extLst>
      <p:ext uri="{BB962C8B-B14F-4D97-AF65-F5344CB8AC3E}">
        <p14:creationId xmlns:p14="http://schemas.microsoft.com/office/powerpoint/2010/main" val="220489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633F1-7B23-354A-8E39-C90B5D5D7653}" type="slidenum">
              <a:rPr lang="en-US" smtClean="0"/>
              <a:pPr/>
              <a:t>‹#›</a:t>
            </a:fld>
            <a:endParaRPr lang="en-US"/>
          </a:p>
        </p:txBody>
      </p:sp>
    </p:spTree>
    <p:extLst>
      <p:ext uri="{BB962C8B-B14F-4D97-AF65-F5344CB8AC3E}">
        <p14:creationId xmlns:p14="http://schemas.microsoft.com/office/powerpoint/2010/main" val="351157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633F1-7B23-354A-8E39-C90B5D5D7653}" type="slidenum">
              <a:rPr lang="en-US" smtClean="0"/>
              <a:pPr/>
              <a:t>‹#›</a:t>
            </a:fld>
            <a:endParaRPr lang="en-US"/>
          </a:p>
        </p:txBody>
      </p:sp>
    </p:spTree>
    <p:extLst>
      <p:ext uri="{BB962C8B-B14F-4D97-AF65-F5344CB8AC3E}">
        <p14:creationId xmlns:p14="http://schemas.microsoft.com/office/powerpoint/2010/main" val="76018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master-screen-bkd.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1"/>
            <a:ext cx="8229600" cy="4186350"/>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1E2D64"/>
                </a:solidFill>
              </a:defRPr>
            </a:lvl1pPr>
          </a:lstStyle>
          <a:p>
            <a:r>
              <a:rPr lang="en-US" dirty="0" smtClean="0"/>
              <a:t>© 2011 </a:t>
            </a:r>
            <a:r>
              <a:rPr lang="en-US" dirty="0" err="1" smtClean="0"/>
              <a:t>Palantir</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1E2D64"/>
                </a:solidFill>
              </a:defRPr>
            </a:lvl1pPr>
          </a:lstStyle>
          <a:p>
            <a:fld id="{FE4633F1-7B23-354A-8E39-C90B5D5D7653}" type="slidenum">
              <a:rPr lang="en-US" smtClean="0"/>
              <a:pPr/>
              <a:t>‹#›</a:t>
            </a:fld>
            <a:endParaRPr lang="en-US" dirty="0"/>
          </a:p>
        </p:txBody>
      </p:sp>
    </p:spTree>
    <p:extLst>
      <p:ext uri="{BB962C8B-B14F-4D97-AF65-F5344CB8AC3E}">
        <p14:creationId xmlns:p14="http://schemas.microsoft.com/office/powerpoint/2010/main" val="3499421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800" kern="1200">
          <a:solidFill>
            <a:srgbClr val="1E2D64"/>
          </a:solidFill>
          <a:latin typeface="+mj-lt"/>
          <a:ea typeface="+mj-ea"/>
          <a:cs typeface="+mj-cs"/>
        </a:defRPr>
      </a:lvl1pPr>
    </p:titleStyle>
    <p:bodyStyle>
      <a:lvl1pPr marL="342900" indent="-342900" algn="l" defTabSz="457200" rtl="0" eaLnBrk="1" latinLnBrk="0" hangingPunct="1">
        <a:spcBef>
          <a:spcPct val="20000"/>
        </a:spcBef>
        <a:buClr>
          <a:schemeClr val="tx1">
            <a:lumMod val="65000"/>
            <a:lumOff val="35000"/>
          </a:schemeClr>
        </a:buClr>
        <a:buFont typeface="Arial"/>
        <a:buChar char="•"/>
        <a:defRPr sz="3200" kern="120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Clr>
          <a:schemeClr val="tx1">
            <a:lumMod val="65000"/>
            <a:lumOff val="35000"/>
          </a:schemeClr>
        </a:buClr>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Clr>
          <a:schemeClr val="tx1">
            <a:lumMod val="65000"/>
            <a:lumOff val="35000"/>
          </a:schemeClr>
        </a:buClr>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Clr>
          <a:schemeClr val="tx1">
            <a:lumMod val="65000"/>
            <a:lumOff val="35000"/>
          </a:schemeClr>
        </a:buClr>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Clr>
          <a:schemeClr val="tx1">
            <a:lumMod val="65000"/>
            <a:lumOff val="35000"/>
          </a:schemeClr>
        </a:buClr>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10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10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693988"/>
            <a:ext cx="7772400" cy="2335211"/>
          </a:xfrm>
        </p:spPr>
        <p:txBody>
          <a:bodyPr>
            <a:noAutofit/>
          </a:bodyPr>
          <a:lstStyle/>
          <a:p>
            <a:r>
              <a:rPr lang="en-US" sz="5000" b="1" dirty="0" smtClean="0">
                <a:solidFill>
                  <a:schemeClr val="bg1"/>
                </a:solidFill>
              </a:rPr>
              <a:t>Palantir CASH</a:t>
            </a:r>
            <a:br>
              <a:rPr lang="en-US" sz="5000" b="1" dirty="0" smtClean="0">
                <a:solidFill>
                  <a:schemeClr val="bg1"/>
                </a:solidFill>
              </a:rPr>
            </a:br>
            <a:r>
              <a:rPr lang="en-US" sz="1000" b="1" dirty="0" smtClean="0">
                <a:solidFill>
                  <a:schemeClr val="bg1"/>
                </a:solidFill>
              </a:rPr>
              <a:t/>
            </a:r>
            <a:br>
              <a:rPr lang="en-US" sz="1000" b="1" dirty="0" smtClean="0">
                <a:solidFill>
                  <a:schemeClr val="bg1"/>
                </a:solidFill>
              </a:rPr>
            </a:br>
            <a:r>
              <a:rPr lang="en-US" sz="4000" b="1" dirty="0" smtClean="0">
                <a:solidFill>
                  <a:schemeClr val="bg1"/>
                </a:solidFill>
              </a:rPr>
              <a:t>Module Development Training</a:t>
            </a:r>
            <a:endParaRPr lang="en-US" sz="4000" b="1" dirty="0">
              <a:solidFill>
                <a:schemeClr val="bg1"/>
              </a:solidFill>
            </a:endParaRPr>
          </a:p>
        </p:txBody>
      </p:sp>
      <p:sp>
        <p:nvSpPr>
          <p:cNvPr id="3" name="Subtitle 2"/>
          <p:cNvSpPr>
            <a:spLocks noGrp="1"/>
          </p:cNvSpPr>
          <p:nvPr>
            <p:ph type="subTitle" idx="1"/>
          </p:nvPr>
        </p:nvSpPr>
        <p:spPr>
          <a:xfrm>
            <a:off x="1371600" y="5029199"/>
            <a:ext cx="6400800" cy="200025"/>
          </a:xfrm>
        </p:spPr>
        <p:txBody>
          <a:bodyPr>
            <a:normAutofit fontScale="25000" lnSpcReduction="20000"/>
          </a:bodyPr>
          <a:lstStyle/>
          <a:p>
            <a:r>
              <a:rPr lang="en-US" dirty="0" smtClean="0">
                <a:solidFill>
                  <a:schemeClr val="bg1"/>
                </a:solidFill>
              </a:rPr>
              <a:t>v3.8</a:t>
            </a:r>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Working Folder</a:t>
            </a:r>
            <a:endParaRPr lang="en-GB" dirty="0"/>
          </a:p>
        </p:txBody>
      </p:sp>
      <p:sp>
        <p:nvSpPr>
          <p:cNvPr id="3" name="Content Placeholder 2"/>
          <p:cNvSpPr>
            <a:spLocks noGrp="1"/>
          </p:cNvSpPr>
          <p:nvPr>
            <p:ph idx="1"/>
          </p:nvPr>
        </p:nvSpPr>
        <p:spPr/>
        <p:txBody>
          <a:bodyPr>
            <a:normAutofit/>
          </a:bodyPr>
          <a:lstStyle/>
          <a:p>
            <a:r>
              <a:rPr lang="en-GB" sz="1800" dirty="0" smtClean="0"/>
              <a:t>The working folder is set using the </a:t>
            </a:r>
            <a:r>
              <a:rPr lang="en-GB" sz="1800" b="1" dirty="0" smtClean="0"/>
              <a:t>Options window. </a:t>
            </a:r>
            <a:r>
              <a:rPr lang="en-GB" sz="1800" dirty="0" smtClean="0"/>
              <a:t>To specify your working folder go to</a:t>
            </a:r>
            <a:r>
              <a:rPr lang="en-GB" sz="1800" b="1" dirty="0" smtClean="0"/>
              <a:t> Tools &gt; Options </a:t>
            </a:r>
            <a:r>
              <a:rPr lang="en-GB" sz="1800" dirty="0" smtClean="0"/>
              <a:t>and select</a:t>
            </a:r>
            <a:r>
              <a:rPr lang="en-GB" sz="1800" b="1" dirty="0" smtClean="0"/>
              <a:t> User Options.</a:t>
            </a:r>
          </a:p>
          <a:p>
            <a:endParaRPr lang="en-GB" sz="1800" dirty="0" smtClean="0"/>
          </a:p>
          <a:p>
            <a:r>
              <a:rPr lang="en-GB" sz="1800" dirty="0" smtClean="0"/>
              <a:t>Settings</a:t>
            </a:r>
          </a:p>
          <a:p>
            <a:pPr lvl="1"/>
            <a:r>
              <a:rPr lang="en-GB" sz="1500" dirty="0" smtClean="0"/>
              <a:t>Working Folder = C:\CashFiles\Modules</a:t>
            </a:r>
          </a:p>
          <a:p>
            <a:pPr lvl="1"/>
            <a:endParaRPr lang="en-GB" sz="1800" dirty="0" smtClean="0"/>
          </a:p>
          <a:p>
            <a:pPr>
              <a:buFont typeface="Arial" pitchFamily="34" charset="0"/>
              <a:buChar char="•"/>
            </a:pPr>
            <a:r>
              <a:rPr lang="en-GB" sz="1800" dirty="0" smtClean="0"/>
              <a:t>The Working Folder determines</a:t>
            </a:r>
          </a:p>
          <a:p>
            <a:pPr>
              <a:buNone/>
            </a:pPr>
            <a:r>
              <a:rPr lang="en-GB" sz="1800" dirty="0" smtClean="0"/>
              <a:t>	the destination folder for the PRL</a:t>
            </a:r>
          </a:p>
          <a:p>
            <a:pPr>
              <a:buNone/>
            </a:pPr>
            <a:r>
              <a:rPr lang="en-GB" sz="1800" dirty="0" smtClean="0"/>
              <a:t>	modules from the database.</a:t>
            </a:r>
          </a:p>
          <a:p>
            <a:pPr lvl="1"/>
            <a:endParaRPr lang="en-GB" sz="1500" dirty="0" smtClean="0"/>
          </a:p>
          <a:p>
            <a:pPr lvl="1"/>
            <a:endParaRPr lang="en-GB" sz="1900" dirty="0"/>
          </a:p>
        </p:txBody>
      </p:sp>
      <p:pic>
        <p:nvPicPr>
          <p:cNvPr id="7" name="Picture 2"/>
          <p:cNvPicPr>
            <a:picLocks noChangeAspect="1" noChangeArrowheads="1"/>
          </p:cNvPicPr>
          <p:nvPr/>
        </p:nvPicPr>
        <p:blipFill>
          <a:blip r:embed="rId2"/>
          <a:srcRect/>
          <a:stretch>
            <a:fillRect/>
          </a:stretch>
        </p:blipFill>
        <p:spPr bwMode="auto">
          <a:xfrm>
            <a:off x="4882718" y="2405082"/>
            <a:ext cx="3804082" cy="35512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r>
              <a:rPr lang="en-GB" sz="2500" dirty="0" smtClean="0"/>
              <a:t> (continued)</a:t>
            </a:r>
            <a:endParaRPr lang="en-GB" sz="2500" dirty="0"/>
          </a:p>
        </p:txBody>
      </p:sp>
      <p:sp>
        <p:nvSpPr>
          <p:cNvPr id="3" name="Content Placeholder 2"/>
          <p:cNvSpPr>
            <a:spLocks noGrp="1"/>
          </p:cNvSpPr>
          <p:nvPr>
            <p:ph idx="1"/>
          </p:nvPr>
        </p:nvSpPr>
        <p:spPr>
          <a:xfrm>
            <a:off x="457200" y="1600201"/>
            <a:ext cx="8229600" cy="4569780"/>
          </a:xfrm>
        </p:spPr>
        <p:txBody>
          <a:bodyPr>
            <a:normAutofit/>
          </a:bodyPr>
          <a:lstStyle/>
          <a:p>
            <a:r>
              <a:rPr lang="en-GB" sz="1800" b="1" dirty="0" smtClean="0"/>
              <a:t>Variable Declarations &amp; Assignments</a:t>
            </a:r>
          </a:p>
          <a:p>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b="1" dirty="0" smtClean="0"/>
          </a:p>
          <a:p>
            <a:r>
              <a:rPr lang="en-GB" sz="1800" b="1" dirty="0" smtClean="0"/>
              <a:t>Using PRL Data Types</a:t>
            </a:r>
          </a:p>
          <a:p>
            <a:endParaRPr lang="en-GB" sz="1800" dirty="0" smtClean="0"/>
          </a:p>
          <a:p>
            <a:endParaRPr lang="en-GB" sz="1800" dirty="0" smtClean="0"/>
          </a:p>
          <a:p>
            <a:endParaRPr lang="en-GB" sz="1800" dirty="0" smtClean="0"/>
          </a:p>
          <a:p>
            <a:endParaRPr lang="en-GB" sz="1800" dirty="0" smtClean="0"/>
          </a:p>
        </p:txBody>
      </p:sp>
      <p:pic>
        <p:nvPicPr>
          <p:cNvPr id="20482" name="Picture 2"/>
          <p:cNvPicPr>
            <a:picLocks noChangeAspect="1" noChangeArrowheads="1"/>
          </p:cNvPicPr>
          <p:nvPr/>
        </p:nvPicPr>
        <p:blipFill>
          <a:blip r:embed="rId2"/>
          <a:srcRect/>
          <a:stretch>
            <a:fillRect/>
          </a:stretch>
        </p:blipFill>
        <p:spPr bwMode="auto">
          <a:xfrm>
            <a:off x="1909763" y="2168973"/>
            <a:ext cx="5324475" cy="1419225"/>
          </a:xfrm>
          <a:prstGeom prst="rect">
            <a:avLst/>
          </a:prstGeom>
          <a:noFill/>
          <a:ln w="9525">
            <a:noFill/>
            <a:miter lim="800000"/>
            <a:headEnd/>
            <a:tailEnd/>
          </a:ln>
        </p:spPr>
      </p:pic>
      <p:pic>
        <p:nvPicPr>
          <p:cNvPr id="6" name="Picture 13"/>
          <p:cNvPicPr>
            <a:picLocks noChangeAspect="1" noChangeArrowheads="1"/>
          </p:cNvPicPr>
          <p:nvPr/>
        </p:nvPicPr>
        <p:blipFill>
          <a:blip r:embed="rId3"/>
          <a:srcRect/>
          <a:stretch>
            <a:fillRect/>
          </a:stretch>
        </p:blipFill>
        <p:spPr bwMode="auto">
          <a:xfrm>
            <a:off x="2009775" y="4381695"/>
            <a:ext cx="5124450" cy="109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TESTING &amp; DEBUGGING</a:t>
            </a:r>
            <a:br>
              <a:rPr lang="en-US" b="1" u="sng" dirty="0" smtClean="0">
                <a:solidFill>
                  <a:schemeClr val="bg1"/>
                </a:solidFill>
              </a:rPr>
            </a:b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&amp; Debugging</a:t>
            </a:r>
            <a:endParaRPr lang="en-GB" dirty="0"/>
          </a:p>
        </p:txBody>
      </p:sp>
      <p:sp>
        <p:nvSpPr>
          <p:cNvPr id="3" name="Content Placeholder 2"/>
          <p:cNvSpPr>
            <a:spLocks noGrp="1"/>
          </p:cNvSpPr>
          <p:nvPr>
            <p:ph idx="1"/>
          </p:nvPr>
        </p:nvSpPr>
        <p:spPr/>
        <p:txBody>
          <a:bodyPr>
            <a:normAutofit fontScale="92500" lnSpcReduction="20000"/>
          </a:bodyPr>
          <a:lstStyle/>
          <a:p>
            <a:r>
              <a:rPr lang="en-GB" sz="1800" dirty="0" smtClean="0"/>
              <a:t>Building, debugging and testing are key tasks when developing any application.</a:t>
            </a:r>
          </a:p>
          <a:p>
            <a:endParaRPr lang="en-GB" sz="1800" dirty="0" smtClean="0"/>
          </a:p>
          <a:p>
            <a:r>
              <a:rPr lang="en-GB" sz="1800" dirty="0" smtClean="0"/>
              <a:t>Once all build errors are resolved, it is necessary to correct any logical errors which may keep the module from running as intended.</a:t>
            </a:r>
          </a:p>
          <a:p>
            <a:endParaRPr lang="en-GB" sz="1800" dirty="0" smtClean="0"/>
          </a:p>
          <a:p>
            <a:r>
              <a:rPr lang="en-GB" sz="1800" dirty="0" smtClean="0"/>
              <a:t>Debugging is the process which allows a developer to locate and fix bugs in the source code.</a:t>
            </a:r>
          </a:p>
          <a:p>
            <a:endParaRPr lang="en-GB" sz="1800" dirty="0" smtClean="0"/>
          </a:p>
          <a:p>
            <a:r>
              <a:rPr lang="en-GB" sz="1800" dirty="0" smtClean="0"/>
              <a:t>This is done by pausing and analysing the run-time behaviour of an application, in this case the calculation sequence.</a:t>
            </a:r>
          </a:p>
          <a:p>
            <a:endParaRPr lang="en-GB" sz="1800" dirty="0" smtClean="0"/>
          </a:p>
          <a:p>
            <a:r>
              <a:rPr lang="en-GB" sz="1800" dirty="0" smtClean="0"/>
              <a:t>The debugger allows you to suspend the execution of the calculation sequence at any defined point.</a:t>
            </a:r>
          </a:p>
          <a:p>
            <a:endParaRPr lang="en-GB" sz="1800" dirty="0" smtClean="0"/>
          </a:p>
          <a:p>
            <a:r>
              <a:rPr lang="en-GB" sz="1800" dirty="0" smtClean="0"/>
              <a:t>From here you can examine the code, evaluate variable values and jump to different points in the execution path.</a:t>
            </a:r>
            <a:endParaRPr lang="en-GB" sz="18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Attaching the Debugger</a:t>
            </a:r>
            <a:endParaRPr lang="en-GB" dirty="0"/>
          </a:p>
        </p:txBody>
      </p:sp>
      <p:sp>
        <p:nvSpPr>
          <p:cNvPr id="3" name="Content Placeholder 2"/>
          <p:cNvSpPr>
            <a:spLocks noGrp="1"/>
          </p:cNvSpPr>
          <p:nvPr>
            <p:ph idx="1"/>
          </p:nvPr>
        </p:nvSpPr>
        <p:spPr/>
        <p:txBody>
          <a:bodyPr>
            <a:normAutofit/>
          </a:bodyPr>
          <a:lstStyle/>
          <a:p>
            <a:r>
              <a:rPr lang="en-GB" sz="1800" dirty="0" smtClean="0"/>
              <a:t>To invoke the debugger, click on the </a:t>
            </a:r>
            <a:r>
              <a:rPr lang="en-GB" sz="1800" b="1" dirty="0" smtClean="0"/>
              <a:t>Attach Debugger </a:t>
            </a:r>
            <a:r>
              <a:rPr lang="en-GB" sz="1800" dirty="0" smtClean="0"/>
              <a:t>button         on the Palantir toolbar.</a:t>
            </a:r>
          </a:p>
          <a:p>
            <a:endParaRPr lang="en-GB" sz="1800" dirty="0" smtClean="0"/>
          </a:p>
          <a:p>
            <a:r>
              <a:rPr lang="en-GB" sz="1800" dirty="0" smtClean="0"/>
              <a:t>If the modules have been built and validated successfully, the SharpDevelop debugger will be automatically attached to the running CASH application.</a:t>
            </a:r>
          </a:p>
          <a:p>
            <a:endParaRPr lang="en-GB" sz="1800" dirty="0" smtClean="0"/>
          </a:p>
          <a:p>
            <a:r>
              <a:rPr lang="en-GB" sz="1800" dirty="0" smtClean="0"/>
              <a:t>Running in the debug mode allows the user to step through the calculation sequence.</a:t>
            </a:r>
          </a:p>
          <a:p>
            <a:endParaRPr lang="en-GB" sz="1800" dirty="0" smtClean="0"/>
          </a:p>
          <a:p>
            <a:r>
              <a:rPr lang="en-GB" sz="1800" dirty="0" smtClean="0"/>
              <a:t>To start a calculation sequence, click on the Calculate Project button        in any active project.</a:t>
            </a:r>
            <a:endParaRPr lang="en-GB" sz="1800" dirty="0"/>
          </a:p>
        </p:txBody>
      </p:sp>
      <p:pic>
        <p:nvPicPr>
          <p:cNvPr id="5" name="Picture 15"/>
          <p:cNvPicPr>
            <a:picLocks noChangeAspect="1" noChangeArrowheads="1"/>
          </p:cNvPicPr>
          <p:nvPr/>
        </p:nvPicPr>
        <p:blipFill>
          <a:blip r:embed="rId2"/>
          <a:srcRect/>
          <a:stretch>
            <a:fillRect/>
          </a:stretch>
        </p:blipFill>
        <p:spPr bwMode="auto">
          <a:xfrm>
            <a:off x="7208672" y="1644591"/>
            <a:ext cx="262631" cy="262631"/>
          </a:xfrm>
          <a:prstGeom prst="rect">
            <a:avLst/>
          </a:prstGeom>
          <a:noFill/>
          <a:ln w="9525">
            <a:noFill/>
            <a:miter lim="800000"/>
            <a:headEnd/>
            <a:tailEnd/>
          </a:ln>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673" y="1632196"/>
            <a:ext cx="415676" cy="349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62" y="4681072"/>
            <a:ext cx="397861" cy="415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Break Points</a:t>
            </a:r>
            <a:endParaRPr lang="en-GB" dirty="0"/>
          </a:p>
        </p:txBody>
      </p:sp>
      <p:sp>
        <p:nvSpPr>
          <p:cNvPr id="3" name="Content Placeholder 2"/>
          <p:cNvSpPr>
            <a:spLocks noGrp="1"/>
          </p:cNvSpPr>
          <p:nvPr>
            <p:ph idx="1"/>
          </p:nvPr>
        </p:nvSpPr>
        <p:spPr/>
        <p:txBody>
          <a:bodyPr>
            <a:normAutofit fontScale="92500" lnSpcReduction="10000"/>
          </a:bodyPr>
          <a:lstStyle/>
          <a:p>
            <a:r>
              <a:rPr lang="en-GB" sz="1800" dirty="0" smtClean="0"/>
              <a:t>In the debug mode, the calculation sequence will run through without pausing if no point has been flagged for the execution path to pause.</a:t>
            </a:r>
          </a:p>
          <a:p>
            <a:endParaRPr lang="en-GB" sz="1800" dirty="0" smtClean="0"/>
          </a:p>
          <a:p>
            <a:r>
              <a:rPr lang="en-GB" sz="1800" dirty="0" smtClean="0"/>
              <a:t>To force the calculation sequence to pause at a specific point, a break point needs to be added to the module code.</a:t>
            </a:r>
          </a:p>
          <a:p>
            <a:endParaRPr lang="en-GB" sz="1800" dirty="0" smtClean="0"/>
          </a:p>
          <a:p>
            <a:r>
              <a:rPr lang="en-GB" sz="1800" dirty="0" smtClean="0"/>
              <a:t>To add a break point, navigate to the</a:t>
            </a:r>
          </a:p>
          <a:p>
            <a:pPr>
              <a:buNone/>
            </a:pPr>
            <a:r>
              <a:rPr lang="en-GB" sz="1800" dirty="0" smtClean="0"/>
              <a:t>	required line of code, right-click and</a:t>
            </a:r>
          </a:p>
          <a:p>
            <a:pPr>
              <a:buNone/>
            </a:pPr>
            <a:r>
              <a:rPr lang="en-GB" sz="1800" dirty="0" smtClean="0"/>
              <a:t>	select the appropriate option from</a:t>
            </a:r>
          </a:p>
          <a:p>
            <a:pPr>
              <a:buNone/>
            </a:pPr>
            <a:r>
              <a:rPr lang="en-GB" sz="1800" dirty="0" smtClean="0"/>
              <a:t>	the context menu.</a:t>
            </a:r>
          </a:p>
          <a:p>
            <a:endParaRPr lang="en-GB" sz="1800" dirty="0" smtClean="0"/>
          </a:p>
          <a:p>
            <a:r>
              <a:rPr lang="en-GB" sz="1800" dirty="0" smtClean="0"/>
              <a:t>Alternatively, hit the </a:t>
            </a:r>
            <a:r>
              <a:rPr lang="en-GB" sz="1800" b="1" dirty="0" smtClean="0"/>
              <a:t>F7 </a:t>
            </a:r>
            <a:r>
              <a:rPr lang="en-GB" sz="1800" dirty="0" smtClean="0"/>
              <a:t>key.</a:t>
            </a:r>
          </a:p>
          <a:p>
            <a:endParaRPr lang="en-GB" sz="1800" dirty="0" smtClean="0"/>
          </a:p>
          <a:p>
            <a:r>
              <a:rPr lang="en-GB" sz="1800" dirty="0" smtClean="0"/>
              <a:t>If a break point has been successfully added, a red dot       will be inserted into the margin of the module code.</a:t>
            </a:r>
            <a:endParaRPr lang="en-GB" sz="1800" dirty="0"/>
          </a:p>
        </p:txBody>
      </p:sp>
      <p:pic>
        <p:nvPicPr>
          <p:cNvPr id="7" name="Picture 17"/>
          <p:cNvPicPr>
            <a:picLocks noChangeAspect="1" noChangeArrowheads="1"/>
          </p:cNvPicPr>
          <p:nvPr/>
        </p:nvPicPr>
        <p:blipFill>
          <a:blip r:embed="rId2"/>
          <a:srcRect/>
          <a:stretch>
            <a:fillRect/>
          </a:stretch>
        </p:blipFill>
        <p:spPr bwMode="auto">
          <a:xfrm>
            <a:off x="4559961" y="3061967"/>
            <a:ext cx="3319560" cy="2033815"/>
          </a:xfrm>
          <a:prstGeom prst="rect">
            <a:avLst/>
          </a:prstGeom>
          <a:noFill/>
          <a:ln w="9525">
            <a:noFill/>
            <a:miter lim="800000"/>
            <a:headEnd/>
            <a:tailEnd/>
          </a:ln>
        </p:spPr>
      </p:pic>
      <p:pic>
        <p:nvPicPr>
          <p:cNvPr id="8" name="Picture 18"/>
          <p:cNvPicPr>
            <a:picLocks noChangeAspect="1" noChangeArrowheads="1"/>
          </p:cNvPicPr>
          <p:nvPr/>
        </p:nvPicPr>
        <p:blipFill>
          <a:blip r:embed="rId3"/>
          <a:srcRect/>
          <a:stretch>
            <a:fillRect/>
          </a:stretch>
        </p:blipFill>
        <p:spPr bwMode="auto">
          <a:xfrm>
            <a:off x="6234871" y="5212995"/>
            <a:ext cx="257868" cy="257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Options</a:t>
            </a:r>
            <a:endParaRPr lang="en-GB" dirty="0"/>
          </a:p>
        </p:txBody>
      </p:sp>
      <p:sp>
        <p:nvSpPr>
          <p:cNvPr id="3" name="Content Placeholder 2"/>
          <p:cNvSpPr>
            <a:spLocks noGrp="1"/>
          </p:cNvSpPr>
          <p:nvPr>
            <p:ph idx="1"/>
          </p:nvPr>
        </p:nvSpPr>
        <p:spPr/>
        <p:txBody>
          <a:bodyPr>
            <a:normAutofit/>
          </a:bodyPr>
          <a:lstStyle/>
          <a:p>
            <a:r>
              <a:rPr lang="en-GB" sz="1800" dirty="0" smtClean="0"/>
              <a:t>When a break point has been added and a project is set to calculate, the calculation will pause at the defined point of the calculation sequence.</a:t>
            </a:r>
          </a:p>
          <a:p>
            <a:endParaRPr lang="en-GB" sz="1800" dirty="0" smtClean="0"/>
          </a:p>
          <a:p>
            <a:endParaRPr lang="en-GB" sz="1800" dirty="0" smtClean="0"/>
          </a:p>
          <a:p>
            <a:r>
              <a:rPr lang="en-GB" sz="1800" dirty="0" smtClean="0"/>
              <a:t>At this point you have </a:t>
            </a:r>
          </a:p>
          <a:p>
            <a:pPr>
              <a:buNone/>
            </a:pPr>
            <a:r>
              <a:rPr lang="en-GB" sz="1800" dirty="0" smtClean="0"/>
              <a:t>	the option to view the </a:t>
            </a:r>
          </a:p>
          <a:p>
            <a:pPr>
              <a:buNone/>
            </a:pPr>
            <a:r>
              <a:rPr lang="en-GB" sz="1800" dirty="0" smtClean="0"/>
              <a:t>	status of any declared </a:t>
            </a:r>
          </a:p>
          <a:p>
            <a:pPr>
              <a:buNone/>
            </a:pPr>
            <a:r>
              <a:rPr lang="en-GB" sz="1800" dirty="0" smtClean="0"/>
              <a:t>	variable and step </a:t>
            </a:r>
          </a:p>
          <a:p>
            <a:pPr>
              <a:buNone/>
            </a:pPr>
            <a:r>
              <a:rPr lang="en-GB" sz="1800" dirty="0" smtClean="0"/>
              <a:t>	through code.</a:t>
            </a:r>
            <a:endParaRPr lang="en-GB" sz="1800" dirty="0"/>
          </a:p>
        </p:txBody>
      </p:sp>
      <p:pic>
        <p:nvPicPr>
          <p:cNvPr id="26626" name="Picture 2"/>
          <p:cNvPicPr>
            <a:picLocks noChangeAspect="1" noChangeArrowheads="1"/>
          </p:cNvPicPr>
          <p:nvPr/>
        </p:nvPicPr>
        <p:blipFill>
          <a:blip r:embed="rId2"/>
          <a:srcRect/>
          <a:stretch>
            <a:fillRect/>
          </a:stretch>
        </p:blipFill>
        <p:spPr bwMode="auto">
          <a:xfrm>
            <a:off x="3438971" y="2379219"/>
            <a:ext cx="5443145" cy="3684225"/>
          </a:xfrm>
          <a:prstGeom prst="rect">
            <a:avLst/>
          </a:prstGeom>
          <a:noFill/>
          <a:ln w="9525">
            <a:noFill/>
            <a:miter lim="800000"/>
            <a:headEnd/>
            <a:tailEnd/>
          </a:ln>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2301" y="2908858"/>
            <a:ext cx="20002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915" y="3255619"/>
            <a:ext cx="238125"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3726" y="3714879"/>
            <a:ext cx="2286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251" y="4102268"/>
            <a:ext cx="2095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3629" y="5280068"/>
            <a:ext cx="219075"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3629" y="5729015"/>
            <a:ext cx="2095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Debugging</a:t>
            </a:r>
            <a:endParaRPr lang="en-GB" dirty="0"/>
          </a:p>
        </p:txBody>
      </p:sp>
      <p:pic>
        <p:nvPicPr>
          <p:cNvPr id="27650" name="Picture 2"/>
          <p:cNvPicPr>
            <a:picLocks noChangeAspect="1" noChangeArrowheads="1"/>
          </p:cNvPicPr>
          <p:nvPr/>
        </p:nvPicPr>
        <p:blipFill>
          <a:blip r:embed="rId2"/>
          <a:srcRect/>
          <a:stretch>
            <a:fillRect/>
          </a:stretch>
        </p:blipFill>
        <p:spPr bwMode="auto">
          <a:xfrm>
            <a:off x="2320293" y="1257834"/>
            <a:ext cx="5628088" cy="52709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WORKED EXAMPLE 09</a:t>
            </a: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Debugging a Test Project</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Worked Example</a:t>
            </a:r>
            <a:br>
              <a:rPr lang="en-GB" dirty="0" smtClean="0"/>
            </a:br>
            <a:r>
              <a:rPr lang="en-GB" sz="2000" dirty="0" smtClean="0"/>
              <a:t>Debugging a Test Project</a:t>
            </a:r>
            <a:endParaRPr lang="en-GB" dirty="0"/>
          </a:p>
        </p:txBody>
      </p:sp>
      <p:sp>
        <p:nvSpPr>
          <p:cNvPr id="3" name="Content Placeholder 2"/>
          <p:cNvSpPr>
            <a:spLocks noGrp="1"/>
          </p:cNvSpPr>
          <p:nvPr>
            <p:ph idx="1"/>
          </p:nvPr>
        </p:nvSpPr>
        <p:spPr/>
        <p:txBody>
          <a:bodyPr>
            <a:noAutofit/>
          </a:bodyPr>
          <a:lstStyle/>
          <a:p>
            <a:r>
              <a:rPr lang="en-GB" sz="1800" dirty="0" smtClean="0"/>
              <a:t>Start the Debugger and add a breakpoint to stop the code in the Corporate Tax Module</a:t>
            </a:r>
          </a:p>
          <a:p>
            <a:endParaRPr lang="en-GB" sz="1800" dirty="0" smtClean="0"/>
          </a:p>
          <a:p>
            <a:r>
              <a:rPr lang="en-GB" sz="1800" dirty="0" smtClean="0"/>
              <a:t>Step through the code (highlighting Step Into, Step Over, Step Out)</a:t>
            </a:r>
          </a:p>
          <a:p>
            <a:endParaRPr lang="en-GB" sz="1800" dirty="0" smtClean="0"/>
          </a:p>
          <a:p>
            <a:r>
              <a:rPr lang="en-GB" sz="1800" dirty="0" smtClean="0"/>
              <a:t>Demonstrate how we use the Watch, Local &amp; Immediate windows.</a:t>
            </a:r>
          </a:p>
          <a:p>
            <a:endParaRPr lang="en-GB" sz="1800" dirty="0" smtClean="0"/>
          </a:p>
          <a:p>
            <a:r>
              <a:rPr lang="en-GB" sz="1800" dirty="0" smtClean="0"/>
              <a:t>Show how we use the ‘Run to Cursor’ functionality</a:t>
            </a:r>
          </a:p>
          <a:p>
            <a:endParaRPr lang="en-GB" sz="1800" dirty="0" smtClean="0"/>
          </a:p>
          <a:p>
            <a:r>
              <a:rPr lang="en-GB" sz="1800" dirty="0" smtClean="0"/>
              <a:t>Finally, explain how we stop the Debugger.</a:t>
            </a:r>
          </a:p>
          <a:p>
            <a:endParaRPr lang="en-GB" sz="1800" dirty="0" smtClean="0"/>
          </a:p>
          <a:p>
            <a:endParaRPr lang="en-GB" sz="1000" dirty="0" smtClean="0"/>
          </a:p>
          <a:p>
            <a:endParaRPr lang="en-GB" sz="18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FRAMEWORK ATTRIBUTES</a:t>
            </a:r>
            <a:br>
              <a:rPr lang="en-US" b="1" u="sng" dirty="0" smtClean="0">
                <a:solidFill>
                  <a:schemeClr val="bg1"/>
                </a:solidFill>
              </a:rPr>
            </a:br>
            <a:r>
              <a:rPr lang="en-US" sz="2000" b="1" dirty="0" smtClean="0">
                <a:solidFill>
                  <a:schemeClr val="bg1"/>
                </a:solidFill>
              </a:rPr>
              <a:t>Accessible Framework Attributes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973" y="2560642"/>
            <a:ext cx="6177875" cy="3658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smtClean="0"/>
              <a:t>The Development Environment</a:t>
            </a:r>
            <a:endParaRPr lang="en-GB" dirty="0"/>
          </a:p>
        </p:txBody>
      </p:sp>
      <p:sp>
        <p:nvSpPr>
          <p:cNvPr id="3" name="Content Placeholder 2"/>
          <p:cNvSpPr>
            <a:spLocks noGrp="1"/>
          </p:cNvSpPr>
          <p:nvPr>
            <p:ph idx="1"/>
          </p:nvPr>
        </p:nvSpPr>
        <p:spPr/>
        <p:txBody>
          <a:bodyPr/>
          <a:lstStyle/>
          <a:p>
            <a:r>
              <a:rPr lang="en-GB" sz="1800" dirty="0" smtClean="0"/>
              <a:t>For those with previous development experience, the </a:t>
            </a:r>
            <a:r>
              <a:rPr lang="en-GB" sz="1800" dirty="0"/>
              <a:t>SharpDevelop IDE </a:t>
            </a:r>
            <a:r>
              <a:rPr lang="en-GB" sz="1800" dirty="0" smtClean="0"/>
              <a:t>(Integrated Development Environment) has a similar look and feel to the standard Visual Studio IDE.</a:t>
            </a:r>
          </a:p>
          <a:p>
            <a:endParaRPr lang="en-GB"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Framework Attributes</a:t>
            </a:r>
            <a:endParaRPr lang="en-GB" dirty="0"/>
          </a:p>
        </p:txBody>
      </p:sp>
      <p:sp>
        <p:nvSpPr>
          <p:cNvPr id="3" name="Content Placeholder 2"/>
          <p:cNvSpPr>
            <a:spLocks noGrp="1"/>
          </p:cNvSpPr>
          <p:nvPr>
            <p:ph idx="1"/>
          </p:nvPr>
        </p:nvSpPr>
        <p:spPr>
          <a:xfrm>
            <a:off x="457200" y="1600201"/>
            <a:ext cx="8229600" cy="4569780"/>
          </a:xfrm>
        </p:spPr>
        <p:txBody>
          <a:bodyPr>
            <a:normAutofit/>
          </a:bodyPr>
          <a:lstStyle/>
          <a:p>
            <a:r>
              <a:rPr lang="en-GB" sz="1800" dirty="0" smtClean="0"/>
              <a:t>In addition to the members of the PRL Module Suite, there are a number of accessible attributes which are available via the  </a:t>
            </a:r>
            <a:r>
              <a:rPr lang="en-GB" sz="1800" b="1" dirty="0" smtClean="0">
                <a:solidFill>
                  <a:srgbClr val="0070C0"/>
                </a:solidFill>
                <a:latin typeface="Courier New" pitchFamily="49" charset="0"/>
                <a:cs typeface="Courier New" pitchFamily="49" charset="0"/>
              </a:rPr>
              <a:t>Me.</a:t>
            </a:r>
            <a:r>
              <a:rPr lang="en-GB" sz="1800" b="1" dirty="0" smtClean="0"/>
              <a:t> </a:t>
            </a:r>
            <a:r>
              <a:rPr lang="en-GB" sz="1800" dirty="0" smtClean="0"/>
              <a:t>qualifier.</a:t>
            </a:r>
          </a:p>
          <a:p>
            <a:endParaRPr lang="en-GB" sz="1800" dirty="0" smtClean="0"/>
          </a:p>
          <a:p>
            <a:r>
              <a:rPr lang="en-GB" sz="1800" dirty="0" smtClean="0"/>
              <a:t>The qualifier contains calculation-specific attributes which can be easily accessed via the dot operator.</a:t>
            </a:r>
          </a:p>
          <a:p>
            <a:endParaRPr lang="en-GB" sz="1800" dirty="0" smtClean="0"/>
          </a:p>
          <a:p>
            <a:r>
              <a:rPr lang="en-GB" sz="1800" dirty="0" smtClean="0"/>
              <a:t>A detailed set of definitions is available in our Module Development Guide.</a:t>
            </a:r>
            <a:endParaRPr lang="en-GB" sz="1800" b="1" u="sng" dirty="0">
              <a:solidFill>
                <a:srgbClr val="0070C0"/>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questions-250px-240x300.jpg"/>
          <p:cNvPicPr>
            <a:picLocks noGrp="1" noChangeAspect="1"/>
          </p:cNvPicPr>
          <p:nvPr>
            <p:ph idx="1"/>
          </p:nvPr>
        </p:nvPicPr>
        <p:blipFill>
          <a:blip r:embed="rId2"/>
          <a:srcRect/>
          <a:stretch>
            <a:fillRect/>
          </a:stretch>
        </p:blipFill>
        <p:spPr bwMode="auto">
          <a:xfrm>
            <a:off x="3238500" y="1285876"/>
            <a:ext cx="2667000" cy="3333749"/>
          </a:xfrm>
          <a:prstGeom prst="rect">
            <a:avLst/>
          </a:prstGeom>
          <a:noFill/>
          <a:ln w="9525">
            <a:noFill/>
            <a:miter lim="800000"/>
            <a:headEnd/>
            <a:tailEnd/>
          </a:ln>
        </p:spPr>
      </p:pic>
      <p:sp>
        <p:nvSpPr>
          <p:cNvPr id="2" name="Title 1"/>
          <p:cNvSpPr>
            <a:spLocks noGrp="1"/>
          </p:cNvSpPr>
          <p:nvPr>
            <p:ph type="title"/>
          </p:nvPr>
        </p:nvSpPr>
        <p:spPr/>
        <p:txBody>
          <a:bodyPr/>
          <a:lstStyle/>
          <a:p>
            <a:r>
              <a:rPr lang="en-GB" dirty="0" smtClean="0"/>
              <a:t>Any Questions</a:t>
            </a:r>
            <a:endParaRPr lang="en-GB"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550396" y="381174"/>
            <a:ext cx="3496122" cy="5167224"/>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r"/>
            <a:r>
              <a:rPr lang="en-GB" sz="5400" b="1" u="sng" dirty="0" smtClean="0">
                <a:latin typeface="Arial Black" pitchFamily="34" charset="0"/>
              </a:rPr>
              <a:t>THE END</a:t>
            </a:r>
            <a:endParaRPr lang="en-GB" sz="5400" b="1" u="sng" dirty="0">
              <a:latin typeface="Arial Black" pitchFamily="34" charset="0"/>
            </a:endParaRPr>
          </a:p>
        </p:txBody>
      </p:sp>
      <p:sp>
        <p:nvSpPr>
          <p:cNvPr id="3" name="Content Placeholder 2"/>
          <p:cNvSpPr>
            <a:spLocks noGrp="1"/>
          </p:cNvSpPr>
          <p:nvPr>
            <p:ph idx="1"/>
          </p:nvPr>
        </p:nvSpPr>
        <p:spPr>
          <a:xfrm>
            <a:off x="3222954" y="1600201"/>
            <a:ext cx="5463845" cy="4569780"/>
          </a:xfrm>
        </p:spPr>
        <p:txBody>
          <a:bodyPr>
            <a:normAutofit/>
          </a:bodyPr>
          <a:lstStyle/>
          <a:p>
            <a:pPr algn="r">
              <a:buNone/>
            </a:pPr>
            <a:r>
              <a:rPr lang="en-US" sz="3000" b="1" dirty="0" smtClean="0">
                <a:solidFill>
                  <a:srgbClr val="1E2D64"/>
                </a:solidFill>
              </a:rPr>
              <a:t>You are now a </a:t>
            </a:r>
          </a:p>
          <a:p>
            <a:pPr algn="r">
              <a:buNone/>
            </a:pPr>
            <a:r>
              <a:rPr lang="en-US" sz="3000" b="1" dirty="0" smtClean="0">
                <a:solidFill>
                  <a:srgbClr val="1E2D64"/>
                </a:solidFill>
                <a:latin typeface="Arial Black" pitchFamily="34" charset="0"/>
              </a:rPr>
              <a:t>JEDI MASTER </a:t>
            </a:r>
          </a:p>
          <a:p>
            <a:pPr algn="r">
              <a:buNone/>
            </a:pPr>
            <a:r>
              <a:rPr lang="en-US" sz="3000" b="1" dirty="0" smtClean="0">
                <a:solidFill>
                  <a:srgbClr val="1E2D64"/>
                </a:solidFill>
              </a:rPr>
              <a:t>in </a:t>
            </a:r>
          </a:p>
          <a:p>
            <a:pPr algn="r">
              <a:buNone/>
            </a:pPr>
            <a:r>
              <a:rPr lang="en-US" sz="3000" b="1" dirty="0" smtClean="0">
                <a:solidFill>
                  <a:srgbClr val="1E2D64"/>
                </a:solidFill>
                <a:latin typeface="Arial Black" pitchFamily="34" charset="0"/>
              </a:rPr>
              <a:t>MODULE DEVELOPMENT</a:t>
            </a:r>
            <a:endParaRPr lang="en-GB" sz="3000" b="1" u="sng" dirty="0">
              <a:solidFill>
                <a:srgbClr val="1E2D64"/>
              </a:solidFill>
              <a:latin typeface="Arial Black"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z="1800" dirty="0" smtClean="0"/>
              <a:t>The Palantir toolbar provides the core functionality allowing for changes to code, files and the file structure to be compiled, validated and applied to the database.</a:t>
            </a:r>
          </a:p>
          <a:p>
            <a:endParaRPr lang="en-GB"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29" y="3311476"/>
            <a:ext cx="7442886" cy="2663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675" y="2439506"/>
            <a:ext cx="2520651" cy="675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smtClean="0"/>
              <a:t>The Palantir Toolbar</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781" y="2183011"/>
            <a:ext cx="5171881" cy="338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smtClean="0"/>
              <a:t>The Code Editor</a:t>
            </a:r>
            <a:endParaRPr lang="en-GB" dirty="0"/>
          </a:p>
        </p:txBody>
      </p:sp>
      <p:sp>
        <p:nvSpPr>
          <p:cNvPr id="3" name="Content Placeholder 2"/>
          <p:cNvSpPr>
            <a:spLocks noGrp="1"/>
          </p:cNvSpPr>
          <p:nvPr>
            <p:ph idx="1"/>
          </p:nvPr>
        </p:nvSpPr>
        <p:spPr/>
        <p:txBody>
          <a:bodyPr>
            <a:normAutofit/>
          </a:bodyPr>
          <a:lstStyle/>
          <a:p>
            <a:r>
              <a:rPr lang="en-GB" sz="1800" dirty="0" smtClean="0"/>
              <a:t>The Code Editor, opened in the Editor Space is a word processor for the IDE (Integrated Development Environment).</a:t>
            </a:r>
          </a:p>
          <a:p>
            <a:endParaRPr lang="en-GB" sz="1800" dirty="0" smtClean="0"/>
          </a:p>
          <a:p>
            <a:r>
              <a:rPr lang="en-GB" sz="1800" dirty="0" smtClean="0"/>
              <a:t>For developers it offers the </a:t>
            </a:r>
          </a:p>
          <a:p>
            <a:pPr>
              <a:buNone/>
            </a:pPr>
            <a:r>
              <a:rPr lang="en-GB" sz="1800" dirty="0" smtClean="0"/>
              <a:t>		following features:</a:t>
            </a:r>
          </a:p>
          <a:p>
            <a:pPr lvl="1"/>
            <a:r>
              <a:rPr lang="en-GB" sz="1600" dirty="0" smtClean="0"/>
              <a:t>Access to object properties</a:t>
            </a:r>
          </a:p>
          <a:p>
            <a:pPr lvl="1"/>
            <a:r>
              <a:rPr lang="en-GB" sz="1600" dirty="0" smtClean="0"/>
              <a:t>IntelliSense</a:t>
            </a:r>
          </a:p>
          <a:p>
            <a:pPr lvl="1"/>
            <a:r>
              <a:rPr lang="en-GB" sz="1600" dirty="0" smtClean="0"/>
              <a:t>Collapsible code sections</a:t>
            </a:r>
          </a:p>
          <a:p>
            <a:pPr lvl="1"/>
            <a:r>
              <a:rPr lang="en-GB" sz="1600" dirty="0" smtClean="0"/>
              <a:t>Colour coding of keywords	</a:t>
            </a:r>
          </a:p>
          <a:p>
            <a:pPr lvl="1"/>
            <a:r>
              <a:rPr lang="en-GB" sz="1600" dirty="0" smtClean="0"/>
              <a:t>Auto alignment</a:t>
            </a:r>
          </a:p>
          <a:p>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Output Pane</a:t>
            </a:r>
            <a:endParaRPr lang="en-GB" dirty="0"/>
          </a:p>
        </p:txBody>
      </p:sp>
      <p:sp>
        <p:nvSpPr>
          <p:cNvPr id="3" name="Content Placeholder 2"/>
          <p:cNvSpPr>
            <a:spLocks noGrp="1"/>
          </p:cNvSpPr>
          <p:nvPr>
            <p:ph idx="1"/>
          </p:nvPr>
        </p:nvSpPr>
        <p:spPr/>
        <p:txBody>
          <a:bodyPr>
            <a:normAutofit/>
          </a:bodyPr>
          <a:lstStyle/>
          <a:p>
            <a:r>
              <a:rPr lang="en-GB" sz="1800" dirty="0" smtClean="0"/>
              <a:t>The output pane (also known as the Output window) is located by default at the bottom of the IDE and can be easily moved anywhere on the screen.</a:t>
            </a:r>
          </a:p>
          <a:p>
            <a:endParaRPr lang="en-GB" sz="1800" dirty="0" smtClean="0"/>
          </a:p>
          <a:p>
            <a:r>
              <a:rPr lang="en-GB" sz="1800" dirty="0" smtClean="0"/>
              <a:t>In this context, the pane commonly shows initialisation, validation, build and database application status messages.</a:t>
            </a:r>
          </a:p>
          <a:p>
            <a:endParaRPr lang="en-GB" sz="1800" dirty="0" smtClean="0"/>
          </a:p>
          <a:p>
            <a:r>
              <a:rPr lang="en-GB" sz="1800" dirty="0" smtClean="0"/>
              <a:t>Programming errors are generally listed in the Error List.</a:t>
            </a:r>
          </a:p>
          <a:p>
            <a:endParaRPr lang="en-GB" sz="18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646" y="3929445"/>
            <a:ext cx="7189811" cy="2038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Project Explorer</a:t>
            </a:r>
            <a:endParaRPr lang="en-GB" dirty="0"/>
          </a:p>
        </p:txBody>
      </p:sp>
      <p:sp>
        <p:nvSpPr>
          <p:cNvPr id="3" name="Content Placeholder 2"/>
          <p:cNvSpPr>
            <a:spLocks noGrp="1"/>
          </p:cNvSpPr>
          <p:nvPr>
            <p:ph idx="1"/>
          </p:nvPr>
        </p:nvSpPr>
        <p:spPr/>
        <p:txBody>
          <a:bodyPr>
            <a:normAutofit lnSpcReduction="10000"/>
          </a:bodyPr>
          <a:lstStyle/>
          <a:p>
            <a:r>
              <a:rPr lang="en-GB" sz="1800" dirty="0" smtClean="0"/>
              <a:t>The Project Explorer (also known as the Solution Explorer) is used to organize module. </a:t>
            </a:r>
          </a:p>
          <a:p>
            <a:endParaRPr lang="en-GB" sz="1800" dirty="0" smtClean="0"/>
          </a:p>
          <a:p>
            <a:r>
              <a:rPr lang="en-GB" sz="1800" dirty="0" smtClean="0"/>
              <a:t>The Module Suite is displayed as a tree of </a:t>
            </a:r>
          </a:p>
          <a:p>
            <a:pPr>
              <a:buNone/>
            </a:pPr>
            <a:r>
              <a:rPr lang="en-GB" sz="1800" dirty="0" smtClean="0"/>
              <a:t>		VB files. </a:t>
            </a:r>
          </a:p>
          <a:p>
            <a:endParaRPr lang="en-GB" sz="1800" dirty="0" smtClean="0"/>
          </a:p>
          <a:p>
            <a:r>
              <a:rPr lang="en-GB" sz="1800" dirty="0" smtClean="0"/>
              <a:t>The explorer allows you to open a VB file </a:t>
            </a:r>
          </a:p>
          <a:p>
            <a:pPr>
              <a:buNone/>
            </a:pPr>
            <a:r>
              <a:rPr lang="en-GB" sz="1800" dirty="0" smtClean="0"/>
              <a:t>		for modification and to perform other </a:t>
            </a:r>
          </a:p>
          <a:p>
            <a:pPr>
              <a:buNone/>
            </a:pPr>
            <a:r>
              <a:rPr lang="en-GB" sz="1800" dirty="0" smtClean="0"/>
              <a:t>		standard management tasks. </a:t>
            </a:r>
          </a:p>
          <a:p>
            <a:endParaRPr lang="en-GB" sz="1800" dirty="0" smtClean="0"/>
          </a:p>
          <a:p>
            <a:r>
              <a:rPr lang="en-GB" sz="1800" dirty="0" smtClean="0"/>
              <a:t>If the Project Explorer is not displayed in </a:t>
            </a:r>
          </a:p>
          <a:p>
            <a:pPr>
              <a:buNone/>
            </a:pPr>
            <a:r>
              <a:rPr lang="en-GB" sz="1800" dirty="0" smtClean="0"/>
              <a:t>		your IDE, go to the View menu and check </a:t>
            </a:r>
          </a:p>
          <a:p>
            <a:pPr>
              <a:buNone/>
            </a:pPr>
            <a:r>
              <a:rPr lang="en-GB" sz="1800" dirty="0" smtClean="0"/>
              <a:t>		the Project Explorer option. </a:t>
            </a:r>
          </a:p>
          <a:p>
            <a:endParaRPr lang="en-GB" sz="1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6878" y="2002439"/>
            <a:ext cx="2528261" cy="4011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VARIABLES &amp; DATA TYPES</a:t>
            </a:r>
            <a:r>
              <a:rPr lang="en-US" b="1" dirty="0" smtClean="0">
                <a:solidFill>
                  <a:schemeClr val="bg1"/>
                </a:solidFill>
              </a:rPr>
              <a:t/>
            </a:r>
            <a:br>
              <a:rPr lang="en-US" b="1" dirty="0" smtClean="0">
                <a:solidFill>
                  <a:schemeClr val="bg1"/>
                </a:solidFill>
              </a:rPr>
            </a:b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Standard &amp; Palantir Variables / Data Types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a:t>
            </a:r>
            <a:endParaRPr lang="en-GB" dirty="0"/>
          </a:p>
        </p:txBody>
      </p:sp>
      <p:sp>
        <p:nvSpPr>
          <p:cNvPr id="3" name="Content Placeholder 2"/>
          <p:cNvSpPr>
            <a:spLocks noGrp="1"/>
          </p:cNvSpPr>
          <p:nvPr>
            <p:ph idx="1"/>
          </p:nvPr>
        </p:nvSpPr>
        <p:spPr/>
        <p:txBody>
          <a:bodyPr>
            <a:normAutofit fontScale="92500" lnSpcReduction="10000"/>
          </a:bodyPr>
          <a:lstStyle/>
          <a:p>
            <a:r>
              <a:rPr lang="en-GB" sz="1900" dirty="0" smtClean="0">
                <a:latin typeface="+mj-lt"/>
              </a:rPr>
              <a:t>A variable can be defined as a portion of memory used to store a value as an application works though an algorithm/calculation. </a:t>
            </a:r>
          </a:p>
          <a:p>
            <a:endParaRPr lang="en-GB" sz="1900" dirty="0" smtClean="0">
              <a:latin typeface="+mj-lt"/>
            </a:endParaRPr>
          </a:p>
          <a:p>
            <a:r>
              <a:rPr lang="en-GB" sz="1900" dirty="0" smtClean="0">
                <a:latin typeface="+mj-lt"/>
              </a:rPr>
              <a:t>The value of the variable can be assigned on declaration and can change by assignment during the process of calculation. </a:t>
            </a:r>
          </a:p>
          <a:p>
            <a:endParaRPr lang="en-GB" sz="1900" dirty="0" smtClean="0">
              <a:latin typeface="+mj-lt"/>
            </a:endParaRPr>
          </a:p>
          <a:p>
            <a:r>
              <a:rPr lang="en-GB" sz="1900" dirty="0" smtClean="0">
                <a:latin typeface="+mj-lt"/>
              </a:rPr>
              <a:t>Each newly declared variable requires a unique identifier that distinguishes it from other variables; this is commonly known as the variable name. </a:t>
            </a:r>
          </a:p>
          <a:p>
            <a:endParaRPr lang="en-GB" sz="1900" dirty="0" smtClean="0">
              <a:latin typeface="+mj-lt"/>
            </a:endParaRPr>
          </a:p>
          <a:p>
            <a:pPr algn="ctr">
              <a:buNone/>
            </a:pPr>
            <a:r>
              <a:rPr lang="en-GB" sz="2000" b="1" dirty="0" smtClean="0">
                <a:solidFill>
                  <a:srgbClr val="0070C0"/>
                </a:solidFill>
                <a:latin typeface="Courier New" pitchFamily="49" charset="0"/>
                <a:cs typeface="Courier New" pitchFamily="49" charset="0"/>
              </a:rPr>
              <a:t>Dim</a:t>
            </a:r>
            <a:r>
              <a:rPr lang="en-GB" sz="2000" b="1" dirty="0" smtClean="0">
                <a:latin typeface="Courier New" pitchFamily="49" charset="0"/>
                <a:cs typeface="Courier New" pitchFamily="49" charset="0"/>
              </a:rPr>
              <a:t> </a:t>
            </a:r>
            <a:r>
              <a:rPr lang="en-GB" sz="2000" b="1" dirty="0" err="1" smtClean="0">
                <a:solidFill>
                  <a:schemeClr val="tx1"/>
                </a:solidFill>
                <a:latin typeface="Courier New" pitchFamily="49" charset="0"/>
                <a:cs typeface="Courier New" pitchFamily="49" charset="0"/>
              </a:rPr>
              <a:t>TestVariable</a:t>
            </a:r>
            <a:r>
              <a:rPr lang="en-GB" sz="2000" b="1" dirty="0" smtClean="0">
                <a:latin typeface="Courier New" pitchFamily="49" charset="0"/>
                <a:cs typeface="Courier New" pitchFamily="49" charset="0"/>
              </a:rPr>
              <a:t> </a:t>
            </a:r>
            <a:r>
              <a:rPr lang="en-GB" sz="2000" b="1" dirty="0" smtClean="0">
                <a:solidFill>
                  <a:srgbClr val="0070C0"/>
                </a:solidFill>
                <a:latin typeface="Courier New" pitchFamily="49" charset="0"/>
                <a:cs typeface="Courier New" pitchFamily="49" charset="0"/>
              </a:rPr>
              <a:t>As Integer</a:t>
            </a:r>
          </a:p>
          <a:p>
            <a:pPr>
              <a:buNone/>
            </a:pPr>
            <a:endParaRPr lang="en-GB" sz="1900" dirty="0" smtClean="0">
              <a:latin typeface="+mj-lt"/>
            </a:endParaRPr>
          </a:p>
          <a:p>
            <a:r>
              <a:rPr lang="en-GB" sz="1900" dirty="0" smtClean="0">
                <a:latin typeface="+mj-lt"/>
              </a:rPr>
              <a:t>Upon declaration, the variable data type also requires qualification. In the example above, the variable is declared to be of type Integer.</a:t>
            </a:r>
            <a:r>
              <a:rPr lang="en-GB" sz="2600" dirty="0" smtClean="0"/>
              <a:t> </a:t>
            </a:r>
          </a:p>
          <a:p>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 Data Types</a:t>
            </a:r>
            <a:endParaRPr lang="en-GB" dirty="0"/>
          </a:p>
        </p:txBody>
      </p:sp>
      <p:sp>
        <p:nvSpPr>
          <p:cNvPr id="3" name="Content Placeholder 2"/>
          <p:cNvSpPr>
            <a:spLocks noGrp="1"/>
          </p:cNvSpPr>
          <p:nvPr>
            <p:ph idx="1"/>
          </p:nvPr>
        </p:nvSpPr>
        <p:spPr/>
        <p:txBody>
          <a:bodyPr>
            <a:normAutofit/>
          </a:bodyPr>
          <a:lstStyle/>
          <a:p>
            <a:r>
              <a:rPr lang="en-GB" sz="1800" dirty="0" smtClean="0"/>
              <a:t>Visual Basic has a number of standard data types which the Module Suite extensively makes use of. </a:t>
            </a:r>
          </a:p>
          <a:p>
            <a:endParaRPr lang="en-GB" sz="1800" dirty="0" smtClean="0"/>
          </a:p>
          <a:p>
            <a:r>
              <a:rPr lang="en-GB" sz="1800" dirty="0" smtClean="0"/>
              <a:t>The standard data types most commonly used are: </a:t>
            </a:r>
          </a:p>
          <a:p>
            <a:pPr lvl="1"/>
            <a:r>
              <a:rPr lang="en-GB" sz="1600" dirty="0" smtClean="0"/>
              <a:t>Boolean</a:t>
            </a:r>
          </a:p>
          <a:p>
            <a:pPr lvl="1"/>
            <a:r>
              <a:rPr lang="en-GB" sz="1600" dirty="0" smtClean="0"/>
              <a:t>Char</a:t>
            </a:r>
          </a:p>
          <a:p>
            <a:pPr lvl="1"/>
            <a:r>
              <a:rPr lang="en-GB" sz="1600" dirty="0" smtClean="0"/>
              <a:t>Double</a:t>
            </a:r>
          </a:p>
          <a:p>
            <a:pPr lvl="1"/>
            <a:r>
              <a:rPr lang="en-GB" sz="1600" dirty="0" smtClean="0"/>
              <a:t>Integer </a:t>
            </a:r>
          </a:p>
          <a:p>
            <a:pPr lvl="1"/>
            <a:r>
              <a:rPr lang="en-GB" sz="1600" dirty="0" smtClean="0"/>
              <a:t>String</a:t>
            </a:r>
          </a:p>
          <a:p>
            <a:endParaRPr lang="en-GB" sz="1800" dirty="0" smtClean="0"/>
          </a:p>
          <a:p>
            <a:r>
              <a:rPr lang="en-GB" sz="1800" dirty="0" smtClean="0"/>
              <a:t>There are many other data types that can be used when working with Visual Basic, however those listed above are the most commonly used in the PRL.</a:t>
            </a:r>
          </a:p>
          <a:p>
            <a:endParaRPr lang="en-GB"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Palantir Data Types</a:t>
            </a:r>
            <a:endParaRPr lang="en-GB" dirty="0"/>
          </a:p>
        </p:txBody>
      </p:sp>
      <p:sp>
        <p:nvSpPr>
          <p:cNvPr id="3" name="Content Placeholder 2"/>
          <p:cNvSpPr>
            <a:spLocks noGrp="1"/>
          </p:cNvSpPr>
          <p:nvPr>
            <p:ph idx="1"/>
          </p:nvPr>
        </p:nvSpPr>
        <p:spPr/>
        <p:txBody>
          <a:bodyPr>
            <a:normAutofit/>
          </a:bodyPr>
          <a:lstStyle/>
          <a:p>
            <a:r>
              <a:rPr lang="en-GB" sz="1800" dirty="0" smtClean="0"/>
              <a:t>The Module Suite has its own set of predefined data types which can be divided into three groups: Scalars, Lookup Tables and </a:t>
            </a:r>
            <a:r>
              <a:rPr lang="en-GB" sz="1800" dirty="0" err="1" smtClean="0"/>
              <a:t>TimeSeries</a:t>
            </a:r>
            <a:r>
              <a:rPr lang="en-GB" sz="1800" dirty="0" smtClean="0"/>
              <a:t> Arrays.</a:t>
            </a:r>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r>
              <a:rPr lang="en-GB" sz="1800" dirty="0" smtClean="0"/>
              <a:t>When referencing a variable declared to be of a type listed above, you will be required to specify the correct arguments. </a:t>
            </a:r>
          </a:p>
          <a:p>
            <a:endParaRPr lang="en-GB" sz="1800" dirty="0" smtClean="0"/>
          </a:p>
        </p:txBody>
      </p:sp>
      <p:pic>
        <p:nvPicPr>
          <p:cNvPr id="4" name="Picture 2" descr="C:\PRL\ModDevTraining\PRLDataTypes.jpg"/>
          <p:cNvPicPr>
            <a:picLocks noChangeAspect="1" noChangeArrowheads="1"/>
          </p:cNvPicPr>
          <p:nvPr/>
        </p:nvPicPr>
        <p:blipFill>
          <a:blip r:embed="rId2" cstate="print"/>
          <a:srcRect/>
          <a:stretch>
            <a:fillRect/>
          </a:stretch>
        </p:blipFill>
        <p:spPr bwMode="auto">
          <a:xfrm>
            <a:off x="1309688" y="2432827"/>
            <a:ext cx="6581775" cy="18764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INTRODUCTION</a:t>
            </a:r>
            <a:r>
              <a:rPr lang="en-US" b="1" dirty="0" smtClean="0">
                <a:solidFill>
                  <a:schemeClr val="bg1"/>
                </a:solidFill>
              </a:rPr>
              <a:t/>
            </a:r>
            <a:br>
              <a:rPr lang="en-US" b="1" dirty="0" smtClean="0">
                <a:solidFill>
                  <a:schemeClr val="bg1"/>
                </a:solidFill>
              </a:rPr>
            </a:b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Regimes &amp; Modules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Scalar Data Types</a:t>
            </a:r>
            <a:endParaRPr lang="en-GB" dirty="0"/>
          </a:p>
        </p:txBody>
      </p:sp>
      <p:sp>
        <p:nvSpPr>
          <p:cNvPr id="3" name="Content Placeholder 2"/>
          <p:cNvSpPr>
            <a:spLocks noGrp="1"/>
          </p:cNvSpPr>
          <p:nvPr>
            <p:ph idx="1"/>
          </p:nvPr>
        </p:nvSpPr>
        <p:spPr/>
        <p:txBody>
          <a:bodyPr/>
          <a:lstStyle/>
          <a:p>
            <a:r>
              <a:rPr lang="en-GB" sz="1800" dirty="0" smtClean="0"/>
              <a:t>A scalar data type is a one-dimensional array holding values which are accessed by qualifying an index, in this case the partner. </a:t>
            </a:r>
          </a:p>
          <a:p>
            <a:endParaRPr lang="en-GB" dirty="0"/>
          </a:p>
        </p:txBody>
      </p:sp>
      <p:pic>
        <p:nvPicPr>
          <p:cNvPr id="4" name="Picture 3" descr="C:\Documents and Settings\avedernikova\My Documents\My Projects\PRL\Output\avedernikova\Module Writing\Resources\Images\scalar_integer.PNG"/>
          <p:cNvPicPr/>
          <p:nvPr/>
        </p:nvPicPr>
        <p:blipFill>
          <a:blip r:embed="rId2" cstate="print"/>
          <a:srcRect/>
          <a:stretch>
            <a:fillRect/>
          </a:stretch>
        </p:blipFill>
        <p:spPr bwMode="auto">
          <a:xfrm>
            <a:off x="1384575" y="2620483"/>
            <a:ext cx="6374850" cy="1617035"/>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 Series Types</a:t>
            </a:r>
            <a:endParaRPr lang="en-GB" dirty="0"/>
          </a:p>
        </p:txBody>
      </p:sp>
      <p:sp>
        <p:nvSpPr>
          <p:cNvPr id="3" name="Content Placeholder 2"/>
          <p:cNvSpPr>
            <a:spLocks noGrp="1"/>
          </p:cNvSpPr>
          <p:nvPr>
            <p:ph idx="1"/>
          </p:nvPr>
        </p:nvSpPr>
        <p:spPr/>
        <p:txBody>
          <a:bodyPr>
            <a:noAutofit/>
          </a:bodyPr>
          <a:lstStyle/>
          <a:p>
            <a:pPr>
              <a:buFont typeface="Arial" pitchFamily="34" charset="0"/>
              <a:buChar char="•"/>
            </a:pPr>
            <a:r>
              <a:rPr lang="en-GB" sz="1800" dirty="0" smtClean="0"/>
              <a:t>A </a:t>
            </a:r>
            <a:r>
              <a:rPr lang="en-GB" sz="1800" dirty="0" err="1" smtClean="0"/>
              <a:t>TimeSeries</a:t>
            </a:r>
            <a:r>
              <a:rPr lang="en-GB" sz="1800" dirty="0" smtClean="0"/>
              <a:t> Array is a two-dimensional array. The values for this structure can only be accessed by qualifying two indexes; in this case they are the partner and the calculation period. </a:t>
            </a:r>
          </a:p>
          <a:p>
            <a:pPr>
              <a:buFont typeface="Arial" pitchFamily="34" charset="0"/>
              <a:buChar char="•"/>
            </a:pPr>
            <a:endParaRPr lang="en-GB" sz="1800" dirty="0" smtClean="0"/>
          </a:p>
          <a:p>
            <a:pPr>
              <a:buFont typeface="Arial" pitchFamily="34" charset="0"/>
              <a:buChar char="•"/>
            </a:pPr>
            <a:endParaRPr lang="en-GB" sz="1800" dirty="0" smtClean="0"/>
          </a:p>
          <a:p>
            <a:pPr>
              <a:buFont typeface="Arial" pitchFamily="34" charset="0"/>
              <a:buChar char="•"/>
            </a:pPr>
            <a:endParaRPr lang="en-GB" sz="1800" dirty="0" smtClean="0"/>
          </a:p>
          <a:p>
            <a:pPr>
              <a:buFont typeface="Arial" pitchFamily="34" charset="0"/>
              <a:buChar char="•"/>
            </a:pPr>
            <a:endParaRPr lang="en-GB" sz="1800" dirty="0" smtClean="0"/>
          </a:p>
          <a:p>
            <a:pPr>
              <a:buFont typeface="Arial" pitchFamily="34" charset="0"/>
              <a:buChar char="•"/>
            </a:pPr>
            <a:endParaRPr lang="en-GB" sz="1800" dirty="0" smtClean="0"/>
          </a:p>
          <a:p>
            <a:pPr>
              <a:buFont typeface="Arial" pitchFamily="34" charset="0"/>
              <a:buChar char="•"/>
            </a:pPr>
            <a:endParaRPr lang="en-GB" sz="1800" dirty="0" smtClean="0"/>
          </a:p>
          <a:p>
            <a:pPr>
              <a:buFont typeface="Arial" pitchFamily="34" charset="0"/>
              <a:buChar char="•"/>
            </a:pPr>
            <a:endParaRPr lang="en-GB" sz="1800" dirty="0" smtClean="0"/>
          </a:p>
          <a:p>
            <a:pPr>
              <a:buFont typeface="Arial" pitchFamily="34" charset="0"/>
              <a:buChar char="•"/>
            </a:pPr>
            <a:endParaRPr lang="en-GB" sz="1800" dirty="0" smtClean="0"/>
          </a:p>
          <a:p>
            <a:pPr>
              <a:buFont typeface="Arial" pitchFamily="34" charset="0"/>
              <a:buChar char="•"/>
            </a:pPr>
            <a:endParaRPr lang="en-GB" sz="1800" dirty="0" smtClean="0"/>
          </a:p>
          <a:p>
            <a:pPr>
              <a:buNone/>
            </a:pPr>
            <a:endParaRPr lang="en-GB" sz="1800" dirty="0"/>
          </a:p>
        </p:txBody>
      </p:sp>
      <p:pic>
        <p:nvPicPr>
          <p:cNvPr id="4" name="Picture 3" descr="C:\Documents and Settings\avedernikova\My Documents\My Projects\PRL\Output\avedernikova\Module Writing\Resources\Images\ts_arrays.PNG"/>
          <p:cNvPicPr/>
          <p:nvPr/>
        </p:nvPicPr>
        <p:blipFill>
          <a:blip r:embed="rId2" cstate="print"/>
          <a:srcRect/>
          <a:stretch>
            <a:fillRect/>
          </a:stretch>
        </p:blipFill>
        <p:spPr bwMode="auto">
          <a:xfrm>
            <a:off x="1397748" y="2709870"/>
            <a:ext cx="6348504" cy="2771664"/>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Lookup Tables</a:t>
            </a:r>
            <a:endParaRPr lang="en-GB" dirty="0"/>
          </a:p>
        </p:txBody>
      </p:sp>
      <p:sp>
        <p:nvSpPr>
          <p:cNvPr id="3" name="Content Placeholder 2"/>
          <p:cNvSpPr>
            <a:spLocks noGrp="1"/>
          </p:cNvSpPr>
          <p:nvPr>
            <p:ph idx="1"/>
          </p:nvPr>
        </p:nvSpPr>
        <p:spPr/>
        <p:txBody>
          <a:bodyPr>
            <a:normAutofit/>
          </a:bodyPr>
          <a:lstStyle/>
          <a:p>
            <a:r>
              <a:rPr lang="en-GB" sz="1800" dirty="0" smtClean="0"/>
              <a:t>Lookup tables are special data types resembling a simple two-dimensional array. </a:t>
            </a:r>
          </a:p>
          <a:p>
            <a:endParaRPr lang="en-GB" sz="1800" dirty="0" smtClean="0"/>
          </a:p>
          <a:p>
            <a:r>
              <a:rPr lang="en-GB" sz="1800" dirty="0" smtClean="0"/>
              <a:t>They are used to return a value by performing a check on a predefined table using an argument passed to the table. This argument will be used to look up a corresponding result value. </a:t>
            </a:r>
          </a:p>
          <a:p>
            <a:pPr>
              <a:buNone/>
            </a:pPr>
            <a:endParaRPr lang="en-GB" sz="1800" dirty="0" smtClean="0"/>
          </a:p>
        </p:txBody>
      </p:sp>
      <p:pic>
        <p:nvPicPr>
          <p:cNvPr id="4" name="Picture 3" descr="C:\Documents and Settings\avedernikova\My Documents\My Projects\PRL\Output\avedernikova\Module Writing\Resources\Images\lookup_table.PNG"/>
          <p:cNvPicPr/>
          <p:nvPr/>
        </p:nvPicPr>
        <p:blipFill>
          <a:blip r:embed="rId2" cstate="print"/>
          <a:srcRect/>
          <a:stretch>
            <a:fillRect/>
          </a:stretch>
        </p:blipFill>
        <p:spPr bwMode="auto">
          <a:xfrm>
            <a:off x="1986828" y="3655207"/>
            <a:ext cx="5170344" cy="2021737"/>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WORKED EXAMPLE 01</a:t>
            </a: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Adding, Deleting &amp; Editing Variables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01</a:t>
            </a:r>
            <a:br>
              <a:rPr lang="en-GB" dirty="0" smtClean="0"/>
            </a:br>
            <a:r>
              <a:rPr lang="en-GB" sz="2000" dirty="0" smtClean="0"/>
              <a:t>Adding, Deleting &amp; Editing Variables</a:t>
            </a:r>
            <a:endParaRPr lang="en-GB" dirty="0"/>
          </a:p>
        </p:txBody>
      </p:sp>
      <p:sp>
        <p:nvSpPr>
          <p:cNvPr id="3" name="Content Placeholder 2"/>
          <p:cNvSpPr>
            <a:spLocks noGrp="1"/>
          </p:cNvSpPr>
          <p:nvPr>
            <p:ph idx="1"/>
          </p:nvPr>
        </p:nvSpPr>
        <p:spPr/>
        <p:txBody>
          <a:bodyPr>
            <a:normAutofit/>
          </a:bodyPr>
          <a:lstStyle/>
          <a:p>
            <a:pPr>
              <a:buNone/>
            </a:pPr>
            <a:r>
              <a:rPr lang="en-GB" sz="1800" dirty="0" smtClean="0"/>
              <a:t>Use the Variable Definition Editor to:</a:t>
            </a:r>
          </a:p>
          <a:p>
            <a:pPr>
              <a:buAutoNum type="arabicParenR"/>
            </a:pPr>
            <a:r>
              <a:rPr lang="en-GB" sz="1800" dirty="0" smtClean="0"/>
              <a:t>Add 4 new variables (2 </a:t>
            </a:r>
            <a:r>
              <a:rPr lang="en-GB" sz="1800" dirty="0" err="1" smtClean="0"/>
              <a:t>ScalarDouble’s</a:t>
            </a:r>
            <a:r>
              <a:rPr lang="en-GB" sz="1800" dirty="0" smtClean="0"/>
              <a:t> and 2 </a:t>
            </a:r>
            <a:r>
              <a:rPr lang="en-GB" sz="1800" dirty="0" err="1" smtClean="0"/>
              <a:t>TimeSeriesDouble’s</a:t>
            </a:r>
            <a:r>
              <a:rPr lang="en-GB" sz="1800" dirty="0" smtClean="0"/>
              <a:t>)</a:t>
            </a:r>
          </a:p>
          <a:p>
            <a:pPr lvl="1">
              <a:buFont typeface="Arial" charset="0"/>
              <a:buChar char="•"/>
            </a:pPr>
            <a:r>
              <a:rPr lang="en-GB" sz="1700" dirty="0" smtClean="0"/>
              <a:t>Name </a:t>
            </a:r>
            <a:r>
              <a:rPr lang="en-GB" sz="1700" dirty="0" err="1" smtClean="0"/>
              <a:t>ScalarDouble’s</a:t>
            </a:r>
            <a:endParaRPr lang="en-GB" sz="1700" dirty="0" smtClean="0"/>
          </a:p>
          <a:p>
            <a:pPr lvl="2"/>
            <a:r>
              <a:rPr lang="en-GB" sz="1700" dirty="0" err="1" smtClean="0"/>
              <a:t>Test.SC.Input</a:t>
            </a:r>
            <a:endParaRPr lang="en-GB" sz="1700" dirty="0" smtClean="0"/>
          </a:p>
          <a:p>
            <a:pPr lvl="2"/>
            <a:r>
              <a:rPr lang="en-GB" sz="1700" dirty="0" err="1" smtClean="0"/>
              <a:t>Test.SC.Output</a:t>
            </a:r>
            <a:endParaRPr lang="en-GB" sz="1700" dirty="0" smtClean="0"/>
          </a:p>
          <a:p>
            <a:pPr lvl="1">
              <a:buFont typeface="Arial" charset="0"/>
              <a:buChar char="•"/>
            </a:pPr>
            <a:r>
              <a:rPr lang="en-GB" sz="1700" dirty="0" smtClean="0"/>
              <a:t>Name </a:t>
            </a:r>
            <a:r>
              <a:rPr lang="en-GB" sz="1700" dirty="0" err="1" smtClean="0"/>
              <a:t>TimeSeriesDouble’s</a:t>
            </a:r>
            <a:endParaRPr lang="en-GB" sz="1700" dirty="0" smtClean="0"/>
          </a:p>
          <a:p>
            <a:pPr lvl="2">
              <a:buFont typeface="Arial" charset="0"/>
              <a:buChar char="•"/>
            </a:pPr>
            <a:r>
              <a:rPr lang="en-GB" sz="1700" dirty="0" err="1" smtClean="0"/>
              <a:t>Test.TSD.Input</a:t>
            </a:r>
            <a:endParaRPr lang="en-GB" sz="1700" dirty="0" smtClean="0"/>
          </a:p>
          <a:p>
            <a:pPr lvl="2">
              <a:buFont typeface="Arial" charset="0"/>
              <a:buChar char="•"/>
            </a:pPr>
            <a:r>
              <a:rPr lang="en-GB" sz="1700" dirty="0" err="1" smtClean="0"/>
              <a:t>Test.TSD.Output</a:t>
            </a:r>
            <a:endParaRPr lang="en-GB" sz="1700" dirty="0" smtClean="0"/>
          </a:p>
          <a:p>
            <a:pPr>
              <a:buNone/>
            </a:pPr>
            <a:endParaRPr lang="en-GB" sz="1800" dirty="0" smtClean="0"/>
          </a:p>
          <a:p>
            <a:pPr>
              <a:buNone/>
            </a:pPr>
            <a:r>
              <a:rPr lang="en-GB" sz="1800" dirty="0" smtClean="0"/>
              <a:t>2) Ensure you ‘Apply’ all changes to ensure they are not lost.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FUNDAMENTAL CONCEPTS</a:t>
            </a:r>
            <a:r>
              <a:rPr lang="en-US" sz="1100" b="1" dirty="0" smtClean="0">
                <a:solidFill>
                  <a:schemeClr val="bg1"/>
                </a:solidFill>
              </a:rPr>
              <a:t/>
            </a:r>
            <a:br>
              <a:rPr lang="en-US" sz="1100" b="1" dirty="0" smtClean="0">
                <a:solidFill>
                  <a:schemeClr val="bg1"/>
                </a:solidFill>
              </a:rPr>
            </a:br>
            <a:r>
              <a:rPr lang="en-US" sz="1100" b="1" dirty="0" smtClean="0">
                <a:solidFill>
                  <a:schemeClr val="bg1"/>
                </a:solidFill>
              </a:rPr>
              <a:t/>
            </a:r>
            <a:br>
              <a:rPr lang="en-US" sz="1100" b="1" dirty="0" smtClean="0">
                <a:solidFill>
                  <a:schemeClr val="bg1"/>
                </a:solidFill>
              </a:rPr>
            </a:b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Calculation Phases</a:t>
            </a:r>
            <a:br>
              <a:rPr lang="en-US" sz="2000" b="1" dirty="0" smtClean="0">
                <a:solidFill>
                  <a:schemeClr val="bg1"/>
                </a:solidFill>
              </a:rPr>
            </a:br>
            <a:r>
              <a:rPr lang="en-US" sz="2000" b="1" dirty="0" smtClean="0">
                <a:solidFill>
                  <a:schemeClr val="bg1"/>
                </a:solidFill>
              </a:rPr>
              <a:t>Periodicity</a:t>
            </a:r>
            <a:br>
              <a:rPr lang="en-US" sz="2000" b="1" dirty="0" smtClean="0">
                <a:solidFill>
                  <a:schemeClr val="bg1"/>
                </a:solidFill>
              </a:rPr>
            </a:br>
            <a:r>
              <a:rPr lang="en-US" sz="2000" b="1" dirty="0" smtClean="0">
                <a:solidFill>
                  <a:schemeClr val="bg1"/>
                </a:solidFill>
              </a:rPr>
              <a:t>Partners &amp; Working Interests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Calculation Phases</a:t>
            </a:r>
            <a:endParaRPr lang="en-GB" dirty="0"/>
          </a:p>
        </p:txBody>
      </p:sp>
      <p:sp>
        <p:nvSpPr>
          <p:cNvPr id="3" name="Content Placeholder 2"/>
          <p:cNvSpPr>
            <a:spLocks noGrp="1"/>
          </p:cNvSpPr>
          <p:nvPr>
            <p:ph idx="1"/>
          </p:nvPr>
        </p:nvSpPr>
        <p:spPr/>
        <p:txBody>
          <a:bodyPr>
            <a:noAutofit/>
          </a:bodyPr>
          <a:lstStyle/>
          <a:p>
            <a:r>
              <a:rPr lang="en-GB" sz="1800" dirty="0" smtClean="0"/>
              <a:t>When the calculate button is clicked within a project, the calculation sequence begins. </a:t>
            </a:r>
          </a:p>
          <a:p>
            <a:endParaRPr lang="en-GB" sz="1800" dirty="0" smtClean="0"/>
          </a:p>
          <a:p>
            <a:r>
              <a:rPr lang="en-GB" sz="1800" dirty="0" smtClean="0"/>
              <a:t>The calculation sequence is divided into eight distinct phases of which only four are accessible.</a:t>
            </a:r>
          </a:p>
          <a:p>
            <a:endParaRPr lang="en-GB" sz="1800" dirty="0" smtClean="0"/>
          </a:p>
          <a:p>
            <a:r>
              <a:rPr lang="en-GB" sz="1800" dirty="0" smtClean="0"/>
              <a:t>The program will run in order through each of the eight phases calling modules sequentially as defined. </a:t>
            </a:r>
          </a:p>
          <a:p>
            <a:endParaRPr lang="en-GB" sz="1800" dirty="0" smtClean="0"/>
          </a:p>
          <a:p>
            <a:r>
              <a:rPr lang="en-GB" sz="1800" dirty="0" smtClean="0"/>
              <a:t>As each module is accessed, appropriate subroutines will be called and executed as required.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Calculation Phase Table</a:t>
            </a:r>
            <a:endParaRPr lang="en-GB" dirty="0"/>
          </a:p>
        </p:txBody>
      </p:sp>
      <p:pic>
        <p:nvPicPr>
          <p:cNvPr id="4" name="Content Placeholder 3" descr="C:\PRL\ModDevTraining\CalculationPhases.jpg"/>
          <p:cNvPicPr>
            <a:picLocks noGrp="1" noChangeAspect="1" noChangeArrowheads="1"/>
          </p:cNvPicPr>
          <p:nvPr>
            <p:ph idx="1"/>
          </p:nvPr>
        </p:nvPicPr>
        <p:blipFill>
          <a:blip r:embed="rId2" cstate="print"/>
          <a:srcRect/>
          <a:stretch>
            <a:fillRect/>
          </a:stretch>
        </p:blipFill>
        <p:spPr bwMode="auto">
          <a:xfrm>
            <a:off x="1436226" y="1600200"/>
            <a:ext cx="6271547" cy="4186238"/>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Calculation Sequence</a:t>
            </a:r>
            <a:endParaRPr lang="en-GB" dirty="0"/>
          </a:p>
        </p:txBody>
      </p:sp>
      <p:pic>
        <p:nvPicPr>
          <p:cNvPr id="4" name="Content Placeholder 3" descr="C:\Documents and Settings\avedernikova\My Documents\My Projects\PRL\Output\avedernikova\Module Writing\Resources\Images\calcs.PNG"/>
          <p:cNvPicPr>
            <a:picLocks noGrp="1"/>
          </p:cNvPicPr>
          <p:nvPr>
            <p:ph idx="1"/>
          </p:nvPr>
        </p:nvPicPr>
        <p:blipFill>
          <a:blip r:embed="rId2" cstate="print"/>
          <a:srcRect/>
          <a:stretch>
            <a:fillRect/>
          </a:stretch>
        </p:blipFill>
        <p:spPr bwMode="auto">
          <a:xfrm>
            <a:off x="1680519" y="1600200"/>
            <a:ext cx="5832389" cy="4186238"/>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Periodicity</a:t>
            </a:r>
            <a:endParaRPr lang="en-GB" dirty="0"/>
          </a:p>
        </p:txBody>
      </p:sp>
      <p:sp>
        <p:nvSpPr>
          <p:cNvPr id="3" name="Content Placeholder 2"/>
          <p:cNvSpPr>
            <a:spLocks noGrp="1"/>
          </p:cNvSpPr>
          <p:nvPr>
            <p:ph idx="1"/>
          </p:nvPr>
        </p:nvSpPr>
        <p:spPr/>
        <p:txBody>
          <a:bodyPr>
            <a:normAutofit/>
          </a:bodyPr>
          <a:lstStyle/>
          <a:p>
            <a:r>
              <a:rPr lang="en-GB" sz="1800" dirty="0" smtClean="0"/>
              <a:t>Periodicity, similar to frequency, determines periods at which Regimes are calculated. </a:t>
            </a:r>
          </a:p>
          <a:p>
            <a:endParaRPr lang="en-GB" sz="1800" dirty="0" smtClean="0"/>
          </a:p>
          <a:p>
            <a:r>
              <a:rPr lang="en-GB" sz="1800" dirty="0" smtClean="0"/>
              <a:t>The Periodicity setting is used during the </a:t>
            </a:r>
            <a:r>
              <a:rPr lang="en-GB" sz="1800" b="1" dirty="0" smtClean="0"/>
              <a:t>Before Economic Limit </a:t>
            </a:r>
            <a:r>
              <a:rPr lang="en-GB" sz="1800" dirty="0" smtClean="0"/>
              <a:t>and </a:t>
            </a:r>
            <a:r>
              <a:rPr lang="en-GB" sz="1800" b="1" dirty="0" smtClean="0"/>
              <a:t>After Economic Limit </a:t>
            </a:r>
            <a:r>
              <a:rPr lang="en-GB" sz="1800" dirty="0" smtClean="0"/>
              <a:t>calculation phases.</a:t>
            </a:r>
          </a:p>
          <a:p>
            <a:endParaRPr lang="en-GB" sz="1800" dirty="0" smtClean="0"/>
          </a:p>
          <a:p>
            <a:r>
              <a:rPr lang="en-GB" sz="1800" dirty="0" smtClean="0"/>
              <a:t>Both these phases are defined with a loop and called for each period of the project. </a:t>
            </a:r>
          </a:p>
          <a:p>
            <a:endParaRPr lang="en-GB" sz="1800" dirty="0" smtClean="0"/>
          </a:p>
          <a:p>
            <a:r>
              <a:rPr lang="en-GB" sz="1800" dirty="0" smtClean="0"/>
              <a:t>The calculation period is referenced to qualify all </a:t>
            </a:r>
            <a:r>
              <a:rPr lang="en-GB" sz="1800" dirty="0" err="1" smtClean="0"/>
              <a:t>TimeSeries</a:t>
            </a:r>
            <a:r>
              <a:rPr lang="en-GB" sz="1800" dirty="0" smtClean="0"/>
              <a:t> variables which are commonly used in the PRL modules.</a:t>
            </a:r>
            <a:endParaRPr lang="en-GB"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Aims of the Course	</a:t>
            </a:r>
            <a:endParaRPr lang="en-GB" dirty="0"/>
          </a:p>
        </p:txBody>
      </p:sp>
      <p:sp>
        <p:nvSpPr>
          <p:cNvPr id="3" name="Content Placeholder 2"/>
          <p:cNvSpPr>
            <a:spLocks noGrp="1"/>
          </p:cNvSpPr>
          <p:nvPr>
            <p:ph idx="1"/>
          </p:nvPr>
        </p:nvSpPr>
        <p:spPr/>
        <p:txBody>
          <a:bodyPr>
            <a:normAutofit/>
          </a:bodyPr>
          <a:lstStyle/>
          <a:p>
            <a:r>
              <a:rPr lang="en-GB" sz="1800" dirty="0" smtClean="0"/>
              <a:t>Take users of CASH through basics of module writing.</a:t>
            </a:r>
          </a:p>
          <a:p>
            <a:endParaRPr lang="en-GB" sz="1800" dirty="0" smtClean="0"/>
          </a:p>
          <a:p>
            <a:r>
              <a:rPr lang="en-GB" sz="1800" dirty="0" smtClean="0"/>
              <a:t>Understand how the framework works with the module suite.</a:t>
            </a:r>
          </a:p>
          <a:p>
            <a:endParaRPr lang="en-GB" sz="1800" dirty="0" smtClean="0"/>
          </a:p>
          <a:p>
            <a:r>
              <a:rPr lang="en-GB" sz="1800" dirty="0" smtClean="0"/>
              <a:t>Develop a solid understanding of how to create and customize modules.</a:t>
            </a:r>
          </a:p>
          <a:p>
            <a:endParaRPr lang="en-GB" sz="1800" dirty="0" smtClean="0"/>
          </a:p>
          <a:p>
            <a:r>
              <a:rPr lang="en-GB" sz="1800" dirty="0" smtClean="0"/>
              <a:t>Work with standard and Palantir variable and data types.</a:t>
            </a:r>
          </a:p>
          <a:p>
            <a:endParaRPr lang="en-GB" sz="1800" dirty="0" smtClean="0"/>
          </a:p>
          <a:p>
            <a:r>
              <a:rPr lang="en-GB" sz="1800" dirty="0" smtClean="0"/>
              <a:t>Navigate around and utilize the development environment and tools.</a:t>
            </a:r>
          </a:p>
          <a:p>
            <a:endParaRPr lang="en-GB" sz="1800" dirty="0" smtClean="0"/>
          </a:p>
          <a:p>
            <a:r>
              <a:rPr lang="en-GB" sz="1800" dirty="0" smtClean="0"/>
              <a:t>Error tracking, resolution and testing using debugging.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Partners &amp; Working Interests</a:t>
            </a:r>
            <a:endParaRPr lang="en-GB" dirty="0"/>
          </a:p>
        </p:txBody>
      </p:sp>
      <p:sp>
        <p:nvSpPr>
          <p:cNvPr id="3" name="Content Placeholder 2"/>
          <p:cNvSpPr>
            <a:spLocks noGrp="1"/>
          </p:cNvSpPr>
          <p:nvPr>
            <p:ph idx="1"/>
          </p:nvPr>
        </p:nvSpPr>
        <p:spPr/>
        <p:txBody>
          <a:bodyPr>
            <a:normAutofit fontScale="55000" lnSpcReduction="20000"/>
          </a:bodyPr>
          <a:lstStyle/>
          <a:p>
            <a:r>
              <a:rPr lang="en-GB" b="1" dirty="0" smtClean="0"/>
              <a:t>Scalar</a:t>
            </a:r>
            <a:r>
              <a:rPr lang="en-GB" dirty="0" smtClean="0"/>
              <a:t> and </a:t>
            </a:r>
            <a:r>
              <a:rPr lang="en-GB" b="1" dirty="0" err="1" smtClean="0"/>
              <a:t>TimeSeries</a:t>
            </a:r>
            <a:r>
              <a:rPr lang="en-GB" dirty="0" smtClean="0"/>
              <a:t> variables are both indexed by a partner argument. </a:t>
            </a:r>
          </a:p>
          <a:p>
            <a:endParaRPr lang="en-GB" dirty="0" smtClean="0"/>
          </a:p>
          <a:p>
            <a:r>
              <a:rPr lang="en-GB" dirty="0" smtClean="0"/>
              <a:t>The partner argument determines the partner for which a value is being assigned or accessed. </a:t>
            </a:r>
          </a:p>
          <a:p>
            <a:endParaRPr lang="en-GB" dirty="0" smtClean="0"/>
          </a:p>
          <a:p>
            <a:r>
              <a:rPr lang="en-GB" dirty="0" smtClean="0"/>
              <a:t>The working interest for any specified partner is determined in the project document. </a:t>
            </a:r>
          </a:p>
          <a:p>
            <a:endParaRPr lang="en-GB" dirty="0" smtClean="0"/>
          </a:p>
          <a:p>
            <a:r>
              <a:rPr lang="en-GB" dirty="0" smtClean="0"/>
              <a:t>As shown in the calculation sequence diagram, a gross pass is executed first to determine project values. </a:t>
            </a:r>
          </a:p>
          <a:p>
            <a:endParaRPr lang="en-GB" dirty="0" smtClean="0"/>
          </a:p>
          <a:p>
            <a:r>
              <a:rPr lang="en-GB" dirty="0" smtClean="0"/>
              <a:t>Beyond this, individual partner values are calculated as CASH runs through the calculation sequence applying the predetermined percentage.</a:t>
            </a:r>
          </a:p>
          <a:p>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WORKING WITH MODULES</a:t>
            </a:r>
            <a:br>
              <a:rPr lang="en-US" b="1" u="sng" dirty="0" smtClean="0">
                <a:solidFill>
                  <a:schemeClr val="bg1"/>
                </a:solidFill>
              </a:rPr>
            </a:br>
            <a:r>
              <a:rPr lang="en-US" sz="2000" b="1" dirty="0" smtClean="0">
                <a:solidFill>
                  <a:schemeClr val="bg1"/>
                </a:solidFill>
              </a:rPr>
              <a:t>Adding, Deleting &amp; Copying Modules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a Module</a:t>
            </a:r>
            <a:endParaRPr lang="en-GB" dirty="0"/>
          </a:p>
        </p:txBody>
      </p:sp>
      <p:sp>
        <p:nvSpPr>
          <p:cNvPr id="3" name="Content Placeholder 2"/>
          <p:cNvSpPr>
            <a:spLocks noGrp="1"/>
          </p:cNvSpPr>
          <p:nvPr>
            <p:ph idx="1"/>
          </p:nvPr>
        </p:nvSpPr>
        <p:spPr/>
        <p:txBody>
          <a:bodyPr>
            <a:normAutofit/>
          </a:bodyPr>
          <a:lstStyle/>
          <a:p>
            <a:r>
              <a:rPr lang="en-GB" sz="1800" dirty="0" smtClean="0"/>
              <a:t>To add a new module, click on the </a:t>
            </a:r>
            <a:r>
              <a:rPr lang="en-GB" sz="1800" b="1" dirty="0" smtClean="0"/>
              <a:t>Add </a:t>
            </a:r>
            <a:r>
              <a:rPr lang="en-GB" sz="1800" dirty="0" smtClean="0"/>
              <a:t>button</a:t>
            </a:r>
            <a:r>
              <a:rPr lang="en-GB" sz="1800" b="1" dirty="0" smtClean="0"/>
              <a:t>.</a:t>
            </a:r>
          </a:p>
          <a:p>
            <a:endParaRPr lang="en-GB" sz="1800" b="1" dirty="0" smtClean="0"/>
          </a:p>
          <a:p>
            <a:r>
              <a:rPr lang="en-GB" sz="1600" dirty="0" smtClean="0"/>
              <a:t>The dialog below allows you to customize the module as required.</a:t>
            </a:r>
            <a:endParaRPr lang="en-GB" sz="18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641" y="2661764"/>
            <a:ext cx="4975654" cy="3300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 Types</a:t>
            </a:r>
            <a:endParaRPr lang="en-GB" dirty="0"/>
          </a:p>
        </p:txBody>
      </p:sp>
      <p:sp>
        <p:nvSpPr>
          <p:cNvPr id="3" name="Content Placeholder 2"/>
          <p:cNvSpPr>
            <a:spLocks noGrp="1"/>
          </p:cNvSpPr>
          <p:nvPr>
            <p:ph idx="1"/>
          </p:nvPr>
        </p:nvSpPr>
        <p:spPr/>
        <p:txBody>
          <a:bodyPr>
            <a:normAutofit/>
          </a:bodyPr>
          <a:lstStyle/>
          <a:p>
            <a:r>
              <a:rPr lang="en-GB" sz="1800" b="1" dirty="0" smtClean="0"/>
              <a:t>INPUT VARIABLES </a:t>
            </a:r>
            <a:r>
              <a:rPr lang="en-GB" sz="1800" dirty="0" smtClean="0"/>
              <a:t>= Act as a source variable for a module</a:t>
            </a:r>
          </a:p>
          <a:p>
            <a:endParaRPr lang="en-GB" sz="1800" dirty="0" smtClean="0"/>
          </a:p>
          <a:p>
            <a:r>
              <a:rPr lang="en-GB" sz="1800" b="1" dirty="0" smtClean="0"/>
              <a:t>OUTPUT VARIABLES </a:t>
            </a:r>
            <a:r>
              <a:rPr lang="en-GB" sz="1800" dirty="0" smtClean="0"/>
              <a:t>= Act as a result variable for a module </a:t>
            </a:r>
          </a:p>
          <a:p>
            <a:endParaRPr lang="en-GB" sz="1800" dirty="0" smtClean="0"/>
          </a:p>
          <a:p>
            <a:r>
              <a:rPr lang="en-GB" sz="1800" b="1" dirty="0" smtClean="0"/>
              <a:t>INPUT/OUTPUT VARIABLES </a:t>
            </a:r>
            <a:r>
              <a:rPr lang="en-GB" sz="1800" dirty="0" smtClean="0"/>
              <a:t>= Act as both source and result variables</a:t>
            </a:r>
          </a:p>
          <a:p>
            <a:pPr lvl="1"/>
            <a:r>
              <a:rPr lang="en-GB" sz="1600" dirty="0" smtClean="0"/>
              <a:t>These variables are often used when a module takes an input and modifies it for use by other modules.</a:t>
            </a:r>
          </a:p>
          <a:p>
            <a:endParaRPr lang="en-GB" sz="1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871" y="4154574"/>
            <a:ext cx="6439574" cy="540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a Variable</a:t>
            </a:r>
            <a:endParaRPr lang="en-GB" dirty="0"/>
          </a:p>
        </p:txBody>
      </p:sp>
      <p:sp>
        <p:nvSpPr>
          <p:cNvPr id="3" name="Content Placeholder 2"/>
          <p:cNvSpPr>
            <a:spLocks noGrp="1"/>
          </p:cNvSpPr>
          <p:nvPr>
            <p:ph idx="1"/>
          </p:nvPr>
        </p:nvSpPr>
        <p:spPr/>
        <p:txBody>
          <a:bodyPr>
            <a:normAutofit/>
          </a:bodyPr>
          <a:lstStyle/>
          <a:p>
            <a:r>
              <a:rPr lang="en-GB" sz="1800" dirty="0" smtClean="0"/>
              <a:t>Select the variable type by switching to the appropriate tab and click on the Add Variable button.</a:t>
            </a:r>
            <a:endParaRPr lang="en-GB" sz="1800" b="1" dirty="0" smtClean="0"/>
          </a:p>
          <a:p>
            <a:endParaRPr lang="en-GB" sz="1800" b="1"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641" y="2345791"/>
            <a:ext cx="5352689" cy="3550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256" y="3260642"/>
            <a:ext cx="2612894" cy="3142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 Variable Settings</a:t>
            </a:r>
            <a:endParaRPr lang="en-GB" dirty="0"/>
          </a:p>
        </p:txBody>
      </p:sp>
      <p:pic>
        <p:nvPicPr>
          <p:cNvPr id="4" name="Picture 2" descr="C:\PRL\ModDevTraining\VariableSettings.jpg"/>
          <p:cNvPicPr>
            <a:picLocks noGrp="1" noChangeAspect="1" noChangeArrowheads="1"/>
          </p:cNvPicPr>
          <p:nvPr>
            <p:ph idx="1"/>
          </p:nvPr>
        </p:nvPicPr>
        <p:blipFill>
          <a:blip r:embed="rId2" cstate="print"/>
          <a:srcRect/>
          <a:stretch>
            <a:fillRect/>
          </a:stretch>
        </p:blipFill>
        <p:spPr bwMode="auto">
          <a:xfrm>
            <a:off x="1885767" y="1600200"/>
            <a:ext cx="5372466" cy="4186238"/>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a Module </a:t>
            </a:r>
            <a:r>
              <a:rPr lang="en-GB" sz="2500" dirty="0" smtClean="0"/>
              <a:t>(continued)</a:t>
            </a:r>
            <a:endParaRPr lang="en-GB" sz="2500" dirty="0"/>
          </a:p>
        </p:txBody>
      </p:sp>
      <p:sp>
        <p:nvSpPr>
          <p:cNvPr id="3" name="Content Placeholder 2"/>
          <p:cNvSpPr>
            <a:spLocks noGrp="1"/>
          </p:cNvSpPr>
          <p:nvPr>
            <p:ph idx="1"/>
          </p:nvPr>
        </p:nvSpPr>
        <p:spPr/>
        <p:txBody>
          <a:bodyPr>
            <a:normAutofit/>
          </a:bodyPr>
          <a:lstStyle/>
          <a:p>
            <a:r>
              <a:rPr lang="en-GB" sz="1800" dirty="0" smtClean="0"/>
              <a:t>Clicking </a:t>
            </a:r>
            <a:r>
              <a:rPr lang="en-GB" sz="1800" b="1" dirty="0" smtClean="0"/>
              <a:t>Apply </a:t>
            </a:r>
            <a:r>
              <a:rPr lang="en-GB" sz="1800" dirty="0" smtClean="0"/>
              <a:t>or</a:t>
            </a:r>
            <a:r>
              <a:rPr lang="en-GB" sz="1800" b="1" dirty="0" smtClean="0"/>
              <a:t> OK </a:t>
            </a:r>
            <a:r>
              <a:rPr lang="en-GB" sz="1800" dirty="0" smtClean="0"/>
              <a:t>will add the new module to the hierarchy and display the module and designer files in the Project Explorer.</a:t>
            </a:r>
          </a:p>
          <a:p>
            <a:endParaRPr lang="en-GB" sz="1800" b="1" dirty="0" smtClean="0"/>
          </a:p>
          <a:p>
            <a:r>
              <a:rPr lang="en-GB" sz="1800" dirty="0" smtClean="0"/>
              <a:t>Although added to the hierarchy, the new </a:t>
            </a:r>
          </a:p>
          <a:p>
            <a:pPr marL="0" indent="0">
              <a:buNone/>
            </a:pPr>
            <a:r>
              <a:rPr lang="en-GB" sz="1800" dirty="0"/>
              <a:t>	</a:t>
            </a:r>
            <a:r>
              <a:rPr lang="en-GB" sz="1800" dirty="0" smtClean="0"/>
              <a:t>module has not yet been added to the </a:t>
            </a:r>
          </a:p>
          <a:p>
            <a:pPr marL="0" indent="0">
              <a:buNone/>
            </a:pPr>
            <a:r>
              <a:rPr lang="en-GB" sz="1800" dirty="0"/>
              <a:t>	</a:t>
            </a:r>
            <a:r>
              <a:rPr lang="en-GB" sz="1800" dirty="0" smtClean="0"/>
              <a:t>database. To do this click the </a:t>
            </a:r>
          </a:p>
          <a:p>
            <a:pPr marL="0" indent="0">
              <a:buNone/>
            </a:pPr>
            <a:r>
              <a:rPr lang="en-GB" sz="1800" b="1" dirty="0"/>
              <a:t>	</a:t>
            </a:r>
            <a:r>
              <a:rPr lang="en-GB" sz="1800" b="1" dirty="0" smtClean="0"/>
              <a:t>Apply Changes</a:t>
            </a:r>
            <a:r>
              <a:rPr lang="en-GB" sz="1800" dirty="0" smtClean="0"/>
              <a:t> button on the Palantir </a:t>
            </a:r>
          </a:p>
          <a:p>
            <a:pPr marL="0" indent="0">
              <a:buNone/>
            </a:pPr>
            <a:r>
              <a:rPr lang="en-GB" sz="1800" dirty="0"/>
              <a:t>	</a:t>
            </a:r>
            <a:r>
              <a:rPr lang="en-GB" sz="1800" dirty="0" smtClean="0"/>
              <a:t>Toolbar.</a:t>
            </a:r>
          </a:p>
        </p:txBody>
      </p:sp>
      <p:pic>
        <p:nvPicPr>
          <p:cNvPr id="9" name="Picture 9"/>
          <p:cNvPicPr>
            <a:picLocks noChangeAspect="1" noChangeArrowheads="1"/>
          </p:cNvPicPr>
          <p:nvPr/>
        </p:nvPicPr>
        <p:blipFill>
          <a:blip r:embed="rId2"/>
          <a:srcRect/>
          <a:stretch>
            <a:fillRect/>
          </a:stretch>
        </p:blipFill>
        <p:spPr bwMode="auto">
          <a:xfrm>
            <a:off x="6679707" y="5204118"/>
            <a:ext cx="271510" cy="254541"/>
          </a:xfrm>
          <a:prstGeom prst="rect">
            <a:avLst/>
          </a:prstGeom>
          <a:noFill/>
          <a:ln w="9525">
            <a:noFill/>
            <a:miter lim="800000"/>
            <a:headEnd/>
            <a:tailEnd/>
          </a:ln>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000" y="2276915"/>
            <a:ext cx="2067616" cy="4015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51953"/>
            <a:ext cx="4975654" cy="3300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smtClean="0"/>
              <a:t>Module Settings</a:t>
            </a:r>
            <a:endParaRPr lang="en-GB" sz="2500" dirty="0"/>
          </a:p>
        </p:txBody>
      </p:sp>
      <p:pic>
        <p:nvPicPr>
          <p:cNvPr id="9" name="Picture 9"/>
          <p:cNvPicPr>
            <a:picLocks noChangeAspect="1" noChangeArrowheads="1"/>
          </p:cNvPicPr>
          <p:nvPr/>
        </p:nvPicPr>
        <p:blipFill>
          <a:blip r:embed="rId3"/>
          <a:srcRect/>
          <a:stretch>
            <a:fillRect/>
          </a:stretch>
        </p:blipFill>
        <p:spPr bwMode="auto">
          <a:xfrm>
            <a:off x="6679707" y="5204118"/>
            <a:ext cx="271510" cy="254541"/>
          </a:xfrm>
          <a:prstGeom prst="rect">
            <a:avLst/>
          </a:prstGeom>
          <a:noFill/>
          <a:ln w="9525">
            <a:noFill/>
            <a:miter lim="800000"/>
            <a:headEnd/>
            <a:tailEnd/>
          </a:ln>
        </p:spPr>
      </p:pic>
      <p:pic>
        <p:nvPicPr>
          <p:cNvPr id="8" name="Picture 10"/>
          <p:cNvPicPr>
            <a:picLocks noChangeAspect="1" noChangeArrowheads="1"/>
          </p:cNvPicPr>
          <p:nvPr/>
        </p:nvPicPr>
        <p:blipFill>
          <a:blip r:embed="rId4"/>
          <a:srcRect/>
          <a:stretch>
            <a:fillRect/>
          </a:stretch>
        </p:blipFill>
        <p:spPr bwMode="auto">
          <a:xfrm>
            <a:off x="2608318" y="3141322"/>
            <a:ext cx="6117644" cy="30020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WORKED EXAMPLE 02</a:t>
            </a: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Adding a New Module and Using the Module Editor</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02</a:t>
            </a:r>
            <a:br>
              <a:rPr lang="en-GB" dirty="0" smtClean="0"/>
            </a:br>
            <a:r>
              <a:rPr lang="en-GB" sz="2000" dirty="0" smtClean="0"/>
              <a:t>Adding a new module to your database.</a:t>
            </a:r>
            <a:endParaRPr lang="en-GB" dirty="0"/>
          </a:p>
        </p:txBody>
      </p:sp>
      <p:sp>
        <p:nvSpPr>
          <p:cNvPr id="3" name="Content Placeholder 2"/>
          <p:cNvSpPr>
            <a:spLocks noGrp="1"/>
          </p:cNvSpPr>
          <p:nvPr>
            <p:ph idx="1"/>
          </p:nvPr>
        </p:nvSpPr>
        <p:spPr/>
        <p:txBody>
          <a:bodyPr>
            <a:normAutofit lnSpcReduction="10000"/>
          </a:bodyPr>
          <a:lstStyle/>
          <a:p>
            <a:pPr>
              <a:buNone/>
            </a:pPr>
            <a:r>
              <a:rPr lang="en-GB" sz="1800" dirty="0" smtClean="0"/>
              <a:t>Use the Module Editor Window to:</a:t>
            </a:r>
          </a:p>
          <a:p>
            <a:pPr>
              <a:buAutoNum type="arabicParenR"/>
            </a:pPr>
            <a:r>
              <a:rPr lang="en-GB" sz="1800" dirty="0" smtClean="0"/>
              <a:t>Add a new module with the following features:</a:t>
            </a:r>
          </a:p>
          <a:p>
            <a:pPr lvl="1">
              <a:buFont typeface="Arial" charset="0"/>
              <a:buChar char="•"/>
            </a:pPr>
            <a:r>
              <a:rPr lang="en-GB" sz="1600" dirty="0" smtClean="0"/>
              <a:t>Name = </a:t>
            </a:r>
            <a:r>
              <a:rPr lang="en-GB" sz="1600" dirty="0" err="1" smtClean="0"/>
              <a:t>TestModule</a:t>
            </a:r>
            <a:endParaRPr lang="en-GB" sz="1600" dirty="0" smtClean="0"/>
          </a:p>
          <a:p>
            <a:pPr lvl="1">
              <a:buFont typeface="Arial" charset="0"/>
              <a:buChar char="•"/>
            </a:pPr>
            <a:r>
              <a:rPr lang="en-GB" sz="1600" dirty="0" smtClean="0"/>
              <a:t>Financial Module Base = </a:t>
            </a:r>
            <a:r>
              <a:rPr lang="en-GB" sz="1600" dirty="0" err="1" smtClean="0"/>
              <a:t>ModuleBase</a:t>
            </a:r>
            <a:endParaRPr lang="en-GB" sz="1600" dirty="0" smtClean="0"/>
          </a:p>
          <a:p>
            <a:pPr lvl="1">
              <a:buFont typeface="Arial" charset="0"/>
              <a:buChar char="•"/>
            </a:pPr>
            <a:r>
              <a:rPr lang="en-GB" sz="1600" dirty="0" smtClean="0"/>
              <a:t>Friendly Name = Test Module</a:t>
            </a:r>
          </a:p>
          <a:p>
            <a:pPr>
              <a:buNone/>
            </a:pPr>
            <a:endParaRPr lang="en-GB" sz="1800" dirty="0" smtClean="0"/>
          </a:p>
          <a:p>
            <a:pPr>
              <a:buNone/>
            </a:pPr>
            <a:r>
              <a:rPr lang="en-GB" sz="1800" dirty="0" smtClean="0"/>
              <a:t>2) Add 3 input, 3 output and 3 input/output variables of your choice with settings as you require.</a:t>
            </a:r>
          </a:p>
          <a:p>
            <a:pPr>
              <a:buNone/>
            </a:pPr>
            <a:endParaRPr lang="en-GB" sz="1800" dirty="0" smtClean="0"/>
          </a:p>
          <a:p>
            <a:pPr>
              <a:buNone/>
            </a:pPr>
            <a:r>
              <a:rPr lang="en-GB" sz="1800" dirty="0" smtClean="0"/>
              <a:t>3) Close the Module Editor Window (first click </a:t>
            </a:r>
            <a:r>
              <a:rPr lang="en-GB" sz="1800" b="1" dirty="0" smtClean="0"/>
              <a:t>Apply) </a:t>
            </a:r>
            <a:r>
              <a:rPr lang="en-GB" sz="1800" dirty="0" smtClean="0"/>
              <a:t>and Apply your change to the database.</a:t>
            </a:r>
          </a:p>
          <a:p>
            <a:pPr>
              <a:buNone/>
            </a:pPr>
            <a:endParaRPr lang="en-GB" sz="1800" b="1" dirty="0" smtClean="0"/>
          </a:p>
          <a:p>
            <a:pPr>
              <a:buNone/>
            </a:pPr>
            <a:r>
              <a:rPr lang="en-GB" sz="1800" dirty="0" smtClean="0"/>
              <a:t>4) Close SharpDevelop and open any regime, add your newly created module to the regime.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195" y="3718772"/>
            <a:ext cx="4489622" cy="2311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smtClean="0"/>
              <a:t>PRL Cash Regimes</a:t>
            </a:r>
            <a:endParaRPr lang="en-GB" dirty="0"/>
          </a:p>
        </p:txBody>
      </p:sp>
      <p:sp>
        <p:nvSpPr>
          <p:cNvPr id="3" name="Content Placeholder 2"/>
          <p:cNvSpPr>
            <a:spLocks noGrp="1"/>
          </p:cNvSpPr>
          <p:nvPr>
            <p:ph idx="1"/>
          </p:nvPr>
        </p:nvSpPr>
        <p:spPr/>
        <p:txBody>
          <a:bodyPr>
            <a:normAutofit/>
          </a:bodyPr>
          <a:lstStyle/>
          <a:p>
            <a:pPr>
              <a:lnSpc>
                <a:spcPct val="100000"/>
              </a:lnSpc>
            </a:pPr>
            <a:r>
              <a:rPr lang="en-GB" sz="1800" dirty="0" smtClean="0"/>
              <a:t>Each CASH Regime is made up of one or more Modules</a:t>
            </a:r>
          </a:p>
          <a:p>
            <a:pPr>
              <a:lnSpc>
                <a:spcPct val="100000"/>
              </a:lnSpc>
            </a:pPr>
            <a:endParaRPr lang="en-GB" sz="1800" dirty="0" smtClean="0"/>
          </a:p>
          <a:p>
            <a:pPr>
              <a:lnSpc>
                <a:spcPct val="100000"/>
              </a:lnSpc>
            </a:pPr>
            <a:r>
              <a:rPr lang="en-GB" sz="1800" dirty="0" smtClean="0"/>
              <a:t>Modules can be dropped onto the designer from the ‘Modules Pane’</a:t>
            </a:r>
          </a:p>
          <a:p>
            <a:pPr>
              <a:lnSpc>
                <a:spcPct val="100000"/>
              </a:lnSpc>
            </a:pPr>
            <a:endParaRPr lang="en-GB" sz="1800" dirty="0" smtClean="0"/>
          </a:p>
          <a:p>
            <a:pPr>
              <a:lnSpc>
                <a:spcPct val="100000"/>
              </a:lnSpc>
            </a:pPr>
            <a:r>
              <a:rPr lang="en-GB" sz="1800" dirty="0" smtClean="0"/>
              <a:t>Each module in the ‘Modules Pane’ is available for review or edit via the Module Editing Suite (Sharp Develop)</a:t>
            </a:r>
          </a:p>
          <a:p>
            <a:pPr>
              <a:lnSpc>
                <a:spcPct val="100000"/>
              </a:lnSpc>
            </a:pPr>
            <a:endParaRPr lang="en-GB" sz="1800" dirty="0" smtClean="0"/>
          </a:p>
          <a:p>
            <a:pPr>
              <a:lnSpc>
                <a:spcPct val="100000"/>
              </a:lnSpc>
            </a:pPr>
            <a:r>
              <a:rPr lang="en-GB" sz="1800" dirty="0" smtClean="0"/>
              <a:t>At calculation time modules are </a:t>
            </a:r>
          </a:p>
          <a:p>
            <a:pPr>
              <a:lnSpc>
                <a:spcPct val="100000"/>
              </a:lnSpc>
              <a:buNone/>
            </a:pPr>
            <a:r>
              <a:rPr lang="en-GB" sz="1800" dirty="0" smtClean="0"/>
              <a:t>	called/executed in a specific order </a:t>
            </a:r>
          </a:p>
          <a:p>
            <a:pPr>
              <a:lnSpc>
                <a:spcPct val="100000"/>
              </a:lnSpc>
              <a:buNone/>
            </a:pPr>
            <a:r>
              <a:rPr lang="en-GB" sz="1800" dirty="0" smtClean="0"/>
              <a:t>	Top – Down / Left - Right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Copying Modules</a:t>
            </a:r>
            <a:endParaRPr lang="en-GB" dirty="0"/>
          </a:p>
        </p:txBody>
      </p:sp>
      <p:sp>
        <p:nvSpPr>
          <p:cNvPr id="3" name="Content Placeholder 2"/>
          <p:cNvSpPr>
            <a:spLocks noGrp="1"/>
          </p:cNvSpPr>
          <p:nvPr>
            <p:ph idx="1"/>
          </p:nvPr>
        </p:nvSpPr>
        <p:spPr/>
        <p:txBody>
          <a:bodyPr>
            <a:normAutofit/>
          </a:bodyPr>
          <a:lstStyle/>
          <a:p>
            <a:r>
              <a:rPr lang="en-GB" sz="1800" dirty="0" smtClean="0"/>
              <a:t>As a user you may find there is a greater need to copy and customize modules then create a module from scratch.</a:t>
            </a:r>
          </a:p>
          <a:p>
            <a:endParaRPr lang="en-GB" sz="1800" dirty="0" smtClean="0"/>
          </a:p>
          <a:p>
            <a:r>
              <a:rPr lang="en-GB" sz="1800" dirty="0" smtClean="0"/>
              <a:t>The process for this is simple.</a:t>
            </a:r>
          </a:p>
          <a:p>
            <a:pPr lvl="1"/>
            <a:r>
              <a:rPr lang="en-GB" sz="1600" dirty="0" smtClean="0"/>
              <a:t>Click the ‘Copy Existing Item’ button from the Palantir Toolbar</a:t>
            </a:r>
          </a:p>
          <a:p>
            <a:pPr lvl="1"/>
            <a:endParaRPr lang="en-GB" sz="1000" dirty="0" smtClean="0"/>
          </a:p>
          <a:p>
            <a:pPr lvl="1"/>
            <a:r>
              <a:rPr lang="en-GB" sz="1600" dirty="0" smtClean="0"/>
              <a:t>Update the Copy Module dialog with the settings for your new module</a:t>
            </a:r>
          </a:p>
          <a:p>
            <a:pPr lvl="1"/>
            <a:endParaRPr lang="en-GB" sz="1000" dirty="0" smtClean="0"/>
          </a:p>
          <a:p>
            <a:pPr lvl="1"/>
            <a:r>
              <a:rPr lang="en-GB" sz="1600" dirty="0" smtClean="0"/>
              <a:t>Click the Copy  button to add the module to the Project Explorer</a:t>
            </a:r>
          </a:p>
          <a:p>
            <a:pPr lvl="1"/>
            <a:endParaRPr lang="en-GB" sz="1000" dirty="0" smtClean="0"/>
          </a:p>
          <a:p>
            <a:pPr lvl="1"/>
            <a:r>
              <a:rPr lang="en-GB" sz="1600" dirty="0" smtClean="0"/>
              <a:t>Apply the module to the database</a:t>
            </a:r>
            <a:endParaRPr lang="en-GB" sz="1600" b="1"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574" y="4242486"/>
            <a:ext cx="3786579" cy="2287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WORKED EXAMPLE 03</a:t>
            </a: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Copying Existing Modules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03</a:t>
            </a:r>
            <a:br>
              <a:rPr lang="en-GB" dirty="0" smtClean="0"/>
            </a:br>
            <a:r>
              <a:rPr lang="en-GB" sz="2000" dirty="0" smtClean="0"/>
              <a:t>Manually copying a module in your database.</a:t>
            </a:r>
            <a:endParaRPr lang="en-GB" dirty="0"/>
          </a:p>
        </p:txBody>
      </p:sp>
      <p:sp>
        <p:nvSpPr>
          <p:cNvPr id="3" name="Content Placeholder 2"/>
          <p:cNvSpPr>
            <a:spLocks noGrp="1"/>
          </p:cNvSpPr>
          <p:nvPr>
            <p:ph idx="1"/>
          </p:nvPr>
        </p:nvSpPr>
        <p:spPr/>
        <p:txBody>
          <a:bodyPr>
            <a:noAutofit/>
          </a:bodyPr>
          <a:lstStyle/>
          <a:p>
            <a:pPr>
              <a:buNone/>
            </a:pPr>
            <a:r>
              <a:rPr lang="en-GB" sz="1800" dirty="0" smtClean="0"/>
              <a:t>Use the SharpDevelop Project Explorer to:</a:t>
            </a:r>
          </a:p>
          <a:p>
            <a:pPr>
              <a:buAutoNum type="arabicParenR"/>
            </a:pPr>
            <a:r>
              <a:rPr lang="en-GB" sz="1800" dirty="0" smtClean="0"/>
              <a:t>Copy an existing module with the following settings:</a:t>
            </a:r>
          </a:p>
          <a:p>
            <a:pPr lvl="1">
              <a:buFont typeface="Arial" charset="0"/>
              <a:buChar char="•"/>
            </a:pPr>
            <a:r>
              <a:rPr lang="en-GB" sz="1600" dirty="0" smtClean="0"/>
              <a:t>Original Module = PRL Simple VAT</a:t>
            </a:r>
          </a:p>
          <a:p>
            <a:pPr lvl="1">
              <a:buFont typeface="Arial" charset="0"/>
              <a:buChar char="•"/>
            </a:pPr>
            <a:r>
              <a:rPr lang="en-GB" sz="1600" dirty="0" smtClean="0"/>
              <a:t>New Module Name = Palantir Tax</a:t>
            </a:r>
          </a:p>
          <a:p>
            <a:pPr lvl="1">
              <a:buFont typeface="Arial" charset="0"/>
              <a:buChar char="•"/>
            </a:pPr>
            <a:r>
              <a:rPr lang="en-GB" sz="1600" dirty="0" smtClean="0"/>
              <a:t>Financial Module Base = </a:t>
            </a:r>
            <a:r>
              <a:rPr lang="en-GB" sz="1600" dirty="0" err="1" smtClean="0"/>
              <a:t>ModuleBase</a:t>
            </a:r>
            <a:endParaRPr lang="en-GB" sz="1600" dirty="0" smtClean="0"/>
          </a:p>
          <a:p>
            <a:pPr lvl="1">
              <a:buFont typeface="Arial" charset="0"/>
              <a:buChar char="•"/>
            </a:pPr>
            <a:r>
              <a:rPr lang="en-GB" sz="1600" dirty="0" smtClean="0"/>
              <a:t>Friendly Name = Palantir Tax Module</a:t>
            </a:r>
          </a:p>
          <a:p>
            <a:pPr lvl="1">
              <a:buFont typeface="Arial" charset="0"/>
              <a:buChar char="•"/>
            </a:pPr>
            <a:r>
              <a:rPr lang="en-GB" sz="1600" dirty="0" smtClean="0"/>
              <a:t>Class Name = </a:t>
            </a:r>
            <a:r>
              <a:rPr lang="en-GB" sz="1600" dirty="0" err="1" smtClean="0"/>
              <a:t>PalantirTaxModule</a:t>
            </a:r>
            <a:endParaRPr lang="en-GB" sz="1600" dirty="0" smtClean="0"/>
          </a:p>
          <a:p>
            <a:endParaRPr lang="en-GB" sz="1800" dirty="0" smtClean="0"/>
          </a:p>
          <a:p>
            <a:pPr>
              <a:buAutoNum type="arabicParenR" startAt="2"/>
            </a:pPr>
            <a:r>
              <a:rPr lang="en-GB" sz="1800" dirty="0" smtClean="0"/>
              <a:t>Apply your change to the database and correct errors if flagged.</a:t>
            </a:r>
          </a:p>
          <a:p>
            <a:pPr>
              <a:buAutoNum type="arabicParenR" startAt="2"/>
            </a:pPr>
            <a:endParaRPr lang="en-GB" sz="1800" dirty="0" smtClean="0"/>
          </a:p>
          <a:p>
            <a:pPr>
              <a:buAutoNum type="arabicParenR" startAt="2"/>
            </a:pPr>
            <a:r>
              <a:rPr lang="en-GB" sz="1800" dirty="0" smtClean="0"/>
              <a:t>Close SharpDevelop and open any regime, add your newly created module to the regime.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Deleting Modules</a:t>
            </a:r>
            <a:endParaRPr lang="en-GB" dirty="0"/>
          </a:p>
        </p:txBody>
      </p:sp>
      <p:sp>
        <p:nvSpPr>
          <p:cNvPr id="3" name="Content Placeholder 2"/>
          <p:cNvSpPr>
            <a:spLocks noGrp="1"/>
          </p:cNvSpPr>
          <p:nvPr>
            <p:ph idx="1"/>
          </p:nvPr>
        </p:nvSpPr>
        <p:spPr/>
        <p:txBody>
          <a:bodyPr>
            <a:normAutofit/>
          </a:bodyPr>
          <a:lstStyle/>
          <a:p>
            <a:r>
              <a:rPr lang="en-GB" sz="1800" dirty="0" smtClean="0"/>
              <a:t>Deleting a module is as simple as selecting the module you want to remove from the Modules drop-down list and clicking on the </a:t>
            </a:r>
            <a:r>
              <a:rPr lang="en-GB" sz="1800" b="1" u="sng" dirty="0" smtClean="0"/>
              <a:t>Remove</a:t>
            </a:r>
            <a:r>
              <a:rPr lang="en-GB" sz="1800" dirty="0" smtClean="0"/>
              <a:t> button.</a:t>
            </a:r>
          </a:p>
          <a:p>
            <a:endParaRPr lang="en-GB" sz="1800" dirty="0" smtClean="0"/>
          </a:p>
          <a:p>
            <a:r>
              <a:rPr lang="en-GB" sz="1800" dirty="0" smtClean="0"/>
              <a:t>The module will be deleted from the Module Suite but this change will only be visible in SharpDevelop once you click on the Apply or OK button in the Modules Editor window.</a:t>
            </a:r>
          </a:p>
          <a:p>
            <a:endParaRPr lang="en-GB" sz="1800" dirty="0" smtClean="0"/>
          </a:p>
          <a:p>
            <a:r>
              <a:rPr lang="en-GB" sz="1800" b="1" dirty="0" smtClean="0"/>
              <a:t>NOTE: Removing a module from the Module Suite can have a profound effect if the deleted module is used by one or more Regimes.</a:t>
            </a:r>
          </a:p>
          <a:p>
            <a:endParaRPr lang="en-GB" sz="1800" dirty="0" smtClean="0"/>
          </a:p>
          <a:p>
            <a:r>
              <a:rPr lang="en-GB" sz="1800" dirty="0" smtClean="0"/>
              <a:t>If you delete a module in </a:t>
            </a:r>
            <a:r>
              <a:rPr lang="en-GB" sz="1800" dirty="0"/>
              <a:t>SharpDevelop without </a:t>
            </a:r>
            <a:r>
              <a:rPr lang="en-GB" sz="1800" dirty="0" smtClean="0"/>
              <a:t>first removing it from Regimes, all Regimes that use that module will stop functioning and a warning will be displayed when you try to open a broken Regime.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MODULE CODE</a:t>
            </a:r>
            <a:br>
              <a:rPr lang="en-US" b="1" u="sng" dirty="0" smtClean="0">
                <a:solidFill>
                  <a:schemeClr val="bg1"/>
                </a:solidFill>
              </a:rPr>
            </a:br>
            <a:r>
              <a:rPr lang="en-US" sz="2000" b="1" dirty="0" smtClean="0">
                <a:solidFill>
                  <a:schemeClr val="bg1"/>
                </a:solidFill>
              </a:rPr>
              <a:t>Features of the Code</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Partial Classes</a:t>
            </a:r>
            <a:endParaRPr lang="en-GB" dirty="0"/>
          </a:p>
        </p:txBody>
      </p:sp>
      <p:sp>
        <p:nvSpPr>
          <p:cNvPr id="3" name="Content Placeholder 2"/>
          <p:cNvSpPr>
            <a:spLocks noGrp="1"/>
          </p:cNvSpPr>
          <p:nvPr>
            <p:ph idx="1"/>
          </p:nvPr>
        </p:nvSpPr>
        <p:spPr/>
        <p:txBody>
          <a:bodyPr>
            <a:normAutofit/>
          </a:bodyPr>
          <a:lstStyle/>
          <a:p>
            <a:r>
              <a:rPr lang="en-GB" sz="1800" dirty="0" smtClean="0"/>
              <a:t>Each module within the PRL is broken down into two distinct components:</a:t>
            </a:r>
          </a:p>
          <a:p>
            <a:pPr lvl="1"/>
            <a:r>
              <a:rPr lang="en-GB" sz="1600" b="1" dirty="0" smtClean="0"/>
              <a:t>IMPLEMENTATION FILE </a:t>
            </a:r>
            <a:r>
              <a:rPr lang="en-GB" sz="1600" dirty="0" smtClean="0"/>
              <a:t>- Defines the functionality of the module.</a:t>
            </a:r>
          </a:p>
          <a:p>
            <a:pPr lvl="1"/>
            <a:r>
              <a:rPr lang="en-GB" sz="1600" b="1" dirty="0" smtClean="0"/>
              <a:t>DESIGNER FILE </a:t>
            </a:r>
            <a:r>
              <a:rPr lang="en-GB" sz="1600" dirty="0" smtClean="0"/>
              <a:t>- Contains class and variable declarations. </a:t>
            </a:r>
          </a:p>
          <a:p>
            <a:endParaRPr lang="en-GB" sz="1800" dirty="0" smtClean="0"/>
          </a:p>
          <a:p>
            <a:r>
              <a:rPr lang="en-GB" sz="1800" dirty="0" smtClean="0"/>
              <a:t>The implementation and designer files work together to define the functionality of the module. </a:t>
            </a:r>
          </a:p>
          <a:p>
            <a:endParaRPr lang="en-GB" sz="1800" dirty="0" smtClean="0"/>
          </a:p>
          <a:p>
            <a:r>
              <a:rPr lang="en-GB" sz="1800" dirty="0" smtClean="0"/>
              <a:t>Both files are linked via the </a:t>
            </a:r>
            <a:r>
              <a:rPr lang="en-GB" sz="1800" b="1" dirty="0" smtClean="0"/>
              <a:t>class declaration </a:t>
            </a:r>
            <a:r>
              <a:rPr lang="en-GB" sz="1800" dirty="0" smtClean="0"/>
              <a:t>in the designer file and the reference to the class in the source file. </a:t>
            </a:r>
          </a:p>
          <a:p>
            <a:endParaRPr lang="en-GB" sz="1800" dirty="0" smtClean="0"/>
          </a:p>
          <a:p>
            <a:r>
              <a:rPr lang="en-GB" sz="1800" dirty="0" smtClean="0"/>
              <a:t>These partial classes are therefore merged to build the class from which objects are created. </a:t>
            </a:r>
          </a:p>
          <a:p>
            <a:endParaRPr lang="en-GB" sz="1800" dirty="0" smtClean="0"/>
          </a:p>
          <a:p>
            <a:endParaRPr lang="en-GB" sz="1800" dirty="0" smtClean="0"/>
          </a:p>
          <a:p>
            <a:endParaRPr lang="en-GB" sz="1800" dirty="0" smtClean="0"/>
          </a:p>
          <a:p>
            <a:endParaRPr lang="en-GB"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Code</a:t>
            </a:r>
            <a:endParaRPr lang="en-GB" dirty="0"/>
          </a:p>
        </p:txBody>
      </p:sp>
      <p:sp>
        <p:nvSpPr>
          <p:cNvPr id="3" name="Content Placeholder 2"/>
          <p:cNvSpPr>
            <a:spLocks noGrp="1"/>
          </p:cNvSpPr>
          <p:nvPr>
            <p:ph idx="1"/>
          </p:nvPr>
        </p:nvSpPr>
        <p:spPr/>
        <p:txBody>
          <a:bodyPr>
            <a:normAutofit/>
          </a:bodyPr>
          <a:lstStyle/>
          <a:p>
            <a:r>
              <a:rPr lang="en-GB" sz="1800" dirty="0" smtClean="0"/>
              <a:t>Copyright  Information</a:t>
            </a:r>
          </a:p>
          <a:p>
            <a:endParaRPr lang="en-GB" sz="1800" dirty="0" smtClean="0"/>
          </a:p>
          <a:p>
            <a:endParaRPr lang="en-GB" sz="1800" dirty="0" smtClean="0"/>
          </a:p>
          <a:p>
            <a:r>
              <a:rPr lang="en-GB" sz="1800" dirty="0" smtClean="0"/>
              <a:t>Import  Statements</a:t>
            </a:r>
          </a:p>
          <a:p>
            <a:endParaRPr lang="en-GB" sz="1800" dirty="0" smtClean="0"/>
          </a:p>
          <a:p>
            <a:endParaRPr lang="en-GB" sz="1800" dirty="0" smtClean="0"/>
          </a:p>
          <a:p>
            <a:endParaRPr lang="en-GB" sz="1800" dirty="0" smtClean="0"/>
          </a:p>
          <a:p>
            <a:endParaRPr lang="en-GB" sz="1800" dirty="0" smtClean="0"/>
          </a:p>
          <a:p>
            <a:r>
              <a:rPr lang="en-GB" sz="1800" dirty="0" smtClean="0"/>
              <a:t>Region  Statements</a:t>
            </a:r>
          </a:p>
          <a:p>
            <a:endParaRPr lang="en-GB" sz="1800" dirty="0" smtClean="0"/>
          </a:p>
          <a:p>
            <a:endParaRPr lang="en-GB" sz="1800" dirty="0"/>
          </a:p>
        </p:txBody>
      </p:sp>
      <p:pic>
        <p:nvPicPr>
          <p:cNvPr id="10242" name="Picture 2"/>
          <p:cNvPicPr>
            <a:picLocks noChangeAspect="1" noChangeArrowheads="1"/>
          </p:cNvPicPr>
          <p:nvPr/>
        </p:nvPicPr>
        <p:blipFill>
          <a:blip r:embed="rId2"/>
          <a:srcRect/>
          <a:stretch>
            <a:fillRect/>
          </a:stretch>
        </p:blipFill>
        <p:spPr bwMode="auto">
          <a:xfrm>
            <a:off x="1700213" y="2066339"/>
            <a:ext cx="5743575" cy="171450"/>
          </a:xfrm>
          <a:prstGeom prst="rect">
            <a:avLst/>
          </a:prstGeom>
          <a:noFill/>
          <a:ln w="9525">
            <a:noFill/>
            <a:miter lim="800000"/>
            <a:headEnd/>
            <a:tailEnd/>
          </a:ln>
        </p:spPr>
      </p:pic>
      <p:pic>
        <p:nvPicPr>
          <p:cNvPr id="9" name="Picture 11"/>
          <p:cNvPicPr>
            <a:picLocks noChangeAspect="1" noChangeArrowheads="1"/>
          </p:cNvPicPr>
          <p:nvPr/>
        </p:nvPicPr>
        <p:blipFill>
          <a:blip r:embed="rId3"/>
          <a:srcRect/>
          <a:stretch>
            <a:fillRect/>
          </a:stretch>
        </p:blipFill>
        <p:spPr bwMode="auto">
          <a:xfrm>
            <a:off x="2981325" y="3029417"/>
            <a:ext cx="3181350" cy="1047750"/>
          </a:xfrm>
          <a:prstGeom prst="rect">
            <a:avLst/>
          </a:prstGeom>
          <a:noFill/>
          <a:ln w="9525">
            <a:noFill/>
            <a:miter lim="800000"/>
            <a:headEnd/>
            <a:tailEnd/>
          </a:ln>
        </p:spPr>
      </p:pic>
      <p:pic>
        <p:nvPicPr>
          <p:cNvPr id="10" name="Picture 12"/>
          <p:cNvPicPr>
            <a:picLocks noChangeAspect="1" noChangeArrowheads="1"/>
          </p:cNvPicPr>
          <p:nvPr/>
        </p:nvPicPr>
        <p:blipFill>
          <a:blip r:embed="rId4"/>
          <a:srcRect/>
          <a:stretch>
            <a:fillRect/>
          </a:stretch>
        </p:blipFill>
        <p:spPr bwMode="auto">
          <a:xfrm>
            <a:off x="2195513" y="4706152"/>
            <a:ext cx="4752975" cy="885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Code </a:t>
            </a:r>
            <a:r>
              <a:rPr lang="en-GB" sz="2500" dirty="0" smtClean="0"/>
              <a:t>(continued)</a:t>
            </a:r>
            <a:endParaRPr lang="en-GB" sz="2500" dirty="0"/>
          </a:p>
        </p:txBody>
      </p:sp>
      <p:sp>
        <p:nvSpPr>
          <p:cNvPr id="3" name="Content Placeholder 2"/>
          <p:cNvSpPr>
            <a:spLocks noGrp="1"/>
          </p:cNvSpPr>
          <p:nvPr>
            <p:ph idx="1"/>
          </p:nvPr>
        </p:nvSpPr>
        <p:spPr/>
        <p:txBody>
          <a:bodyPr>
            <a:normAutofit/>
          </a:bodyPr>
          <a:lstStyle/>
          <a:p>
            <a:r>
              <a:rPr lang="en-GB" sz="1800" dirty="0" smtClean="0"/>
              <a:t>Summary, History &amp; Version Information</a:t>
            </a:r>
          </a:p>
          <a:p>
            <a:endParaRPr lang="en-GB" sz="1800" dirty="0" smtClean="0"/>
          </a:p>
          <a:p>
            <a:endParaRPr lang="en-GB" sz="1800" dirty="0" smtClean="0"/>
          </a:p>
        </p:txBody>
      </p:sp>
      <p:pic>
        <p:nvPicPr>
          <p:cNvPr id="7" name="Picture 13"/>
          <p:cNvPicPr>
            <a:picLocks noChangeAspect="1" noChangeArrowheads="1"/>
          </p:cNvPicPr>
          <p:nvPr/>
        </p:nvPicPr>
        <p:blipFill>
          <a:blip r:embed="rId2"/>
          <a:srcRect/>
          <a:stretch>
            <a:fillRect/>
          </a:stretch>
        </p:blipFill>
        <p:spPr bwMode="auto">
          <a:xfrm>
            <a:off x="1671638" y="2188992"/>
            <a:ext cx="5800725" cy="217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Designer File</a:t>
            </a:r>
            <a:endParaRPr lang="en-GB" dirty="0"/>
          </a:p>
        </p:txBody>
      </p:sp>
      <p:sp>
        <p:nvSpPr>
          <p:cNvPr id="3" name="Content Placeholder 2"/>
          <p:cNvSpPr>
            <a:spLocks noGrp="1"/>
          </p:cNvSpPr>
          <p:nvPr>
            <p:ph idx="1"/>
          </p:nvPr>
        </p:nvSpPr>
        <p:spPr/>
        <p:txBody>
          <a:bodyPr>
            <a:normAutofit/>
          </a:bodyPr>
          <a:lstStyle/>
          <a:p>
            <a:r>
              <a:rPr lang="en-GB" sz="1800" dirty="0" smtClean="0"/>
              <a:t>The Class Definition is based on the setting entered in the Module Editor. </a:t>
            </a:r>
          </a:p>
          <a:p>
            <a:endParaRPr lang="en-GB" sz="1800" dirty="0" smtClean="0"/>
          </a:p>
          <a:p>
            <a:endParaRPr lang="en-GB" sz="1800" dirty="0"/>
          </a:p>
        </p:txBody>
      </p:sp>
      <p:pic>
        <p:nvPicPr>
          <p:cNvPr id="5" name="Picture 2" descr="C:\PRL\ModDevTraining\ClassDefinition.jpg"/>
          <p:cNvPicPr>
            <a:picLocks noChangeAspect="1" noChangeArrowheads="1"/>
          </p:cNvPicPr>
          <p:nvPr/>
        </p:nvPicPr>
        <p:blipFill>
          <a:blip r:embed="rId2" cstate="print"/>
          <a:srcRect/>
          <a:stretch>
            <a:fillRect/>
          </a:stretch>
        </p:blipFill>
        <p:spPr bwMode="auto">
          <a:xfrm>
            <a:off x="2257350" y="2945645"/>
            <a:ext cx="5372100" cy="1809750"/>
          </a:xfrm>
          <a:prstGeom prst="rect">
            <a:avLst/>
          </a:prstGeom>
          <a:noFill/>
        </p:spPr>
      </p:pic>
      <p:pic>
        <p:nvPicPr>
          <p:cNvPr id="11266" name="Picture 2"/>
          <p:cNvPicPr>
            <a:picLocks noChangeAspect="1" noChangeArrowheads="1"/>
          </p:cNvPicPr>
          <p:nvPr/>
        </p:nvPicPr>
        <p:blipFill>
          <a:blip r:embed="rId3"/>
          <a:srcRect/>
          <a:stretch>
            <a:fillRect/>
          </a:stretch>
        </p:blipFill>
        <p:spPr bwMode="auto">
          <a:xfrm>
            <a:off x="516660" y="2293661"/>
            <a:ext cx="8110680" cy="3285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Designer File</a:t>
            </a:r>
            <a:r>
              <a:rPr lang="en-GB" sz="2500" dirty="0" smtClean="0"/>
              <a:t> (continued)</a:t>
            </a:r>
            <a:endParaRPr lang="en-GB" sz="2500" dirty="0"/>
          </a:p>
        </p:txBody>
      </p:sp>
      <p:sp>
        <p:nvSpPr>
          <p:cNvPr id="3" name="Content Placeholder 2"/>
          <p:cNvSpPr>
            <a:spLocks noGrp="1"/>
          </p:cNvSpPr>
          <p:nvPr>
            <p:ph idx="1"/>
          </p:nvPr>
        </p:nvSpPr>
        <p:spPr/>
        <p:txBody>
          <a:bodyPr>
            <a:normAutofit/>
          </a:bodyPr>
          <a:lstStyle/>
          <a:p>
            <a:pPr>
              <a:buNone/>
            </a:pPr>
            <a:r>
              <a:rPr lang="en-GB" sz="1800" u="sng" dirty="0" smtClean="0"/>
              <a:t>VARIABLE DEFINTIONS</a:t>
            </a:r>
          </a:p>
          <a:p>
            <a:r>
              <a:rPr lang="en-GB" sz="1800" dirty="0" smtClean="0"/>
              <a:t>The following regions contain the module variable definitions as specified in the Module Editor:</a:t>
            </a:r>
          </a:p>
          <a:p>
            <a:pPr lvl="1"/>
            <a:r>
              <a:rPr lang="en-GB" sz="1400" b="1" dirty="0" smtClean="0"/>
              <a:t>Input Variables</a:t>
            </a:r>
            <a:r>
              <a:rPr lang="en-GB" sz="1400" dirty="0" smtClean="0"/>
              <a:t>, </a:t>
            </a:r>
          </a:p>
          <a:p>
            <a:pPr lvl="1"/>
            <a:r>
              <a:rPr lang="en-GB" sz="1400" b="1" dirty="0" smtClean="0"/>
              <a:t>Output Variables</a:t>
            </a:r>
          </a:p>
          <a:p>
            <a:pPr lvl="1"/>
            <a:r>
              <a:rPr lang="en-GB" sz="1400" b="1" dirty="0" err="1" smtClean="0"/>
              <a:t>Input/Output</a:t>
            </a:r>
            <a:r>
              <a:rPr lang="en-GB" sz="1400" b="1" dirty="0" smtClean="0"/>
              <a:t> Variables</a:t>
            </a:r>
            <a:r>
              <a:rPr lang="en-GB" sz="1400" dirty="0" smtClean="0"/>
              <a:t>.</a:t>
            </a:r>
          </a:p>
          <a:p>
            <a:endParaRPr lang="en-GB" sz="1800" dirty="0"/>
          </a:p>
        </p:txBody>
      </p:sp>
      <p:pic>
        <p:nvPicPr>
          <p:cNvPr id="7" name="Picture 3" descr="C:\PRL\ModDevTraining\VariableDefinition.jpg"/>
          <p:cNvPicPr>
            <a:picLocks noChangeAspect="1" noChangeArrowheads="1"/>
          </p:cNvPicPr>
          <p:nvPr/>
        </p:nvPicPr>
        <p:blipFill>
          <a:blip r:embed="rId2" cstate="print"/>
          <a:srcRect/>
          <a:stretch>
            <a:fillRect/>
          </a:stretch>
        </p:blipFill>
        <p:spPr bwMode="auto">
          <a:xfrm>
            <a:off x="1800225" y="4139632"/>
            <a:ext cx="5543550" cy="1657350"/>
          </a:xfrm>
          <a:prstGeom prst="rect">
            <a:avLst/>
          </a:prstGeom>
          <a:noFill/>
        </p:spPr>
      </p:pic>
      <p:pic>
        <p:nvPicPr>
          <p:cNvPr id="12290" name="Picture 2"/>
          <p:cNvPicPr>
            <a:picLocks noChangeAspect="1" noChangeArrowheads="1"/>
          </p:cNvPicPr>
          <p:nvPr/>
        </p:nvPicPr>
        <p:blipFill>
          <a:blip r:embed="rId3"/>
          <a:srcRect/>
          <a:stretch>
            <a:fillRect/>
          </a:stretch>
        </p:blipFill>
        <p:spPr bwMode="auto">
          <a:xfrm>
            <a:off x="313901" y="3526244"/>
            <a:ext cx="8516199" cy="3518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module?</a:t>
            </a:r>
            <a:endParaRPr lang="en-GB" dirty="0"/>
          </a:p>
        </p:txBody>
      </p:sp>
      <p:sp>
        <p:nvSpPr>
          <p:cNvPr id="3" name="Content Placeholder 2"/>
          <p:cNvSpPr>
            <a:spLocks noGrp="1"/>
          </p:cNvSpPr>
          <p:nvPr>
            <p:ph idx="1"/>
          </p:nvPr>
        </p:nvSpPr>
        <p:spPr/>
        <p:txBody>
          <a:bodyPr>
            <a:normAutofit fontScale="92500" lnSpcReduction="10000"/>
          </a:bodyPr>
          <a:lstStyle/>
          <a:p>
            <a:pPr>
              <a:lnSpc>
                <a:spcPct val="100000"/>
              </a:lnSpc>
            </a:pPr>
            <a:r>
              <a:rPr lang="en-GB" sz="1800" dirty="0" smtClean="0"/>
              <a:t>A module is self contained unit, which takes inputs to generate outputs.</a:t>
            </a:r>
          </a:p>
          <a:p>
            <a:pPr>
              <a:lnSpc>
                <a:spcPct val="100000"/>
              </a:lnSpc>
            </a:pPr>
            <a:endParaRPr lang="en-GB" sz="1800" dirty="0" smtClean="0"/>
          </a:p>
          <a:p>
            <a:pPr>
              <a:lnSpc>
                <a:spcPct val="100000"/>
              </a:lnSpc>
            </a:pPr>
            <a:r>
              <a:rPr lang="en-GB" sz="1800" dirty="0" smtClean="0"/>
              <a:t>Behind each module we   </a:t>
            </a:r>
          </a:p>
          <a:p>
            <a:pPr>
              <a:lnSpc>
                <a:spcPct val="100000"/>
              </a:lnSpc>
              <a:buNone/>
            </a:pPr>
            <a:r>
              <a:rPr lang="en-GB" sz="1800" dirty="0" smtClean="0"/>
              <a:t>	have underlying VB </a:t>
            </a:r>
          </a:p>
          <a:p>
            <a:pPr>
              <a:lnSpc>
                <a:spcPct val="100000"/>
              </a:lnSpc>
              <a:buNone/>
            </a:pPr>
            <a:r>
              <a:rPr lang="en-GB" sz="1800" dirty="0" smtClean="0"/>
              <a:t>	Visual Basic code to define  </a:t>
            </a:r>
          </a:p>
          <a:p>
            <a:pPr>
              <a:lnSpc>
                <a:spcPct val="100000"/>
              </a:lnSpc>
              <a:buNone/>
            </a:pPr>
            <a:r>
              <a:rPr lang="en-GB" sz="1800" dirty="0" smtClean="0"/>
              <a:t>	it’s functionality.</a:t>
            </a:r>
          </a:p>
          <a:p>
            <a:pPr>
              <a:lnSpc>
                <a:spcPct val="100000"/>
              </a:lnSpc>
            </a:pPr>
            <a:endParaRPr lang="en-GB" sz="1800" dirty="0" smtClean="0"/>
          </a:p>
          <a:p>
            <a:pPr>
              <a:lnSpc>
                <a:spcPct val="100000"/>
              </a:lnSpc>
            </a:pPr>
            <a:r>
              <a:rPr lang="en-GB" sz="1800" dirty="0" smtClean="0"/>
              <a:t>Inputs from:</a:t>
            </a:r>
          </a:p>
          <a:p>
            <a:pPr lvl="1"/>
            <a:r>
              <a:rPr lang="en-GB" sz="1400" dirty="0" smtClean="0"/>
              <a:t>Other Modules</a:t>
            </a:r>
          </a:p>
          <a:p>
            <a:pPr lvl="1"/>
            <a:r>
              <a:rPr lang="en-GB" sz="1400" dirty="0" smtClean="0"/>
              <a:t>User Entries / Projects</a:t>
            </a:r>
          </a:p>
          <a:p>
            <a:pPr lvl="1"/>
            <a:r>
              <a:rPr lang="en-GB" sz="1400" dirty="0" smtClean="0"/>
              <a:t>Contract Terms</a:t>
            </a:r>
          </a:p>
          <a:p>
            <a:pPr>
              <a:lnSpc>
                <a:spcPct val="100000"/>
              </a:lnSpc>
            </a:pPr>
            <a:endParaRPr lang="en-GB" sz="1800" dirty="0" smtClean="0"/>
          </a:p>
          <a:p>
            <a:pPr>
              <a:lnSpc>
                <a:spcPct val="100000"/>
              </a:lnSpc>
            </a:pPr>
            <a:r>
              <a:rPr lang="en-GB" sz="1800" dirty="0" smtClean="0"/>
              <a:t>Calculated Outputs:</a:t>
            </a:r>
          </a:p>
          <a:p>
            <a:pPr lvl="1"/>
            <a:r>
              <a:rPr lang="en-GB" sz="1400" dirty="0" smtClean="0"/>
              <a:t>Can be linked to modules</a:t>
            </a:r>
          </a:p>
          <a:p>
            <a:pPr lvl="1"/>
            <a:r>
              <a:rPr lang="en-GB" sz="1400" dirty="0" smtClean="0"/>
              <a:t>Used for reporting</a:t>
            </a:r>
          </a:p>
        </p:txBody>
      </p:sp>
      <p:pic>
        <p:nvPicPr>
          <p:cNvPr id="5" name="Picture 2" descr="C:\PRL\TrainingCourse\Module Links.jpg"/>
          <p:cNvPicPr>
            <a:picLocks noChangeAspect="1" noChangeArrowheads="1"/>
          </p:cNvPicPr>
          <p:nvPr/>
        </p:nvPicPr>
        <p:blipFill>
          <a:blip r:embed="rId2" cstate="print"/>
          <a:srcRect/>
          <a:stretch>
            <a:fillRect/>
          </a:stretch>
        </p:blipFill>
        <p:spPr bwMode="auto">
          <a:xfrm>
            <a:off x="3810005" y="2130437"/>
            <a:ext cx="4297171" cy="3528753"/>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Implementation File</a:t>
            </a:r>
            <a:endParaRPr lang="en-GB" dirty="0"/>
          </a:p>
        </p:txBody>
      </p:sp>
      <p:sp>
        <p:nvSpPr>
          <p:cNvPr id="3" name="Content Placeholder 2"/>
          <p:cNvSpPr>
            <a:spLocks noGrp="1"/>
          </p:cNvSpPr>
          <p:nvPr>
            <p:ph idx="1"/>
          </p:nvPr>
        </p:nvSpPr>
        <p:spPr/>
        <p:txBody>
          <a:bodyPr>
            <a:normAutofit/>
          </a:bodyPr>
          <a:lstStyle/>
          <a:p>
            <a:r>
              <a:rPr lang="en-GB" sz="1800" dirty="0" smtClean="0"/>
              <a:t>The implementation file is generated to work with the designer file. </a:t>
            </a:r>
          </a:p>
          <a:p>
            <a:endParaRPr lang="en-GB" sz="1800" dirty="0" smtClean="0"/>
          </a:p>
          <a:p>
            <a:r>
              <a:rPr lang="en-GB" sz="1800" dirty="0" smtClean="0"/>
              <a:t>The main body of the partial class is enclosed between the                  </a:t>
            </a:r>
            <a:r>
              <a:rPr lang="en-GB" sz="1800" b="1" dirty="0" smtClean="0">
                <a:solidFill>
                  <a:srgbClr val="0070C0"/>
                </a:solidFill>
                <a:latin typeface="Courier New" pitchFamily="49" charset="0"/>
                <a:cs typeface="Courier New" pitchFamily="49" charset="0"/>
              </a:rPr>
              <a:t>Public Partial Class</a:t>
            </a:r>
            <a:r>
              <a:rPr lang="en-GB" sz="1800" dirty="0" smtClean="0">
                <a:solidFill>
                  <a:schemeClr val="tx1"/>
                </a:solidFill>
              </a:rPr>
              <a:t> </a:t>
            </a:r>
            <a:r>
              <a:rPr lang="en-GB" sz="1800" dirty="0" smtClean="0"/>
              <a:t>&amp;</a:t>
            </a:r>
            <a:r>
              <a:rPr lang="en-GB" sz="1800" dirty="0" smtClean="0">
                <a:solidFill>
                  <a:schemeClr val="tx1"/>
                </a:solidFill>
              </a:rPr>
              <a:t> </a:t>
            </a:r>
            <a:r>
              <a:rPr lang="en-GB" sz="1800" b="1" dirty="0" smtClean="0">
                <a:solidFill>
                  <a:srgbClr val="0070C0"/>
                </a:solidFill>
                <a:latin typeface="Courier New" pitchFamily="49" charset="0"/>
                <a:cs typeface="Courier New" pitchFamily="49" charset="0"/>
              </a:rPr>
              <a:t>End Class</a:t>
            </a:r>
            <a:r>
              <a:rPr lang="en-GB" sz="1800" dirty="0" smtClean="0"/>
              <a:t> statements. </a:t>
            </a:r>
          </a:p>
          <a:p>
            <a:endParaRPr lang="en-GB" sz="1800" dirty="0" smtClean="0"/>
          </a:p>
          <a:p>
            <a:r>
              <a:rPr lang="en-GB" sz="1800" dirty="0" smtClean="0"/>
              <a:t>The class name specification ensures that all partial classes are bound together to define the entire class.</a:t>
            </a:r>
            <a:endParaRPr lang="en-GB" sz="1800" dirty="0"/>
          </a:p>
        </p:txBody>
      </p:sp>
      <p:pic>
        <p:nvPicPr>
          <p:cNvPr id="6" name="Picture 14"/>
          <p:cNvPicPr>
            <a:picLocks noChangeAspect="1" noChangeArrowheads="1"/>
          </p:cNvPicPr>
          <p:nvPr/>
        </p:nvPicPr>
        <p:blipFill>
          <a:blip r:embed="rId2"/>
          <a:srcRect/>
          <a:stretch>
            <a:fillRect/>
          </a:stretch>
        </p:blipFill>
        <p:spPr bwMode="auto">
          <a:xfrm>
            <a:off x="3071674" y="3957489"/>
            <a:ext cx="5615126" cy="24048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Calculation Phases</a:t>
            </a:r>
            <a:endParaRPr lang="en-GB" dirty="0"/>
          </a:p>
        </p:txBody>
      </p:sp>
      <p:sp>
        <p:nvSpPr>
          <p:cNvPr id="3" name="Content Placeholder 2"/>
          <p:cNvSpPr>
            <a:spLocks noGrp="1"/>
          </p:cNvSpPr>
          <p:nvPr>
            <p:ph idx="1"/>
          </p:nvPr>
        </p:nvSpPr>
        <p:spPr/>
        <p:txBody>
          <a:bodyPr>
            <a:normAutofit/>
          </a:bodyPr>
          <a:lstStyle/>
          <a:p>
            <a:r>
              <a:rPr lang="en-GB" sz="1800" dirty="0" smtClean="0"/>
              <a:t>The Calculation Phase subroutines are called in order during project calculation.</a:t>
            </a:r>
          </a:p>
          <a:p>
            <a:endParaRPr lang="en-GB" sz="1800" dirty="0"/>
          </a:p>
        </p:txBody>
      </p:sp>
      <p:pic>
        <p:nvPicPr>
          <p:cNvPr id="1026" name="Picture 2"/>
          <p:cNvPicPr>
            <a:picLocks noChangeAspect="1" noChangeArrowheads="1"/>
          </p:cNvPicPr>
          <p:nvPr/>
        </p:nvPicPr>
        <p:blipFill>
          <a:blip r:embed="rId2"/>
          <a:srcRect/>
          <a:stretch>
            <a:fillRect/>
          </a:stretch>
        </p:blipFill>
        <p:spPr bwMode="auto">
          <a:xfrm>
            <a:off x="1256201" y="2379904"/>
            <a:ext cx="6631598" cy="30826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&lt;</a:t>
            </a:r>
            <a:r>
              <a:rPr lang="en-GB" dirty="0" err="1" smtClean="0"/>
              <a:t>DoNotCalcMethod</a:t>
            </a:r>
            <a:r>
              <a:rPr lang="en-GB" dirty="0" smtClean="0"/>
              <a:t>()&gt;</a:t>
            </a:r>
            <a:endParaRPr lang="en-GB" dirty="0"/>
          </a:p>
        </p:txBody>
      </p:sp>
      <p:sp>
        <p:nvSpPr>
          <p:cNvPr id="3" name="Content Placeholder 2"/>
          <p:cNvSpPr>
            <a:spLocks noGrp="1"/>
          </p:cNvSpPr>
          <p:nvPr>
            <p:ph idx="1"/>
          </p:nvPr>
        </p:nvSpPr>
        <p:spPr/>
        <p:txBody>
          <a:bodyPr>
            <a:normAutofit lnSpcReduction="10000"/>
          </a:bodyPr>
          <a:lstStyle/>
          <a:p>
            <a:r>
              <a:rPr lang="en-GB" sz="1800" dirty="0" smtClean="0"/>
              <a:t>A subroutine may be prefixed by the </a:t>
            </a:r>
            <a:r>
              <a:rPr lang="en-GB" sz="1800" b="1" dirty="0" smtClean="0"/>
              <a:t>&lt;</a:t>
            </a:r>
            <a:r>
              <a:rPr lang="en-GB" sz="1800" b="1" dirty="0" err="1" smtClean="0"/>
              <a:t>DoNotCalcMethod</a:t>
            </a:r>
            <a:r>
              <a:rPr lang="en-GB" sz="1800" b="1" dirty="0" smtClean="0"/>
              <a:t>()&gt; </a:t>
            </a:r>
            <a:r>
              <a:rPr lang="en-GB" sz="1800" dirty="0" smtClean="0"/>
              <a:t>statement.</a:t>
            </a:r>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r>
              <a:rPr lang="en-GB" sz="1800" dirty="0" smtClean="0"/>
              <a:t>This statement is commonly used to confirm that the specified calculation stage can be ignored.</a:t>
            </a:r>
          </a:p>
          <a:p>
            <a:endParaRPr lang="en-GB" sz="1800" dirty="0" smtClean="0"/>
          </a:p>
          <a:p>
            <a:r>
              <a:rPr lang="en-GB" sz="1800" dirty="0" smtClean="0"/>
              <a:t>Making use of this statement may significantly speed up the project calculation.</a:t>
            </a:r>
          </a:p>
          <a:p>
            <a:endParaRPr lang="en-GB" sz="1800" dirty="0" smtClean="0"/>
          </a:p>
          <a:p>
            <a:r>
              <a:rPr lang="en-GB" sz="1800" dirty="0" smtClean="0"/>
              <a:t>Making use of this statement is not considered a mandatory requirement.</a:t>
            </a:r>
            <a:endParaRPr lang="en-GB" sz="1800" dirty="0"/>
          </a:p>
        </p:txBody>
      </p:sp>
      <p:pic>
        <p:nvPicPr>
          <p:cNvPr id="5" name="Picture 15"/>
          <p:cNvPicPr>
            <a:picLocks noChangeAspect="1" noChangeArrowheads="1"/>
          </p:cNvPicPr>
          <p:nvPr/>
        </p:nvPicPr>
        <p:blipFill>
          <a:blip r:embed="rId2"/>
          <a:srcRect/>
          <a:stretch>
            <a:fillRect/>
          </a:stretch>
        </p:blipFill>
        <p:spPr bwMode="auto">
          <a:xfrm>
            <a:off x="1177586" y="2112035"/>
            <a:ext cx="6788828" cy="12408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Functions</a:t>
            </a:r>
            <a:endParaRPr lang="en-GB" dirty="0"/>
          </a:p>
        </p:txBody>
      </p:sp>
      <p:sp>
        <p:nvSpPr>
          <p:cNvPr id="3" name="Content Placeholder 2"/>
          <p:cNvSpPr>
            <a:spLocks noGrp="1"/>
          </p:cNvSpPr>
          <p:nvPr>
            <p:ph idx="1"/>
          </p:nvPr>
        </p:nvSpPr>
        <p:spPr/>
        <p:txBody>
          <a:bodyPr/>
          <a:lstStyle/>
          <a:p>
            <a:r>
              <a:rPr lang="en-GB" sz="1800" dirty="0" smtClean="0"/>
              <a:t>All Implementation files have an allocated area for User Functions.</a:t>
            </a:r>
          </a:p>
          <a:p>
            <a:endParaRPr lang="en-GB" sz="1800" dirty="0" smtClean="0"/>
          </a:p>
          <a:p>
            <a:endParaRPr lang="en-GB" sz="1800" dirty="0" smtClean="0"/>
          </a:p>
          <a:p>
            <a:endParaRPr lang="en-GB" sz="1800" dirty="0" smtClean="0"/>
          </a:p>
          <a:p>
            <a:endParaRPr lang="en-GB" sz="1800" dirty="0" smtClean="0"/>
          </a:p>
          <a:p>
            <a:endParaRPr lang="en-GB" sz="1800" dirty="0" smtClean="0"/>
          </a:p>
          <a:p>
            <a:r>
              <a:rPr lang="en-GB" sz="1800" dirty="0" smtClean="0"/>
              <a:t>In modules generated created using the Module Editor, this would be blank.</a:t>
            </a:r>
          </a:p>
          <a:p>
            <a:endParaRPr lang="en-GB" sz="1800" dirty="0" smtClean="0"/>
          </a:p>
          <a:p>
            <a:r>
              <a:rPr lang="en-GB" sz="1800" dirty="0" smtClean="0"/>
              <a:t>The functions defined in this area are called from a specific calculation phase subroutine. </a:t>
            </a:r>
            <a:endParaRPr lang="en-GB" dirty="0"/>
          </a:p>
        </p:txBody>
      </p:sp>
      <p:pic>
        <p:nvPicPr>
          <p:cNvPr id="4" name="Picture 3" descr="C:\Documents and Settings\avedernikova\My Documents\My Projects\PRL\Output\avedernikova\Module Writing\Resources\Images\add_func.PNG"/>
          <p:cNvPicPr/>
          <p:nvPr/>
        </p:nvPicPr>
        <p:blipFill>
          <a:blip r:embed="rId2" cstate="print"/>
          <a:srcRect/>
          <a:stretch>
            <a:fillRect/>
          </a:stretch>
        </p:blipFill>
        <p:spPr bwMode="auto">
          <a:xfrm>
            <a:off x="1866900" y="2136959"/>
            <a:ext cx="5410200" cy="1085850"/>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WORKED EXAMPLE 04</a:t>
            </a: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Creating a New Module to be Tested with Regimes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Worked Example</a:t>
            </a:r>
            <a:br>
              <a:rPr lang="en-GB" dirty="0" smtClean="0"/>
            </a:br>
            <a:r>
              <a:rPr lang="en-GB" sz="2000" dirty="0" smtClean="0"/>
              <a:t>Creating a new Module to  be tested with Regimes</a:t>
            </a:r>
            <a:endParaRPr lang="en-GB" dirty="0"/>
          </a:p>
        </p:txBody>
      </p:sp>
      <p:sp>
        <p:nvSpPr>
          <p:cNvPr id="3" name="Content Placeholder 2"/>
          <p:cNvSpPr>
            <a:spLocks noGrp="1"/>
          </p:cNvSpPr>
          <p:nvPr>
            <p:ph idx="1"/>
          </p:nvPr>
        </p:nvSpPr>
        <p:spPr/>
        <p:txBody>
          <a:bodyPr>
            <a:normAutofit/>
          </a:bodyPr>
          <a:lstStyle/>
          <a:p>
            <a:r>
              <a:rPr lang="en-GB" sz="1800" dirty="0" smtClean="0"/>
              <a:t>Using the Module Editor create 3 variables (all </a:t>
            </a:r>
            <a:r>
              <a:rPr lang="en-GB" sz="1800" dirty="0" err="1" smtClean="0"/>
              <a:t>ScalarDouble’s</a:t>
            </a:r>
            <a:r>
              <a:rPr lang="en-GB" sz="1800" dirty="0" smtClean="0"/>
              <a:t>)</a:t>
            </a:r>
          </a:p>
          <a:p>
            <a:endParaRPr lang="en-GB" sz="1800" dirty="0" smtClean="0"/>
          </a:p>
          <a:p>
            <a:r>
              <a:rPr lang="en-GB" sz="1800" dirty="0" smtClean="0"/>
              <a:t>Add a new module, add the 3 variables as input, output &amp; input/output.</a:t>
            </a:r>
          </a:p>
          <a:p>
            <a:endParaRPr lang="en-GB" sz="1800" dirty="0" smtClean="0"/>
          </a:p>
          <a:p>
            <a:r>
              <a:rPr lang="en-GB" sz="1800" dirty="0" err="1" smtClean="0"/>
              <a:t>PreCalc</a:t>
            </a:r>
            <a:r>
              <a:rPr lang="en-GB" sz="1800" dirty="0" smtClean="0"/>
              <a:t> Phase: Remove </a:t>
            </a:r>
            <a:r>
              <a:rPr lang="en-GB" sz="1800" dirty="0" err="1" smtClean="0"/>
              <a:t>DoNotCalculate</a:t>
            </a:r>
            <a:r>
              <a:rPr lang="en-GB" sz="1800" dirty="0" smtClean="0"/>
              <a:t> qualifier and add code to modify the input to determine the output.</a:t>
            </a:r>
          </a:p>
          <a:p>
            <a:endParaRPr lang="en-GB" sz="1800" dirty="0" smtClean="0"/>
          </a:p>
          <a:p>
            <a:r>
              <a:rPr lang="en-GB" sz="1800" dirty="0" smtClean="0"/>
              <a:t>Additionally, update the input/output variable.</a:t>
            </a:r>
          </a:p>
          <a:p>
            <a:endParaRPr lang="en-GB" sz="1800" dirty="0" smtClean="0"/>
          </a:p>
          <a:p>
            <a:r>
              <a:rPr lang="en-GB" sz="1800" dirty="0" smtClean="0"/>
              <a:t>Build, Validate &amp; Apply Module to Database</a:t>
            </a:r>
          </a:p>
          <a:p>
            <a:endParaRPr lang="en-GB" sz="1800" dirty="0" smtClean="0"/>
          </a:p>
          <a:p>
            <a:r>
              <a:rPr lang="en-GB" sz="1800" dirty="0" smtClean="0"/>
              <a:t>Create a new regime, update project template and test changes.</a:t>
            </a:r>
            <a:endParaRPr lang="en-GB" sz="1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04</a:t>
            </a:r>
            <a:br>
              <a:rPr lang="en-GB" dirty="0" smtClean="0"/>
            </a:br>
            <a:r>
              <a:rPr lang="en-GB" sz="2000" dirty="0" smtClean="0"/>
              <a:t>Create a new Module for use with Regimes &amp; Reports</a:t>
            </a:r>
            <a:endParaRPr lang="en-GB" dirty="0"/>
          </a:p>
        </p:txBody>
      </p:sp>
      <p:sp>
        <p:nvSpPr>
          <p:cNvPr id="3" name="Content Placeholder 2"/>
          <p:cNvSpPr>
            <a:spLocks noGrp="1"/>
          </p:cNvSpPr>
          <p:nvPr>
            <p:ph idx="1"/>
          </p:nvPr>
        </p:nvSpPr>
        <p:spPr/>
        <p:txBody>
          <a:bodyPr>
            <a:noAutofit/>
          </a:bodyPr>
          <a:lstStyle/>
          <a:p>
            <a:r>
              <a:rPr lang="en-GB" sz="1800" dirty="0" smtClean="0"/>
              <a:t>Create using the Variable Editor Window 3 variables (All </a:t>
            </a:r>
            <a:r>
              <a:rPr lang="en-GB" sz="1800" dirty="0" err="1" smtClean="0"/>
              <a:t>ScalarDoubles</a:t>
            </a:r>
            <a:r>
              <a:rPr lang="en-GB" sz="1800" dirty="0" smtClean="0"/>
              <a:t>)</a:t>
            </a:r>
          </a:p>
          <a:p>
            <a:pPr lvl="1"/>
            <a:r>
              <a:rPr lang="en-GB" sz="1400" b="1" dirty="0" err="1" smtClean="0">
                <a:solidFill>
                  <a:srgbClr val="0070C0"/>
                </a:solidFill>
                <a:latin typeface="Courier New" pitchFamily="49" charset="0"/>
                <a:cs typeface="Courier New" pitchFamily="49" charset="0"/>
              </a:rPr>
              <a:t>xyz.Input</a:t>
            </a:r>
            <a:endParaRPr lang="en-GB" sz="1400" b="1" dirty="0" smtClean="0">
              <a:solidFill>
                <a:srgbClr val="0070C0"/>
              </a:solidFill>
              <a:latin typeface="Courier New" pitchFamily="49" charset="0"/>
              <a:cs typeface="Courier New" pitchFamily="49" charset="0"/>
            </a:endParaRPr>
          </a:p>
          <a:p>
            <a:pPr lvl="1"/>
            <a:r>
              <a:rPr lang="en-GB" sz="1400" b="1" dirty="0" err="1" smtClean="0">
                <a:solidFill>
                  <a:srgbClr val="0070C0"/>
                </a:solidFill>
                <a:latin typeface="Courier New" pitchFamily="49" charset="0"/>
                <a:cs typeface="Courier New" pitchFamily="49" charset="0"/>
              </a:rPr>
              <a:t>xyz.Output</a:t>
            </a:r>
            <a:endParaRPr lang="en-GB" sz="1400" b="1" dirty="0" smtClean="0">
              <a:solidFill>
                <a:srgbClr val="0070C0"/>
              </a:solidFill>
              <a:latin typeface="Courier New" pitchFamily="49" charset="0"/>
              <a:cs typeface="Courier New" pitchFamily="49" charset="0"/>
            </a:endParaRPr>
          </a:p>
          <a:p>
            <a:pPr lvl="1"/>
            <a:r>
              <a:rPr lang="en-GB" sz="1400" b="1" dirty="0" err="1" smtClean="0">
                <a:solidFill>
                  <a:srgbClr val="0070C0"/>
                </a:solidFill>
                <a:latin typeface="Courier New" pitchFamily="49" charset="0"/>
                <a:cs typeface="Courier New" pitchFamily="49" charset="0"/>
              </a:rPr>
              <a:t>xyz.InputOutput</a:t>
            </a:r>
            <a:r>
              <a:rPr lang="en-GB" sz="1400" dirty="0" smtClean="0"/>
              <a:t> </a:t>
            </a:r>
          </a:p>
          <a:p>
            <a:endParaRPr lang="en-GB" sz="1000" dirty="0" smtClean="0"/>
          </a:p>
          <a:p>
            <a:r>
              <a:rPr lang="en-GB" sz="1800" dirty="0" smtClean="0"/>
              <a:t>Using the Module Editor Window add a new module with the following features:</a:t>
            </a:r>
          </a:p>
          <a:p>
            <a:pPr lvl="1"/>
            <a:r>
              <a:rPr lang="en-GB" sz="1600" dirty="0" smtClean="0"/>
              <a:t>Name = </a:t>
            </a:r>
            <a:r>
              <a:rPr lang="en-GB" sz="1600" dirty="0" err="1" smtClean="0"/>
              <a:t>MyModule</a:t>
            </a:r>
            <a:endParaRPr lang="en-GB" sz="1600" dirty="0" smtClean="0"/>
          </a:p>
          <a:p>
            <a:pPr lvl="1"/>
            <a:r>
              <a:rPr lang="en-GB" sz="1600" dirty="0" smtClean="0"/>
              <a:t>Financial Module Base = </a:t>
            </a:r>
            <a:r>
              <a:rPr lang="en-GB" sz="1600" dirty="0" err="1" smtClean="0"/>
              <a:t>ModuleBase</a:t>
            </a:r>
            <a:endParaRPr lang="en-GB" sz="1600" dirty="0" smtClean="0"/>
          </a:p>
          <a:p>
            <a:pPr lvl="1"/>
            <a:r>
              <a:rPr lang="en-GB" sz="1600" dirty="0" smtClean="0"/>
              <a:t>Friendly Name = </a:t>
            </a:r>
            <a:r>
              <a:rPr lang="en-GB" sz="1600" dirty="0" err="1" smtClean="0"/>
              <a:t>MyModule</a:t>
            </a:r>
            <a:endParaRPr lang="en-GB" sz="1600" dirty="0" smtClean="0"/>
          </a:p>
          <a:p>
            <a:pPr lvl="1"/>
            <a:r>
              <a:rPr lang="en-GB" sz="1600" dirty="0" smtClean="0"/>
              <a:t>Add the 3 created variables to your module as an Input, Output &amp; </a:t>
            </a:r>
            <a:r>
              <a:rPr lang="en-GB" sz="1600" dirty="0" err="1" smtClean="0"/>
              <a:t>InputOutput</a:t>
            </a:r>
            <a:r>
              <a:rPr lang="en-GB" sz="1600" dirty="0" smtClean="0"/>
              <a:t>.</a:t>
            </a:r>
          </a:p>
          <a:p>
            <a:pPr lvl="1"/>
            <a:r>
              <a:rPr lang="en-GB" sz="1600" dirty="0" smtClean="0"/>
              <a:t>Add a fourth variable as an output </a:t>
            </a:r>
            <a:r>
              <a:rPr lang="en-GB" sz="1400" b="1" dirty="0" err="1" smtClean="0">
                <a:solidFill>
                  <a:srgbClr val="0070C0"/>
                </a:solidFill>
                <a:latin typeface="Courier New" pitchFamily="49" charset="0"/>
                <a:cs typeface="Courier New" pitchFamily="49" charset="0"/>
              </a:rPr>
              <a:t>Revenue.Total.TOTAL</a:t>
            </a:r>
            <a:endParaRPr lang="en-GB" sz="1400" b="1" dirty="0" smtClean="0">
              <a:solidFill>
                <a:srgbClr val="0070C0"/>
              </a:solidFill>
              <a:latin typeface="Courier New" pitchFamily="49" charset="0"/>
              <a:cs typeface="Courier New" pitchFamily="49" charset="0"/>
            </a:endParaRPr>
          </a:p>
          <a:p>
            <a:endParaRPr lang="en-GB" sz="1000" dirty="0" smtClean="0"/>
          </a:p>
          <a:p>
            <a:r>
              <a:rPr lang="en-GB" sz="1800" dirty="0" smtClean="0"/>
              <a:t>Close the Module Editor Window (first click </a:t>
            </a:r>
            <a:r>
              <a:rPr lang="en-GB" sz="1800" b="1" dirty="0" smtClean="0"/>
              <a:t>Apply) </a:t>
            </a:r>
            <a:r>
              <a:rPr lang="en-GB" sz="1800" dirty="0" smtClean="0"/>
              <a:t>and Apply your change to the database.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04</a:t>
            </a:r>
            <a:r>
              <a:rPr lang="en-GB" sz="2500" dirty="0" smtClean="0"/>
              <a:t> (continued)</a:t>
            </a:r>
            <a:br>
              <a:rPr lang="en-GB" sz="2500" dirty="0" smtClean="0"/>
            </a:br>
            <a:r>
              <a:rPr lang="en-GB" sz="2000" dirty="0" smtClean="0"/>
              <a:t>Create a new Module for use with Regimes &amp; Reports</a:t>
            </a:r>
            <a:endParaRPr lang="en-GB" dirty="0"/>
          </a:p>
        </p:txBody>
      </p:sp>
      <p:sp>
        <p:nvSpPr>
          <p:cNvPr id="3" name="Content Placeholder 2"/>
          <p:cNvSpPr>
            <a:spLocks noGrp="1"/>
          </p:cNvSpPr>
          <p:nvPr>
            <p:ph idx="1"/>
          </p:nvPr>
        </p:nvSpPr>
        <p:spPr>
          <a:xfrm>
            <a:off x="457199" y="1600201"/>
            <a:ext cx="8307859" cy="4186350"/>
          </a:xfrm>
        </p:spPr>
        <p:txBody>
          <a:bodyPr>
            <a:noAutofit/>
          </a:bodyPr>
          <a:lstStyle/>
          <a:p>
            <a:r>
              <a:rPr lang="en-GB" sz="1600" dirty="0" smtClean="0"/>
              <a:t>Using </a:t>
            </a:r>
            <a:r>
              <a:rPr lang="en-GB" sz="1600" dirty="0"/>
              <a:t>SharpDevelop open </a:t>
            </a:r>
            <a:r>
              <a:rPr lang="en-GB" sz="1600" dirty="0" smtClean="0"/>
              <a:t>the </a:t>
            </a:r>
            <a:r>
              <a:rPr lang="en-GB" sz="1600" dirty="0" err="1" smtClean="0"/>
              <a:t>MyModule</a:t>
            </a:r>
            <a:r>
              <a:rPr lang="en-GB" sz="1600" dirty="0" smtClean="0"/>
              <a:t> module code and edit the code as follows:</a:t>
            </a:r>
          </a:p>
          <a:p>
            <a:pPr lvl="1"/>
            <a:r>
              <a:rPr lang="en-GB" sz="1600" dirty="0" smtClean="0"/>
              <a:t>Remove the </a:t>
            </a:r>
            <a:r>
              <a:rPr lang="en-GB" sz="1600" dirty="0" err="1" smtClean="0"/>
              <a:t>DoNotCalculate</a:t>
            </a:r>
            <a:r>
              <a:rPr lang="en-GB" sz="1600" dirty="0" smtClean="0"/>
              <a:t> qualifier before the </a:t>
            </a:r>
            <a:r>
              <a:rPr lang="en-GB" sz="1600" dirty="0" err="1" smtClean="0"/>
              <a:t>PreCalc</a:t>
            </a:r>
            <a:r>
              <a:rPr lang="en-GB" sz="1600" dirty="0" smtClean="0"/>
              <a:t> Phase (if it is there).</a:t>
            </a:r>
          </a:p>
          <a:p>
            <a:pPr lvl="1"/>
            <a:r>
              <a:rPr lang="en-GB" sz="1600" dirty="0" smtClean="0"/>
              <a:t>Add code in the </a:t>
            </a:r>
            <a:r>
              <a:rPr lang="en-GB" sz="1600" dirty="0" err="1" smtClean="0"/>
              <a:t>PreCalc</a:t>
            </a:r>
            <a:r>
              <a:rPr lang="en-GB" sz="1600" dirty="0" smtClean="0"/>
              <a:t> section to multiply your input variable by 5 to give you an output variable.</a:t>
            </a:r>
          </a:p>
          <a:p>
            <a:pPr algn="ctr">
              <a:buNone/>
            </a:pPr>
            <a:r>
              <a:rPr lang="en-GB" sz="1600" b="1" dirty="0" smtClean="0">
                <a:solidFill>
                  <a:srgbClr val="0070C0"/>
                </a:solidFill>
                <a:latin typeface="Courier New" pitchFamily="49" charset="0"/>
                <a:cs typeface="Courier New" pitchFamily="49" charset="0"/>
              </a:rPr>
              <a:t>Output(</a:t>
            </a:r>
            <a:r>
              <a:rPr lang="en-GB" sz="1600" b="1" dirty="0" err="1" smtClean="0">
                <a:solidFill>
                  <a:srgbClr val="0070C0"/>
                </a:solidFill>
                <a:latin typeface="Courier New" pitchFamily="49" charset="0"/>
                <a:cs typeface="Courier New" pitchFamily="49" charset="0"/>
              </a:rPr>
              <a:t>e.Partner</a:t>
            </a:r>
            <a:r>
              <a:rPr lang="en-GB" sz="1600" b="1" dirty="0" smtClean="0">
                <a:solidFill>
                  <a:srgbClr val="0070C0"/>
                </a:solidFill>
                <a:latin typeface="Courier New" pitchFamily="49" charset="0"/>
                <a:cs typeface="Courier New" pitchFamily="49" charset="0"/>
              </a:rPr>
              <a:t>) = Input(</a:t>
            </a:r>
            <a:r>
              <a:rPr lang="en-GB" sz="1600" b="1" dirty="0" err="1" smtClean="0">
                <a:solidFill>
                  <a:srgbClr val="0070C0"/>
                </a:solidFill>
                <a:latin typeface="Courier New" pitchFamily="49" charset="0"/>
                <a:cs typeface="Courier New" pitchFamily="49" charset="0"/>
              </a:rPr>
              <a:t>e.Partner</a:t>
            </a:r>
            <a:r>
              <a:rPr lang="en-GB" sz="1600" b="1" dirty="0" smtClean="0">
                <a:solidFill>
                  <a:srgbClr val="0070C0"/>
                </a:solidFill>
                <a:latin typeface="Courier New" pitchFamily="49" charset="0"/>
                <a:cs typeface="Courier New" pitchFamily="49" charset="0"/>
              </a:rPr>
              <a:t>) * 5</a:t>
            </a:r>
          </a:p>
          <a:p>
            <a:pPr lvl="1"/>
            <a:r>
              <a:rPr lang="en-GB" sz="1600" dirty="0" smtClean="0"/>
              <a:t>Add code in the </a:t>
            </a:r>
            <a:r>
              <a:rPr lang="en-GB" sz="1600" dirty="0" err="1" smtClean="0"/>
              <a:t>PreCalc</a:t>
            </a:r>
            <a:r>
              <a:rPr lang="en-GB" sz="1600" dirty="0" smtClean="0"/>
              <a:t> section to modify the input/output variable.</a:t>
            </a:r>
          </a:p>
          <a:p>
            <a:pPr algn="ctr">
              <a:buNone/>
            </a:pPr>
            <a:r>
              <a:rPr lang="en-GB" sz="1600" b="1" dirty="0" err="1" smtClean="0">
                <a:solidFill>
                  <a:srgbClr val="0070C0"/>
                </a:solidFill>
                <a:latin typeface="Courier New" pitchFamily="49" charset="0"/>
                <a:cs typeface="Courier New" pitchFamily="49" charset="0"/>
              </a:rPr>
              <a:t>InputOutput</a:t>
            </a:r>
            <a:r>
              <a:rPr lang="en-GB" sz="1600" b="1" dirty="0" smtClean="0">
                <a:solidFill>
                  <a:srgbClr val="0070C0"/>
                </a:solidFill>
                <a:latin typeface="Courier New" pitchFamily="49" charset="0"/>
                <a:cs typeface="Courier New" pitchFamily="49" charset="0"/>
              </a:rPr>
              <a:t>(</a:t>
            </a:r>
            <a:r>
              <a:rPr lang="en-GB" sz="1600" b="1" dirty="0" err="1" smtClean="0">
                <a:solidFill>
                  <a:srgbClr val="0070C0"/>
                </a:solidFill>
                <a:latin typeface="Courier New" pitchFamily="49" charset="0"/>
                <a:cs typeface="Courier New" pitchFamily="49" charset="0"/>
              </a:rPr>
              <a:t>e.Partner</a:t>
            </a:r>
            <a:r>
              <a:rPr lang="en-GB" sz="1600" b="1" dirty="0" smtClean="0">
                <a:solidFill>
                  <a:srgbClr val="0070C0"/>
                </a:solidFill>
                <a:latin typeface="Courier New" pitchFamily="49" charset="0"/>
                <a:cs typeface="Courier New" pitchFamily="49" charset="0"/>
              </a:rPr>
              <a:t>) = </a:t>
            </a:r>
            <a:r>
              <a:rPr lang="en-GB" sz="1600" b="1" dirty="0" err="1" smtClean="0">
                <a:solidFill>
                  <a:srgbClr val="0070C0"/>
                </a:solidFill>
                <a:latin typeface="Courier New" pitchFamily="49" charset="0"/>
                <a:cs typeface="Courier New" pitchFamily="49" charset="0"/>
              </a:rPr>
              <a:t>InputOutput</a:t>
            </a:r>
            <a:r>
              <a:rPr lang="en-GB" sz="1600" b="1" dirty="0" smtClean="0">
                <a:solidFill>
                  <a:srgbClr val="0070C0"/>
                </a:solidFill>
                <a:latin typeface="Courier New" pitchFamily="49" charset="0"/>
                <a:cs typeface="Courier New" pitchFamily="49" charset="0"/>
              </a:rPr>
              <a:t>(</a:t>
            </a:r>
            <a:r>
              <a:rPr lang="en-GB" sz="1600" b="1" dirty="0" err="1" smtClean="0">
                <a:solidFill>
                  <a:srgbClr val="0070C0"/>
                </a:solidFill>
                <a:latin typeface="Courier New" pitchFamily="49" charset="0"/>
                <a:cs typeface="Courier New" pitchFamily="49" charset="0"/>
              </a:rPr>
              <a:t>e.Partner</a:t>
            </a:r>
            <a:r>
              <a:rPr lang="en-GB" sz="1600" b="1" dirty="0" smtClean="0">
                <a:solidFill>
                  <a:srgbClr val="0070C0"/>
                </a:solidFill>
                <a:latin typeface="Courier New" pitchFamily="49" charset="0"/>
                <a:cs typeface="Courier New" pitchFamily="49" charset="0"/>
              </a:rPr>
              <a:t>)/ 2</a:t>
            </a:r>
          </a:p>
          <a:p>
            <a:endParaRPr lang="en-GB" sz="1000" dirty="0" smtClean="0"/>
          </a:p>
          <a:p>
            <a:r>
              <a:rPr lang="en-GB" sz="1600" dirty="0" smtClean="0"/>
              <a:t>Apply your change to the database and correct errors if flagged. Close </a:t>
            </a:r>
            <a:r>
              <a:rPr lang="en-GB" sz="1600" dirty="0"/>
              <a:t>SharpDevelop .</a:t>
            </a:r>
            <a:endParaRPr lang="en-GB" sz="1600" dirty="0" smtClean="0"/>
          </a:p>
          <a:p>
            <a:endParaRPr lang="en-GB" sz="1000" dirty="0" smtClean="0"/>
          </a:p>
          <a:p>
            <a:r>
              <a:rPr lang="en-GB" sz="1600" dirty="0" smtClean="0"/>
              <a:t>Use CASH to create a new regime called ‘xyz’.</a:t>
            </a:r>
          </a:p>
          <a:p>
            <a:endParaRPr lang="en-GB" sz="1000" dirty="0" smtClean="0"/>
          </a:p>
          <a:p>
            <a:r>
              <a:rPr lang="en-GB" sz="1600" dirty="0" smtClean="0"/>
              <a:t>Add your newly created module to the regime.</a:t>
            </a:r>
          </a:p>
          <a:p>
            <a:endParaRPr lang="en-GB" sz="1000" dirty="0" smtClean="0"/>
          </a:p>
          <a:p>
            <a:pPr lvl="1"/>
            <a:r>
              <a:rPr lang="en-GB" sz="1600" dirty="0" smtClean="0"/>
              <a:t>On the Input tab, set </a:t>
            </a:r>
            <a:r>
              <a:rPr lang="en-GB" sz="1400" b="1" dirty="0" err="1" smtClean="0">
                <a:solidFill>
                  <a:srgbClr val="0070C0"/>
                </a:solidFill>
                <a:latin typeface="Courier New" pitchFamily="49" charset="0"/>
                <a:cs typeface="Courier New" pitchFamily="49" charset="0"/>
              </a:rPr>
              <a:t>xyz.Input</a:t>
            </a:r>
            <a:r>
              <a:rPr lang="en-GB" sz="1400" b="1" dirty="0" smtClean="0">
                <a:solidFill>
                  <a:srgbClr val="0070C0"/>
                </a:solidFill>
                <a:latin typeface="Courier New" pitchFamily="49" charset="0"/>
                <a:cs typeface="Courier New" pitchFamily="49" charset="0"/>
              </a:rPr>
              <a:t> </a:t>
            </a:r>
            <a:r>
              <a:rPr lang="en-GB" sz="1400" dirty="0" smtClean="0"/>
              <a:t>&amp;</a:t>
            </a:r>
            <a:r>
              <a:rPr lang="en-GB" sz="1400" b="1" dirty="0" smtClean="0">
                <a:solidFill>
                  <a:srgbClr val="0070C0"/>
                </a:solidFill>
                <a:latin typeface="Courier New" pitchFamily="49" charset="0"/>
                <a:cs typeface="Courier New" pitchFamily="49" charset="0"/>
              </a:rPr>
              <a:t> </a:t>
            </a:r>
            <a:r>
              <a:rPr lang="en-GB" sz="1400" b="1" dirty="0" err="1" smtClean="0">
                <a:solidFill>
                  <a:srgbClr val="0070C0"/>
                </a:solidFill>
                <a:latin typeface="Courier New" pitchFamily="49" charset="0"/>
                <a:cs typeface="Courier New" pitchFamily="49" charset="0"/>
              </a:rPr>
              <a:t>xyz.InputOutput</a:t>
            </a:r>
            <a:r>
              <a:rPr lang="en-GB" sz="1400" dirty="0" smtClean="0"/>
              <a:t> as User Entered</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04</a:t>
            </a:r>
            <a:r>
              <a:rPr lang="en-GB" sz="2500" dirty="0" smtClean="0"/>
              <a:t> (continued)</a:t>
            </a:r>
            <a:br>
              <a:rPr lang="en-GB" sz="2500" dirty="0" smtClean="0"/>
            </a:br>
            <a:r>
              <a:rPr lang="en-GB" sz="2000" dirty="0" smtClean="0"/>
              <a:t>Create a new Module for use with Regimes &amp; Reports</a:t>
            </a:r>
            <a:endParaRPr lang="en-GB" dirty="0"/>
          </a:p>
        </p:txBody>
      </p:sp>
      <p:sp>
        <p:nvSpPr>
          <p:cNvPr id="3" name="Content Placeholder 2"/>
          <p:cNvSpPr>
            <a:spLocks noGrp="1"/>
          </p:cNvSpPr>
          <p:nvPr>
            <p:ph idx="1"/>
          </p:nvPr>
        </p:nvSpPr>
        <p:spPr/>
        <p:txBody>
          <a:bodyPr>
            <a:noAutofit/>
          </a:bodyPr>
          <a:lstStyle/>
          <a:p>
            <a:r>
              <a:rPr lang="en-GB" sz="1600" dirty="0" smtClean="0"/>
              <a:t>On the General Tab of the Regime</a:t>
            </a:r>
          </a:p>
          <a:p>
            <a:pPr lvl="1"/>
            <a:r>
              <a:rPr lang="en-GB" sz="1600" dirty="0" smtClean="0"/>
              <a:t>Set the Module Weighting Variable as  </a:t>
            </a:r>
            <a:r>
              <a:rPr lang="en-GB" sz="1600" b="1" dirty="0" err="1" smtClean="0">
                <a:solidFill>
                  <a:srgbClr val="0070C0"/>
                </a:solidFill>
                <a:latin typeface="Courier New" pitchFamily="49" charset="0"/>
                <a:cs typeface="Courier New" pitchFamily="49" charset="0"/>
              </a:rPr>
              <a:t>xyz.Input</a:t>
            </a:r>
            <a:endParaRPr lang="en-GB" sz="1600" b="1" dirty="0" smtClean="0">
              <a:solidFill>
                <a:srgbClr val="0070C0"/>
              </a:solidFill>
              <a:latin typeface="Courier New" pitchFamily="49" charset="0"/>
              <a:cs typeface="Courier New" pitchFamily="49" charset="0"/>
            </a:endParaRPr>
          </a:p>
          <a:p>
            <a:pPr lvl="1"/>
            <a:r>
              <a:rPr lang="en-GB" sz="1600" dirty="0" smtClean="0"/>
              <a:t>Set the ‘Choose Economic Limit’ </a:t>
            </a:r>
            <a:r>
              <a:rPr lang="en-GB" sz="1600" dirty="0" err="1" smtClean="0"/>
              <a:t>varaiable</a:t>
            </a:r>
            <a:r>
              <a:rPr lang="en-GB" sz="1600" dirty="0" smtClean="0"/>
              <a:t> as </a:t>
            </a:r>
            <a:r>
              <a:rPr lang="en-GB" sz="1600" b="1" dirty="0" err="1" smtClean="0">
                <a:solidFill>
                  <a:srgbClr val="0070C0"/>
                </a:solidFill>
                <a:latin typeface="Courier New" pitchFamily="49" charset="0"/>
                <a:cs typeface="Courier New" pitchFamily="49" charset="0"/>
              </a:rPr>
              <a:t>Revenue.Total.TOTAL</a:t>
            </a:r>
            <a:endParaRPr lang="en-GB" sz="1600" dirty="0" smtClean="0"/>
          </a:p>
          <a:p>
            <a:endParaRPr lang="en-GB" sz="1600" dirty="0" smtClean="0"/>
          </a:p>
          <a:p>
            <a:r>
              <a:rPr lang="en-GB" sz="1600" dirty="0" smtClean="0"/>
              <a:t>Edit the regime project template adding the following variables</a:t>
            </a:r>
          </a:p>
          <a:p>
            <a:pPr lvl="1"/>
            <a:r>
              <a:rPr lang="en-GB" sz="1400" dirty="0" smtClean="0"/>
              <a:t>Inputs</a:t>
            </a:r>
          </a:p>
          <a:p>
            <a:pPr lvl="2"/>
            <a:r>
              <a:rPr lang="en-GB" sz="1400" b="1" dirty="0" err="1" smtClean="0">
                <a:solidFill>
                  <a:srgbClr val="0070C0"/>
                </a:solidFill>
                <a:latin typeface="Courier New" pitchFamily="49" charset="0"/>
                <a:cs typeface="Courier New" pitchFamily="49" charset="0"/>
              </a:rPr>
              <a:t>xyz.Input</a:t>
            </a:r>
            <a:r>
              <a:rPr lang="en-GB" sz="1400" b="1" dirty="0" smtClean="0">
                <a:solidFill>
                  <a:srgbClr val="0070C0"/>
                </a:solidFill>
                <a:latin typeface="Courier New" pitchFamily="49" charset="0"/>
                <a:cs typeface="Courier New" pitchFamily="49" charset="0"/>
              </a:rPr>
              <a:t> </a:t>
            </a:r>
          </a:p>
          <a:p>
            <a:pPr lvl="2"/>
            <a:r>
              <a:rPr lang="en-GB" sz="1400" b="1" dirty="0" err="1" smtClean="0">
                <a:solidFill>
                  <a:srgbClr val="0070C0"/>
                </a:solidFill>
                <a:latin typeface="Courier New" pitchFamily="49" charset="0"/>
                <a:cs typeface="Courier New" pitchFamily="49" charset="0"/>
              </a:rPr>
              <a:t>xyz.InputOutput</a:t>
            </a:r>
            <a:endParaRPr lang="en-GB" sz="1400" b="1" dirty="0" smtClean="0">
              <a:solidFill>
                <a:srgbClr val="0070C0"/>
              </a:solidFill>
              <a:latin typeface="Courier New" pitchFamily="49" charset="0"/>
              <a:cs typeface="Courier New" pitchFamily="49" charset="0"/>
            </a:endParaRPr>
          </a:p>
          <a:p>
            <a:pPr lvl="1"/>
            <a:r>
              <a:rPr lang="en-GB" sz="1400" dirty="0" smtClean="0"/>
              <a:t>Inputs</a:t>
            </a:r>
          </a:p>
          <a:p>
            <a:pPr lvl="2"/>
            <a:r>
              <a:rPr lang="en-GB" sz="1400" b="1" dirty="0" err="1" smtClean="0">
                <a:solidFill>
                  <a:srgbClr val="0070C0"/>
                </a:solidFill>
                <a:latin typeface="Courier New" pitchFamily="49" charset="0"/>
                <a:cs typeface="Courier New" pitchFamily="49" charset="0"/>
              </a:rPr>
              <a:t>xyz.Output</a:t>
            </a:r>
            <a:endParaRPr lang="en-GB" sz="1400" b="1" dirty="0" smtClean="0">
              <a:solidFill>
                <a:srgbClr val="0070C0"/>
              </a:solidFill>
              <a:latin typeface="Courier New" pitchFamily="49" charset="0"/>
              <a:cs typeface="Courier New" pitchFamily="49" charset="0"/>
            </a:endParaRPr>
          </a:p>
          <a:p>
            <a:pPr lvl="2"/>
            <a:r>
              <a:rPr lang="en-GB" sz="1400" b="1" dirty="0" err="1" smtClean="0">
                <a:solidFill>
                  <a:srgbClr val="0070C0"/>
                </a:solidFill>
                <a:latin typeface="Courier New" pitchFamily="49" charset="0"/>
                <a:cs typeface="Courier New" pitchFamily="49" charset="0"/>
              </a:rPr>
              <a:t>xyz.InputOutput</a:t>
            </a:r>
            <a:endParaRPr lang="en-GB" sz="1400" dirty="0" smtClean="0"/>
          </a:p>
          <a:p>
            <a:endParaRPr lang="en-GB" sz="1600" dirty="0" smtClean="0"/>
          </a:p>
          <a:p>
            <a:r>
              <a:rPr lang="en-GB" sz="1600" dirty="0" smtClean="0"/>
              <a:t>Save your regime!</a:t>
            </a:r>
          </a:p>
          <a:p>
            <a:endParaRPr lang="en-GB" sz="1600" dirty="0" smtClean="0"/>
          </a:p>
          <a:p>
            <a:r>
              <a:rPr lang="en-GB" sz="1600" dirty="0" smtClean="0"/>
              <a:t>Add your regime to a hierarchy and create a new project to test your module.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04 </a:t>
            </a:r>
            <a:r>
              <a:rPr lang="en-GB" sz="2500" dirty="0" smtClean="0"/>
              <a:t>(Add-On)</a:t>
            </a:r>
            <a:r>
              <a:rPr lang="en-GB" dirty="0" smtClean="0"/>
              <a:t/>
            </a:r>
            <a:br>
              <a:rPr lang="en-GB" dirty="0" smtClean="0"/>
            </a:br>
            <a:r>
              <a:rPr lang="en-GB" sz="2000" dirty="0" smtClean="0"/>
              <a:t>Extend ‘</a:t>
            </a:r>
            <a:r>
              <a:rPr lang="en-GB" sz="2000" dirty="0" err="1" smtClean="0"/>
              <a:t>MyModule</a:t>
            </a:r>
            <a:r>
              <a:rPr lang="en-GB" sz="2000" dirty="0" smtClean="0"/>
              <a:t>’ to make use of </a:t>
            </a:r>
            <a:r>
              <a:rPr lang="en-GB" sz="2000" dirty="0" err="1" smtClean="0"/>
              <a:t>TimeSeriesDoubles</a:t>
            </a:r>
            <a:endParaRPr lang="en-GB" dirty="0"/>
          </a:p>
        </p:txBody>
      </p:sp>
      <p:sp>
        <p:nvSpPr>
          <p:cNvPr id="3" name="Content Placeholder 2"/>
          <p:cNvSpPr>
            <a:spLocks noGrp="1"/>
          </p:cNvSpPr>
          <p:nvPr>
            <p:ph idx="1"/>
          </p:nvPr>
        </p:nvSpPr>
        <p:spPr>
          <a:xfrm>
            <a:off x="457199" y="1600201"/>
            <a:ext cx="8596185" cy="4186350"/>
          </a:xfrm>
        </p:spPr>
        <p:txBody>
          <a:bodyPr>
            <a:noAutofit/>
          </a:bodyPr>
          <a:lstStyle/>
          <a:p>
            <a:r>
              <a:rPr lang="en-GB" sz="1600" dirty="0" smtClean="0"/>
              <a:t>Use the Variable Definitions Window to create 3 </a:t>
            </a:r>
            <a:r>
              <a:rPr lang="en-GB" sz="1600" dirty="0" err="1" smtClean="0"/>
              <a:t>TimeSeriesDouble</a:t>
            </a:r>
            <a:r>
              <a:rPr lang="en-GB" sz="1600" dirty="0" smtClean="0"/>
              <a:t> variables.</a:t>
            </a:r>
          </a:p>
          <a:p>
            <a:pPr lvl="1" algn="ctr">
              <a:buNone/>
            </a:pPr>
            <a:r>
              <a:rPr lang="en-GB" sz="1400" b="1" dirty="0" err="1" smtClean="0">
                <a:solidFill>
                  <a:srgbClr val="0070C0"/>
                </a:solidFill>
                <a:latin typeface="Courier New" pitchFamily="49" charset="0"/>
                <a:cs typeface="Courier New" pitchFamily="49" charset="0"/>
              </a:rPr>
              <a:t>xyz.TSDInput</a:t>
            </a:r>
            <a:r>
              <a:rPr lang="en-GB" sz="1400" b="1" dirty="0" smtClean="0">
                <a:solidFill>
                  <a:srgbClr val="0070C0"/>
                </a:solidFill>
                <a:latin typeface="Courier New" pitchFamily="49" charset="0"/>
                <a:cs typeface="Courier New" pitchFamily="49" charset="0"/>
              </a:rPr>
              <a:t> 	</a:t>
            </a:r>
            <a:r>
              <a:rPr lang="en-GB" sz="1400" b="1" dirty="0" err="1" smtClean="0">
                <a:solidFill>
                  <a:srgbClr val="0070C0"/>
                </a:solidFill>
                <a:latin typeface="Courier New" pitchFamily="49" charset="0"/>
                <a:cs typeface="Courier New" pitchFamily="49" charset="0"/>
              </a:rPr>
              <a:t>xyz.TSDOutput</a:t>
            </a:r>
            <a:r>
              <a:rPr lang="en-GB" sz="1400" b="1" dirty="0" smtClean="0">
                <a:solidFill>
                  <a:srgbClr val="0070C0"/>
                </a:solidFill>
                <a:latin typeface="Courier New" pitchFamily="49" charset="0"/>
                <a:cs typeface="Courier New" pitchFamily="49" charset="0"/>
              </a:rPr>
              <a:t>	</a:t>
            </a:r>
            <a:r>
              <a:rPr lang="en-GB" sz="1400" b="1" dirty="0" err="1" smtClean="0">
                <a:solidFill>
                  <a:srgbClr val="0070C0"/>
                </a:solidFill>
                <a:latin typeface="Courier New" pitchFamily="49" charset="0"/>
                <a:cs typeface="Courier New" pitchFamily="49" charset="0"/>
              </a:rPr>
              <a:t>xyz.TSDInputOutput</a:t>
            </a:r>
            <a:endParaRPr lang="en-GB" sz="1600" dirty="0" smtClean="0"/>
          </a:p>
          <a:p>
            <a:endParaRPr lang="en-GB" sz="1600" dirty="0" smtClean="0"/>
          </a:p>
          <a:p>
            <a:r>
              <a:rPr lang="en-GB" sz="1600" dirty="0" smtClean="0"/>
              <a:t>Use SharpDevelop to update the ‘</a:t>
            </a:r>
            <a:r>
              <a:rPr lang="en-GB" sz="1600" dirty="0" err="1" smtClean="0"/>
              <a:t>MyModule</a:t>
            </a:r>
            <a:r>
              <a:rPr lang="en-GB" sz="1600" dirty="0" smtClean="0"/>
              <a:t>’ module:</a:t>
            </a:r>
          </a:p>
          <a:p>
            <a:pPr lvl="1"/>
            <a:r>
              <a:rPr lang="en-GB" sz="1600" dirty="0" smtClean="0"/>
              <a:t>Add your new variables, 1 as input, 1 as output and 1 as input/output.</a:t>
            </a:r>
          </a:p>
          <a:p>
            <a:pPr lvl="1"/>
            <a:r>
              <a:rPr lang="en-GB" sz="1600" dirty="0" smtClean="0"/>
              <a:t>Add code in the </a:t>
            </a:r>
            <a:r>
              <a:rPr lang="en-GB" sz="1600" dirty="0" err="1" smtClean="0"/>
              <a:t>BeforeEconomicLimit</a:t>
            </a:r>
            <a:r>
              <a:rPr lang="en-GB" sz="1600" dirty="0" smtClean="0"/>
              <a:t> section to model the following:</a:t>
            </a:r>
          </a:p>
          <a:p>
            <a:pPr algn="ctr">
              <a:buNone/>
            </a:pPr>
            <a:r>
              <a:rPr lang="en-GB" sz="1400" b="1" dirty="0" err="1" smtClean="0">
                <a:solidFill>
                  <a:srgbClr val="0070C0"/>
                </a:solidFill>
                <a:latin typeface="Courier New" pitchFamily="49" charset="0"/>
                <a:cs typeface="Courier New" pitchFamily="49" charset="0"/>
              </a:rPr>
              <a:t>OutputTSD</a:t>
            </a:r>
            <a:r>
              <a:rPr lang="en-GB" sz="1400" b="1" dirty="0" smtClean="0">
                <a:solidFill>
                  <a:srgbClr val="0070C0"/>
                </a:solidFill>
                <a:latin typeface="Courier New" pitchFamily="49" charset="0"/>
                <a:cs typeface="Courier New" pitchFamily="49" charset="0"/>
              </a:rPr>
              <a:t>(n, </a:t>
            </a:r>
            <a:r>
              <a:rPr lang="en-GB" sz="1400" b="1" dirty="0" err="1" smtClean="0">
                <a:solidFill>
                  <a:srgbClr val="0070C0"/>
                </a:solidFill>
                <a:latin typeface="Courier New" pitchFamily="49" charset="0"/>
                <a:cs typeface="Courier New" pitchFamily="49" charset="0"/>
              </a:rPr>
              <a:t>e.Partner</a:t>
            </a:r>
            <a:r>
              <a:rPr lang="en-GB" sz="1400" b="1" dirty="0" smtClean="0">
                <a:solidFill>
                  <a:srgbClr val="0070C0"/>
                </a:solidFill>
                <a:latin typeface="Courier New" pitchFamily="49" charset="0"/>
                <a:cs typeface="Courier New" pitchFamily="49" charset="0"/>
              </a:rPr>
              <a:t>) = </a:t>
            </a:r>
            <a:r>
              <a:rPr lang="en-GB" sz="1400" b="1" dirty="0" err="1" smtClean="0">
                <a:solidFill>
                  <a:srgbClr val="0070C0"/>
                </a:solidFill>
                <a:latin typeface="Courier New" pitchFamily="49" charset="0"/>
                <a:cs typeface="Courier New" pitchFamily="49" charset="0"/>
              </a:rPr>
              <a:t>InputTSD</a:t>
            </a:r>
            <a:r>
              <a:rPr lang="en-GB" sz="1400" b="1" dirty="0" smtClean="0">
                <a:solidFill>
                  <a:srgbClr val="0070C0"/>
                </a:solidFill>
                <a:latin typeface="Courier New" pitchFamily="49" charset="0"/>
                <a:cs typeface="Courier New" pitchFamily="49" charset="0"/>
              </a:rPr>
              <a:t>(n, </a:t>
            </a:r>
            <a:r>
              <a:rPr lang="en-GB" sz="1400" b="1" dirty="0" err="1" smtClean="0">
                <a:solidFill>
                  <a:srgbClr val="0070C0"/>
                </a:solidFill>
                <a:latin typeface="Courier New" pitchFamily="49" charset="0"/>
                <a:cs typeface="Courier New" pitchFamily="49" charset="0"/>
              </a:rPr>
              <a:t>e.Partner</a:t>
            </a:r>
            <a:r>
              <a:rPr lang="en-GB" sz="1400" b="1" dirty="0" smtClean="0">
                <a:solidFill>
                  <a:srgbClr val="0070C0"/>
                </a:solidFill>
                <a:latin typeface="Courier New" pitchFamily="49" charset="0"/>
                <a:cs typeface="Courier New" pitchFamily="49" charset="0"/>
              </a:rPr>
              <a:t>) * 2</a:t>
            </a:r>
          </a:p>
          <a:p>
            <a:pPr algn="ctr">
              <a:buNone/>
            </a:pPr>
            <a:r>
              <a:rPr lang="en-GB" sz="1400" b="1" dirty="0" err="1" smtClean="0">
                <a:solidFill>
                  <a:srgbClr val="0070C0"/>
                </a:solidFill>
                <a:latin typeface="Courier New" pitchFamily="49" charset="0"/>
                <a:cs typeface="Courier New" pitchFamily="49" charset="0"/>
              </a:rPr>
              <a:t>InputOutputTSD</a:t>
            </a:r>
            <a:r>
              <a:rPr lang="en-GB" sz="1400" b="1" dirty="0" smtClean="0">
                <a:solidFill>
                  <a:srgbClr val="0070C0"/>
                </a:solidFill>
                <a:latin typeface="Courier New" pitchFamily="49" charset="0"/>
                <a:cs typeface="Courier New" pitchFamily="49" charset="0"/>
              </a:rPr>
              <a:t>(n, </a:t>
            </a:r>
            <a:r>
              <a:rPr lang="en-GB" sz="1400" b="1" dirty="0" err="1" smtClean="0">
                <a:solidFill>
                  <a:srgbClr val="0070C0"/>
                </a:solidFill>
                <a:latin typeface="Courier New" pitchFamily="49" charset="0"/>
                <a:cs typeface="Courier New" pitchFamily="49" charset="0"/>
              </a:rPr>
              <a:t>e.Partner</a:t>
            </a:r>
            <a:r>
              <a:rPr lang="en-GB" sz="1400" b="1" dirty="0" smtClean="0">
                <a:solidFill>
                  <a:srgbClr val="0070C0"/>
                </a:solidFill>
                <a:latin typeface="Courier New" pitchFamily="49" charset="0"/>
                <a:cs typeface="Courier New" pitchFamily="49" charset="0"/>
              </a:rPr>
              <a:t>) = </a:t>
            </a:r>
            <a:r>
              <a:rPr lang="en-GB" sz="1400" b="1" dirty="0" err="1" smtClean="0">
                <a:solidFill>
                  <a:srgbClr val="0070C0"/>
                </a:solidFill>
                <a:latin typeface="Courier New" pitchFamily="49" charset="0"/>
                <a:cs typeface="Courier New" pitchFamily="49" charset="0"/>
              </a:rPr>
              <a:t>InputOutputTSD</a:t>
            </a:r>
            <a:r>
              <a:rPr lang="en-GB" sz="1400" b="1" dirty="0" smtClean="0">
                <a:solidFill>
                  <a:srgbClr val="0070C0"/>
                </a:solidFill>
                <a:latin typeface="Courier New" pitchFamily="49" charset="0"/>
                <a:cs typeface="Courier New" pitchFamily="49" charset="0"/>
              </a:rPr>
              <a:t>(n, </a:t>
            </a:r>
            <a:r>
              <a:rPr lang="en-GB" sz="1400" b="1" dirty="0" err="1" smtClean="0">
                <a:solidFill>
                  <a:srgbClr val="0070C0"/>
                </a:solidFill>
                <a:latin typeface="Courier New" pitchFamily="49" charset="0"/>
                <a:cs typeface="Courier New" pitchFamily="49" charset="0"/>
              </a:rPr>
              <a:t>e.Partner</a:t>
            </a:r>
            <a:r>
              <a:rPr lang="en-GB" sz="1400" b="1" dirty="0" smtClean="0">
                <a:solidFill>
                  <a:srgbClr val="0070C0"/>
                </a:solidFill>
                <a:latin typeface="Courier New" pitchFamily="49" charset="0"/>
                <a:cs typeface="Courier New" pitchFamily="49" charset="0"/>
              </a:rPr>
              <a:t>) * 10</a:t>
            </a:r>
            <a:endParaRPr lang="en-GB" sz="1600" b="1" dirty="0" smtClean="0">
              <a:solidFill>
                <a:srgbClr val="0070C0"/>
              </a:solidFill>
              <a:latin typeface="Courier New" pitchFamily="49" charset="0"/>
              <a:cs typeface="Courier New" pitchFamily="49" charset="0"/>
            </a:endParaRPr>
          </a:p>
          <a:p>
            <a:endParaRPr lang="en-GB" sz="1600" dirty="0" smtClean="0"/>
          </a:p>
          <a:p>
            <a:r>
              <a:rPr lang="en-GB" sz="1600" dirty="0" smtClean="0"/>
              <a:t>Apply your changes to the </a:t>
            </a:r>
            <a:r>
              <a:rPr lang="en-GB" sz="1600" b="1" dirty="0" smtClean="0">
                <a:latin typeface="Courier New" pitchFamily="49" charset="0"/>
                <a:cs typeface="Courier New" pitchFamily="49" charset="0"/>
              </a:rPr>
              <a:t>database</a:t>
            </a:r>
            <a:r>
              <a:rPr lang="en-GB" sz="1600" dirty="0" smtClean="0"/>
              <a:t> and correct errors if flagged. Close </a:t>
            </a:r>
            <a:r>
              <a:rPr lang="en-GB" sz="1600" dirty="0"/>
              <a:t>SharpDevelop .</a:t>
            </a:r>
            <a:endParaRPr lang="en-GB" sz="1600" dirty="0" smtClean="0"/>
          </a:p>
          <a:p>
            <a:endParaRPr lang="en-GB" sz="1600" dirty="0" smtClean="0"/>
          </a:p>
          <a:p>
            <a:r>
              <a:rPr lang="en-GB" sz="1600" dirty="0" smtClean="0"/>
              <a:t>Edit the regime you created updating the project template adding your new inputs, outputs and a date range.</a:t>
            </a:r>
          </a:p>
          <a:p>
            <a:endParaRPr lang="en-GB" sz="1600" dirty="0" smtClean="0"/>
          </a:p>
          <a:p>
            <a:r>
              <a:rPr lang="en-GB" sz="1600" dirty="0" smtClean="0"/>
              <a:t>Open your existing project to test your module.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Modules Pane	</a:t>
            </a:r>
            <a:endParaRPr lang="en-GB" dirty="0"/>
          </a:p>
        </p:txBody>
      </p:sp>
      <p:sp>
        <p:nvSpPr>
          <p:cNvPr id="3" name="Content Placeholder 2"/>
          <p:cNvSpPr>
            <a:spLocks noGrp="1"/>
          </p:cNvSpPr>
          <p:nvPr>
            <p:ph idx="1"/>
          </p:nvPr>
        </p:nvSpPr>
        <p:spPr>
          <a:xfrm>
            <a:off x="457199" y="1600201"/>
            <a:ext cx="6108357" cy="4186350"/>
          </a:xfrm>
        </p:spPr>
        <p:txBody>
          <a:bodyPr>
            <a:normAutofit/>
          </a:bodyPr>
          <a:lstStyle/>
          <a:p>
            <a:r>
              <a:rPr lang="en-GB" sz="1900" dirty="0" smtClean="0"/>
              <a:t>The standard PRL (Palantir Regime Library) modules are the core fiscal calculation components for any Regime.</a:t>
            </a:r>
          </a:p>
          <a:p>
            <a:endParaRPr lang="en-GB" sz="1900" dirty="0" smtClean="0"/>
          </a:p>
          <a:p>
            <a:r>
              <a:rPr lang="en-GB" sz="1900" dirty="0" smtClean="0"/>
              <a:t>Where the standard modules do not model fiscal activity as required, Custom Module may be used.</a:t>
            </a:r>
          </a:p>
          <a:p>
            <a:endParaRPr lang="en-GB" sz="1900" dirty="0" smtClean="0"/>
          </a:p>
          <a:p>
            <a:r>
              <a:rPr lang="en-GB" sz="1900" dirty="0" smtClean="0"/>
              <a:t>All modules can be dragged onto the regime designer and tailored as required.</a:t>
            </a:r>
          </a:p>
          <a:p>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338" y="1159815"/>
            <a:ext cx="1839461" cy="54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MODULE DEVELOPMENT</a:t>
            </a:r>
            <a:br>
              <a:rPr lang="en-US" b="1" u="sng" dirty="0" smtClean="0">
                <a:solidFill>
                  <a:schemeClr val="bg1"/>
                </a:solidFill>
              </a:rPr>
            </a:br>
            <a:r>
              <a:rPr lang="en-US" sz="2000" b="1" dirty="0" smtClean="0">
                <a:solidFill>
                  <a:schemeClr val="bg1"/>
                </a:solidFill>
              </a:rPr>
              <a:t>Subroutine &amp; Function Programming</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Development</a:t>
            </a:r>
            <a:endParaRPr lang="en-GB" dirty="0"/>
          </a:p>
        </p:txBody>
      </p:sp>
      <p:sp>
        <p:nvSpPr>
          <p:cNvPr id="3" name="Content Placeholder 2"/>
          <p:cNvSpPr>
            <a:spLocks noGrp="1"/>
          </p:cNvSpPr>
          <p:nvPr>
            <p:ph idx="1"/>
          </p:nvPr>
        </p:nvSpPr>
        <p:spPr/>
        <p:txBody>
          <a:bodyPr>
            <a:normAutofit lnSpcReduction="10000"/>
          </a:bodyPr>
          <a:lstStyle/>
          <a:p>
            <a:r>
              <a:rPr lang="en-GB" sz="1800" dirty="0" smtClean="0"/>
              <a:t>Once generated or copied, implementation files can be tailored to model the core fiscal calculations.</a:t>
            </a:r>
          </a:p>
          <a:p>
            <a:endParaRPr lang="en-GB" sz="1800" dirty="0" smtClean="0"/>
          </a:p>
          <a:p>
            <a:r>
              <a:rPr lang="en-GB" sz="1800" dirty="0" smtClean="0"/>
              <a:t>For regular users of CASH, the modules are a series of colour-coded rectangles positioned in a defined sequence.</a:t>
            </a:r>
          </a:p>
          <a:p>
            <a:endParaRPr lang="en-GB" sz="1800" dirty="0" smtClean="0"/>
          </a:p>
          <a:p>
            <a:r>
              <a:rPr lang="en-GB" sz="1800" dirty="0" smtClean="0"/>
              <a:t>Each module has a set of defined inputs which are fed into the module and used to generate a set of outputs via a sequence of calculations.</a:t>
            </a:r>
          </a:p>
          <a:p>
            <a:endParaRPr lang="en-GB" sz="1800" dirty="0" smtClean="0"/>
          </a:p>
          <a:p>
            <a:r>
              <a:rPr lang="en-GB" sz="1800" dirty="0" smtClean="0"/>
              <a:t>Functions are called from specific phase subroutines to allows the programmer to dictate when specific calculations are executed.</a:t>
            </a:r>
          </a:p>
          <a:p>
            <a:endParaRPr lang="en-GB" sz="1800" dirty="0" smtClean="0"/>
          </a:p>
          <a:p>
            <a:r>
              <a:rPr lang="en-GB" sz="1800" dirty="0" smtClean="0"/>
              <a:t>Well-designed, structured and methodical code can drastically reduce the calculation time of a project.</a:t>
            </a:r>
            <a:endParaRPr lang="en-GB" sz="1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 Routine Arguments</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Each phase subroutine is qualified with phase-specific arguments.</a:t>
            </a:r>
          </a:p>
          <a:p>
            <a:endParaRPr lang="en-GB" dirty="0" smtClean="0"/>
          </a:p>
          <a:p>
            <a:r>
              <a:rPr lang="en-GB" dirty="0" smtClean="0"/>
              <a:t>The arguments give the developer access to the partner being referenced and calculation period specified. </a:t>
            </a:r>
          </a:p>
          <a:p>
            <a:endParaRPr lang="en-GB" dirty="0" smtClean="0"/>
          </a:p>
          <a:p>
            <a:r>
              <a:rPr lang="en-GB" dirty="0" smtClean="0"/>
              <a:t>Each of the four accessible phase subroutines is qualified with a module calculation argument </a:t>
            </a:r>
            <a:r>
              <a:rPr lang="en-GB" b="1" dirty="0" smtClean="0"/>
              <a:t>‘</a:t>
            </a:r>
            <a:r>
              <a:rPr lang="en-GB" b="1" dirty="0" smtClean="0">
                <a:solidFill>
                  <a:srgbClr val="0070C0"/>
                </a:solidFill>
                <a:latin typeface="Courier New" pitchFamily="49" charset="0"/>
                <a:cs typeface="Courier New" pitchFamily="49" charset="0"/>
              </a:rPr>
              <a:t>e</a:t>
            </a:r>
            <a:r>
              <a:rPr lang="en-GB" b="1" dirty="0" smtClean="0"/>
              <a:t>’</a:t>
            </a:r>
            <a:r>
              <a:rPr lang="en-GB" dirty="0" smtClean="0"/>
              <a:t> which is specific to each subroutine. </a:t>
            </a:r>
          </a:p>
          <a:p>
            <a:endParaRPr lang="en-GB" dirty="0" smtClean="0"/>
          </a:p>
          <a:p>
            <a:r>
              <a:rPr lang="en-GB" dirty="0" smtClean="0"/>
              <a:t>The </a:t>
            </a:r>
            <a:r>
              <a:rPr lang="en-GB" b="1" dirty="0" smtClean="0"/>
              <a:t>‘</a:t>
            </a:r>
            <a:r>
              <a:rPr lang="en-GB" b="1" dirty="0" smtClean="0">
                <a:solidFill>
                  <a:srgbClr val="0070C0"/>
                </a:solidFill>
                <a:latin typeface="Courier New" pitchFamily="49" charset="0"/>
                <a:cs typeface="Courier New" pitchFamily="49" charset="0"/>
              </a:rPr>
              <a:t>e</a:t>
            </a:r>
            <a:r>
              <a:rPr lang="en-GB" b="1" dirty="0" smtClean="0"/>
              <a:t>’</a:t>
            </a:r>
            <a:r>
              <a:rPr lang="en-GB" dirty="0" smtClean="0"/>
              <a:t> qualifier can be expanded to access calculation-specific settings for the module. </a:t>
            </a:r>
          </a:p>
          <a:p>
            <a:endParaRPr lang="en-GB" dirty="0" smtClean="0"/>
          </a:p>
          <a:p>
            <a:r>
              <a:rPr lang="en-GB" dirty="0" smtClean="0"/>
              <a:t>The second argument, </a:t>
            </a:r>
            <a:r>
              <a:rPr lang="en-GB" b="1" dirty="0" smtClean="0">
                <a:solidFill>
                  <a:srgbClr val="0070C0"/>
                </a:solidFill>
                <a:latin typeface="Courier New" pitchFamily="49" charset="0"/>
                <a:cs typeface="Courier New" pitchFamily="49" charset="0"/>
              </a:rPr>
              <a:t>Calculation Period </a:t>
            </a:r>
            <a:r>
              <a:rPr lang="en-GB" dirty="0" smtClean="0"/>
              <a:t>is only available in 2 phase subroutines. </a:t>
            </a:r>
          </a:p>
          <a:p>
            <a:endParaRPr lang="en-GB" dirty="0" smtClean="0"/>
          </a:p>
          <a:p>
            <a:r>
              <a:rPr lang="en-GB" dirty="0" smtClean="0"/>
              <a:t>The argument is referenced using the </a:t>
            </a:r>
            <a:r>
              <a:rPr lang="en-GB" b="1" dirty="0" smtClean="0"/>
              <a:t>‘</a:t>
            </a:r>
            <a:r>
              <a:rPr lang="en-GB" b="1" dirty="0" smtClean="0">
                <a:solidFill>
                  <a:srgbClr val="0070C0"/>
                </a:solidFill>
                <a:latin typeface="Courier New" pitchFamily="49" charset="0"/>
                <a:cs typeface="Courier New" pitchFamily="49" charset="0"/>
              </a:rPr>
              <a:t>n</a:t>
            </a:r>
            <a:r>
              <a:rPr lang="en-GB" b="1" dirty="0" smtClean="0"/>
              <a:t>’</a:t>
            </a:r>
            <a:r>
              <a:rPr lang="en-GB" dirty="0" smtClean="0"/>
              <a:t> qualifier and can be expanded to determine the current calculation period. </a:t>
            </a:r>
          </a:p>
          <a:p>
            <a:endParaRPr lang="en-GB"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b="1" dirty="0" smtClean="0">
                <a:solidFill>
                  <a:srgbClr val="0070C0"/>
                </a:solidFill>
                <a:latin typeface="Courier New" pitchFamily="49" charset="0"/>
                <a:cs typeface="Courier New" pitchFamily="49" charset="0"/>
              </a:rPr>
              <a:t>e</a:t>
            </a:r>
            <a:r>
              <a:rPr lang="en-GB" dirty="0" smtClean="0"/>
              <a:t>’ Argument </a:t>
            </a:r>
            <a:r>
              <a:rPr lang="en-GB" sz="2500" dirty="0" smtClean="0"/>
              <a:t>(part 1)</a:t>
            </a:r>
            <a:endParaRPr lang="en-GB" sz="2500" dirty="0"/>
          </a:p>
        </p:txBody>
      </p:sp>
      <p:pic>
        <p:nvPicPr>
          <p:cNvPr id="13314" name="Picture 2"/>
          <p:cNvPicPr>
            <a:picLocks noGrp="1" noChangeAspect="1" noChangeArrowheads="1"/>
          </p:cNvPicPr>
          <p:nvPr>
            <p:ph idx="1"/>
          </p:nvPr>
        </p:nvPicPr>
        <p:blipFill>
          <a:blip r:embed="rId2"/>
          <a:srcRect/>
          <a:stretch>
            <a:fillRect/>
          </a:stretch>
        </p:blipFill>
        <p:spPr bwMode="auto">
          <a:xfrm>
            <a:off x="1800225" y="1716881"/>
            <a:ext cx="5543550" cy="395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b="1" dirty="0" smtClean="0">
                <a:solidFill>
                  <a:srgbClr val="0070C0"/>
                </a:solidFill>
                <a:latin typeface="Courier New" pitchFamily="49" charset="0"/>
                <a:cs typeface="Courier New" pitchFamily="49" charset="0"/>
              </a:rPr>
              <a:t>e</a:t>
            </a:r>
            <a:r>
              <a:rPr lang="en-GB" dirty="0" smtClean="0"/>
              <a:t>’ Argument </a:t>
            </a:r>
            <a:r>
              <a:rPr lang="en-GB" sz="2500" dirty="0" smtClean="0"/>
              <a:t>(part 2)</a:t>
            </a:r>
            <a:endParaRPr lang="en-GB" sz="2500" dirty="0"/>
          </a:p>
        </p:txBody>
      </p:sp>
      <p:pic>
        <p:nvPicPr>
          <p:cNvPr id="14338" name="Picture 2"/>
          <p:cNvPicPr>
            <a:picLocks noChangeAspect="1" noChangeArrowheads="1"/>
          </p:cNvPicPr>
          <p:nvPr/>
        </p:nvPicPr>
        <p:blipFill>
          <a:blip r:embed="rId2"/>
          <a:srcRect/>
          <a:stretch>
            <a:fillRect/>
          </a:stretch>
        </p:blipFill>
        <p:spPr bwMode="auto">
          <a:xfrm>
            <a:off x="1785938" y="1423988"/>
            <a:ext cx="5572125" cy="401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b="1" dirty="0" err="1" smtClean="0">
                <a:solidFill>
                  <a:srgbClr val="0070C0"/>
                </a:solidFill>
                <a:latin typeface="Courier New" pitchFamily="49" charset="0"/>
                <a:cs typeface="Courier New" pitchFamily="49" charset="0"/>
              </a:rPr>
              <a:t>CalcPeriod</a:t>
            </a:r>
            <a:r>
              <a:rPr lang="en-GB" dirty="0" smtClean="0"/>
              <a:t>’ Argument</a:t>
            </a:r>
            <a:endParaRPr lang="en-GB" sz="2500" dirty="0"/>
          </a:p>
        </p:txBody>
      </p:sp>
      <p:pic>
        <p:nvPicPr>
          <p:cNvPr id="15363" name="Picture 3"/>
          <p:cNvPicPr>
            <a:picLocks noChangeAspect="1" noChangeArrowheads="1"/>
          </p:cNvPicPr>
          <p:nvPr/>
        </p:nvPicPr>
        <p:blipFill>
          <a:blip r:embed="rId2"/>
          <a:srcRect/>
          <a:stretch>
            <a:fillRect/>
          </a:stretch>
        </p:blipFill>
        <p:spPr bwMode="auto">
          <a:xfrm>
            <a:off x="1804988" y="1543050"/>
            <a:ext cx="5534025" cy="37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Functions</a:t>
            </a:r>
            <a:endParaRPr lang="en-GB" dirty="0"/>
          </a:p>
        </p:txBody>
      </p:sp>
      <p:sp>
        <p:nvSpPr>
          <p:cNvPr id="3" name="Content Placeholder 2"/>
          <p:cNvSpPr>
            <a:spLocks noGrp="1"/>
          </p:cNvSpPr>
          <p:nvPr>
            <p:ph idx="1"/>
          </p:nvPr>
        </p:nvSpPr>
        <p:spPr/>
        <p:txBody>
          <a:bodyPr>
            <a:normAutofit/>
          </a:bodyPr>
          <a:lstStyle/>
          <a:p>
            <a:r>
              <a:rPr lang="en-GB" sz="1800" dirty="0" smtClean="0"/>
              <a:t>All newly generated implementation files start with an empty User Functions region.</a:t>
            </a:r>
          </a:p>
          <a:p>
            <a:endParaRPr lang="en-GB" sz="1800" dirty="0" smtClean="0"/>
          </a:p>
          <a:p>
            <a:r>
              <a:rPr lang="en-GB" sz="1800" dirty="0" smtClean="0"/>
              <a:t>In the example below, a new function has been added to the User Functions region.</a:t>
            </a:r>
            <a:endParaRPr lang="en-GB" sz="1800" dirty="0"/>
          </a:p>
        </p:txBody>
      </p:sp>
      <p:pic>
        <p:nvPicPr>
          <p:cNvPr id="5" name="Picture 2"/>
          <p:cNvPicPr>
            <a:picLocks noChangeAspect="1" noChangeArrowheads="1"/>
          </p:cNvPicPr>
          <p:nvPr/>
        </p:nvPicPr>
        <p:blipFill>
          <a:blip r:embed="rId2"/>
          <a:srcRect/>
          <a:stretch>
            <a:fillRect/>
          </a:stretch>
        </p:blipFill>
        <p:spPr bwMode="auto">
          <a:xfrm>
            <a:off x="1866900" y="3312219"/>
            <a:ext cx="5410200"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Calling Functions</a:t>
            </a:r>
            <a:endParaRPr lang="en-GB" dirty="0"/>
          </a:p>
        </p:txBody>
      </p:sp>
      <p:sp>
        <p:nvSpPr>
          <p:cNvPr id="3" name="Content Placeholder 2"/>
          <p:cNvSpPr>
            <a:spLocks noGrp="1"/>
          </p:cNvSpPr>
          <p:nvPr>
            <p:ph idx="1"/>
          </p:nvPr>
        </p:nvSpPr>
        <p:spPr/>
        <p:txBody>
          <a:bodyPr>
            <a:normAutofit/>
          </a:bodyPr>
          <a:lstStyle/>
          <a:p>
            <a:r>
              <a:rPr lang="en-GB" sz="1800" dirty="0" smtClean="0"/>
              <a:t>For the contents of any function to be executed, the function needs to be called from within another function or subroutine.</a:t>
            </a:r>
          </a:p>
          <a:p>
            <a:endParaRPr lang="en-GB" sz="1800" dirty="0" smtClean="0"/>
          </a:p>
          <a:p>
            <a:r>
              <a:rPr lang="en-GB" sz="1800" dirty="0" smtClean="0"/>
              <a:t>Function calls require appropriate arguments to be qualified in the function header.</a:t>
            </a:r>
          </a:p>
          <a:p>
            <a:endParaRPr lang="en-GB" sz="1800" dirty="0" smtClean="0"/>
          </a:p>
          <a:p>
            <a:endParaRPr lang="en-GB" sz="1800" dirty="0" smtClean="0"/>
          </a:p>
          <a:p>
            <a:endParaRPr lang="en-GB" sz="1800" dirty="0" smtClean="0"/>
          </a:p>
          <a:p>
            <a:r>
              <a:rPr lang="en-GB" sz="1800" dirty="0" smtClean="0"/>
              <a:t>Here the function name is preceded by the </a:t>
            </a:r>
            <a:r>
              <a:rPr lang="en-GB" sz="1800" b="1" dirty="0" smtClean="0">
                <a:solidFill>
                  <a:srgbClr val="0070C0"/>
                </a:solidFill>
                <a:latin typeface="Courier New" pitchFamily="49" charset="0"/>
                <a:cs typeface="Courier New" pitchFamily="49" charset="0"/>
              </a:rPr>
              <a:t>Call</a:t>
            </a:r>
            <a:r>
              <a:rPr lang="en-GB" sz="1800" dirty="0" smtClean="0"/>
              <a:t> statement followed by the function name</a:t>
            </a:r>
            <a:r>
              <a:rPr lang="en-GB" sz="1800" b="1" dirty="0" smtClean="0"/>
              <a:t>.</a:t>
            </a:r>
          </a:p>
          <a:p>
            <a:endParaRPr lang="en-GB" sz="1800" dirty="0" smtClean="0"/>
          </a:p>
          <a:p>
            <a:r>
              <a:rPr lang="en-GB" sz="1800" dirty="0" smtClean="0"/>
              <a:t>If the number of arguments or argument types do not match the function declaration, the build and validation of the project will fail raising an error.</a:t>
            </a:r>
            <a:endParaRPr lang="en-GB" sz="1800" dirty="0"/>
          </a:p>
        </p:txBody>
      </p:sp>
      <p:pic>
        <p:nvPicPr>
          <p:cNvPr id="6" name="Picture 3"/>
          <p:cNvPicPr>
            <a:picLocks noChangeAspect="1" noChangeArrowheads="1"/>
          </p:cNvPicPr>
          <p:nvPr/>
        </p:nvPicPr>
        <p:blipFill>
          <a:blip r:embed="rId2"/>
          <a:srcRect/>
          <a:stretch>
            <a:fillRect/>
          </a:stretch>
        </p:blipFill>
        <p:spPr bwMode="auto">
          <a:xfrm>
            <a:off x="1312786" y="3281004"/>
            <a:ext cx="6518428" cy="6218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 Scope</a:t>
            </a:r>
            <a:endParaRPr lang="en-GB" dirty="0"/>
          </a:p>
        </p:txBody>
      </p:sp>
      <p:sp>
        <p:nvSpPr>
          <p:cNvPr id="3" name="Content Placeholder 2"/>
          <p:cNvSpPr>
            <a:spLocks noGrp="1"/>
          </p:cNvSpPr>
          <p:nvPr>
            <p:ph idx="1"/>
          </p:nvPr>
        </p:nvSpPr>
        <p:spPr/>
        <p:txBody>
          <a:bodyPr>
            <a:normAutofit/>
          </a:bodyPr>
          <a:lstStyle/>
          <a:p>
            <a:r>
              <a:rPr lang="en-GB" sz="1800" dirty="0" smtClean="0"/>
              <a:t>Variable scope defines when a variable is accessible.</a:t>
            </a:r>
          </a:p>
          <a:p>
            <a:endParaRPr lang="en-GB" sz="1800" dirty="0" smtClean="0"/>
          </a:p>
          <a:p>
            <a:r>
              <a:rPr lang="en-GB" sz="1800" dirty="0" smtClean="0"/>
              <a:t>When a variable is declared, it will only be available to certain parts of code.</a:t>
            </a:r>
          </a:p>
          <a:p>
            <a:endParaRPr lang="en-GB" sz="1800" dirty="0" smtClean="0"/>
          </a:p>
          <a:p>
            <a:r>
              <a:rPr lang="en-GB" sz="1800" dirty="0" smtClean="0"/>
              <a:t>The variables defined and accessed by module functions have two levels of scope:</a:t>
            </a:r>
          </a:p>
          <a:p>
            <a:pPr lvl="1"/>
            <a:r>
              <a:rPr lang="en-GB" sz="1600" b="1" dirty="0" smtClean="0">
                <a:solidFill>
                  <a:srgbClr val="0070C0"/>
                </a:solidFill>
              </a:rPr>
              <a:t>LOCAL</a:t>
            </a:r>
            <a:r>
              <a:rPr lang="en-GB" sz="1600" dirty="0" smtClean="0">
                <a:solidFill>
                  <a:srgbClr val="0070C0"/>
                </a:solidFill>
              </a:rPr>
              <a:t> </a:t>
            </a:r>
            <a:r>
              <a:rPr lang="en-GB" sz="1600" dirty="0" smtClean="0"/>
              <a:t>- Variables can be accessed in the current function only.</a:t>
            </a:r>
          </a:p>
          <a:p>
            <a:pPr lvl="1"/>
            <a:r>
              <a:rPr lang="en-GB" sz="1600" b="1" smtClean="0">
                <a:solidFill>
                  <a:srgbClr val="0070C0"/>
                </a:solidFill>
              </a:rPr>
              <a:t>MODULE</a:t>
            </a:r>
            <a:r>
              <a:rPr lang="en-GB" sz="1600" smtClean="0"/>
              <a:t> </a:t>
            </a:r>
            <a:r>
              <a:rPr lang="en-GB" sz="1600" dirty="0" smtClean="0"/>
              <a:t>– Variables can be accessed throughout the module.</a:t>
            </a:r>
          </a:p>
          <a:p>
            <a:endParaRPr lang="en-GB" sz="1800" dirty="0" smtClean="0"/>
          </a:p>
          <a:p>
            <a:r>
              <a:rPr lang="en-GB" sz="1800" dirty="0" smtClean="0"/>
              <a:t>Local variables are generally used to aid calculation processes and make code easier to read and understand.</a:t>
            </a:r>
            <a:endParaRPr lang="en-GB" sz="1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CODE VALIDATION</a:t>
            </a:r>
            <a:br>
              <a:rPr lang="en-US" b="1" u="sng" dirty="0" smtClean="0">
                <a:solidFill>
                  <a:schemeClr val="bg1"/>
                </a:solidFill>
              </a:rPr>
            </a:br>
            <a:r>
              <a:rPr lang="en-US" sz="2000" b="1" dirty="0" smtClean="0">
                <a:solidFill>
                  <a:schemeClr val="bg1"/>
                </a:solidFill>
              </a:rPr>
              <a:t>Building, Validating &amp; Applying Projects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err="1" smtClean="0">
                <a:solidFill>
                  <a:schemeClr val="bg1"/>
                </a:solidFill>
              </a:rPr>
              <a:t>SharpDevelop</a:t>
            </a:r>
            <a:r>
              <a:rPr lang="en-US" b="1" u="sng" dirty="0" smtClean="0">
                <a:solidFill>
                  <a:schemeClr val="bg1"/>
                </a:solidFill>
              </a:rPr>
              <a:t> (#develop)</a:t>
            </a:r>
            <a:r>
              <a:rPr lang="en-US" b="1" dirty="0" smtClean="0">
                <a:solidFill>
                  <a:schemeClr val="bg1"/>
                </a:solidFill>
              </a:rPr>
              <a:t/>
            </a:r>
            <a:br>
              <a:rPr lang="en-US" b="1" dirty="0" smtClean="0">
                <a:solidFill>
                  <a:schemeClr val="bg1"/>
                </a:solidFill>
              </a:rPr>
            </a:b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Open Source Development Environment for .NET</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291" y="3312247"/>
            <a:ext cx="2520651" cy="675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smtClean="0"/>
              <a:t>The Validation Process</a:t>
            </a:r>
            <a:endParaRPr lang="en-GB" dirty="0"/>
          </a:p>
        </p:txBody>
      </p:sp>
      <p:sp>
        <p:nvSpPr>
          <p:cNvPr id="3" name="Content Placeholder 2"/>
          <p:cNvSpPr>
            <a:spLocks noGrp="1"/>
          </p:cNvSpPr>
          <p:nvPr>
            <p:ph idx="1"/>
          </p:nvPr>
        </p:nvSpPr>
        <p:spPr/>
        <p:txBody>
          <a:bodyPr>
            <a:normAutofit/>
          </a:bodyPr>
          <a:lstStyle/>
          <a:p>
            <a:r>
              <a:rPr lang="en-GB" sz="1800" dirty="0" smtClean="0"/>
              <a:t>All code changes in source code require compilation before an executable format can be generated.</a:t>
            </a:r>
          </a:p>
          <a:p>
            <a:endParaRPr lang="en-GB" sz="1800" dirty="0" smtClean="0"/>
          </a:p>
          <a:p>
            <a:r>
              <a:rPr lang="en-GB" sz="1800" dirty="0" smtClean="0"/>
              <a:t>In the Palantir Module Suite, this compilation process is broken down into three stages: (1) </a:t>
            </a:r>
            <a:r>
              <a:rPr lang="en-GB" sz="1600" dirty="0" smtClean="0"/>
              <a:t>Building (2) Validating  (3) Application</a:t>
            </a:r>
          </a:p>
          <a:p>
            <a:endParaRPr lang="en-GB" sz="1800" dirty="0" smtClean="0"/>
          </a:p>
          <a:p>
            <a:endParaRPr lang="en-GB" sz="1800" dirty="0" smtClean="0"/>
          </a:p>
          <a:p>
            <a:endParaRPr lang="en-GB" sz="1800" dirty="0" smtClean="0"/>
          </a:p>
          <a:p>
            <a:r>
              <a:rPr lang="en-GB" sz="1800" dirty="0" smtClean="0"/>
              <a:t>The Palantir toolbar gives developers quick and easy access to these tools.</a:t>
            </a:r>
          </a:p>
          <a:p>
            <a:endParaRPr lang="en-GB" sz="1800" dirty="0" smtClean="0"/>
          </a:p>
          <a:p>
            <a:r>
              <a:rPr lang="en-GB" sz="1800" dirty="0" smtClean="0"/>
              <a:t>Standard SharpDevelop functionality is used to report errors, if any.</a:t>
            </a:r>
            <a:endParaRPr lang="en-GB" sz="18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180982" y="4784670"/>
            <a:ext cx="428625" cy="413845"/>
          </a:xfrm>
          <a:prstGeom prst="rect">
            <a:avLst/>
          </a:prstGeom>
        </p:spPr>
      </p:pic>
      <p:sp>
        <p:nvSpPr>
          <p:cNvPr id="2" name="Title 1"/>
          <p:cNvSpPr>
            <a:spLocks noGrp="1"/>
          </p:cNvSpPr>
          <p:nvPr>
            <p:ph type="title"/>
          </p:nvPr>
        </p:nvSpPr>
        <p:spPr/>
        <p:txBody>
          <a:bodyPr/>
          <a:lstStyle/>
          <a:p>
            <a:r>
              <a:rPr lang="en-GB" dirty="0" smtClean="0"/>
              <a:t>Building Projects</a:t>
            </a:r>
            <a:endParaRPr lang="en-GB" dirty="0"/>
          </a:p>
        </p:txBody>
      </p:sp>
      <p:sp>
        <p:nvSpPr>
          <p:cNvPr id="3" name="Content Placeholder 2"/>
          <p:cNvSpPr>
            <a:spLocks noGrp="1"/>
          </p:cNvSpPr>
          <p:nvPr>
            <p:ph idx="1"/>
          </p:nvPr>
        </p:nvSpPr>
        <p:spPr/>
        <p:txBody>
          <a:bodyPr>
            <a:normAutofit/>
          </a:bodyPr>
          <a:lstStyle/>
          <a:p>
            <a:r>
              <a:rPr lang="en-GB" sz="1800" dirty="0" smtClean="0"/>
              <a:t>The PRL Module Suite is built and tested using the SharpDevelop IDE.</a:t>
            </a:r>
          </a:p>
          <a:p>
            <a:endParaRPr lang="en-GB" sz="1800" dirty="0" smtClean="0"/>
          </a:p>
          <a:p>
            <a:r>
              <a:rPr lang="en-GB" sz="1800" dirty="0" smtClean="0"/>
              <a:t>Developers generally build a project repeatedly during the development and testing process.</a:t>
            </a:r>
          </a:p>
          <a:p>
            <a:endParaRPr lang="en-GB" sz="1800" dirty="0" smtClean="0"/>
          </a:p>
          <a:p>
            <a:r>
              <a:rPr lang="en-GB" sz="1800" dirty="0" smtClean="0"/>
              <a:t>In most instances this process begins with compile-time errors which require correction.</a:t>
            </a:r>
          </a:p>
          <a:p>
            <a:endParaRPr lang="en-GB" sz="1800" dirty="0" smtClean="0"/>
          </a:p>
          <a:p>
            <a:r>
              <a:rPr lang="en-GB" sz="1800" dirty="0" smtClean="0"/>
              <a:t>Errors can include incorrect syntax, references and logic.</a:t>
            </a:r>
          </a:p>
          <a:p>
            <a:endParaRPr lang="en-GB" sz="1800" dirty="0" smtClean="0"/>
          </a:p>
          <a:p>
            <a:r>
              <a:rPr lang="en-GB" sz="1800" dirty="0" smtClean="0"/>
              <a:t>The Build option is invoked by clicking the Build Option button        on the Palantir toolbar.</a:t>
            </a:r>
            <a:endParaRPr lang="en-GB" sz="1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Validating Projects</a:t>
            </a:r>
            <a:endParaRPr lang="en-GB" dirty="0"/>
          </a:p>
        </p:txBody>
      </p:sp>
      <p:sp>
        <p:nvSpPr>
          <p:cNvPr id="3" name="Content Placeholder 2"/>
          <p:cNvSpPr>
            <a:spLocks noGrp="1"/>
          </p:cNvSpPr>
          <p:nvPr>
            <p:ph idx="1"/>
          </p:nvPr>
        </p:nvSpPr>
        <p:spPr/>
        <p:txBody>
          <a:bodyPr>
            <a:normAutofit/>
          </a:bodyPr>
          <a:lstStyle/>
          <a:p>
            <a:r>
              <a:rPr lang="en-GB" sz="1800" dirty="0" smtClean="0"/>
              <a:t>The status of the Build and Validate process is displayed in the Output window.</a:t>
            </a:r>
          </a:p>
          <a:p>
            <a:endParaRPr lang="en-GB" sz="1800" dirty="0" smtClean="0"/>
          </a:p>
          <a:p>
            <a:r>
              <a:rPr lang="en-GB" sz="1800" dirty="0" smtClean="0"/>
              <a:t>The build process generally completes with a positive or negative result.</a:t>
            </a:r>
          </a:p>
          <a:p>
            <a:endParaRPr lang="en-GB" sz="1800" dirty="0" smtClean="0"/>
          </a:p>
          <a:p>
            <a:r>
              <a:rPr lang="en-GB" sz="1800" dirty="0" smtClean="0"/>
              <a:t>If no errors are identified, the process provides positive feedback.</a:t>
            </a:r>
          </a:p>
          <a:p>
            <a:endParaRPr lang="en-GB" sz="1800" dirty="0" smtClean="0"/>
          </a:p>
          <a:p>
            <a:endParaRPr lang="en-GB" sz="1800" dirty="0" smtClean="0"/>
          </a:p>
          <a:p>
            <a:endParaRPr lang="en-GB" sz="1800" dirty="0" smtClean="0"/>
          </a:p>
          <a:p>
            <a:endParaRPr lang="en-GB" sz="1800" dirty="0" smtClean="0"/>
          </a:p>
          <a:p>
            <a:r>
              <a:rPr lang="en-GB" sz="1800" dirty="0" smtClean="0"/>
              <a:t>Alternatively if errors are identified, a failed build is highlighted.</a:t>
            </a:r>
            <a:endParaRPr lang="en-GB" sz="1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986" y="3595122"/>
            <a:ext cx="554355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500" y="5196389"/>
            <a:ext cx="6440474" cy="823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805" y="4219464"/>
            <a:ext cx="6851822" cy="1720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smtClean="0"/>
              <a:t>Error List Window</a:t>
            </a:r>
            <a:endParaRPr lang="en-GB" dirty="0"/>
          </a:p>
        </p:txBody>
      </p:sp>
      <p:sp>
        <p:nvSpPr>
          <p:cNvPr id="3" name="Content Placeholder 2"/>
          <p:cNvSpPr>
            <a:spLocks noGrp="1"/>
          </p:cNvSpPr>
          <p:nvPr>
            <p:ph idx="1"/>
          </p:nvPr>
        </p:nvSpPr>
        <p:spPr/>
        <p:txBody>
          <a:bodyPr>
            <a:normAutofit/>
          </a:bodyPr>
          <a:lstStyle/>
          <a:p>
            <a:r>
              <a:rPr lang="en-GB" sz="1800" dirty="0" smtClean="0"/>
              <a:t>During the development process, the Error List window keeps an up-to-date list of identified errors.</a:t>
            </a:r>
          </a:p>
          <a:p>
            <a:endParaRPr lang="en-GB" sz="1800" dirty="0" smtClean="0"/>
          </a:p>
          <a:p>
            <a:r>
              <a:rPr lang="en-GB" sz="1800" dirty="0" smtClean="0"/>
              <a:t>The window displays errors, warnings and messages during module development.</a:t>
            </a:r>
          </a:p>
          <a:p>
            <a:endParaRPr lang="en-GB" sz="1800" dirty="0" smtClean="0"/>
          </a:p>
          <a:p>
            <a:r>
              <a:rPr lang="en-GB" sz="1800" dirty="0" smtClean="0"/>
              <a:t>If you double-click on an identified error, SharpDevelop will open the file where the error is and show the error location.</a:t>
            </a:r>
            <a:endParaRPr lang="en-GB" sz="1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Applying Changes</a:t>
            </a:r>
            <a:endParaRPr lang="en-GB" dirty="0"/>
          </a:p>
        </p:txBody>
      </p:sp>
      <p:sp>
        <p:nvSpPr>
          <p:cNvPr id="3" name="Content Placeholder 2"/>
          <p:cNvSpPr>
            <a:spLocks noGrp="1"/>
          </p:cNvSpPr>
          <p:nvPr>
            <p:ph idx="1"/>
          </p:nvPr>
        </p:nvSpPr>
        <p:spPr>
          <a:xfrm>
            <a:off x="457200" y="1600201"/>
            <a:ext cx="8229600" cy="4569780"/>
          </a:xfrm>
        </p:spPr>
        <p:txBody>
          <a:bodyPr>
            <a:normAutofit fontScale="92500" lnSpcReduction="10000"/>
          </a:bodyPr>
          <a:lstStyle/>
          <a:p>
            <a:r>
              <a:rPr lang="en-GB" sz="1800" dirty="0" smtClean="0"/>
              <a:t>Once the Build and Validate process creates a successful build, the changes need to be applied to the database.</a:t>
            </a:r>
          </a:p>
          <a:p>
            <a:endParaRPr lang="en-GB" sz="1800" dirty="0" smtClean="0"/>
          </a:p>
          <a:p>
            <a:r>
              <a:rPr lang="en-GB" sz="1800" dirty="0" smtClean="0"/>
              <a:t>To apply, simply click on the Apply Changes button on the Palantir toolbar.</a:t>
            </a:r>
          </a:p>
          <a:p>
            <a:endParaRPr lang="en-GB" sz="1800" dirty="0" smtClean="0"/>
          </a:p>
          <a:p>
            <a:r>
              <a:rPr lang="en-GB" sz="1800" dirty="0" smtClean="0"/>
              <a:t>This will invoke the Build &amp; Validate function if not already called.</a:t>
            </a:r>
          </a:p>
          <a:p>
            <a:endParaRPr lang="en-GB" sz="1800" dirty="0" smtClean="0"/>
          </a:p>
          <a:p>
            <a:r>
              <a:rPr lang="en-GB" sz="1800" dirty="0" smtClean="0"/>
              <a:t>If the build is successful, the changes are saved to the database.</a:t>
            </a:r>
          </a:p>
          <a:p>
            <a:endParaRPr lang="en-GB" sz="1800" dirty="0" smtClean="0"/>
          </a:p>
          <a:p>
            <a:endParaRPr lang="en-GB" sz="1800" dirty="0" smtClean="0"/>
          </a:p>
          <a:p>
            <a:endParaRPr lang="en-GB" sz="1800" dirty="0" smtClean="0"/>
          </a:p>
          <a:p>
            <a:r>
              <a:rPr lang="en-GB" sz="1800" dirty="0" smtClean="0"/>
              <a:t>Once applied, the changes will form part of the calculation sequence when a project is next calculated.</a:t>
            </a:r>
          </a:p>
          <a:p>
            <a:pPr algn="ctr">
              <a:buNone/>
            </a:pPr>
            <a:endParaRPr lang="en-GB" sz="1800" b="1" u="sng" dirty="0" smtClean="0">
              <a:solidFill>
                <a:srgbClr val="0070C0"/>
              </a:solidFill>
            </a:endParaRPr>
          </a:p>
          <a:p>
            <a:pPr algn="ctr">
              <a:buNone/>
            </a:pPr>
            <a:r>
              <a:rPr lang="en-GB" sz="1800" b="1" u="sng" dirty="0" smtClean="0">
                <a:solidFill>
                  <a:srgbClr val="0070C0"/>
                </a:solidFill>
              </a:rPr>
              <a:t>If changes are not successfully committed to the dB, they will be lost!</a:t>
            </a:r>
            <a:endParaRPr lang="en-GB" sz="1800" u="sng" dirty="0">
              <a:solidFill>
                <a:srgbClr val="0070C0"/>
              </a:solidFill>
            </a:endParaRPr>
          </a:p>
        </p:txBody>
      </p:sp>
      <p:pic>
        <p:nvPicPr>
          <p:cNvPr id="5" name="Picture 9"/>
          <p:cNvPicPr>
            <a:picLocks noChangeAspect="1" noChangeArrowheads="1"/>
          </p:cNvPicPr>
          <p:nvPr/>
        </p:nvPicPr>
        <p:blipFill>
          <a:blip r:embed="rId2"/>
          <a:srcRect/>
          <a:stretch>
            <a:fillRect/>
          </a:stretch>
        </p:blipFill>
        <p:spPr bwMode="auto">
          <a:xfrm>
            <a:off x="2085975" y="3910874"/>
            <a:ext cx="4972050" cy="58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IntelliSense</a:t>
            </a:r>
            <a:endParaRPr lang="en-GB" dirty="0"/>
          </a:p>
        </p:txBody>
      </p:sp>
      <p:sp>
        <p:nvSpPr>
          <p:cNvPr id="3" name="Content Placeholder 2"/>
          <p:cNvSpPr>
            <a:spLocks noGrp="1"/>
          </p:cNvSpPr>
          <p:nvPr>
            <p:ph idx="1"/>
          </p:nvPr>
        </p:nvSpPr>
        <p:spPr>
          <a:xfrm>
            <a:off x="457200" y="1600201"/>
            <a:ext cx="8229600" cy="4569780"/>
          </a:xfrm>
        </p:spPr>
        <p:txBody>
          <a:bodyPr>
            <a:normAutofit/>
          </a:bodyPr>
          <a:lstStyle/>
          <a:p>
            <a:r>
              <a:rPr lang="en-GB" sz="1800" dirty="0" smtClean="0"/>
              <a:t>IntelliSense is a drop-down list that </a:t>
            </a:r>
          </a:p>
          <a:p>
            <a:pPr>
              <a:buNone/>
            </a:pPr>
            <a:r>
              <a:rPr lang="en-GB" sz="1800" dirty="0" smtClean="0"/>
              <a:t>	appears when a recognized word is </a:t>
            </a:r>
          </a:p>
          <a:p>
            <a:pPr>
              <a:buNone/>
            </a:pPr>
            <a:r>
              <a:rPr lang="en-GB" sz="1800" dirty="0" smtClean="0"/>
              <a:t>	being entered into the code editor.</a:t>
            </a:r>
          </a:p>
          <a:p>
            <a:endParaRPr lang="en-GB" sz="1800" dirty="0" smtClean="0"/>
          </a:p>
          <a:p>
            <a:endParaRPr lang="en-GB" sz="1800" dirty="0" smtClean="0"/>
          </a:p>
          <a:p>
            <a:endParaRPr lang="en-GB" sz="1800" dirty="0" smtClean="0"/>
          </a:p>
          <a:p>
            <a:r>
              <a:rPr lang="en-GB" sz="1800" dirty="0" smtClean="0"/>
              <a:t>Another useful feature of IntelliSense</a:t>
            </a:r>
          </a:p>
          <a:p>
            <a:pPr>
              <a:buNone/>
            </a:pPr>
            <a:r>
              <a:rPr lang="en-GB" sz="1800" dirty="0" smtClean="0"/>
              <a:t>	is the ability to display a list of </a:t>
            </a:r>
          </a:p>
          <a:p>
            <a:pPr>
              <a:buNone/>
            </a:pPr>
            <a:r>
              <a:rPr lang="en-GB" sz="1800" dirty="0" smtClean="0"/>
              <a:t>	parameters for an available function </a:t>
            </a:r>
          </a:p>
          <a:p>
            <a:pPr>
              <a:buNone/>
            </a:pPr>
            <a:r>
              <a:rPr lang="en-GB" sz="1800" dirty="0" smtClean="0"/>
              <a:t>	or method.</a:t>
            </a:r>
            <a:endParaRPr lang="en-GB" sz="1800" u="sng" dirty="0">
              <a:solidFill>
                <a:srgbClr val="0070C0"/>
              </a:solidFill>
            </a:endParaRPr>
          </a:p>
        </p:txBody>
      </p:sp>
      <p:pic>
        <p:nvPicPr>
          <p:cNvPr id="6" name="Picture 10"/>
          <p:cNvPicPr>
            <a:picLocks noChangeAspect="1" noChangeArrowheads="1"/>
          </p:cNvPicPr>
          <p:nvPr/>
        </p:nvPicPr>
        <p:blipFill>
          <a:blip r:embed="rId2"/>
          <a:srcRect/>
          <a:stretch>
            <a:fillRect/>
          </a:stretch>
        </p:blipFill>
        <p:spPr bwMode="auto">
          <a:xfrm>
            <a:off x="4698788" y="1751127"/>
            <a:ext cx="3988012" cy="1618212"/>
          </a:xfrm>
          <a:prstGeom prst="rect">
            <a:avLst/>
          </a:prstGeom>
          <a:noFill/>
          <a:ln w="9525">
            <a:noFill/>
            <a:miter lim="800000"/>
            <a:headEnd/>
            <a:tailEnd/>
          </a:ln>
        </p:spPr>
      </p:pic>
      <p:pic>
        <p:nvPicPr>
          <p:cNvPr id="7" name="Picture 11"/>
          <p:cNvPicPr>
            <a:picLocks noChangeAspect="1" noChangeArrowheads="1"/>
          </p:cNvPicPr>
          <p:nvPr/>
        </p:nvPicPr>
        <p:blipFill>
          <a:blip r:embed="rId3"/>
          <a:srcRect/>
          <a:stretch>
            <a:fillRect/>
          </a:stretch>
        </p:blipFill>
        <p:spPr bwMode="auto">
          <a:xfrm>
            <a:off x="4858592" y="3747564"/>
            <a:ext cx="3349193" cy="18322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WORKED EXAMPLE 05</a:t>
            </a: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Calling Functions from </a:t>
            </a:r>
            <a:r>
              <a:rPr lang="en-US" sz="2000" b="1" dirty="0" err="1" smtClean="0">
                <a:solidFill>
                  <a:schemeClr val="bg1"/>
                </a:solidFill>
              </a:rPr>
              <a:t>AfterEconomicLimit</a:t>
            </a:r>
            <a:r>
              <a:rPr lang="en-US" sz="2000" b="1" dirty="0" smtClean="0">
                <a:solidFill>
                  <a:schemeClr val="bg1"/>
                </a:solidFill>
              </a:rPr>
              <a:t> Phase</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Worked Example</a:t>
            </a:r>
            <a:br>
              <a:rPr lang="en-GB" dirty="0" smtClean="0"/>
            </a:br>
            <a:r>
              <a:rPr lang="en-GB" sz="2000" dirty="0" smtClean="0"/>
              <a:t>Calling functions from </a:t>
            </a:r>
            <a:r>
              <a:rPr lang="en-GB" sz="2000" dirty="0" err="1" smtClean="0"/>
              <a:t>AfterEconomicLimit</a:t>
            </a:r>
            <a:r>
              <a:rPr lang="en-GB" sz="2000" dirty="0" smtClean="0"/>
              <a:t> Phase</a:t>
            </a:r>
            <a:endParaRPr lang="en-GB" dirty="0"/>
          </a:p>
        </p:txBody>
      </p:sp>
      <p:sp>
        <p:nvSpPr>
          <p:cNvPr id="3" name="Content Placeholder 2"/>
          <p:cNvSpPr>
            <a:spLocks noGrp="1"/>
          </p:cNvSpPr>
          <p:nvPr>
            <p:ph idx="1"/>
          </p:nvPr>
        </p:nvSpPr>
        <p:spPr/>
        <p:txBody>
          <a:bodyPr>
            <a:normAutofit/>
          </a:bodyPr>
          <a:lstStyle/>
          <a:p>
            <a:pPr>
              <a:buNone/>
            </a:pPr>
            <a:r>
              <a:rPr lang="en-GB" sz="1800" b="1" dirty="0" smtClean="0"/>
              <a:t>Created using Module Editor</a:t>
            </a:r>
          </a:p>
          <a:p>
            <a:endParaRPr lang="en-GB" sz="1800" dirty="0" smtClean="0"/>
          </a:p>
          <a:p>
            <a:r>
              <a:rPr lang="en-GB" sz="1800" dirty="0" smtClean="0"/>
              <a:t>Create and Add 2 variables (both </a:t>
            </a:r>
            <a:r>
              <a:rPr lang="en-GB" sz="1800" dirty="0" err="1" smtClean="0"/>
              <a:t>TimeSeriesDouble</a:t>
            </a:r>
            <a:r>
              <a:rPr lang="en-GB" sz="1800" dirty="0" smtClean="0"/>
              <a:t>) to an existing module</a:t>
            </a:r>
          </a:p>
          <a:p>
            <a:endParaRPr lang="en-GB" sz="1800" dirty="0" smtClean="0"/>
          </a:p>
          <a:p>
            <a:r>
              <a:rPr lang="en-GB" sz="1800" dirty="0" smtClean="0"/>
              <a:t>Add a function which takes input and multiplies by 5</a:t>
            </a:r>
          </a:p>
          <a:p>
            <a:endParaRPr lang="en-GB" sz="1800" dirty="0" smtClean="0"/>
          </a:p>
          <a:p>
            <a:r>
              <a:rPr lang="en-GB" sz="1800" dirty="0" smtClean="0"/>
              <a:t>Ensure your new function is called from the </a:t>
            </a:r>
            <a:r>
              <a:rPr lang="en-GB" sz="1800" dirty="0" err="1" smtClean="0"/>
              <a:t>AfterEconomicLimit</a:t>
            </a:r>
            <a:r>
              <a:rPr lang="en-GB" sz="1800" dirty="0" smtClean="0"/>
              <a:t> Phase</a:t>
            </a:r>
          </a:p>
          <a:p>
            <a:endParaRPr lang="en-GB" sz="1800" dirty="0" smtClean="0"/>
          </a:p>
          <a:p>
            <a:r>
              <a:rPr lang="en-GB" sz="1800" dirty="0" smtClean="0"/>
              <a:t>Build, Validate &amp; Apply Module to Database</a:t>
            </a:r>
          </a:p>
          <a:p>
            <a:endParaRPr lang="en-GB" sz="1800" dirty="0" smtClean="0"/>
          </a:p>
          <a:p>
            <a:r>
              <a:rPr lang="en-GB" sz="1800" dirty="0" smtClean="0"/>
              <a:t>Add module to regime and test project</a:t>
            </a:r>
            <a:endParaRPr lang="en-GB" sz="1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05</a:t>
            </a:r>
            <a:br>
              <a:rPr lang="en-GB" dirty="0" smtClean="0"/>
            </a:br>
            <a:r>
              <a:rPr lang="en-GB" sz="2000" dirty="0" smtClean="0"/>
              <a:t>Create a Simple Function</a:t>
            </a:r>
            <a:endParaRPr lang="en-GB" dirty="0"/>
          </a:p>
        </p:txBody>
      </p:sp>
      <p:sp>
        <p:nvSpPr>
          <p:cNvPr id="3" name="Content Placeholder 2"/>
          <p:cNvSpPr>
            <a:spLocks noGrp="1"/>
          </p:cNvSpPr>
          <p:nvPr>
            <p:ph idx="1"/>
          </p:nvPr>
        </p:nvSpPr>
        <p:spPr>
          <a:xfrm>
            <a:off x="457199" y="1600201"/>
            <a:ext cx="8353425" cy="4186350"/>
          </a:xfrm>
        </p:spPr>
        <p:txBody>
          <a:bodyPr>
            <a:noAutofit/>
          </a:bodyPr>
          <a:lstStyle/>
          <a:p>
            <a:r>
              <a:rPr lang="en-GB" sz="1800" dirty="0" smtClean="0"/>
              <a:t>Use the Module Editor to create a new module with no variables</a:t>
            </a:r>
            <a:r>
              <a:rPr lang="en-GB" sz="1700" dirty="0" smtClean="0"/>
              <a:t>:</a:t>
            </a:r>
          </a:p>
          <a:p>
            <a:pPr lvl="1"/>
            <a:r>
              <a:rPr lang="en-GB" sz="1600" dirty="0" smtClean="0"/>
              <a:t>New Module Name = </a:t>
            </a:r>
            <a:r>
              <a:rPr lang="en-GB" sz="1600" dirty="0" err="1" smtClean="0"/>
              <a:t>SimpleCalc</a:t>
            </a:r>
            <a:endParaRPr lang="en-GB" sz="1600" dirty="0" smtClean="0"/>
          </a:p>
          <a:p>
            <a:pPr lvl="1"/>
            <a:r>
              <a:rPr lang="en-GB" sz="1600" dirty="0" smtClean="0"/>
              <a:t>Financial Module Base = </a:t>
            </a:r>
            <a:r>
              <a:rPr lang="en-GB" sz="1600" dirty="0" err="1" smtClean="0"/>
              <a:t>ModuleBase</a:t>
            </a:r>
            <a:endParaRPr lang="en-GB" sz="1600" dirty="0" smtClean="0"/>
          </a:p>
          <a:p>
            <a:pPr lvl="1"/>
            <a:r>
              <a:rPr lang="en-GB" sz="1600" dirty="0" smtClean="0"/>
              <a:t>Friendly Name = </a:t>
            </a:r>
            <a:r>
              <a:rPr lang="en-GB" sz="1600" dirty="0" err="1" smtClean="0"/>
              <a:t>SimpleCalc</a:t>
            </a:r>
            <a:endParaRPr lang="en-GB" sz="1600" dirty="0" smtClean="0"/>
          </a:p>
          <a:p>
            <a:endParaRPr lang="en-GB" sz="1000" dirty="0" smtClean="0"/>
          </a:p>
          <a:p>
            <a:r>
              <a:rPr lang="en-GB" sz="1700" dirty="0" smtClean="0"/>
              <a:t>Class Name = </a:t>
            </a:r>
            <a:r>
              <a:rPr lang="en-GB" sz="1700" dirty="0" err="1" smtClean="0"/>
              <a:t>SimpleCalcClass</a:t>
            </a:r>
            <a:endParaRPr lang="en-GB" sz="1700" dirty="0" smtClean="0"/>
          </a:p>
          <a:p>
            <a:endParaRPr lang="en-GB" sz="1000" dirty="0" smtClean="0"/>
          </a:p>
          <a:p>
            <a:r>
              <a:rPr lang="en-GB" sz="1700" dirty="0" smtClean="0"/>
              <a:t>Create &amp; Add 2 </a:t>
            </a:r>
            <a:r>
              <a:rPr lang="en-GB" sz="1700" dirty="0" err="1" smtClean="0"/>
              <a:t>TimeSeriesDouble</a:t>
            </a:r>
            <a:r>
              <a:rPr lang="en-GB" sz="1700" dirty="0" smtClean="0"/>
              <a:t> variables to your module. (1 Input &amp; 1 Output) </a:t>
            </a:r>
          </a:p>
          <a:p>
            <a:endParaRPr lang="en-GB" sz="1000" dirty="0" smtClean="0"/>
          </a:p>
          <a:p>
            <a:r>
              <a:rPr lang="en-GB" sz="1700" dirty="0" smtClean="0"/>
              <a:t>Create a function that is called from the </a:t>
            </a:r>
            <a:r>
              <a:rPr lang="en-GB" sz="1700" dirty="0" err="1" smtClean="0"/>
              <a:t>AfterEconomicLimit</a:t>
            </a:r>
            <a:r>
              <a:rPr lang="en-GB" sz="1700" dirty="0" smtClean="0"/>
              <a:t> phase.</a:t>
            </a:r>
          </a:p>
          <a:p>
            <a:endParaRPr lang="en-GB" sz="1000" dirty="0" smtClean="0"/>
          </a:p>
          <a:p>
            <a:r>
              <a:rPr lang="en-GB" sz="1700" dirty="0" smtClean="0"/>
              <a:t>Add code to take your input and multiplies by 50 to give your output.</a:t>
            </a:r>
          </a:p>
          <a:p>
            <a:endParaRPr lang="en-GB" sz="1000" dirty="0" smtClean="0"/>
          </a:p>
          <a:p>
            <a:r>
              <a:rPr lang="en-GB" sz="1700" dirty="0" smtClean="0"/>
              <a:t>Build, Validate &amp; Apply your Project.</a:t>
            </a:r>
          </a:p>
          <a:p>
            <a:endParaRPr lang="en-GB" sz="1000" dirty="0" smtClean="0"/>
          </a:p>
          <a:p>
            <a:r>
              <a:rPr lang="en-GB" sz="1700" dirty="0" smtClean="0"/>
              <a:t>Close SharpDevelop and add your new module to your regime to test your new module.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WORKED EXAMPLE 06</a:t>
            </a: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Using Existing Variables for Calculations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SharpDevelop Module Editor</a:t>
            </a:r>
            <a:endParaRPr lang="en-GB" dirty="0"/>
          </a:p>
        </p:txBody>
      </p:sp>
      <p:sp>
        <p:nvSpPr>
          <p:cNvPr id="3" name="Content Placeholder 2"/>
          <p:cNvSpPr>
            <a:spLocks noGrp="1"/>
          </p:cNvSpPr>
          <p:nvPr>
            <p:ph idx="1"/>
          </p:nvPr>
        </p:nvSpPr>
        <p:spPr/>
        <p:txBody>
          <a:bodyPr>
            <a:normAutofit/>
          </a:bodyPr>
          <a:lstStyle/>
          <a:p>
            <a:r>
              <a:rPr lang="en-GB" sz="1800" dirty="0" smtClean="0"/>
              <a:t>Allows direct access to the underlying code behind each module.</a:t>
            </a:r>
          </a:p>
          <a:p>
            <a:endParaRPr lang="en-GB" sz="1800" dirty="0" smtClean="0"/>
          </a:p>
          <a:p>
            <a:r>
              <a:rPr lang="en-GB" sz="1800" dirty="0" smtClean="0"/>
              <a:t>Coupled with Palantir CASH, SharpDevelop provides a powerful customized toolset for users to view, edit and build modules.</a:t>
            </a:r>
          </a:p>
          <a:p>
            <a:endParaRPr lang="en-GB" sz="1800" dirty="0" smtClean="0"/>
          </a:p>
          <a:p>
            <a:r>
              <a:rPr lang="en-GB" sz="1800" dirty="0" smtClean="0"/>
              <a:t>The main advantages of using SharpDevelop are:</a:t>
            </a:r>
          </a:p>
          <a:p>
            <a:pPr lvl="1"/>
            <a:r>
              <a:rPr lang="en-GB" sz="1600" dirty="0" smtClean="0"/>
              <a:t>Users can view, edit and organize their module suite as required.</a:t>
            </a:r>
          </a:p>
          <a:p>
            <a:pPr lvl="1"/>
            <a:r>
              <a:rPr lang="en-GB" sz="1600" dirty="0"/>
              <a:t>SharpDevelop </a:t>
            </a:r>
            <a:r>
              <a:rPr lang="en-GB" sz="1600" dirty="0" smtClean="0"/>
              <a:t>provides IntelliSense, Microsoft’s implementation of                auto-completion.</a:t>
            </a:r>
          </a:p>
          <a:p>
            <a:pPr lvl="1"/>
            <a:r>
              <a:rPr lang="en-GB" sz="1600" dirty="0" smtClean="0"/>
              <a:t>Allows for design time syntax and error catching.</a:t>
            </a:r>
          </a:p>
          <a:p>
            <a:pPr lvl="1"/>
            <a:r>
              <a:rPr lang="en-GB" sz="1600" dirty="0" smtClean="0"/>
              <a:t>Provides run-time debugging and testing functionality.</a:t>
            </a:r>
            <a:endParaRPr lang="en-GB" sz="16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Worked Example</a:t>
            </a:r>
            <a:br>
              <a:rPr lang="en-GB" dirty="0" smtClean="0"/>
            </a:br>
            <a:r>
              <a:rPr lang="en-GB" sz="2000" dirty="0" smtClean="0"/>
              <a:t>Using Existing Variables for Calculations</a:t>
            </a:r>
            <a:endParaRPr lang="en-GB" dirty="0"/>
          </a:p>
        </p:txBody>
      </p:sp>
      <p:sp>
        <p:nvSpPr>
          <p:cNvPr id="3" name="Content Placeholder 2"/>
          <p:cNvSpPr>
            <a:spLocks noGrp="1"/>
          </p:cNvSpPr>
          <p:nvPr>
            <p:ph idx="1"/>
          </p:nvPr>
        </p:nvSpPr>
        <p:spPr/>
        <p:txBody>
          <a:bodyPr>
            <a:noAutofit/>
          </a:bodyPr>
          <a:lstStyle/>
          <a:p>
            <a:r>
              <a:rPr lang="en-GB" sz="1800" dirty="0" smtClean="0"/>
              <a:t>Make a copy of your Simple Module using the Project Explorer</a:t>
            </a:r>
          </a:p>
          <a:p>
            <a:endParaRPr lang="en-GB" sz="1000" dirty="0" smtClean="0"/>
          </a:p>
          <a:p>
            <a:r>
              <a:rPr lang="en-GB" sz="1800" dirty="0" smtClean="0"/>
              <a:t>Use the Module Editor to add </a:t>
            </a:r>
            <a:r>
              <a:rPr lang="en-GB" sz="1800" b="1" dirty="0" smtClean="0">
                <a:solidFill>
                  <a:srgbClr val="0070C0"/>
                </a:solidFill>
                <a:latin typeface="Courier New" pitchFamily="49" charset="0"/>
                <a:cs typeface="Courier New" pitchFamily="49" charset="0"/>
              </a:rPr>
              <a:t>Generic.Generic1</a:t>
            </a:r>
            <a:r>
              <a:rPr lang="en-GB" sz="1800" dirty="0" smtClean="0"/>
              <a:t> as an input &amp; </a:t>
            </a:r>
            <a:r>
              <a:rPr lang="en-GB" sz="1800" b="1" dirty="0" smtClean="0">
                <a:solidFill>
                  <a:srgbClr val="0070C0"/>
                </a:solidFill>
                <a:latin typeface="Courier New" pitchFamily="49" charset="0"/>
                <a:cs typeface="Courier New" pitchFamily="49" charset="0"/>
              </a:rPr>
              <a:t>Generic.Generic2</a:t>
            </a:r>
            <a:r>
              <a:rPr lang="en-GB" sz="1800" b="1" dirty="0" smtClean="0"/>
              <a:t> </a:t>
            </a:r>
            <a:r>
              <a:rPr lang="en-GB" sz="1800" dirty="0" smtClean="0"/>
              <a:t>as an output to the Simple Module</a:t>
            </a:r>
          </a:p>
          <a:p>
            <a:endParaRPr lang="en-GB" sz="1000" dirty="0" smtClean="0"/>
          </a:p>
          <a:p>
            <a:r>
              <a:rPr lang="en-GB" sz="1800" dirty="0" smtClean="0"/>
              <a:t>Create a new function called during the Before Economic Limit Phase to use the external variables</a:t>
            </a:r>
          </a:p>
          <a:p>
            <a:endParaRPr lang="en-GB" sz="1000" dirty="0" smtClean="0"/>
          </a:p>
          <a:p>
            <a:r>
              <a:rPr lang="en-GB" sz="1800" dirty="0" smtClean="0"/>
              <a:t>Build, Validate &amp; Apply module to database</a:t>
            </a:r>
          </a:p>
          <a:p>
            <a:endParaRPr lang="en-GB" sz="1000" dirty="0" smtClean="0"/>
          </a:p>
          <a:p>
            <a:r>
              <a:rPr lang="en-GB" sz="1800" dirty="0" smtClean="0"/>
              <a:t>Update the regime and set the input as Contract Term</a:t>
            </a:r>
          </a:p>
          <a:p>
            <a:endParaRPr lang="en-GB" sz="1000" dirty="0" smtClean="0"/>
          </a:p>
          <a:p>
            <a:r>
              <a:rPr lang="en-GB" sz="1800" dirty="0" smtClean="0"/>
              <a:t>Create report to report the result</a:t>
            </a:r>
          </a:p>
          <a:p>
            <a:endParaRPr lang="en-GB" sz="1000" dirty="0" smtClean="0"/>
          </a:p>
          <a:p>
            <a:r>
              <a:rPr lang="en-GB" sz="1800" dirty="0" smtClean="0"/>
              <a:t>Run and test project</a:t>
            </a:r>
            <a:endParaRPr lang="en-GB" sz="1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06</a:t>
            </a:r>
            <a:br>
              <a:rPr lang="en-GB" dirty="0" smtClean="0"/>
            </a:br>
            <a:r>
              <a:rPr lang="en-GB" sz="2000" dirty="0" smtClean="0"/>
              <a:t>Simple Module Extension – Using Existing Variables</a:t>
            </a:r>
            <a:endParaRPr lang="en-GB" dirty="0"/>
          </a:p>
        </p:txBody>
      </p:sp>
      <p:sp>
        <p:nvSpPr>
          <p:cNvPr id="3" name="Content Placeholder 2"/>
          <p:cNvSpPr>
            <a:spLocks noGrp="1"/>
          </p:cNvSpPr>
          <p:nvPr>
            <p:ph idx="1"/>
          </p:nvPr>
        </p:nvSpPr>
        <p:spPr/>
        <p:txBody>
          <a:bodyPr>
            <a:noAutofit/>
          </a:bodyPr>
          <a:lstStyle/>
          <a:p>
            <a:r>
              <a:rPr lang="en-GB" sz="1800" dirty="0" smtClean="0"/>
              <a:t>Manually, copy your </a:t>
            </a:r>
            <a:r>
              <a:rPr lang="en-GB" sz="1800" b="1" dirty="0" err="1" smtClean="0"/>
              <a:t>SimpleCalc</a:t>
            </a:r>
            <a:r>
              <a:rPr lang="en-GB" sz="1800" dirty="0" smtClean="0"/>
              <a:t> module.</a:t>
            </a:r>
          </a:p>
          <a:p>
            <a:endParaRPr lang="en-GB" sz="1000" dirty="0" smtClean="0"/>
          </a:p>
          <a:p>
            <a:r>
              <a:rPr lang="en-GB" sz="1800" dirty="0" smtClean="0"/>
              <a:t>Use the Module Editor to add </a:t>
            </a:r>
            <a:r>
              <a:rPr lang="en-GB" sz="1800" b="1" dirty="0" smtClean="0">
                <a:solidFill>
                  <a:srgbClr val="0070C0"/>
                </a:solidFill>
                <a:latin typeface="Courier New" pitchFamily="49" charset="0"/>
                <a:cs typeface="Courier New" pitchFamily="49" charset="0"/>
              </a:rPr>
              <a:t>Generic.Generic1 </a:t>
            </a:r>
            <a:r>
              <a:rPr lang="en-GB" sz="1800" dirty="0" smtClean="0"/>
              <a:t>as an input &amp; </a:t>
            </a:r>
            <a:r>
              <a:rPr lang="en-GB" sz="1800" b="1" dirty="0" smtClean="0">
                <a:solidFill>
                  <a:srgbClr val="0070C0"/>
                </a:solidFill>
                <a:latin typeface="Courier New" pitchFamily="49" charset="0"/>
                <a:cs typeface="Courier New" pitchFamily="49" charset="0"/>
              </a:rPr>
              <a:t>Generic.Generic2</a:t>
            </a:r>
            <a:r>
              <a:rPr lang="en-GB" sz="1800" dirty="0" smtClean="0"/>
              <a:t> as an output to your </a:t>
            </a:r>
            <a:r>
              <a:rPr lang="en-GB" sz="1800" dirty="0" err="1" smtClean="0"/>
              <a:t>SimpleCalc</a:t>
            </a:r>
            <a:r>
              <a:rPr lang="en-GB" sz="1800" dirty="0" smtClean="0"/>
              <a:t> module.</a:t>
            </a:r>
          </a:p>
          <a:p>
            <a:endParaRPr lang="en-GB" sz="1000" dirty="0" smtClean="0"/>
          </a:p>
          <a:p>
            <a:r>
              <a:rPr lang="en-GB" sz="1800" dirty="0" smtClean="0"/>
              <a:t>Create a new function called at the Before Economic Limit phase to make use of the added variables.</a:t>
            </a:r>
          </a:p>
          <a:p>
            <a:endParaRPr lang="en-GB" sz="1000" dirty="0" smtClean="0"/>
          </a:p>
          <a:p>
            <a:r>
              <a:rPr lang="en-GB" sz="1800" dirty="0" smtClean="0"/>
              <a:t>Build, Validate &amp; Apply your Project.</a:t>
            </a:r>
          </a:p>
          <a:p>
            <a:endParaRPr lang="en-GB" sz="1000" dirty="0" smtClean="0"/>
          </a:p>
          <a:p>
            <a:r>
              <a:rPr lang="en-GB" sz="1800" dirty="0" smtClean="0"/>
              <a:t>Update your regime to make use of the newly added variables</a:t>
            </a:r>
          </a:p>
          <a:p>
            <a:endParaRPr lang="en-GB" sz="1000" dirty="0" smtClean="0"/>
          </a:p>
          <a:p>
            <a:r>
              <a:rPr lang="en-GB" sz="1800" dirty="0" smtClean="0"/>
              <a:t>Create a report to test your changes</a:t>
            </a:r>
          </a:p>
          <a:p>
            <a:endParaRPr lang="en-GB" sz="1000" dirty="0" smtClean="0"/>
          </a:p>
          <a:p>
            <a:r>
              <a:rPr lang="en-GB" sz="1800" dirty="0" smtClean="0"/>
              <a:t>Run and test your project.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PROGRAMMING THEORY</a:t>
            </a:r>
            <a:br>
              <a:rPr lang="en-US" b="1" u="sng" dirty="0" smtClean="0">
                <a:solidFill>
                  <a:schemeClr val="bg1"/>
                </a:solidFill>
              </a:rPr>
            </a:br>
            <a:r>
              <a:rPr lang="en-US" sz="2000" b="1" dirty="0" smtClean="0">
                <a:solidFill>
                  <a:schemeClr val="bg1"/>
                </a:solidFill>
              </a:rPr>
              <a:t>Basic Coding Examples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Programming Theory</a:t>
            </a:r>
            <a:endParaRPr lang="en-GB" dirty="0"/>
          </a:p>
        </p:txBody>
      </p:sp>
      <p:sp>
        <p:nvSpPr>
          <p:cNvPr id="3" name="Content Placeholder 2"/>
          <p:cNvSpPr>
            <a:spLocks noGrp="1"/>
          </p:cNvSpPr>
          <p:nvPr>
            <p:ph idx="1"/>
          </p:nvPr>
        </p:nvSpPr>
        <p:spPr>
          <a:xfrm>
            <a:off x="457200" y="1600201"/>
            <a:ext cx="8229600" cy="4569780"/>
          </a:xfrm>
        </p:spPr>
        <p:txBody>
          <a:bodyPr>
            <a:normAutofit/>
          </a:bodyPr>
          <a:lstStyle/>
          <a:p>
            <a:r>
              <a:rPr lang="en-GB" sz="1800" dirty="0"/>
              <a:t>Code Commenting</a:t>
            </a:r>
          </a:p>
          <a:p>
            <a:r>
              <a:rPr lang="en-GB" sz="1800" dirty="0"/>
              <a:t>Variable Definitions</a:t>
            </a:r>
          </a:p>
          <a:p>
            <a:r>
              <a:rPr lang="en-GB" sz="1800" dirty="0"/>
              <a:t>IF Statements / Logic</a:t>
            </a:r>
          </a:p>
          <a:p>
            <a:r>
              <a:rPr lang="en-GB" sz="1800" dirty="0"/>
              <a:t>Case Statements</a:t>
            </a:r>
          </a:p>
          <a:p>
            <a:r>
              <a:rPr lang="en-GB" sz="1800" dirty="0" smtClean="0"/>
              <a:t>Loops (For, Do-While, While)</a:t>
            </a:r>
          </a:p>
          <a:p>
            <a:endParaRPr lang="en-GB" sz="1800" dirty="0" smtClean="0"/>
          </a:p>
          <a:p>
            <a:r>
              <a:rPr lang="en-GB" sz="1800" dirty="0" smtClean="0"/>
              <a:t>Variable calculations in the </a:t>
            </a:r>
            <a:r>
              <a:rPr lang="en-GB" sz="1800" dirty="0" err="1" smtClean="0"/>
              <a:t>PreCalc</a:t>
            </a:r>
            <a:r>
              <a:rPr lang="en-GB" sz="1800" dirty="0" smtClean="0"/>
              <a:t> phase</a:t>
            </a:r>
          </a:p>
          <a:p>
            <a:r>
              <a:rPr lang="en-GB" sz="1800" dirty="0" smtClean="0"/>
              <a:t>Using Lookup Tables in code</a:t>
            </a:r>
          </a:p>
          <a:p>
            <a:endParaRPr lang="en-GB" sz="1800" dirty="0" smtClean="0"/>
          </a:p>
          <a:p>
            <a:r>
              <a:rPr lang="en-GB" sz="1800" dirty="0" smtClean="0"/>
              <a:t>Where partner = Nothing = Gross Values</a:t>
            </a:r>
          </a:p>
          <a:p>
            <a:r>
              <a:rPr lang="en-GB" sz="1800" dirty="0" smtClean="0"/>
              <a:t>Setting p as Working Interest Partner &gt;&gt;&gt; p = </a:t>
            </a:r>
            <a:r>
              <a:rPr lang="en-GB" sz="1800" dirty="0" err="1" smtClean="0"/>
              <a:t>e.Partner</a:t>
            </a:r>
            <a:endParaRPr lang="en-GB" sz="1800" u="sng" dirty="0">
              <a:solidFill>
                <a:srgbClr val="0070C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Theory</a:t>
            </a:r>
            <a:endParaRPr lang="en-GB" sz="2500" dirty="0"/>
          </a:p>
        </p:txBody>
      </p:sp>
      <p:sp>
        <p:nvSpPr>
          <p:cNvPr id="3" name="Content Placeholder 2"/>
          <p:cNvSpPr>
            <a:spLocks noGrp="1"/>
          </p:cNvSpPr>
          <p:nvPr>
            <p:ph idx="1"/>
          </p:nvPr>
        </p:nvSpPr>
        <p:spPr>
          <a:xfrm>
            <a:off x="457200" y="1600201"/>
            <a:ext cx="8229600" cy="4569780"/>
          </a:xfrm>
        </p:spPr>
        <p:txBody>
          <a:bodyPr>
            <a:normAutofit/>
          </a:bodyPr>
          <a:lstStyle/>
          <a:p>
            <a:r>
              <a:rPr lang="en-GB" sz="1800" b="1" dirty="0" smtClean="0"/>
              <a:t>Code Commenting</a:t>
            </a:r>
          </a:p>
          <a:p>
            <a:endParaRPr lang="en-GB" sz="1800" b="1" dirty="0" smtClean="0"/>
          </a:p>
          <a:p>
            <a:endParaRPr lang="en-GB" sz="1800" b="1" dirty="0" smtClean="0"/>
          </a:p>
          <a:p>
            <a:endParaRPr lang="en-GB" sz="1800" b="1" dirty="0" smtClean="0"/>
          </a:p>
          <a:p>
            <a:endParaRPr lang="en-GB" sz="1800" b="1" dirty="0" smtClean="0"/>
          </a:p>
          <a:p>
            <a:r>
              <a:rPr lang="en-GB" sz="1800" b="1" dirty="0" smtClean="0"/>
              <a:t>Variable Definitions</a:t>
            </a:r>
          </a:p>
          <a:p>
            <a:endParaRPr lang="en-GB" sz="1800" b="1" dirty="0" smtClean="0"/>
          </a:p>
          <a:p>
            <a:endParaRPr lang="en-GB" sz="1800" dirty="0" smtClean="0"/>
          </a:p>
          <a:p>
            <a:endParaRPr lang="en-GB" sz="1800" dirty="0" smtClean="0"/>
          </a:p>
          <a:p>
            <a:endParaRPr lang="en-GB" sz="1800" dirty="0" smtClean="0"/>
          </a:p>
          <a:p>
            <a:endParaRPr lang="en-GB" sz="1800" dirty="0" smtClean="0"/>
          </a:p>
        </p:txBody>
      </p:sp>
      <p:pic>
        <p:nvPicPr>
          <p:cNvPr id="28674" name="Picture 2"/>
          <p:cNvPicPr>
            <a:picLocks noChangeAspect="1" noChangeArrowheads="1"/>
          </p:cNvPicPr>
          <p:nvPr/>
        </p:nvPicPr>
        <p:blipFill>
          <a:blip r:embed="rId2"/>
          <a:srcRect/>
          <a:stretch>
            <a:fillRect/>
          </a:stretch>
        </p:blipFill>
        <p:spPr bwMode="auto">
          <a:xfrm>
            <a:off x="903635" y="2098756"/>
            <a:ext cx="6944225" cy="1013942"/>
          </a:xfrm>
          <a:prstGeom prst="rect">
            <a:avLst/>
          </a:prstGeom>
          <a:noFill/>
          <a:ln w="9525">
            <a:noFill/>
            <a:miter lim="800000"/>
            <a:headEnd/>
            <a:tailEnd/>
          </a:ln>
        </p:spPr>
      </p:pic>
      <p:pic>
        <p:nvPicPr>
          <p:cNvPr id="28677" name="Picture 5"/>
          <p:cNvPicPr>
            <a:picLocks noChangeAspect="1" noChangeArrowheads="1"/>
          </p:cNvPicPr>
          <p:nvPr/>
        </p:nvPicPr>
        <p:blipFill>
          <a:blip r:embed="rId3"/>
          <a:srcRect/>
          <a:stretch>
            <a:fillRect/>
          </a:stretch>
        </p:blipFill>
        <p:spPr bwMode="auto">
          <a:xfrm>
            <a:off x="1010171" y="3696330"/>
            <a:ext cx="7325965" cy="19655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Theory</a:t>
            </a:r>
            <a:r>
              <a:rPr lang="en-GB" sz="2500" dirty="0" smtClean="0"/>
              <a:t> (continued)</a:t>
            </a:r>
            <a:endParaRPr lang="en-GB" sz="2500" dirty="0"/>
          </a:p>
        </p:txBody>
      </p:sp>
      <p:sp>
        <p:nvSpPr>
          <p:cNvPr id="3" name="Content Placeholder 2"/>
          <p:cNvSpPr>
            <a:spLocks noGrp="1"/>
          </p:cNvSpPr>
          <p:nvPr>
            <p:ph idx="1"/>
          </p:nvPr>
        </p:nvSpPr>
        <p:spPr>
          <a:xfrm>
            <a:off x="457200" y="1600201"/>
            <a:ext cx="8229600" cy="4569780"/>
          </a:xfrm>
        </p:spPr>
        <p:txBody>
          <a:bodyPr>
            <a:normAutofit/>
          </a:bodyPr>
          <a:lstStyle/>
          <a:p>
            <a:r>
              <a:rPr lang="en-GB" sz="1800" b="1" dirty="0" smtClean="0"/>
              <a:t>IF Statements &amp; Logic</a:t>
            </a:r>
          </a:p>
          <a:p>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dirty="0" smtClean="0"/>
          </a:p>
          <a:p>
            <a:endParaRPr lang="en-GB" sz="1800" dirty="0" smtClean="0"/>
          </a:p>
          <a:p>
            <a:endParaRPr lang="en-GB" sz="1800" dirty="0" smtClean="0"/>
          </a:p>
          <a:p>
            <a:endParaRPr lang="en-GB" sz="1800"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042" y="2080312"/>
            <a:ext cx="522922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042" y="3365417"/>
            <a:ext cx="8059823"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Theory</a:t>
            </a:r>
            <a:r>
              <a:rPr lang="en-GB" sz="2500" dirty="0" smtClean="0"/>
              <a:t> (continued)</a:t>
            </a:r>
            <a:endParaRPr lang="en-GB" sz="2500" dirty="0"/>
          </a:p>
        </p:txBody>
      </p:sp>
      <p:sp>
        <p:nvSpPr>
          <p:cNvPr id="3" name="Content Placeholder 2"/>
          <p:cNvSpPr>
            <a:spLocks noGrp="1"/>
          </p:cNvSpPr>
          <p:nvPr>
            <p:ph idx="1"/>
          </p:nvPr>
        </p:nvSpPr>
        <p:spPr>
          <a:xfrm>
            <a:off x="457200" y="1600201"/>
            <a:ext cx="8229600" cy="4569780"/>
          </a:xfrm>
        </p:spPr>
        <p:txBody>
          <a:bodyPr>
            <a:normAutofit/>
          </a:bodyPr>
          <a:lstStyle/>
          <a:p>
            <a:r>
              <a:rPr lang="en-GB" sz="1800" b="1" dirty="0" smtClean="0"/>
              <a:t>CASE and SELECT Statements</a:t>
            </a:r>
          </a:p>
          <a:p>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dirty="0" smtClean="0"/>
          </a:p>
          <a:p>
            <a:endParaRPr lang="en-GB" sz="1800" dirty="0" smtClean="0"/>
          </a:p>
          <a:p>
            <a:endParaRPr lang="en-GB" sz="1800" dirty="0" smtClean="0"/>
          </a:p>
          <a:p>
            <a:endParaRPr lang="en-GB" sz="1800" dirty="0" smtClean="0"/>
          </a:p>
        </p:txBody>
      </p:sp>
      <p:pic>
        <p:nvPicPr>
          <p:cNvPr id="30723" name="Picture 3"/>
          <p:cNvPicPr>
            <a:picLocks noChangeAspect="1" noChangeArrowheads="1"/>
          </p:cNvPicPr>
          <p:nvPr/>
        </p:nvPicPr>
        <p:blipFill>
          <a:blip r:embed="rId2"/>
          <a:srcRect/>
          <a:stretch>
            <a:fillRect/>
          </a:stretch>
        </p:blipFill>
        <p:spPr bwMode="auto">
          <a:xfrm>
            <a:off x="1038675" y="2049918"/>
            <a:ext cx="6058270" cy="3850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Theory</a:t>
            </a:r>
            <a:r>
              <a:rPr lang="en-GB" sz="2500" dirty="0" smtClean="0"/>
              <a:t> (continued)</a:t>
            </a:r>
            <a:endParaRPr lang="en-GB" sz="2500" dirty="0"/>
          </a:p>
        </p:txBody>
      </p:sp>
      <p:sp>
        <p:nvSpPr>
          <p:cNvPr id="3" name="Content Placeholder 2"/>
          <p:cNvSpPr>
            <a:spLocks noGrp="1"/>
          </p:cNvSpPr>
          <p:nvPr>
            <p:ph idx="1"/>
          </p:nvPr>
        </p:nvSpPr>
        <p:spPr>
          <a:xfrm>
            <a:off x="457200" y="1600201"/>
            <a:ext cx="8229600" cy="4569780"/>
          </a:xfrm>
        </p:spPr>
        <p:txBody>
          <a:bodyPr>
            <a:normAutofit/>
          </a:bodyPr>
          <a:lstStyle/>
          <a:p>
            <a:r>
              <a:rPr lang="en-GB" sz="1800" b="1" dirty="0" smtClean="0"/>
              <a:t>FOR Loops</a:t>
            </a:r>
          </a:p>
          <a:p>
            <a:endParaRPr lang="en-GB" sz="1800" b="1" dirty="0" smtClean="0"/>
          </a:p>
          <a:p>
            <a:endParaRPr lang="en-GB" sz="1800" b="1" dirty="0" smtClean="0"/>
          </a:p>
          <a:p>
            <a:endParaRPr lang="en-GB" sz="1800" b="1" dirty="0" smtClean="0"/>
          </a:p>
          <a:p>
            <a:endParaRPr lang="en-GB" sz="1800" b="1" dirty="0" smtClean="0"/>
          </a:p>
          <a:p>
            <a:endParaRPr lang="en-GB" sz="1800" b="1" dirty="0" smtClean="0"/>
          </a:p>
          <a:p>
            <a:pPr>
              <a:buFont typeface="Arial" charset="0"/>
              <a:buChar char="•"/>
            </a:pPr>
            <a:r>
              <a:rPr lang="en-GB" sz="1800" b="1" dirty="0" smtClean="0"/>
              <a:t>WHILE Loops</a:t>
            </a:r>
          </a:p>
          <a:p>
            <a:pPr>
              <a:buFont typeface="Arial" charset="0"/>
              <a:buChar char="•"/>
            </a:pPr>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dirty="0" smtClean="0"/>
          </a:p>
          <a:p>
            <a:endParaRPr lang="en-GB" sz="1800" dirty="0" smtClean="0"/>
          </a:p>
          <a:p>
            <a:endParaRPr lang="en-GB" sz="1800" dirty="0" smtClean="0"/>
          </a:p>
          <a:p>
            <a:endParaRPr lang="en-GB" sz="1800" dirty="0" smtClean="0"/>
          </a:p>
        </p:txBody>
      </p:sp>
      <p:pic>
        <p:nvPicPr>
          <p:cNvPr id="1027" name="Picture 3"/>
          <p:cNvPicPr>
            <a:picLocks noChangeAspect="1" noChangeArrowheads="1"/>
          </p:cNvPicPr>
          <p:nvPr/>
        </p:nvPicPr>
        <p:blipFill>
          <a:blip r:embed="rId2"/>
          <a:srcRect/>
          <a:stretch>
            <a:fillRect/>
          </a:stretch>
        </p:blipFill>
        <p:spPr bwMode="auto">
          <a:xfrm>
            <a:off x="1222903" y="1948832"/>
            <a:ext cx="3730837" cy="1497988"/>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1285320" y="3923923"/>
            <a:ext cx="5695854" cy="18740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Theory</a:t>
            </a:r>
            <a:r>
              <a:rPr lang="en-GB" sz="2500" dirty="0" smtClean="0"/>
              <a:t> (continued)</a:t>
            </a:r>
            <a:endParaRPr lang="en-GB" sz="2500" dirty="0"/>
          </a:p>
        </p:txBody>
      </p:sp>
      <p:sp>
        <p:nvSpPr>
          <p:cNvPr id="3" name="Content Placeholder 2"/>
          <p:cNvSpPr>
            <a:spLocks noGrp="1"/>
          </p:cNvSpPr>
          <p:nvPr>
            <p:ph idx="1"/>
          </p:nvPr>
        </p:nvSpPr>
        <p:spPr>
          <a:xfrm>
            <a:off x="457200" y="1600201"/>
            <a:ext cx="8229600" cy="4569780"/>
          </a:xfrm>
        </p:spPr>
        <p:txBody>
          <a:bodyPr>
            <a:normAutofit/>
          </a:bodyPr>
          <a:lstStyle/>
          <a:p>
            <a:r>
              <a:rPr lang="en-GB" sz="1800" b="1" dirty="0" err="1" smtClean="0"/>
              <a:t>LookUp</a:t>
            </a:r>
            <a:r>
              <a:rPr lang="en-GB" sz="1800" b="1" dirty="0" smtClean="0"/>
              <a:t> Tables &amp; Gross = Nothing</a:t>
            </a:r>
          </a:p>
          <a:p>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dirty="0" smtClean="0"/>
          </a:p>
          <a:p>
            <a:endParaRPr lang="en-GB" sz="1800" dirty="0" smtClean="0"/>
          </a:p>
          <a:p>
            <a:endParaRPr lang="en-GB" sz="1800" dirty="0" smtClean="0"/>
          </a:p>
          <a:p>
            <a:endParaRPr lang="en-GB" sz="1800" dirty="0" smtClean="0"/>
          </a:p>
        </p:txBody>
      </p:sp>
      <p:pic>
        <p:nvPicPr>
          <p:cNvPr id="2050" name="Picture 2"/>
          <p:cNvPicPr>
            <a:picLocks noChangeAspect="1" noChangeArrowheads="1"/>
          </p:cNvPicPr>
          <p:nvPr/>
        </p:nvPicPr>
        <p:blipFill>
          <a:blip r:embed="rId2"/>
          <a:srcRect/>
          <a:stretch>
            <a:fillRect/>
          </a:stretch>
        </p:blipFill>
        <p:spPr bwMode="auto">
          <a:xfrm>
            <a:off x="1296139" y="1991202"/>
            <a:ext cx="5821887" cy="374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Theory</a:t>
            </a:r>
            <a:r>
              <a:rPr lang="en-GB" sz="2500" dirty="0" smtClean="0"/>
              <a:t> (continued)</a:t>
            </a:r>
            <a:endParaRPr lang="en-GB" sz="2500" dirty="0"/>
          </a:p>
        </p:txBody>
      </p:sp>
      <p:sp>
        <p:nvSpPr>
          <p:cNvPr id="3" name="Content Placeholder 2"/>
          <p:cNvSpPr>
            <a:spLocks noGrp="1"/>
          </p:cNvSpPr>
          <p:nvPr>
            <p:ph idx="1"/>
          </p:nvPr>
        </p:nvSpPr>
        <p:spPr>
          <a:xfrm>
            <a:off x="457200" y="1600201"/>
            <a:ext cx="8229600" cy="4569780"/>
          </a:xfrm>
        </p:spPr>
        <p:txBody>
          <a:bodyPr>
            <a:normAutofit/>
          </a:bodyPr>
          <a:lstStyle/>
          <a:p>
            <a:r>
              <a:rPr lang="en-GB" sz="1600" b="1" dirty="0" smtClean="0">
                <a:solidFill>
                  <a:srgbClr val="0070C0"/>
                </a:solidFill>
                <a:latin typeface="Courier New" pitchFamily="49" charset="0"/>
                <a:cs typeface="Courier New" pitchFamily="49" charset="0"/>
              </a:rPr>
              <a:t>Dim p As </a:t>
            </a:r>
            <a:r>
              <a:rPr lang="en-GB" sz="1600" b="1" dirty="0" err="1" smtClean="0">
                <a:solidFill>
                  <a:srgbClr val="0070C0"/>
                </a:solidFill>
                <a:latin typeface="Courier New" pitchFamily="49" charset="0"/>
                <a:cs typeface="Courier New" pitchFamily="49" charset="0"/>
              </a:rPr>
              <a:t>IWorkingInterestPartner</a:t>
            </a:r>
            <a:r>
              <a:rPr lang="en-GB" sz="1600" b="1" dirty="0" smtClean="0">
                <a:solidFill>
                  <a:srgbClr val="0070C0"/>
                </a:solidFill>
                <a:latin typeface="Courier New" pitchFamily="49" charset="0"/>
                <a:cs typeface="Courier New" pitchFamily="49" charset="0"/>
              </a:rPr>
              <a:t> = </a:t>
            </a:r>
            <a:r>
              <a:rPr lang="en-GB" sz="1600" b="1" dirty="0" err="1" smtClean="0">
                <a:solidFill>
                  <a:srgbClr val="0070C0"/>
                </a:solidFill>
                <a:latin typeface="Courier New" pitchFamily="49" charset="0"/>
                <a:cs typeface="Courier New" pitchFamily="49" charset="0"/>
              </a:rPr>
              <a:t>e.Partner</a:t>
            </a:r>
            <a:endParaRPr lang="en-GB" sz="1600" b="1" dirty="0" smtClean="0">
              <a:solidFill>
                <a:srgbClr val="0070C0"/>
              </a:solidFill>
              <a:latin typeface="Courier New" pitchFamily="49" charset="0"/>
              <a:cs typeface="Courier New" pitchFamily="49" charset="0"/>
            </a:endParaRPr>
          </a:p>
          <a:p>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b="1" dirty="0" smtClean="0"/>
          </a:p>
          <a:p>
            <a:endParaRPr lang="en-GB" sz="1800" dirty="0" smtClean="0"/>
          </a:p>
          <a:p>
            <a:endParaRPr lang="en-GB" sz="1800" dirty="0" smtClean="0"/>
          </a:p>
          <a:p>
            <a:endParaRPr lang="en-GB" sz="1800" dirty="0" smtClean="0"/>
          </a:p>
          <a:p>
            <a:endParaRPr lang="en-GB" sz="1800" dirty="0" smtClean="0"/>
          </a:p>
        </p:txBody>
      </p:sp>
      <p:pic>
        <p:nvPicPr>
          <p:cNvPr id="3074" name="Picture 2"/>
          <p:cNvPicPr>
            <a:picLocks noChangeAspect="1" noChangeArrowheads="1"/>
          </p:cNvPicPr>
          <p:nvPr/>
        </p:nvPicPr>
        <p:blipFill>
          <a:blip r:embed="rId2"/>
          <a:srcRect/>
          <a:stretch>
            <a:fillRect/>
          </a:stretch>
        </p:blipFill>
        <p:spPr bwMode="auto">
          <a:xfrm>
            <a:off x="1014413" y="2080889"/>
            <a:ext cx="7115175" cy="179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With an installed and licensed version of CASH running on your machine, you can launch the </a:t>
            </a:r>
            <a:r>
              <a:rPr lang="en-GB" dirty="0"/>
              <a:t>SharpDevelop </a:t>
            </a:r>
            <a:r>
              <a:rPr lang="en-GB" dirty="0" smtClean="0"/>
              <a:t>by either going to </a:t>
            </a:r>
            <a:r>
              <a:rPr lang="en-GB" b="1" dirty="0" smtClean="0"/>
              <a:t>Tools &gt; Edit Modules</a:t>
            </a:r>
            <a:r>
              <a:rPr lang="en-GB" dirty="0" smtClean="0"/>
              <a:t> in the CASH menu or by pressing the </a:t>
            </a:r>
            <a:r>
              <a:rPr lang="en-GB" b="1" dirty="0" smtClean="0"/>
              <a:t>F6</a:t>
            </a:r>
            <a:r>
              <a:rPr lang="en-GB" dirty="0" smtClean="0"/>
              <a:t> key on your keyboard.</a:t>
            </a:r>
          </a:p>
          <a:p>
            <a:endParaRPr lang="en-GB" dirty="0" smtClean="0"/>
          </a:p>
          <a:p>
            <a:r>
              <a:rPr lang="en-GB" dirty="0" smtClean="0"/>
              <a:t>Access to the </a:t>
            </a:r>
            <a:r>
              <a:rPr lang="en-GB" dirty="0"/>
              <a:t>SharpDevelop </a:t>
            </a:r>
            <a:r>
              <a:rPr lang="en-GB" dirty="0" smtClean="0"/>
              <a:t>Module Editor can be restricted. If the menu option is not available, contact your CASH administrator.</a:t>
            </a:r>
          </a:p>
          <a:p>
            <a:endParaRPr lang="en-GB" dirty="0" smtClean="0"/>
          </a:p>
          <a:p>
            <a:r>
              <a:rPr lang="en-GB" dirty="0" smtClean="0"/>
              <a:t>While </a:t>
            </a:r>
            <a:r>
              <a:rPr lang="en-GB" dirty="0"/>
              <a:t>SharpDevelop </a:t>
            </a:r>
            <a:r>
              <a:rPr lang="en-GB" dirty="0" smtClean="0"/>
              <a:t>initializes, a temporary set of modules will be created and saved in your working folder. </a:t>
            </a:r>
          </a:p>
          <a:p>
            <a:endParaRPr lang="en-GB" dirty="0" smtClean="0"/>
          </a:p>
          <a:p>
            <a:r>
              <a:rPr lang="en-GB" dirty="0" smtClean="0"/>
              <a:t>Any module changes will be saved in this working folder until committed to the database.</a:t>
            </a:r>
          </a:p>
          <a:p>
            <a:endParaRPr lang="en-GB" dirty="0" smtClean="0"/>
          </a:p>
          <a:p>
            <a:r>
              <a:rPr lang="en-GB" dirty="0" smtClean="0"/>
              <a:t>Module code in this folder is overwritten with the code from the database each time </a:t>
            </a:r>
            <a:r>
              <a:rPr lang="en-GB" dirty="0"/>
              <a:t>SharpDevelop </a:t>
            </a:r>
            <a:r>
              <a:rPr lang="en-GB" dirty="0" smtClean="0"/>
              <a:t>is restarted.</a:t>
            </a:r>
          </a:p>
          <a:p>
            <a:endParaRPr lang="en-GB"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WORKED EXAMPLE 07</a:t>
            </a: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Using IF Statements and Booleans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Worked Example</a:t>
            </a:r>
            <a:br>
              <a:rPr lang="en-GB" dirty="0" smtClean="0"/>
            </a:br>
            <a:r>
              <a:rPr lang="en-GB" sz="2000" dirty="0" smtClean="0"/>
              <a:t>Using IF Statements and Booleans</a:t>
            </a:r>
            <a:endParaRPr lang="en-GB" dirty="0"/>
          </a:p>
        </p:txBody>
      </p:sp>
      <p:sp>
        <p:nvSpPr>
          <p:cNvPr id="3" name="Content Placeholder 2"/>
          <p:cNvSpPr>
            <a:spLocks noGrp="1"/>
          </p:cNvSpPr>
          <p:nvPr>
            <p:ph idx="1"/>
          </p:nvPr>
        </p:nvSpPr>
        <p:spPr/>
        <p:txBody>
          <a:bodyPr>
            <a:noAutofit/>
          </a:bodyPr>
          <a:lstStyle/>
          <a:p>
            <a:r>
              <a:rPr lang="en-GB" sz="1800" dirty="0" smtClean="0"/>
              <a:t>Make use of the </a:t>
            </a:r>
            <a:r>
              <a:rPr lang="en-GB" sz="1800" b="1" dirty="0" err="1" smtClean="0"/>
              <a:t>SimpleCalc</a:t>
            </a:r>
            <a:r>
              <a:rPr lang="en-GB" sz="1800" dirty="0" smtClean="0"/>
              <a:t> module created</a:t>
            </a:r>
          </a:p>
          <a:p>
            <a:endParaRPr lang="en-GB" sz="1800" dirty="0" smtClean="0"/>
          </a:p>
          <a:p>
            <a:r>
              <a:rPr lang="en-GB" sz="1800" dirty="0" smtClean="0"/>
              <a:t>Add 2 new Scalar variables, </a:t>
            </a:r>
            <a:r>
              <a:rPr lang="en-GB" sz="1800" b="1" dirty="0" smtClean="0"/>
              <a:t>1 </a:t>
            </a:r>
            <a:r>
              <a:rPr lang="en-GB" sz="1800" b="1" dirty="0" err="1" smtClean="0"/>
              <a:t>ScalarInteger</a:t>
            </a:r>
            <a:r>
              <a:rPr lang="en-GB" sz="1800" dirty="0" smtClean="0"/>
              <a:t> &amp; </a:t>
            </a:r>
            <a:r>
              <a:rPr lang="en-GB" sz="1800" b="1" dirty="0" smtClean="0"/>
              <a:t>1 </a:t>
            </a:r>
            <a:r>
              <a:rPr lang="en-GB" sz="1800" b="1" dirty="0" err="1" smtClean="0"/>
              <a:t>ScalarBoolean</a:t>
            </a:r>
            <a:endParaRPr lang="en-GB" sz="1800" b="1" dirty="0" smtClean="0"/>
          </a:p>
          <a:p>
            <a:endParaRPr lang="en-GB" sz="1800" dirty="0" smtClean="0"/>
          </a:p>
          <a:p>
            <a:r>
              <a:rPr lang="en-GB" sz="1800" dirty="0" smtClean="0"/>
              <a:t>Add the 2 new variables to the module as Contract Terms</a:t>
            </a:r>
          </a:p>
          <a:p>
            <a:endParaRPr lang="en-GB" sz="1800" dirty="0" smtClean="0"/>
          </a:p>
          <a:p>
            <a:r>
              <a:rPr lang="en-GB" sz="1800" dirty="0" smtClean="0"/>
              <a:t>Place an IF statement in the code making use of the </a:t>
            </a:r>
            <a:r>
              <a:rPr lang="en-GB" sz="1800" b="1" dirty="0" err="1" smtClean="0"/>
              <a:t>ScalarBoolean</a:t>
            </a:r>
            <a:r>
              <a:rPr lang="en-GB" sz="1800" dirty="0" smtClean="0"/>
              <a:t> to determine whether to execute the calculation, ensure the calculation now uses your </a:t>
            </a:r>
            <a:r>
              <a:rPr lang="en-GB" sz="1800" b="1" dirty="0" err="1" smtClean="0"/>
              <a:t>ScalarInteger</a:t>
            </a:r>
            <a:r>
              <a:rPr lang="en-GB" sz="1800" dirty="0" smtClean="0"/>
              <a:t>.</a:t>
            </a:r>
          </a:p>
          <a:p>
            <a:endParaRPr lang="en-GB" sz="1800" dirty="0" smtClean="0"/>
          </a:p>
          <a:p>
            <a:r>
              <a:rPr lang="en-GB" sz="1800" dirty="0" smtClean="0"/>
              <a:t>Build, Validate &amp; Apply module to database</a:t>
            </a:r>
          </a:p>
          <a:p>
            <a:endParaRPr lang="en-GB" sz="1800" dirty="0" smtClean="0"/>
          </a:p>
          <a:p>
            <a:r>
              <a:rPr lang="en-GB" sz="1800" dirty="0" smtClean="0"/>
              <a:t>Run and test project</a:t>
            </a:r>
            <a:endParaRPr lang="en-GB" sz="18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07</a:t>
            </a:r>
            <a:br>
              <a:rPr lang="en-GB" dirty="0" smtClean="0"/>
            </a:br>
            <a:r>
              <a:rPr lang="en-GB" sz="2000" dirty="0" smtClean="0"/>
              <a:t>Using IF Statements and Booleans</a:t>
            </a:r>
            <a:endParaRPr lang="en-GB" dirty="0"/>
          </a:p>
        </p:txBody>
      </p:sp>
      <p:sp>
        <p:nvSpPr>
          <p:cNvPr id="3" name="Content Placeholder 2"/>
          <p:cNvSpPr>
            <a:spLocks noGrp="1"/>
          </p:cNvSpPr>
          <p:nvPr>
            <p:ph idx="1"/>
          </p:nvPr>
        </p:nvSpPr>
        <p:spPr/>
        <p:txBody>
          <a:bodyPr>
            <a:noAutofit/>
          </a:bodyPr>
          <a:lstStyle/>
          <a:p>
            <a:pPr>
              <a:buNone/>
            </a:pPr>
            <a:r>
              <a:rPr lang="en-GB" sz="1800" b="1" dirty="0" smtClean="0"/>
              <a:t>Using the </a:t>
            </a:r>
            <a:r>
              <a:rPr lang="en-GB" sz="1800" b="1" dirty="0" err="1" smtClean="0"/>
              <a:t>SimpleCalc</a:t>
            </a:r>
            <a:r>
              <a:rPr lang="en-GB" sz="1800" b="1" dirty="0" smtClean="0"/>
              <a:t> module you have created</a:t>
            </a:r>
          </a:p>
          <a:p>
            <a:r>
              <a:rPr lang="en-GB" sz="1700" dirty="0" smtClean="0"/>
              <a:t>Create and Add 2 new Scalar variables (</a:t>
            </a:r>
            <a:r>
              <a:rPr lang="en-GB" sz="1700" b="1" dirty="0" smtClean="0"/>
              <a:t>1 </a:t>
            </a:r>
            <a:r>
              <a:rPr lang="en-GB" sz="1700" b="1" dirty="0" err="1" smtClean="0"/>
              <a:t>ScalarBoolean</a:t>
            </a:r>
            <a:r>
              <a:rPr lang="en-GB" sz="1700" b="1" dirty="0" smtClean="0"/>
              <a:t>, 1 </a:t>
            </a:r>
            <a:r>
              <a:rPr lang="en-GB" sz="1700" b="1" dirty="0" err="1" smtClean="0"/>
              <a:t>ScalarInteger</a:t>
            </a:r>
            <a:r>
              <a:rPr lang="en-GB" sz="1700" dirty="0" smtClean="0"/>
              <a:t>)</a:t>
            </a:r>
          </a:p>
          <a:p>
            <a:endParaRPr lang="en-GB" sz="1000" dirty="0" smtClean="0"/>
          </a:p>
          <a:p>
            <a:r>
              <a:rPr lang="en-GB" sz="1700" dirty="0" smtClean="0"/>
              <a:t>Add the 2 new variables to your module, </a:t>
            </a:r>
            <a:r>
              <a:rPr lang="en-GB" sz="1700" b="1" dirty="0" err="1" smtClean="0"/>
              <a:t>ScalarBoolean</a:t>
            </a:r>
            <a:r>
              <a:rPr lang="en-GB" sz="1700" dirty="0" smtClean="0"/>
              <a:t> as Input, </a:t>
            </a:r>
            <a:r>
              <a:rPr lang="en-GB" sz="1700" b="1" dirty="0" err="1" smtClean="0"/>
              <a:t>ScalarInteger</a:t>
            </a:r>
            <a:r>
              <a:rPr lang="en-GB" sz="1700" dirty="0" smtClean="0"/>
              <a:t> as Output.</a:t>
            </a:r>
          </a:p>
          <a:p>
            <a:endParaRPr lang="en-GB" sz="1000" dirty="0" smtClean="0"/>
          </a:p>
          <a:p>
            <a:r>
              <a:rPr lang="en-GB" sz="1700" dirty="0" smtClean="0"/>
              <a:t>Place an </a:t>
            </a:r>
            <a:r>
              <a:rPr lang="en-GB" sz="1700" b="1" dirty="0" smtClean="0"/>
              <a:t>IF</a:t>
            </a:r>
            <a:r>
              <a:rPr lang="en-GB" sz="1700" dirty="0" smtClean="0"/>
              <a:t> condition making use of the </a:t>
            </a:r>
            <a:r>
              <a:rPr lang="en-GB" sz="1700" b="1" dirty="0" err="1" smtClean="0"/>
              <a:t>ScalarBoolean</a:t>
            </a:r>
            <a:r>
              <a:rPr lang="en-GB" sz="1700" b="1" dirty="0" smtClean="0"/>
              <a:t>,</a:t>
            </a:r>
            <a:r>
              <a:rPr lang="en-GB" sz="1700" dirty="0" smtClean="0"/>
              <a:t> if True set the value of your </a:t>
            </a:r>
            <a:r>
              <a:rPr lang="en-GB" sz="1700" b="1" dirty="0" err="1" smtClean="0"/>
              <a:t>ScalarInteger</a:t>
            </a:r>
            <a:r>
              <a:rPr lang="en-GB" sz="1700" dirty="0" smtClean="0"/>
              <a:t> to 500. </a:t>
            </a:r>
          </a:p>
          <a:p>
            <a:endParaRPr lang="en-GB" sz="1000" dirty="0" smtClean="0"/>
          </a:p>
          <a:p>
            <a:r>
              <a:rPr lang="en-GB" sz="1700" dirty="0" smtClean="0"/>
              <a:t>Build, Validate and Apply your changes.</a:t>
            </a:r>
          </a:p>
          <a:p>
            <a:endParaRPr lang="en-GB" sz="1700" dirty="0" smtClean="0"/>
          </a:p>
          <a:p>
            <a:r>
              <a:rPr lang="en-GB" sz="1700" dirty="0" smtClean="0"/>
              <a:t>Set your new </a:t>
            </a:r>
            <a:r>
              <a:rPr lang="en-GB" sz="1700" b="1" dirty="0" err="1" smtClean="0"/>
              <a:t>ScalarBoolean</a:t>
            </a:r>
            <a:r>
              <a:rPr lang="en-GB" sz="1700" dirty="0" smtClean="0"/>
              <a:t> as a Contract Term and add your new </a:t>
            </a:r>
            <a:r>
              <a:rPr lang="en-GB" sz="1700" b="1" dirty="0" err="1" smtClean="0"/>
              <a:t>ScalarInteger</a:t>
            </a:r>
            <a:r>
              <a:rPr lang="en-GB" sz="1700" dirty="0" smtClean="0"/>
              <a:t> to your Project Template as a Result</a:t>
            </a:r>
            <a:r>
              <a:rPr lang="en-GB" sz="1800" dirty="0" smtClean="0"/>
              <a:t>.</a:t>
            </a:r>
          </a:p>
          <a:p>
            <a:endParaRPr lang="en-GB" sz="1000" dirty="0" smtClean="0"/>
          </a:p>
          <a:p>
            <a:r>
              <a:rPr lang="en-GB" sz="1800" dirty="0" smtClean="0"/>
              <a:t>Test your code switching the Contract Term </a:t>
            </a:r>
            <a:r>
              <a:rPr lang="en-GB" sz="1800" b="1" dirty="0" err="1" smtClean="0"/>
              <a:t>ScalarBoolean</a:t>
            </a:r>
            <a:endParaRPr lang="en-GB" sz="1800" b="1" dirty="0" smtClean="0"/>
          </a:p>
          <a:p>
            <a:endParaRPr lang="en-GB" sz="1000" dirty="0" smtClean="0"/>
          </a:p>
          <a:p>
            <a:endParaRPr lang="en-GB" sz="1800"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WORKED EXAMPLE 08</a:t>
            </a:r>
            <a:r>
              <a:rPr lang="en-US" sz="1100" b="1" dirty="0" smtClean="0">
                <a:solidFill>
                  <a:schemeClr val="bg1"/>
                </a:solidFill>
              </a:rPr>
              <a:t/>
            </a:r>
            <a:br>
              <a:rPr lang="en-US" sz="1100" b="1" dirty="0" smtClean="0">
                <a:solidFill>
                  <a:schemeClr val="bg1"/>
                </a:solidFill>
              </a:rPr>
            </a:br>
            <a:r>
              <a:rPr lang="en-US" sz="2000" b="1" dirty="0" smtClean="0">
                <a:solidFill>
                  <a:schemeClr val="bg1"/>
                </a:solidFill>
              </a:rPr>
              <a:t>The Simple Tax Module</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Worked Example</a:t>
            </a:r>
            <a:br>
              <a:rPr lang="en-GB" dirty="0" smtClean="0"/>
            </a:br>
            <a:r>
              <a:rPr lang="en-GB" sz="2000" dirty="0" smtClean="0"/>
              <a:t>The Simple Tax Module</a:t>
            </a:r>
            <a:endParaRPr lang="en-GB" dirty="0"/>
          </a:p>
        </p:txBody>
      </p:sp>
      <p:sp>
        <p:nvSpPr>
          <p:cNvPr id="3" name="Content Placeholder 2"/>
          <p:cNvSpPr>
            <a:spLocks noGrp="1"/>
          </p:cNvSpPr>
          <p:nvPr>
            <p:ph idx="1"/>
          </p:nvPr>
        </p:nvSpPr>
        <p:spPr/>
        <p:txBody>
          <a:bodyPr>
            <a:noAutofit/>
          </a:bodyPr>
          <a:lstStyle/>
          <a:p>
            <a:r>
              <a:rPr lang="en-GB" sz="1800" dirty="0" smtClean="0"/>
              <a:t>Use the Project Explorer to make a copy of the Simple VAT Module</a:t>
            </a:r>
          </a:p>
          <a:p>
            <a:endParaRPr lang="en-GB" sz="1000" dirty="0" smtClean="0"/>
          </a:p>
          <a:p>
            <a:r>
              <a:rPr lang="en-GB" sz="1800" dirty="0" smtClean="0"/>
              <a:t>Create 2 new input variables to link ‘</a:t>
            </a:r>
            <a:r>
              <a:rPr lang="en-GB" sz="1800" b="1" dirty="0" smtClean="0">
                <a:solidFill>
                  <a:srgbClr val="0070C0"/>
                </a:solidFill>
                <a:latin typeface="Courier New" pitchFamily="49" charset="0"/>
                <a:cs typeface="Courier New" pitchFamily="49" charset="0"/>
              </a:rPr>
              <a:t>revenue</a:t>
            </a:r>
            <a:r>
              <a:rPr lang="en-GB" sz="1800" dirty="0" smtClean="0"/>
              <a:t>’ and ‘</a:t>
            </a:r>
            <a:r>
              <a:rPr lang="en-GB" sz="1800" b="1" dirty="0" smtClean="0">
                <a:solidFill>
                  <a:srgbClr val="0070C0"/>
                </a:solidFill>
                <a:latin typeface="Courier New" pitchFamily="49" charset="0"/>
                <a:cs typeface="Courier New" pitchFamily="49" charset="0"/>
              </a:rPr>
              <a:t>deductions</a:t>
            </a:r>
            <a:r>
              <a:rPr lang="en-GB" sz="1800" dirty="0" smtClean="0"/>
              <a:t>’ to your module (</a:t>
            </a:r>
            <a:r>
              <a:rPr lang="en-GB" sz="1800" dirty="0" err="1" smtClean="0"/>
              <a:t>TimeSeriesDouble</a:t>
            </a:r>
            <a:r>
              <a:rPr lang="en-GB" sz="1800" dirty="0" smtClean="0"/>
              <a:t>)</a:t>
            </a:r>
          </a:p>
          <a:p>
            <a:endParaRPr lang="en-GB" sz="1000" dirty="0" smtClean="0"/>
          </a:p>
          <a:p>
            <a:r>
              <a:rPr lang="en-GB" sz="1800" dirty="0" smtClean="0"/>
              <a:t>Create 2 new output variables to link ‘</a:t>
            </a:r>
            <a:r>
              <a:rPr lang="en-GB" sz="1800" b="1" dirty="0" err="1" smtClean="0">
                <a:solidFill>
                  <a:srgbClr val="0070C0"/>
                </a:solidFill>
                <a:latin typeface="Courier New" pitchFamily="49" charset="0"/>
                <a:cs typeface="Courier New" pitchFamily="49" charset="0"/>
              </a:rPr>
              <a:t>newtax</a:t>
            </a:r>
            <a:r>
              <a:rPr lang="en-GB" sz="1800" dirty="0" smtClean="0"/>
              <a:t>’ and ‘</a:t>
            </a:r>
            <a:r>
              <a:rPr lang="en-GB" sz="1800" b="1" dirty="0" err="1" smtClean="0">
                <a:solidFill>
                  <a:srgbClr val="0070C0"/>
                </a:solidFill>
                <a:latin typeface="Courier New" pitchFamily="49" charset="0"/>
                <a:cs typeface="Courier New" pitchFamily="49" charset="0"/>
              </a:rPr>
              <a:t>totaltax</a:t>
            </a:r>
            <a:r>
              <a:rPr lang="en-GB" sz="1800" dirty="0" smtClean="0"/>
              <a:t>’ to your module (</a:t>
            </a:r>
            <a:r>
              <a:rPr lang="en-GB" sz="1800" dirty="0" err="1" smtClean="0"/>
              <a:t>TimeSeriesDouble</a:t>
            </a:r>
            <a:r>
              <a:rPr lang="en-GB" sz="1800" dirty="0" smtClean="0"/>
              <a:t>)</a:t>
            </a:r>
          </a:p>
          <a:p>
            <a:endParaRPr lang="en-GB" sz="1000" dirty="0" smtClean="0"/>
          </a:p>
          <a:p>
            <a:r>
              <a:rPr lang="en-GB" sz="1800" dirty="0" smtClean="0"/>
              <a:t>Update the copied module to include your new variables</a:t>
            </a:r>
          </a:p>
          <a:p>
            <a:endParaRPr lang="en-GB" sz="1000" dirty="0" smtClean="0"/>
          </a:p>
          <a:p>
            <a:r>
              <a:rPr lang="en-GB" sz="1800" dirty="0" smtClean="0"/>
              <a:t>Add a new function, to calculate your new tax and total tax which is the sum of your new tax and the existing tax</a:t>
            </a:r>
          </a:p>
          <a:p>
            <a:endParaRPr lang="en-GB" sz="1000" dirty="0" smtClean="0"/>
          </a:p>
          <a:p>
            <a:r>
              <a:rPr lang="en-GB" sz="1800" dirty="0" smtClean="0"/>
              <a:t>Update your regime to make use of the newly added variables</a:t>
            </a:r>
          </a:p>
          <a:p>
            <a:endParaRPr lang="en-GB" sz="1000" dirty="0" smtClean="0"/>
          </a:p>
          <a:p>
            <a:r>
              <a:rPr lang="en-GB" sz="1800" dirty="0" smtClean="0"/>
              <a:t>Run/test your project linking the ‘</a:t>
            </a:r>
            <a:r>
              <a:rPr lang="en-GB" sz="1800" b="1" dirty="0" err="1" smtClean="0">
                <a:solidFill>
                  <a:srgbClr val="0070C0"/>
                </a:solidFill>
                <a:latin typeface="Courier New" pitchFamily="49" charset="0"/>
                <a:cs typeface="Courier New" pitchFamily="49" charset="0"/>
              </a:rPr>
              <a:t>newtax</a:t>
            </a:r>
            <a:r>
              <a:rPr lang="en-GB" sz="1800" dirty="0" smtClean="0"/>
              <a:t>’ &amp; ‘</a:t>
            </a:r>
            <a:r>
              <a:rPr lang="en-GB" sz="1800" b="1" dirty="0" err="1" smtClean="0">
                <a:solidFill>
                  <a:srgbClr val="0070C0"/>
                </a:solidFill>
                <a:latin typeface="Courier New" pitchFamily="49" charset="0"/>
                <a:cs typeface="Courier New" pitchFamily="49" charset="0"/>
              </a:rPr>
              <a:t>totaltax</a:t>
            </a:r>
            <a:r>
              <a:rPr lang="en-GB" sz="1800" dirty="0" smtClean="0"/>
              <a:t>’ variables as results</a:t>
            </a:r>
          </a:p>
          <a:p>
            <a:endParaRPr lang="en-GB" sz="18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08</a:t>
            </a:r>
            <a:br>
              <a:rPr lang="en-GB" dirty="0" smtClean="0"/>
            </a:br>
            <a:r>
              <a:rPr lang="en-GB" sz="2000" dirty="0" smtClean="0"/>
              <a:t>The Simple Tax Module</a:t>
            </a:r>
            <a:endParaRPr lang="en-GB" dirty="0"/>
          </a:p>
        </p:txBody>
      </p:sp>
      <p:sp>
        <p:nvSpPr>
          <p:cNvPr id="3" name="Content Placeholder 2"/>
          <p:cNvSpPr>
            <a:spLocks noGrp="1"/>
          </p:cNvSpPr>
          <p:nvPr>
            <p:ph idx="1"/>
          </p:nvPr>
        </p:nvSpPr>
        <p:spPr/>
        <p:txBody>
          <a:bodyPr>
            <a:noAutofit/>
          </a:bodyPr>
          <a:lstStyle/>
          <a:p>
            <a:r>
              <a:rPr lang="en-GB" sz="1800" dirty="0" smtClean="0"/>
              <a:t>Use the Project Explorer to make a copy of the Simple VAT Module</a:t>
            </a:r>
          </a:p>
          <a:p>
            <a:endParaRPr lang="en-GB" sz="1000" dirty="0" smtClean="0"/>
          </a:p>
          <a:p>
            <a:r>
              <a:rPr lang="en-GB" sz="1800" dirty="0" smtClean="0"/>
              <a:t>Create 2 new input variables to link ‘</a:t>
            </a:r>
            <a:r>
              <a:rPr lang="en-GB" sz="1800" b="1" dirty="0" smtClean="0">
                <a:solidFill>
                  <a:srgbClr val="0070C0"/>
                </a:solidFill>
                <a:latin typeface="Courier New" pitchFamily="49" charset="0"/>
                <a:cs typeface="Courier New" pitchFamily="49" charset="0"/>
              </a:rPr>
              <a:t>revenue</a:t>
            </a:r>
            <a:r>
              <a:rPr lang="en-GB" sz="1800" dirty="0" smtClean="0"/>
              <a:t>’ and ‘</a:t>
            </a:r>
            <a:r>
              <a:rPr lang="en-GB" sz="1800" b="1" dirty="0" smtClean="0">
                <a:solidFill>
                  <a:srgbClr val="0070C0"/>
                </a:solidFill>
                <a:latin typeface="Courier New" pitchFamily="49" charset="0"/>
                <a:cs typeface="Courier New" pitchFamily="49" charset="0"/>
              </a:rPr>
              <a:t>deductions</a:t>
            </a:r>
            <a:r>
              <a:rPr lang="en-GB" sz="1800" dirty="0" smtClean="0"/>
              <a:t>’ to your module (</a:t>
            </a:r>
            <a:r>
              <a:rPr lang="en-GB" sz="1800" dirty="0" err="1" smtClean="0"/>
              <a:t>TimeSeriesDouble</a:t>
            </a:r>
            <a:r>
              <a:rPr lang="en-GB" sz="1800" dirty="0" smtClean="0"/>
              <a:t>)</a:t>
            </a:r>
          </a:p>
          <a:p>
            <a:endParaRPr lang="en-GB" sz="1000" dirty="0" smtClean="0"/>
          </a:p>
          <a:p>
            <a:r>
              <a:rPr lang="en-GB" sz="1800" dirty="0" smtClean="0"/>
              <a:t>Create 2 new output variables to link ‘</a:t>
            </a:r>
            <a:r>
              <a:rPr lang="en-GB" sz="1800" b="1" dirty="0" err="1" smtClean="0">
                <a:solidFill>
                  <a:srgbClr val="0070C0"/>
                </a:solidFill>
                <a:latin typeface="Courier New" pitchFamily="49" charset="0"/>
                <a:cs typeface="Courier New" pitchFamily="49" charset="0"/>
              </a:rPr>
              <a:t>newtax</a:t>
            </a:r>
            <a:r>
              <a:rPr lang="en-GB" sz="1800" dirty="0" smtClean="0"/>
              <a:t>’ and ‘</a:t>
            </a:r>
            <a:r>
              <a:rPr lang="en-GB" sz="1800" b="1" dirty="0" err="1" smtClean="0">
                <a:solidFill>
                  <a:srgbClr val="0070C0"/>
                </a:solidFill>
                <a:latin typeface="Courier New" pitchFamily="49" charset="0"/>
                <a:cs typeface="Courier New" pitchFamily="49" charset="0"/>
              </a:rPr>
              <a:t>totaltax</a:t>
            </a:r>
            <a:r>
              <a:rPr lang="en-GB" sz="1800" dirty="0" smtClean="0"/>
              <a:t>’ to your module (</a:t>
            </a:r>
            <a:r>
              <a:rPr lang="en-GB" sz="1800" dirty="0" err="1" smtClean="0"/>
              <a:t>TimeSeriesDouble</a:t>
            </a:r>
            <a:r>
              <a:rPr lang="en-GB" sz="1800" dirty="0" smtClean="0"/>
              <a:t>)</a:t>
            </a:r>
          </a:p>
          <a:p>
            <a:endParaRPr lang="en-GB" sz="1000" dirty="0" smtClean="0"/>
          </a:p>
          <a:p>
            <a:r>
              <a:rPr lang="en-GB" sz="1800" dirty="0" smtClean="0"/>
              <a:t>Update the copied module to include your new variables</a:t>
            </a:r>
          </a:p>
          <a:p>
            <a:endParaRPr lang="en-GB" sz="1000" dirty="0" smtClean="0"/>
          </a:p>
          <a:p>
            <a:r>
              <a:rPr lang="en-GB" sz="1800" dirty="0" smtClean="0"/>
              <a:t>Add a new function, to calculate your new tax and total tax which is the sum of your new tax and the existing tax</a:t>
            </a:r>
          </a:p>
          <a:p>
            <a:endParaRPr lang="en-GB" sz="1000" dirty="0" smtClean="0"/>
          </a:p>
          <a:p>
            <a:r>
              <a:rPr lang="en-GB" sz="1800" dirty="0" smtClean="0"/>
              <a:t>Create and new regime to make use of your updated module</a:t>
            </a:r>
          </a:p>
          <a:p>
            <a:endParaRPr lang="en-GB" sz="1000" dirty="0" smtClean="0"/>
          </a:p>
          <a:p>
            <a:r>
              <a:rPr lang="en-GB" sz="1800" dirty="0" smtClean="0"/>
              <a:t>Run/test your project linking the ‘</a:t>
            </a:r>
            <a:r>
              <a:rPr lang="en-GB" sz="1800" b="1" dirty="0" err="1" smtClean="0">
                <a:solidFill>
                  <a:srgbClr val="0070C0"/>
                </a:solidFill>
                <a:latin typeface="Courier New" pitchFamily="49" charset="0"/>
                <a:cs typeface="Courier New" pitchFamily="49" charset="0"/>
              </a:rPr>
              <a:t>newtax</a:t>
            </a:r>
            <a:r>
              <a:rPr lang="en-GB" sz="1800" dirty="0" smtClean="0"/>
              <a:t>’ &amp; ‘</a:t>
            </a:r>
            <a:r>
              <a:rPr lang="en-GB" sz="1800" b="1" dirty="0" err="1" smtClean="0">
                <a:solidFill>
                  <a:srgbClr val="0070C0"/>
                </a:solidFill>
                <a:latin typeface="Courier New" pitchFamily="49" charset="0"/>
                <a:cs typeface="Courier New" pitchFamily="49" charset="0"/>
              </a:rPr>
              <a:t>totaltax</a:t>
            </a:r>
            <a:r>
              <a:rPr lang="en-GB" sz="1800" dirty="0" smtClean="0"/>
              <a:t>’ variables as results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ster-screen-li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2" name="Title 1"/>
          <p:cNvSpPr>
            <a:spLocks noGrp="1"/>
          </p:cNvSpPr>
          <p:nvPr>
            <p:ph type="ctrTitle"/>
          </p:nvPr>
        </p:nvSpPr>
        <p:spPr>
          <a:xfrm>
            <a:off x="685800" y="2400300"/>
            <a:ext cx="7772400" cy="2000250"/>
          </a:xfrm>
        </p:spPr>
        <p:txBody>
          <a:bodyPr>
            <a:normAutofit/>
          </a:bodyPr>
          <a:lstStyle/>
          <a:p>
            <a:r>
              <a:rPr lang="en-US" b="1" u="sng" dirty="0" smtClean="0">
                <a:solidFill>
                  <a:schemeClr val="bg1"/>
                </a:solidFill>
              </a:rPr>
              <a:t>CODE EXAMPLES</a:t>
            </a:r>
            <a:br>
              <a:rPr lang="en-US" b="1" u="sng" dirty="0" smtClean="0">
                <a:solidFill>
                  <a:schemeClr val="bg1"/>
                </a:solidFill>
              </a:rPr>
            </a:br>
            <a:r>
              <a:rPr lang="en-US" sz="2000" b="1" dirty="0" smtClean="0">
                <a:solidFill>
                  <a:schemeClr val="bg1"/>
                </a:solidFill>
              </a:rPr>
              <a:t>Basic Code Scenarios</a:t>
            </a:r>
            <a:endParaRPr lang="en-US" sz="2000" b="1" dirty="0">
              <a:solidFill>
                <a:schemeClr val="bg1"/>
              </a:solidFill>
            </a:endParaRPr>
          </a:p>
        </p:txBody>
      </p:sp>
      <p:sp>
        <p:nvSpPr>
          <p:cNvPr id="3" name="Subtitle 2"/>
          <p:cNvSpPr>
            <a:spLocks noGrp="1"/>
          </p:cNvSpPr>
          <p:nvPr>
            <p:ph type="subTitle" idx="1"/>
          </p:nvPr>
        </p:nvSpPr>
        <p:spPr>
          <a:xfrm>
            <a:off x="1371600" y="4953000"/>
            <a:ext cx="6400800" cy="166308"/>
          </a:xfrm>
        </p:spPr>
        <p:txBody>
          <a:bodyPr>
            <a:normAutofit fontScale="25000" lnSpcReduction="20000"/>
          </a:bodyPr>
          <a:lstStyle/>
          <a:p>
            <a:endParaRPr lang="en-US" dirty="0">
              <a:solidFill>
                <a:schemeClr val="bg1"/>
              </a:solidFill>
            </a:endParaRPr>
          </a:p>
        </p:txBody>
      </p:sp>
    </p:spTree>
    <p:extLst>
      <p:ext uri="{BB962C8B-B14F-4D97-AF65-F5344CB8AC3E}">
        <p14:creationId xmlns:p14="http://schemas.microsoft.com/office/powerpoint/2010/main" val="33364864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endParaRPr lang="en-GB" dirty="0"/>
          </a:p>
        </p:txBody>
      </p:sp>
      <p:sp>
        <p:nvSpPr>
          <p:cNvPr id="3" name="Content Placeholder 2"/>
          <p:cNvSpPr>
            <a:spLocks noGrp="1"/>
          </p:cNvSpPr>
          <p:nvPr>
            <p:ph idx="1"/>
          </p:nvPr>
        </p:nvSpPr>
        <p:spPr>
          <a:xfrm>
            <a:off x="457200" y="1600201"/>
            <a:ext cx="8229600" cy="4569780"/>
          </a:xfrm>
        </p:spPr>
        <p:txBody>
          <a:bodyPr>
            <a:normAutofit/>
          </a:bodyPr>
          <a:lstStyle/>
          <a:p>
            <a:r>
              <a:rPr lang="en-GB" sz="1800" b="1" dirty="0" smtClean="0"/>
              <a:t>Function Calls</a:t>
            </a:r>
          </a:p>
          <a:p>
            <a:endParaRPr lang="en-GB" sz="1800" dirty="0" smtClean="0"/>
          </a:p>
          <a:p>
            <a:endParaRPr lang="en-GB" sz="1800" dirty="0" smtClean="0"/>
          </a:p>
          <a:p>
            <a:endParaRPr lang="en-GB" sz="1800" dirty="0" smtClean="0"/>
          </a:p>
          <a:p>
            <a:endParaRPr lang="en-GB" sz="1800" dirty="0" smtClean="0"/>
          </a:p>
          <a:p>
            <a:r>
              <a:rPr lang="en-GB" sz="1800" b="1" dirty="0" smtClean="0"/>
              <a:t>Function Definitions</a:t>
            </a:r>
            <a:endParaRPr lang="en-GB" sz="1800" b="1" u="sng" dirty="0">
              <a:solidFill>
                <a:srgbClr val="0070C0"/>
              </a:solidFill>
            </a:endParaRPr>
          </a:p>
        </p:txBody>
      </p:sp>
      <p:pic>
        <p:nvPicPr>
          <p:cNvPr id="8" name="Picture 3"/>
          <p:cNvPicPr>
            <a:picLocks noChangeAspect="1" noChangeArrowheads="1"/>
          </p:cNvPicPr>
          <p:nvPr/>
        </p:nvPicPr>
        <p:blipFill>
          <a:blip r:embed="rId2"/>
          <a:srcRect/>
          <a:stretch>
            <a:fillRect/>
          </a:stretch>
        </p:blipFill>
        <p:spPr bwMode="auto">
          <a:xfrm>
            <a:off x="923278" y="2056727"/>
            <a:ext cx="7559336" cy="721121"/>
          </a:xfrm>
          <a:prstGeom prst="rect">
            <a:avLst/>
          </a:prstGeom>
          <a:noFill/>
          <a:ln w="9525">
            <a:noFill/>
            <a:miter lim="800000"/>
            <a:headEnd/>
            <a:tailEnd/>
          </a:ln>
        </p:spPr>
      </p:pic>
      <p:pic>
        <p:nvPicPr>
          <p:cNvPr id="9" name="Picture 12"/>
          <p:cNvPicPr>
            <a:picLocks noChangeAspect="1" noChangeArrowheads="1"/>
          </p:cNvPicPr>
          <p:nvPr/>
        </p:nvPicPr>
        <p:blipFill>
          <a:blip r:embed="rId3"/>
          <a:srcRect/>
          <a:stretch>
            <a:fillRect/>
          </a:stretch>
        </p:blipFill>
        <p:spPr bwMode="auto">
          <a:xfrm>
            <a:off x="1032399" y="3700823"/>
            <a:ext cx="4382980" cy="8796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r>
              <a:rPr lang="en-GB" sz="2500" dirty="0" smtClean="0"/>
              <a:t> (continued)</a:t>
            </a:r>
            <a:endParaRPr lang="en-GB" sz="2500" dirty="0"/>
          </a:p>
        </p:txBody>
      </p:sp>
      <p:sp>
        <p:nvSpPr>
          <p:cNvPr id="3" name="Content Placeholder 2"/>
          <p:cNvSpPr>
            <a:spLocks noGrp="1"/>
          </p:cNvSpPr>
          <p:nvPr>
            <p:ph idx="1"/>
          </p:nvPr>
        </p:nvSpPr>
        <p:spPr>
          <a:xfrm>
            <a:off x="457200" y="1600201"/>
            <a:ext cx="8229600" cy="4569780"/>
          </a:xfrm>
        </p:spPr>
        <p:txBody>
          <a:bodyPr>
            <a:normAutofit/>
          </a:bodyPr>
          <a:lstStyle/>
          <a:p>
            <a:r>
              <a:rPr lang="en-GB" sz="1800" b="1" dirty="0" smtClean="0"/>
              <a:t>Local Periodicity Loops</a:t>
            </a:r>
          </a:p>
          <a:p>
            <a:endParaRPr lang="en-GB" sz="1800" dirty="0" smtClean="0"/>
          </a:p>
          <a:p>
            <a:endParaRPr lang="en-GB" sz="1800" dirty="0" smtClean="0"/>
          </a:p>
          <a:p>
            <a:endParaRPr lang="en-GB" sz="1800" dirty="0" smtClean="0"/>
          </a:p>
          <a:p>
            <a:endParaRPr lang="en-GB" sz="1800" dirty="0" smtClean="0"/>
          </a:p>
          <a:p>
            <a:endParaRPr lang="en-GB" sz="1800" b="1" dirty="0" smtClean="0"/>
          </a:p>
          <a:p>
            <a:endParaRPr lang="en-GB" sz="1800" b="1" dirty="0" smtClean="0"/>
          </a:p>
          <a:p>
            <a:endParaRPr lang="en-GB" sz="1800" b="1" dirty="0" smtClean="0"/>
          </a:p>
          <a:p>
            <a:endParaRPr lang="en-GB" sz="1800" b="1" dirty="0" smtClean="0"/>
          </a:p>
          <a:p>
            <a:r>
              <a:rPr lang="en-GB" sz="1800" b="1" dirty="0" smtClean="0"/>
              <a:t>First Calculated Period Check</a:t>
            </a:r>
            <a:endParaRPr lang="en-GB" sz="1800" b="1" u="sng" dirty="0">
              <a:solidFill>
                <a:srgbClr val="0070C0"/>
              </a:solidFill>
            </a:endParaRPr>
          </a:p>
        </p:txBody>
      </p:sp>
      <p:pic>
        <p:nvPicPr>
          <p:cNvPr id="22530" name="Picture 2"/>
          <p:cNvPicPr>
            <a:picLocks noChangeAspect="1" noChangeArrowheads="1"/>
          </p:cNvPicPr>
          <p:nvPr/>
        </p:nvPicPr>
        <p:blipFill>
          <a:blip r:embed="rId2"/>
          <a:srcRect/>
          <a:stretch>
            <a:fillRect/>
          </a:stretch>
        </p:blipFill>
        <p:spPr bwMode="auto">
          <a:xfrm>
            <a:off x="1924050" y="2069460"/>
            <a:ext cx="5295900" cy="2257425"/>
          </a:xfrm>
          <a:prstGeom prst="rect">
            <a:avLst/>
          </a:prstGeom>
          <a:noFill/>
          <a:ln w="9525">
            <a:noFill/>
            <a:miter lim="800000"/>
            <a:headEnd/>
            <a:tailEnd/>
          </a:ln>
        </p:spPr>
      </p:pic>
      <p:pic>
        <p:nvPicPr>
          <p:cNvPr id="10" name="Picture 14"/>
          <p:cNvPicPr>
            <a:picLocks noChangeAspect="1" noChangeArrowheads="1"/>
          </p:cNvPicPr>
          <p:nvPr/>
        </p:nvPicPr>
        <p:blipFill>
          <a:blip r:embed="rId3"/>
          <a:srcRect/>
          <a:stretch>
            <a:fillRect/>
          </a:stretch>
        </p:blipFill>
        <p:spPr bwMode="auto">
          <a:xfrm>
            <a:off x="2300288" y="5089060"/>
            <a:ext cx="4543425" cy="65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r>
              <a:rPr lang="en-GB" sz="2500" dirty="0" smtClean="0"/>
              <a:t> (continued)</a:t>
            </a:r>
            <a:endParaRPr lang="en-GB" sz="2500" dirty="0"/>
          </a:p>
        </p:txBody>
      </p:sp>
      <p:sp>
        <p:nvSpPr>
          <p:cNvPr id="3" name="Content Placeholder 2"/>
          <p:cNvSpPr>
            <a:spLocks noGrp="1"/>
          </p:cNvSpPr>
          <p:nvPr>
            <p:ph idx="1"/>
          </p:nvPr>
        </p:nvSpPr>
        <p:spPr>
          <a:xfrm>
            <a:off x="457200" y="1600201"/>
            <a:ext cx="8229600" cy="4569780"/>
          </a:xfrm>
        </p:spPr>
        <p:txBody>
          <a:bodyPr>
            <a:normAutofit/>
          </a:bodyPr>
          <a:lstStyle/>
          <a:p>
            <a:r>
              <a:rPr lang="en-GB" sz="1800" b="1" dirty="0" smtClean="0"/>
              <a:t>Qualifying Partners</a:t>
            </a:r>
          </a:p>
          <a:p>
            <a:endParaRPr lang="en-GB" sz="1800" dirty="0" smtClean="0"/>
          </a:p>
          <a:p>
            <a:endParaRPr lang="en-GB" sz="1800" dirty="0" smtClean="0"/>
          </a:p>
          <a:p>
            <a:endParaRPr lang="en-GB" sz="1800" dirty="0" smtClean="0"/>
          </a:p>
          <a:p>
            <a:endParaRPr lang="en-GB" sz="1800" dirty="0" smtClean="0"/>
          </a:p>
          <a:p>
            <a:endParaRPr lang="en-GB" sz="1800" b="1" dirty="0" smtClean="0"/>
          </a:p>
          <a:p>
            <a:endParaRPr lang="en-GB" sz="1800" b="1" dirty="0" smtClean="0"/>
          </a:p>
          <a:p>
            <a:endParaRPr lang="en-GB" sz="1800" b="1" dirty="0" smtClean="0"/>
          </a:p>
          <a:p>
            <a:endParaRPr lang="en-GB" sz="1800" b="1" dirty="0" smtClean="0"/>
          </a:p>
        </p:txBody>
      </p:sp>
      <p:pic>
        <p:nvPicPr>
          <p:cNvPr id="23554" name="Picture 2"/>
          <p:cNvPicPr>
            <a:picLocks noChangeAspect="1" noChangeArrowheads="1"/>
          </p:cNvPicPr>
          <p:nvPr/>
        </p:nvPicPr>
        <p:blipFill>
          <a:blip r:embed="rId2"/>
          <a:srcRect/>
          <a:stretch>
            <a:fillRect/>
          </a:stretch>
        </p:blipFill>
        <p:spPr bwMode="auto">
          <a:xfrm>
            <a:off x="2352675" y="2142731"/>
            <a:ext cx="4438650" cy="1276350"/>
          </a:xfrm>
          <a:prstGeom prst="rect">
            <a:avLst/>
          </a:prstGeom>
          <a:noFill/>
          <a:ln w="9525">
            <a:noFill/>
            <a:miter lim="800000"/>
            <a:headEnd/>
            <a:tailEnd/>
          </a:ln>
        </p:spPr>
      </p:pic>
      <p:pic>
        <p:nvPicPr>
          <p:cNvPr id="23555" name="Picture 3"/>
          <p:cNvPicPr>
            <a:picLocks noChangeAspect="1" noChangeArrowheads="1"/>
          </p:cNvPicPr>
          <p:nvPr/>
        </p:nvPicPr>
        <p:blipFill>
          <a:blip r:embed="rId3"/>
          <a:srcRect/>
          <a:stretch>
            <a:fillRect/>
          </a:stretch>
        </p:blipFill>
        <p:spPr bwMode="auto">
          <a:xfrm>
            <a:off x="2352675" y="3668687"/>
            <a:ext cx="443865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3962</TotalTime>
  <Words>4519</Words>
  <Application>Microsoft Office PowerPoint</Application>
  <PresentationFormat>On-screen Show (4:3)</PresentationFormat>
  <Paragraphs>820</Paragraphs>
  <Slides>112</Slides>
  <Notes>0</Notes>
  <HiddenSlides>0</HiddenSlides>
  <MMClips>0</MMClips>
  <ScaleCrop>false</ScaleCrop>
  <HeadingPairs>
    <vt:vector size="4" baseType="variant">
      <vt:variant>
        <vt:lpstr>Theme</vt:lpstr>
      </vt:variant>
      <vt:variant>
        <vt:i4>1</vt:i4>
      </vt:variant>
      <vt:variant>
        <vt:lpstr>Slide Titles</vt:lpstr>
      </vt:variant>
      <vt:variant>
        <vt:i4>112</vt:i4>
      </vt:variant>
    </vt:vector>
  </HeadingPairs>
  <TitlesOfParts>
    <vt:vector size="113" baseType="lpstr">
      <vt:lpstr>Office Theme</vt:lpstr>
      <vt:lpstr>Palantir CASH  Module Development Training</vt:lpstr>
      <vt:lpstr>INTRODUCTION  Regimes &amp; Modules</vt:lpstr>
      <vt:lpstr>Aims of the Course </vt:lpstr>
      <vt:lpstr>PRL Cash Regimes</vt:lpstr>
      <vt:lpstr>What is a module?</vt:lpstr>
      <vt:lpstr>The Modules Pane </vt:lpstr>
      <vt:lpstr>SharpDevelop (#develop)  Open Source Development Environment for .NET</vt:lpstr>
      <vt:lpstr>The SharpDevelop Module Editor</vt:lpstr>
      <vt:lpstr>Getting Started</vt:lpstr>
      <vt:lpstr>The Working Folder</vt:lpstr>
      <vt:lpstr>The Development Environment</vt:lpstr>
      <vt:lpstr>The Palantir Toolbar</vt:lpstr>
      <vt:lpstr>The Code Editor</vt:lpstr>
      <vt:lpstr>The Output Pane</vt:lpstr>
      <vt:lpstr>The Project Explorer</vt:lpstr>
      <vt:lpstr>VARIABLES &amp; DATA TYPES  Standard &amp; Palantir Variables / Data Types</vt:lpstr>
      <vt:lpstr>Variables</vt:lpstr>
      <vt:lpstr>Standard Data Types</vt:lpstr>
      <vt:lpstr>Palantir Data Types</vt:lpstr>
      <vt:lpstr>Scalar Data Types</vt:lpstr>
      <vt:lpstr>Time Series Types</vt:lpstr>
      <vt:lpstr>Lookup Tables</vt:lpstr>
      <vt:lpstr>WORKED EXAMPLE 01 Adding, Deleting &amp; Editing Variables</vt:lpstr>
      <vt:lpstr>Exercise 01 Adding, Deleting &amp; Editing Variables</vt:lpstr>
      <vt:lpstr>FUNDAMENTAL CONCEPTS   Calculation Phases Periodicity Partners &amp; Working Interests</vt:lpstr>
      <vt:lpstr>Calculation Phases</vt:lpstr>
      <vt:lpstr>Calculation Phase Table</vt:lpstr>
      <vt:lpstr>The Calculation Sequence</vt:lpstr>
      <vt:lpstr>Periodicity</vt:lpstr>
      <vt:lpstr>Partners &amp; Working Interests</vt:lpstr>
      <vt:lpstr>WORKING WITH MODULES Adding, Deleting &amp; Copying Modules</vt:lpstr>
      <vt:lpstr>Adding a Module</vt:lpstr>
      <vt:lpstr>Variable Types</vt:lpstr>
      <vt:lpstr>Adding a Variable</vt:lpstr>
      <vt:lpstr>Standard Variable Settings</vt:lpstr>
      <vt:lpstr>Adding a Module (continued)</vt:lpstr>
      <vt:lpstr>Module Settings</vt:lpstr>
      <vt:lpstr>WORKED EXAMPLE 02 Adding a New Module and Using the Module Editor</vt:lpstr>
      <vt:lpstr>Exercise 02 Adding a new module to your database.</vt:lpstr>
      <vt:lpstr>Copying Modules</vt:lpstr>
      <vt:lpstr>WORKED EXAMPLE 03 Copying Existing Modules</vt:lpstr>
      <vt:lpstr>Exercise 03 Manually copying a module in your database.</vt:lpstr>
      <vt:lpstr>Deleting Modules</vt:lpstr>
      <vt:lpstr>MODULE CODE Features of the Code</vt:lpstr>
      <vt:lpstr>Partial Classes</vt:lpstr>
      <vt:lpstr>Module Code</vt:lpstr>
      <vt:lpstr>Module Code (continued)</vt:lpstr>
      <vt:lpstr>The Designer File</vt:lpstr>
      <vt:lpstr>The Designer File (continued)</vt:lpstr>
      <vt:lpstr>The Implementation File</vt:lpstr>
      <vt:lpstr>Calculation Phases</vt:lpstr>
      <vt:lpstr>&lt;DoNotCalcMethod()&gt;</vt:lpstr>
      <vt:lpstr>User Functions</vt:lpstr>
      <vt:lpstr>WORKED EXAMPLE 04 Creating a New Module to be Tested with Regimes</vt:lpstr>
      <vt:lpstr>Worked Example Creating a new Module to  be tested with Regimes</vt:lpstr>
      <vt:lpstr>Exercise 04 Create a new Module for use with Regimes &amp; Reports</vt:lpstr>
      <vt:lpstr>Exercise 04 (continued) Create a new Module for use with Regimes &amp; Reports</vt:lpstr>
      <vt:lpstr>Exercise 04 (continued) Create a new Module for use with Regimes &amp; Reports</vt:lpstr>
      <vt:lpstr>Exercise 04 (Add-On) Extend ‘MyModule’ to make use of TimeSeriesDoubles</vt:lpstr>
      <vt:lpstr>MODULE DEVELOPMENT Subroutine &amp; Function Programming</vt:lpstr>
      <vt:lpstr>Module Development</vt:lpstr>
      <vt:lpstr>Sub Routine Arguments</vt:lpstr>
      <vt:lpstr>The ‘e’ Argument (part 1)</vt:lpstr>
      <vt:lpstr>The ‘e’ Argument (part 2)</vt:lpstr>
      <vt:lpstr>The ‘CalcPeriod’ Argument</vt:lpstr>
      <vt:lpstr>Adding Functions</vt:lpstr>
      <vt:lpstr>Calling Functions</vt:lpstr>
      <vt:lpstr>Variable Scope</vt:lpstr>
      <vt:lpstr>CODE VALIDATION Building, Validating &amp; Applying Projects</vt:lpstr>
      <vt:lpstr>The Validation Process</vt:lpstr>
      <vt:lpstr>Building Projects</vt:lpstr>
      <vt:lpstr>Validating Projects</vt:lpstr>
      <vt:lpstr>Error List Window</vt:lpstr>
      <vt:lpstr>Applying Changes</vt:lpstr>
      <vt:lpstr>IntelliSense</vt:lpstr>
      <vt:lpstr>WORKED EXAMPLE 05 Calling Functions from AfterEconomicLimit Phase</vt:lpstr>
      <vt:lpstr>Worked Example Calling functions from AfterEconomicLimit Phase</vt:lpstr>
      <vt:lpstr>Exercise 05 Create a Simple Function</vt:lpstr>
      <vt:lpstr>WORKED EXAMPLE 06 Using Existing Variables for Calculations</vt:lpstr>
      <vt:lpstr>Worked Example Using Existing Variables for Calculations</vt:lpstr>
      <vt:lpstr>Exercise 06 Simple Module Extension – Using Existing Variables</vt:lpstr>
      <vt:lpstr>PROGRAMMING THEORY Basic Coding Examples</vt:lpstr>
      <vt:lpstr>Programming Theory</vt:lpstr>
      <vt:lpstr>Programming Theory</vt:lpstr>
      <vt:lpstr>Programming Theory (continued)</vt:lpstr>
      <vt:lpstr>Programming Theory (continued)</vt:lpstr>
      <vt:lpstr>Programming Theory (continued)</vt:lpstr>
      <vt:lpstr>Programming Theory (continued)</vt:lpstr>
      <vt:lpstr>Programming Theory (continued)</vt:lpstr>
      <vt:lpstr>WORKED EXAMPLE 07 Using IF Statements and Booleans</vt:lpstr>
      <vt:lpstr>Worked Example Using IF Statements and Booleans</vt:lpstr>
      <vt:lpstr>Exercise 07 Using IF Statements and Booleans</vt:lpstr>
      <vt:lpstr>WORKED EXAMPLE 08 The Simple Tax Module</vt:lpstr>
      <vt:lpstr>Worked Example The Simple Tax Module</vt:lpstr>
      <vt:lpstr>Exercise 08 The Simple Tax Module</vt:lpstr>
      <vt:lpstr>CODE EXAMPLES Basic Code Scenarios</vt:lpstr>
      <vt:lpstr>Examples</vt:lpstr>
      <vt:lpstr>Examples (continued)</vt:lpstr>
      <vt:lpstr>Examples (continued)</vt:lpstr>
      <vt:lpstr>Examples (continued)</vt:lpstr>
      <vt:lpstr>TESTING &amp; DEBUGGING </vt:lpstr>
      <vt:lpstr>Testing &amp; Debugging</vt:lpstr>
      <vt:lpstr>Attaching the Debugger</vt:lpstr>
      <vt:lpstr>Break Points</vt:lpstr>
      <vt:lpstr>Debugging Options</vt:lpstr>
      <vt:lpstr>Module Debugging</vt:lpstr>
      <vt:lpstr>WORKED EXAMPLE 09 Debugging a Test Project</vt:lpstr>
      <vt:lpstr>Worked Example Debugging a Test Project</vt:lpstr>
      <vt:lpstr>FRAMEWORK ATTRIBUTES Accessible Framework Attributes</vt:lpstr>
      <vt:lpstr>Framework Attributes</vt:lpstr>
      <vt:lpstr>Any Questions</vt:lpstr>
      <vt:lpstr>THE END</vt:lpstr>
    </vt:vector>
  </TitlesOfParts>
  <Company>Wireworks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to go here</dc:title>
  <dc:creator>Anthea Mousley</dc:creator>
  <cp:lastModifiedBy>Chandresh Lad</cp:lastModifiedBy>
  <cp:revision>211</cp:revision>
  <dcterms:created xsi:type="dcterms:W3CDTF">2011-05-04T14:45:03Z</dcterms:created>
  <dcterms:modified xsi:type="dcterms:W3CDTF">2013-11-08T11:10:17Z</dcterms:modified>
</cp:coreProperties>
</file>