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1" r:id="rId1"/>
  </p:sldMasterIdLst>
  <p:notesMasterIdLst>
    <p:notesMasterId r:id="rId9"/>
  </p:notesMasterIdLst>
  <p:sldIdLst>
    <p:sldId id="256" r:id="rId2"/>
    <p:sldId id="368" r:id="rId3"/>
    <p:sldId id="369" r:id="rId4"/>
    <p:sldId id="370" r:id="rId5"/>
    <p:sldId id="371" r:id="rId6"/>
    <p:sldId id="372" r:id="rId7"/>
    <p:sldId id="336" r:id="rId8"/>
  </p:sldIdLst>
  <p:sldSz cx="9144000" cy="6858000" type="screen4x3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00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237" autoAdjust="0"/>
  </p:normalViewPr>
  <p:slideViewPr>
    <p:cSldViewPr>
      <p:cViewPr>
        <p:scale>
          <a:sx n="110" d="100"/>
          <a:sy n="11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7DD03D8-0E5B-4E45-B0BB-379AEAA5507D}" type="datetimeFigureOut">
              <a:rPr lang="en-US" smtClean="0">
                <a:latin typeface="Futura Medium"/>
              </a:rPr>
              <a:pPr/>
              <a:t>8/5/2013</a:t>
            </a:fld>
            <a:endParaRPr lang="en-US">
              <a:latin typeface="Futura Medium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>
              <a:latin typeface="Futura Medium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>
              <a:latin typeface="Futura Medium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A299B360-6B3A-4AE5-B560-CF38A3897FB6}" type="slidenum">
              <a:rPr lang="en-US" smtClean="0">
                <a:latin typeface="Futura Medium"/>
              </a:rPr>
              <a:pPr/>
              <a:t>‹#›</a:t>
            </a:fld>
            <a:endParaRPr lang="en-US">
              <a:latin typeface="Futura 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</p:spTree>
  </p:cSld>
  <p:clrMapOvr>
    <a:masterClrMapping/>
  </p:clrMapOvr>
  <p:transition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10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8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>
          <a:xfrm>
            <a:off x="468313" y="226142"/>
            <a:ext cx="8142959" cy="6167226"/>
            <a:chOff x="468313" y="226142"/>
            <a:chExt cx="8142959" cy="6167226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226142"/>
              <a:ext cx="7063200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4" name="Picture 23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697782" y="1400847"/>
            <a:ext cx="5670000" cy="1206000"/>
          </a:xfrm>
          <a:noFill/>
        </p:spPr>
        <p:txBody>
          <a:bodyPr lIns="0" tIns="0" rIns="0"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697782" y="2851342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97782" y="5357825"/>
            <a:ext cx="5760000" cy="216000"/>
          </a:xfrm>
        </p:spPr>
        <p:txBody>
          <a:bodyPr anchor="ctr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97782" y="5627539"/>
            <a:ext cx="5760000" cy="216000"/>
          </a:xfrm>
        </p:spPr>
        <p:txBody>
          <a:bodyPr anchor="ctr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 smtClean="0"/>
              <a:t>Click to insert Role in Organization</a:t>
            </a:r>
            <a:endParaRPr lang="en-GB" dirty="0"/>
          </a:p>
        </p:txBody>
      </p:sp>
      <p:sp>
        <p:nvSpPr>
          <p:cNvPr id="26" name="Text Box 11" descr="Text Box 11"/>
          <p:cNvSpPr txBox="1">
            <a:spLocks noChangeArrowheads="1"/>
          </p:cNvSpPr>
          <p:nvPr userDrawn="1"/>
        </p:nvSpPr>
        <p:spPr bwMode="auto">
          <a:xfrm>
            <a:off x="468313" y="6470359"/>
            <a:ext cx="2520000" cy="324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595959"/>
                </a:solidFill>
                <a:cs typeface="Arial" pitchFamily="34" charset="0"/>
              </a:rPr>
              <a:t>Projects and Technology</a:t>
            </a:r>
            <a:endParaRPr lang="en-GB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7" name="Rectangle 6" descr="Rectangle 6"/>
          <p:cNvSpPr txBox="1">
            <a:spLocks noChangeArrowheads="1"/>
          </p:cNvSpPr>
          <p:nvPr userDrawn="1"/>
        </p:nvSpPr>
        <p:spPr bwMode="auto">
          <a:xfrm>
            <a:off x="8377293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9C092D77-BF14-44D1-8E50-4F1EFB4AC40D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0" name="Rectangle 4" descr="Rectangle 4"/>
          <p:cNvSpPr txBox="1">
            <a:spLocks noChangeArrowheads="1"/>
          </p:cNvSpPr>
          <p:nvPr userDrawn="1"/>
        </p:nvSpPr>
        <p:spPr bwMode="auto">
          <a:xfrm>
            <a:off x="7120048" y="6470359"/>
            <a:ext cx="1080000" cy="3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rgbClr val="595959"/>
                </a:solidFill>
              </a:rPr>
              <a:t>July 2010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5862803" y="6470649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 algn="ctr"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Restricted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Footer: Title may be placed here or disclaimer if required. May sit up to two lines in depth.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smtClean="0">
                <a:solidFill>
                  <a:srgbClr val="595959"/>
                </a:solidFill>
              </a:rPr>
              <a:t>Footer: Title may be placed here or disclaimer if required. May sit up to two lines in depth.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9651" y="655002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smtClean="0">
                <a:solidFill>
                  <a:srgbClr val="CCCCCC"/>
                </a:solidFill>
              </a:rPr>
              <a:pPr/>
              <a:t>‹#›</a:t>
            </a:fld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smtClean="0">
                <a:solidFill>
                  <a:srgbClr val="595959"/>
                </a:solidFill>
              </a:rPr>
              <a:t>Footer: Title may be placed here or disclaimer if required. May sit up to two lines in depth.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smtClean="0">
                <a:solidFill>
                  <a:srgbClr val="595959"/>
                </a:solidFill>
              </a:rPr>
              <a:t>Footer: Title may be placed here or disclaimer if required. May sit up to two lines in depth.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smtClean="0">
                <a:solidFill>
                  <a:srgbClr val="595959"/>
                </a:solidFill>
              </a:rPr>
              <a:t>Footer: Title may be placed here or disclaimer if required. May sit up to two lines in depth.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Month 2010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15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lang="en-GB" smtClean="0">
                <a:solidFill>
                  <a:srgbClr val="C00000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14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16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16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16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  <p:sp>
        <p:nvSpPr>
          <p:cNvPr id="29" name="Rectangle 6" descr="Rectangle 6"/>
          <p:cNvSpPr txBox="1">
            <a:spLocks noChangeArrowheads="1"/>
          </p:cNvSpPr>
          <p:nvPr userDrawn="1"/>
        </p:nvSpPr>
        <p:spPr bwMode="auto">
          <a:xfrm>
            <a:off x="8001000" y="381000"/>
            <a:ext cx="495273" cy="32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FF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lang="en-US" sz="2400" b="1" kern="1200" cap="none" baseline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Footer 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LOCATION PREPARATION PROCESS IMPROVEMENT PILOT IMPLEMENTATION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81200" y="2286000"/>
            <a:ext cx="5029200" cy="1620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AGBADA-57 LOCATION</a:t>
            </a:r>
            <a:endParaRPr 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1676400"/>
            <a:ext cx="54864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2600" y="4267200"/>
            <a:ext cx="1524000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11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June 2013</a:t>
            </a:r>
          </a:p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r>
              <a:rPr lang="en-US" sz="1200" dirty="0" smtClean="0"/>
              <a:t>SPDC – Port Harcourt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8" y="283859"/>
            <a:ext cx="8323293" cy="41915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Original Scope of Works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924560"/>
          <a:ext cx="609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Mobilisation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Bush Clearing/Stripping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Earthworks (</a:t>
                      </a:r>
                      <a:r>
                        <a:rPr lang="en-US" sz="1800" b="1" dirty="0" err="1" smtClean="0"/>
                        <a:t>Sandfilling</a:t>
                      </a:r>
                      <a:r>
                        <a:rPr lang="en-US" sz="1800" b="1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Waste Pit Construction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Cement Slab Construction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Generator Slab Construction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Chemical Slab Construction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Cement </a:t>
                      </a:r>
                      <a:r>
                        <a:rPr lang="en-US" sz="1800" b="1" dirty="0" err="1" smtClean="0"/>
                        <a:t>Stabilisation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Crushed granite rock base course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Hot-rolled asphalt surfacing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Perimeter Fence Construction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8" y="283859"/>
            <a:ext cx="8323293" cy="41915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Revised (LEAN) Scope of Works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4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Mobilisation</a:t>
                      </a: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Demobilisation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Bush Clearing/Stripping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Earthworks (</a:t>
                      </a:r>
                      <a:r>
                        <a:rPr lang="en-US" sz="1800" b="1" dirty="0" err="1" smtClean="0"/>
                        <a:t>Sandfilling</a:t>
                      </a:r>
                      <a:r>
                        <a:rPr lang="en-US" sz="1800" b="1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Waste Pit Construction (Reduced Size)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Installation of impermeable </a:t>
                      </a:r>
                      <a:r>
                        <a:rPr lang="en-US" sz="1800" b="1" dirty="0" err="1" smtClean="0"/>
                        <a:t>geotextile</a:t>
                      </a:r>
                      <a:r>
                        <a:rPr lang="en-US" sz="1800" b="1" dirty="0" smtClean="0"/>
                        <a:t> fabric (5,060m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Installation of </a:t>
                      </a:r>
                      <a:r>
                        <a:rPr lang="en-US" sz="1800" b="1" dirty="0" err="1" smtClean="0"/>
                        <a:t>Durabase</a:t>
                      </a:r>
                      <a:r>
                        <a:rPr lang="en-US" sz="1800" b="1" dirty="0" smtClean="0"/>
                        <a:t> Mats (5,060m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Crushed granite rock base course (3,800m</a:t>
                      </a:r>
                      <a:r>
                        <a:rPr lang="en-US" sz="1800" b="1" baseline="30000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Hot-rolled asphalt surfacing (3,800m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Perimeter Fence Construction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8" y="283859"/>
            <a:ext cx="8323293" cy="41915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Key Changes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533400" y="990600"/>
            <a:ext cx="7770763" cy="5071137"/>
          </a:xfrm>
        </p:spPr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1600" b="1" dirty="0" smtClean="0"/>
              <a:t> Reduced Waste Pit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1600" b="1" dirty="0" smtClean="0"/>
              <a:t> Elimination of Generator Slab 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1600" b="1" dirty="0" smtClean="0"/>
              <a:t> Elimination of Chemical Slab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1600" b="1" dirty="0" smtClean="0"/>
              <a:t> Elimination of Cement Slab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1600" b="1" dirty="0" smtClean="0"/>
              <a:t> Elimination of Cement Stabilisation and Crushed Rock Base Course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sz="1600" b="1" dirty="0" smtClean="0"/>
              <a:t> Elimination of Asphalt Surfacing</a:t>
            </a:r>
          </a:p>
          <a:p>
            <a:pPr>
              <a:buClr>
                <a:schemeClr val="bg2">
                  <a:lumMod val="25000"/>
                </a:schemeClr>
              </a:buClr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8" y="283859"/>
            <a:ext cx="8323293" cy="41915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Cost Savings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533400" y="990601"/>
            <a:ext cx="7770763" cy="3733800"/>
          </a:xfrm>
        </p:spPr>
        <p:txBody>
          <a:bodyPr/>
          <a:lstStyle/>
          <a:p>
            <a:pPr>
              <a:buClr>
                <a:schemeClr val="bg2">
                  <a:lumMod val="25000"/>
                </a:schemeClr>
              </a:buClr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105400"/>
            <a:ext cx="49530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endParaRPr lang="en-US" sz="1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676400"/>
          <a:ext cx="6096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86200"/>
                <a:gridCol w="1600200"/>
              </a:tblGrid>
              <a:tr h="2433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S/No.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Work Item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2060"/>
                          </a:solidFill>
                        </a:rPr>
                        <a:t>Cost Savings (F$)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4337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Base Preparation &amp; Surfacing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          249,952.77</a:t>
                      </a:r>
                      <a:endParaRPr lang="en-US" sz="1100" dirty="0"/>
                    </a:p>
                  </a:txBody>
                  <a:tcPr/>
                </a:tc>
              </a:tr>
              <a:tr h="24337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Waste Pit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          102,786.11</a:t>
                      </a:r>
                      <a:endParaRPr lang="en-US" sz="1100" dirty="0"/>
                    </a:p>
                  </a:txBody>
                  <a:tcPr/>
                </a:tc>
              </a:tr>
              <a:tr h="24337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Generator Slab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            93,674.33</a:t>
                      </a:r>
                      <a:endParaRPr lang="en-US" sz="1100" dirty="0"/>
                    </a:p>
                  </a:txBody>
                  <a:tcPr/>
                </a:tc>
              </a:tr>
              <a:tr h="24337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Chemical Slab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            48,699.49</a:t>
                      </a:r>
                      <a:endParaRPr lang="en-US" sz="1100" dirty="0"/>
                    </a:p>
                  </a:txBody>
                  <a:tcPr/>
                </a:tc>
              </a:tr>
              <a:tr h="243378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Cement Slab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            17,877.68</a:t>
                      </a:r>
                      <a:endParaRPr lang="en-US" sz="11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Use of logistics contract for the transportation of </a:t>
                      </a:r>
                      <a:r>
                        <a:rPr lang="en-US" sz="1100" dirty="0" err="1" smtClean="0"/>
                        <a:t>durabase</a:t>
                      </a:r>
                      <a:r>
                        <a:rPr lang="en-US" sz="1100" dirty="0" smtClean="0"/>
                        <a:t> mats 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59,394.17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Total Savings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          572,384.55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5029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276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Original Scope of Works</a:t>
                      </a:r>
                      <a:endParaRPr lang="en-GB" sz="10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Revised (LEAN) Scope of Works</a:t>
                      </a:r>
                      <a:endParaRPr lang="en-GB" sz="10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Mobilisation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Mobilisation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/</a:t>
                      </a:r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Demobilisation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Bush Clearing/Stripping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Bush Clearing/Stripping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Earthworks (</a:t>
                      </a:r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Sandfilling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Earthworks (Sand Filling)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Waste Pit Construction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Waste Pit Construction (Reduced Size)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Cement Slab Construction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Installation of impermeable </a:t>
                      </a:r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geotextile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fabric (5,060m</a:t>
                      </a:r>
                      <a:r>
                        <a:rPr lang="en-US" sz="1000" b="0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879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Generator Slab Construction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Installation of </a:t>
                      </a:r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Durabase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 Mats (5,060m</a:t>
                      </a:r>
                      <a:r>
                        <a:rPr lang="en-US" sz="1000" b="0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Chemical Slab Construction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Crushed granite rock base course (3,800m</a:t>
                      </a:r>
                      <a:r>
                        <a:rPr lang="en-US" sz="1000" b="0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Cement </a:t>
                      </a:r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Stabilisation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Hot-rolled asphalt surfacing (3,800m</a:t>
                      </a:r>
                      <a:r>
                        <a:rPr lang="en-US" sz="1000" b="0" baseline="300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2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)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Crushed granite rock base course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Perimeter Fence Construction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Hot-rolled asphalt surfacing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879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2060"/>
                          </a:solidFill>
                          <a:latin typeface="+mn-lt"/>
                        </a:rPr>
                        <a:t>Perimeter Fence Construction</a:t>
                      </a:r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867400" y="2743200"/>
            <a:ext cx="457200" cy="838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24600" y="2286000"/>
          <a:ext cx="228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228601">
                <a:tc>
                  <a:txBody>
                    <a:bodyPr/>
                    <a:lstStyle/>
                    <a:p>
                      <a:pPr algn="ctr"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None/>
                      </a:pPr>
                      <a:r>
                        <a:rPr lang="en-GB" sz="1000" b="1" dirty="0" smtClean="0">
                          <a:solidFill>
                            <a:srgbClr val="002060"/>
                          </a:solidFill>
                        </a:rPr>
                        <a:t>Key Changes</a:t>
                      </a:r>
                      <a:endParaRPr lang="en-GB" sz="1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64280">
                <a:tc>
                  <a:txBody>
                    <a:bodyPr/>
                    <a:lstStyle/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Reduced Waste Pit</a:t>
                      </a:r>
                    </a:p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 Elimination of Generator Slab </a:t>
                      </a:r>
                    </a:p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 Elimination of Chemical Slab</a:t>
                      </a:r>
                    </a:p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 Elimination of Cement Slab</a:t>
                      </a:r>
                    </a:p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 Elimination of Cement </a:t>
                      </a:r>
                      <a:r>
                        <a:rPr lang="en-US" sz="1000" b="0" dirty="0" err="1" smtClean="0">
                          <a:solidFill>
                            <a:srgbClr val="002060"/>
                          </a:solidFill>
                        </a:rPr>
                        <a:t>Stabilisation</a:t>
                      </a: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and Crushed Rock Base Course</a:t>
                      </a:r>
                    </a:p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 Elimination of Asphalt Surfacing</a:t>
                      </a:r>
                    </a:p>
                    <a:p>
                      <a:pPr>
                        <a:buClr>
                          <a:schemeClr val="bg2">
                            <a:lumMod val="25000"/>
                          </a:schemeClr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rgbClr val="002060"/>
                          </a:solidFill>
                        </a:rPr>
                        <a:t>  Haulage</a:t>
                      </a:r>
                      <a:r>
                        <a:rPr lang="en-US" sz="1000" b="0" baseline="0" dirty="0" smtClean="0">
                          <a:solidFill>
                            <a:srgbClr val="002060"/>
                          </a:solidFill>
                        </a:rPr>
                        <a:t> by Shell Transport against contractor</a:t>
                      </a:r>
                      <a:endParaRPr lang="en-GB" sz="1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8140</TotalTime>
  <Words>325</Words>
  <Application>Microsoft Office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Shell layouts with footer</vt:lpstr>
      <vt:lpstr>LOCATION PREPARATION PROCESS IMPROVEMENT PILOT IMPLEMENTATION   </vt:lpstr>
      <vt:lpstr>Original Scope of Works</vt:lpstr>
      <vt:lpstr>Revised (LEAN) Scope of Works</vt:lpstr>
      <vt:lpstr>Key Changes</vt:lpstr>
      <vt:lpstr>Cost Savings</vt:lpstr>
      <vt:lpstr>Slide 6</vt:lpstr>
      <vt:lpstr>Slide 7</vt:lpstr>
    </vt:vector>
  </TitlesOfParts>
  <Company>Shell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Omagbemi.Kakayor</dc:creator>
  <cp:keywords>Appraisal, Enwhe, Abasare, wells,  development, gbaran, phase-3</cp:keywords>
  <cp:lastModifiedBy>C.Bisike-Ojiako</cp:lastModifiedBy>
  <cp:revision>615</cp:revision>
  <dcterms:created xsi:type="dcterms:W3CDTF">2013-05-15T09:53:34Z</dcterms:created>
  <dcterms:modified xsi:type="dcterms:W3CDTF">2013-08-05T10:41:47Z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TB4 template version">
    <vt:r8>4</vt:r8>
  </property>
  <property fmtid="{D5CDD505-2E9C-101B-9397-08002B2CF9AE}" pid="5" name="TB4 template type">
    <vt:lpwstr>onscreen</vt:lpwstr>
  </property>
</Properties>
</file>