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29" r:id="rId2"/>
    <p:sldId id="339" r:id="rId3"/>
    <p:sldId id="319" r:id="rId4"/>
    <p:sldId id="330" r:id="rId5"/>
    <p:sldId id="320" r:id="rId6"/>
    <p:sldId id="322" r:id="rId7"/>
    <p:sldId id="323" r:id="rId8"/>
    <p:sldId id="324" r:id="rId9"/>
    <p:sldId id="325" r:id="rId10"/>
    <p:sldId id="326" r:id="rId11"/>
    <p:sldId id="327" r:id="rId12"/>
    <p:sldId id="328" r:id="rId13"/>
    <p:sldId id="331" r:id="rId14"/>
    <p:sldId id="337" r:id="rId15"/>
    <p:sldId id="338" r:id="rId16"/>
    <p:sldId id="336"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441" autoAdjust="0"/>
    <p:restoredTop sz="91695" autoAdjust="0"/>
  </p:normalViewPr>
  <p:slideViewPr>
    <p:cSldViewPr>
      <p:cViewPr>
        <p:scale>
          <a:sx n="100" d="100"/>
          <a:sy n="100" d="100"/>
        </p:scale>
        <p:origin x="-900" y="-6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92"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1BC6E487-1F88-4C7B-AC5F-327D49A4775F}" type="datetimeFigureOut">
              <a:rPr lang="en-GB" smtClean="0"/>
              <a:pPr/>
              <a:t>04/09/2014</a:t>
            </a:fld>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9CD044B7-316F-4E5A-A9CC-988D495C818C}" type="slidenum">
              <a:rPr lang="en-GB" smtClean="0"/>
              <a:pPr/>
              <a:t>‹#›</a:t>
            </a:fld>
            <a:endParaRPr lang="en-GB" dirty="0"/>
          </a:p>
        </p:txBody>
      </p:sp>
    </p:spTree>
    <p:extLst>
      <p:ext uri="{BB962C8B-B14F-4D97-AF65-F5344CB8AC3E}">
        <p14:creationId xmlns:p14="http://schemas.microsoft.com/office/powerpoint/2010/main" val="2886800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CD044B7-316F-4E5A-A9CC-988D495C818C}" type="slidenum">
              <a:rPr lang="en-GB" smtClean="0"/>
              <a:pPr/>
              <a:t>2</a:t>
            </a:fld>
            <a:endParaRPr lang="en-GB" dirty="0"/>
          </a:p>
        </p:txBody>
      </p:sp>
    </p:spTree>
    <p:extLst>
      <p:ext uri="{BB962C8B-B14F-4D97-AF65-F5344CB8AC3E}">
        <p14:creationId xmlns:p14="http://schemas.microsoft.com/office/powerpoint/2010/main" val="47266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CD044B7-316F-4E5A-A9CC-988D495C818C}" type="slidenum">
              <a:rPr lang="en-GB" smtClean="0"/>
              <a:pPr/>
              <a:t>3</a:t>
            </a:fld>
            <a:endParaRPr lang="en-GB" dirty="0"/>
          </a:p>
        </p:txBody>
      </p:sp>
    </p:spTree>
    <p:extLst>
      <p:ext uri="{BB962C8B-B14F-4D97-AF65-F5344CB8AC3E}">
        <p14:creationId xmlns:p14="http://schemas.microsoft.com/office/powerpoint/2010/main" val="72728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CD044B7-316F-4E5A-A9CC-988D495C818C}" type="slidenum">
              <a:rPr lang="en-GB" smtClean="0"/>
              <a:pPr/>
              <a:t>6</a:t>
            </a:fld>
            <a:endParaRPr lang="en-GB" dirty="0"/>
          </a:p>
        </p:txBody>
      </p:sp>
    </p:spTree>
    <p:extLst>
      <p:ext uri="{BB962C8B-B14F-4D97-AF65-F5344CB8AC3E}">
        <p14:creationId xmlns:p14="http://schemas.microsoft.com/office/powerpoint/2010/main" val="3933889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latin typeface="Futura Medium"/>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a:rPr>
              <a:pPr/>
              <a:t>13</a:t>
            </a:fld>
            <a:endParaRPr lang="en-GB" dirty="0">
              <a:latin typeface="Futura Medium"/>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14</a:t>
            </a:fld>
            <a:endParaRPr lang="en-US" dirty="0">
              <a:latin typeface="Futura Medium"/>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CD044B7-316F-4E5A-A9CC-988D495C818C}" type="slidenum">
              <a:rPr lang="en-GB" smtClean="0"/>
              <a:pPr/>
              <a:t>15</a:t>
            </a:fld>
            <a:endParaRPr lang="en-GB" dirty="0"/>
          </a:p>
        </p:txBody>
      </p:sp>
    </p:spTree>
    <p:extLst>
      <p:ext uri="{BB962C8B-B14F-4D97-AF65-F5344CB8AC3E}">
        <p14:creationId xmlns:p14="http://schemas.microsoft.com/office/powerpoint/2010/main" val="1262721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base">
                <a:spcBef>
                  <a:spcPct val="0"/>
                </a:spcBef>
                <a:spcAft>
                  <a:spcPct val="0"/>
                </a:spcAft>
              </a:pPr>
              <a:r>
                <a:rPr lang="en-GB" dirty="0">
                  <a:solidFill>
                    <a:srgbClr val="595959"/>
                  </a:solidFill>
                  <a:latin typeface="Arial" pitchFamily="34" charset="0"/>
                </a:rPr>
                <a:t> </a:t>
              </a: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US" smtClean="0"/>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smtClean="0"/>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smtClean="0"/>
              <a:t>Click to insert Author’s Name</a:t>
            </a:r>
            <a:endParaRPr lang="en-GB" dirty="0"/>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smtClean="0"/>
              <a:t>Click to insert Role in Organisation</a:t>
            </a:r>
            <a:endParaRPr lang="en-GB" dirty="0"/>
          </a:p>
        </p:txBody>
      </p:sp>
      <p:sp>
        <p:nvSpPr>
          <p:cNvPr id="24" name="Text Box 11" descr="Text Box 11"/>
          <p:cNvSpPr txBox="1">
            <a:spLocks noChangeArrowheads="1"/>
          </p:cNvSpPr>
          <p:nvPr/>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smtClean="0">
                <a:solidFill>
                  <a:srgbClr val="595959"/>
                </a:solidFill>
                <a:cs typeface="Arial" pitchFamily="34" charset="0"/>
              </a:rPr>
              <a:t>Shell</a:t>
            </a:r>
            <a:r>
              <a:rPr lang="en-GB" sz="800" baseline="0" dirty="0" smtClean="0">
                <a:solidFill>
                  <a:srgbClr val="595959"/>
                </a:solidFill>
                <a:cs typeface="Arial" pitchFamily="34" charset="0"/>
              </a:rPr>
              <a:t> Nigeria - </a:t>
            </a:r>
            <a:r>
              <a:rPr lang="en-GB" sz="800" baseline="0" dirty="0" err="1" smtClean="0">
                <a:solidFill>
                  <a:srgbClr val="595959"/>
                </a:solidFill>
                <a:cs typeface="Arial" pitchFamily="34" charset="0"/>
              </a:rPr>
              <a:t>Bonga</a:t>
            </a:r>
            <a:endParaRPr lang="en-GB" sz="800" dirty="0">
              <a:solidFill>
                <a:srgbClr val="595959"/>
              </a:solidFill>
              <a:cs typeface="Arial" pitchFamily="34" charset="0"/>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26" name="Rectangle 4" descr="Rectangle 4"/>
          <p:cNvSpPr>
            <a:spLocks noGrp="1" noChangeArrowheads="1"/>
          </p:cNvSpPr>
          <p:nvPr>
            <p:ph type="dt" sz="half" idx="2"/>
          </p:nvPr>
        </p:nvSpPr>
        <p:spPr bwMode="auto">
          <a:xfrm>
            <a:off x="7120799"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GB" dirty="0" smtClean="0">
                <a:solidFill>
                  <a:srgbClr val="595959"/>
                </a:solidFill>
              </a:rPr>
              <a:t>October  2013</a:t>
            </a:r>
            <a:endParaRPr lang="en-GB" dirty="0">
              <a:solidFill>
                <a:srgbClr val="595959"/>
              </a:solidFill>
            </a:endParaRPr>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GB" dirty="0">
              <a:solidFill>
                <a:srgbClr val="595959"/>
              </a:solidFill>
            </a:endParaRPr>
          </a:p>
        </p:txBody>
      </p:sp>
    </p:spTree>
  </p:cSld>
  <p:clrMapOvr>
    <a:masterClrMapping/>
  </p:clrMapOvr>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8"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endParaRPr lang="en-GB" sz="800" dirty="0">
              <a:solidFill>
                <a:srgbClr val="595959"/>
              </a:solidFill>
              <a:cs typeface="Arial" pitchFamily="34" charset="0"/>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2" name="Group 10"/>
          <p:cNvGrpSpPr/>
          <p:nvPr/>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MY" dirty="0">
                <a:solidFill>
                  <a:srgbClr val="595959"/>
                </a:solidFill>
                <a:latin typeface="Arial" pitchFamily="34" charset="0"/>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Q &amp; A</a:t>
            </a:r>
            <a:endParaRPr lang="en-GB" dirty="0"/>
          </a:p>
        </p:txBody>
      </p:sp>
      <p:sp>
        <p:nvSpPr>
          <p:cNvPr id="10"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dirty="0">
                <a:solidFill>
                  <a:srgbClr val="FFFFFF"/>
                </a:solidFill>
              </a:endParaRPr>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1 Line Heading and Bullets">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23927" y="18864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smtClean="0"/>
              <a:t>Click to edit Master title style</a:t>
            </a:r>
          </a:p>
        </p:txBody>
      </p:sp>
      <p:sp>
        <p:nvSpPr>
          <p:cNvPr id="44" name="Text Placeholder 43"/>
          <p:cNvSpPr>
            <a:spLocks noGrp="1"/>
          </p:cNvSpPr>
          <p:nvPr>
            <p:ph type="body" sz="quarter" idx="10"/>
          </p:nvPr>
        </p:nvSpPr>
        <p:spPr>
          <a:xfrm>
            <a:off x="728690" y="1310400"/>
            <a:ext cx="77724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Bar - 2 Line">
    <p:spTree>
      <p:nvGrpSpPr>
        <p:cNvPr id="1" name=""/>
        <p:cNvGrpSpPr/>
        <p:nvPr/>
      </p:nvGrpSpPr>
      <p:grpSpPr>
        <a:xfrm>
          <a:off x="0" y="0"/>
          <a:ext cx="0" cy="0"/>
          <a:chOff x="0" y="0"/>
          <a:chExt cx="0" cy="0"/>
        </a:xfrm>
      </p:grpSpPr>
      <p:sp>
        <p:nvSpPr>
          <p:cNvPr id="3" name="Rectangle 10"/>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smtClean="0"/>
              <a:t>Click to edit Master title style</a:t>
            </a:r>
          </a:p>
        </p:txBody>
      </p:sp>
      <p:sp>
        <p:nvSpPr>
          <p:cNvPr id="5" name="Rectangle 6"/>
          <p:cNvSpPr>
            <a:spLocks noGrp="1" noChangeArrowheads="1"/>
          </p:cNvSpPr>
          <p:nvPr>
            <p:ph type="sldNum" sz="quarter" idx="10"/>
          </p:nvPr>
        </p:nvSpPr>
        <p:spPr>
          <a:xfrm>
            <a:off x="8429625" y="6550025"/>
            <a:ext cx="266700" cy="169863"/>
          </a:xfrm>
          <a:prstGeom prst="rect">
            <a:avLst/>
          </a:prstGeom>
        </p:spPr>
        <p:txBody>
          <a:bodyPr/>
          <a:lstStyle>
            <a:lvl1pPr algn="r">
              <a:defRPr sz="800">
                <a:solidFill>
                  <a:schemeClr val="bg2"/>
                </a:solidFill>
                <a:latin typeface="+mn-lt"/>
                <a:cs typeface="Arial" pitchFamily="34" charset="0"/>
              </a:defRPr>
            </a:lvl1pPr>
          </a:lstStyle>
          <a:p>
            <a:pPr fontAlgn="base">
              <a:spcBef>
                <a:spcPct val="0"/>
              </a:spcBef>
              <a:spcAft>
                <a:spcPct val="0"/>
              </a:spcAft>
              <a:defRPr/>
            </a:pPr>
            <a:fld id="{90DB3342-4D24-4495-827F-DB0B6B2DC23B}" type="slidenum">
              <a:rPr lang="en-US">
                <a:solidFill>
                  <a:srgbClr val="CCCCCC"/>
                </a:solidFill>
              </a:rPr>
              <a:pPr fontAlgn="base">
                <a:spcBef>
                  <a:spcPct val="0"/>
                </a:spcBef>
                <a:spcAft>
                  <a:spcPct val="0"/>
                </a:spcAft>
                <a:defRPr/>
              </a:pPr>
              <a:t>‹#›</a:t>
            </a:fld>
            <a:endParaRPr lang="en-US" dirty="0">
              <a:solidFill>
                <a:srgbClr val="CCCCCC"/>
              </a:solidFill>
            </a:endParaRPr>
          </a:p>
        </p:txBody>
      </p:sp>
      <p:sp>
        <p:nvSpPr>
          <p:cNvPr id="6"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fontAlgn="base" hangingPunct="0">
              <a:lnSpc>
                <a:spcPct val="90000"/>
              </a:lnSpc>
              <a:spcBef>
                <a:spcPct val="0"/>
              </a:spcBef>
              <a:spcAft>
                <a:spcPct val="0"/>
              </a:spcAft>
              <a:defRPr/>
            </a:pPr>
            <a:endParaRPr lang="en-US" sz="2400" b="1" dirty="0">
              <a:solidFill>
                <a:srgbClr val="999999"/>
              </a:solidFill>
              <a:latin typeface="Futura" pitchFamily="18" charset="0"/>
              <a:cs typeface="Arial"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October 2013</a:t>
            </a:r>
            <a:endParaRPr lang="en-GB" dirty="0">
              <a:solidFill>
                <a:srgbClr val="595959"/>
              </a:solidFill>
            </a:endParaRPr>
          </a:p>
        </p:txBody>
      </p:sp>
    </p:spTree>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October 2013</a:t>
            </a:r>
            <a:endParaRPr lang="en-GB" dirty="0">
              <a:solidFill>
                <a:srgbClr val="595959"/>
              </a:solidFill>
            </a:endParaRPr>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smtClean="0"/>
              <a:t>CLICK TO EDIT SOURCE</a:t>
            </a:r>
            <a:endParaRPr lang="nl-NL" dirty="0"/>
          </a:p>
        </p:txBody>
      </p:sp>
      <p:sp>
        <p:nvSpPr>
          <p:cNvPr id="3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US" sz="2400" b="1" dirty="0">
              <a:solidFill>
                <a:srgbClr val="999999"/>
              </a:solidFill>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41" name="Straight Connector 40"/>
          <p:cNvCxnSpPr/>
          <p:nvPr/>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43" name="Straight Connector 42"/>
          <p:cNvCxnSpPr/>
          <p:nvPr/>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1" name="Straight Connector 100"/>
          <p:cNvCxnSpPr/>
          <p:nvPr/>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3" name="Straight Connector 102"/>
          <p:cNvCxnSpPr/>
          <p:nvPr/>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6" name="Straight Connector 105"/>
          <p:cNvCxnSpPr/>
          <p:nvPr/>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8" name="Straight Connector 107"/>
          <p:cNvCxnSpPr/>
          <p:nvPr/>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11" name="Straight Connector 110"/>
          <p:cNvCxnSpPr/>
          <p:nvPr/>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13" name="Straight Connector 112"/>
          <p:cNvCxnSpPr/>
          <p:nvPr/>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pPr fontAlgn="base">
                <a:spcBef>
                  <a:spcPct val="0"/>
                </a:spcBef>
                <a:spcAft>
                  <a:spcPct val="0"/>
                </a:spcAft>
              </a:pPr>
              <a:endParaRPr lang="en-GB" dirty="0">
                <a:solidFill>
                  <a:srgbClr val="595959"/>
                </a:solidFill>
                <a:latin typeface="Arial" pitchFamily="34" charset="0"/>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smtClean="0"/>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0.0</a:t>
            </a:r>
            <a:endParaRPr lang="en-GB" dirty="0"/>
          </a:p>
        </p:txBody>
      </p:sp>
      <p:sp>
        <p:nvSpPr>
          <p:cNvPr id="12"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fontAlgn="base">
              <a:spcBef>
                <a:spcPct val="0"/>
              </a:spcBef>
              <a:spcAft>
                <a:spcPct val="0"/>
              </a:spcAft>
              <a:defRPr/>
            </a:pPr>
            <a:r>
              <a:rPr lang="en-GB" sz="800" dirty="0">
                <a:solidFill>
                  <a:srgbClr val="595959"/>
                </a:solidFill>
                <a:cs typeface="Arial" pitchFamily="34" charset="0"/>
              </a:rPr>
              <a:t>Copyright of INSERT COMPANY NAME HERE</a:t>
            </a: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a:t>
            </a:fld>
            <a:endParaRPr lang="en-GB" dirty="0">
              <a:solidFill>
                <a:srgbClr val="595959"/>
              </a:solidFill>
            </a:endParaRPr>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base">
              <a:spcBef>
                <a:spcPct val="0"/>
              </a:spcBef>
              <a:spcAft>
                <a:spcPct val="0"/>
              </a:spcAft>
            </a:pPr>
            <a:r>
              <a:rPr lang="en-US" dirty="0" smtClean="0">
                <a:solidFill>
                  <a:srgbClr val="595959"/>
                </a:solidFill>
              </a:rPr>
              <a:t>Month 2010</a:t>
            </a:r>
            <a:endParaRPr lang="en-GB" dirty="0">
              <a:solidFill>
                <a:srgbClr val="595959"/>
              </a:solidFill>
            </a:endParaRPr>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base">
              <a:spcBef>
                <a:spcPct val="0"/>
              </a:spcBef>
              <a:spcAft>
                <a:spcPct val="0"/>
              </a:spcAft>
              <a:defRPr/>
            </a:pPr>
            <a:r>
              <a:rPr lang="en-GB" dirty="0" smtClean="0">
                <a:solidFill>
                  <a:srgbClr val="595959"/>
                </a:solidFill>
              </a:rPr>
              <a:t>Footer </a:t>
            </a:r>
            <a:endParaRPr lang="en-US" dirty="0">
              <a:solidFill>
                <a:srgbClr val="595959"/>
              </a:solidFill>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p:transition>
  <p:hf hd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PIPELINES EMERGENCY REPAIR PROCESS IMPROVEMENT</a:t>
            </a:r>
            <a:endParaRPr lang="en-GB" dirty="0"/>
          </a:p>
        </p:txBody>
      </p:sp>
      <p:sp>
        <p:nvSpPr>
          <p:cNvPr id="3" name="Subtitle 2"/>
          <p:cNvSpPr>
            <a:spLocks noGrp="1"/>
          </p:cNvSpPr>
          <p:nvPr>
            <p:ph type="subTitle" idx="1"/>
          </p:nvPr>
        </p:nvSpPr>
        <p:spPr/>
        <p:txBody>
          <a:bodyPr/>
          <a:lstStyle/>
          <a:p>
            <a:r>
              <a:rPr lang="en-GB" sz="2800" b="1" dirty="0" smtClean="0"/>
              <a:t>LEAN DECK</a:t>
            </a:r>
            <a:endParaRPr lang="en-GB" sz="2800" b="1" dirty="0"/>
          </a:p>
        </p:txBody>
      </p:sp>
      <p:sp>
        <p:nvSpPr>
          <p:cNvPr id="4" name="Text Placeholder 3"/>
          <p:cNvSpPr>
            <a:spLocks noGrp="1"/>
          </p:cNvSpPr>
          <p:nvPr>
            <p:ph type="body" sz="quarter" idx="10"/>
          </p:nvPr>
        </p:nvSpPr>
        <p:spPr/>
        <p:txBody>
          <a:bodyPr/>
          <a:lstStyle/>
          <a:p>
            <a:r>
              <a:rPr lang="en-GB" b="1" dirty="0" smtClean="0"/>
              <a:t>Bisike-Ojiako, Chukwuma/Esangbedo, Gregory</a:t>
            </a:r>
          </a:p>
          <a:p>
            <a:endParaRPr lang="en-GB" dirty="0" smtClean="0"/>
          </a:p>
          <a:p>
            <a:endParaRPr lang="en-GB" dirty="0"/>
          </a:p>
        </p:txBody>
      </p:sp>
      <p:sp>
        <p:nvSpPr>
          <p:cNvPr id="5" name="Text Placeholder 4"/>
          <p:cNvSpPr>
            <a:spLocks noGrp="1"/>
          </p:cNvSpPr>
          <p:nvPr>
            <p:ph type="body" sz="quarter" idx="11"/>
          </p:nvPr>
        </p:nvSpPr>
        <p:spPr/>
        <p:txBody>
          <a:bodyPr/>
          <a:lstStyle/>
          <a:p>
            <a:r>
              <a:rPr lang="en-GB" b="1" dirty="0" smtClean="0"/>
              <a:t>Facilitators/CI Coaches</a:t>
            </a:r>
            <a:endParaRPr lang="en-GB" b="1" dirty="0"/>
          </a:p>
        </p:txBody>
      </p:sp>
      <p:sp>
        <p:nvSpPr>
          <p:cNvPr id="6" name="Slide Number Placeholder 5"/>
          <p:cNvSpPr>
            <a:spLocks noGrp="1"/>
          </p:cNvSpPr>
          <p:nvPr>
            <p:ph type="sldNum" sz="quarter" idx="4"/>
          </p:nvPr>
        </p:nvSpPr>
        <p:spPr/>
        <p:txBody>
          <a:bodyPr/>
          <a:lstStyle/>
          <a:p>
            <a:pPr fontAlgn="base">
              <a:spcBef>
                <a:spcPct val="0"/>
              </a:spcBef>
              <a:spcAft>
                <a:spcPct val="0"/>
              </a:spcAft>
            </a:pPr>
            <a:fld id="{D32BAE6A-B452-4007-8177-56DD051636F9}" type="slidenum">
              <a:rPr lang="en-GB" smtClean="0">
                <a:solidFill>
                  <a:srgbClr val="595959"/>
                </a:solidFill>
              </a:rPr>
              <a:pPr fontAlgn="base">
                <a:spcBef>
                  <a:spcPct val="0"/>
                </a:spcBef>
                <a:spcAft>
                  <a:spcPct val="0"/>
                </a:spcAft>
              </a:pPr>
              <a:t>1</a:t>
            </a:fld>
            <a:endParaRPr lang="en-GB" dirty="0">
              <a:solidFill>
                <a:srgbClr val="595959"/>
              </a:solidFill>
            </a:endParaRPr>
          </a:p>
        </p:txBody>
      </p:sp>
      <p:sp>
        <p:nvSpPr>
          <p:cNvPr id="7" name="Date Placeholder 6"/>
          <p:cNvSpPr>
            <a:spLocks noGrp="1"/>
          </p:cNvSpPr>
          <p:nvPr>
            <p:ph type="dt" sz="half" idx="2"/>
          </p:nvPr>
        </p:nvSpPr>
        <p:spPr/>
        <p:txBody>
          <a:bodyPr/>
          <a:lstStyle/>
          <a:p>
            <a:pPr fontAlgn="base">
              <a:spcBef>
                <a:spcPct val="0"/>
              </a:spcBef>
              <a:spcAft>
                <a:spcPct val="0"/>
              </a:spcAft>
            </a:pPr>
            <a:r>
              <a:rPr lang="en-GB" dirty="0" smtClean="0">
                <a:solidFill>
                  <a:srgbClr val="595959"/>
                </a:solidFill>
              </a:rPr>
              <a:t>August  2014</a:t>
            </a:r>
            <a:endParaRPr lang="en-GB" dirty="0">
              <a:solidFill>
                <a:srgbClr val="595959"/>
              </a:solidFill>
            </a:endParaRPr>
          </a:p>
        </p:txBody>
      </p:sp>
    </p:spTree>
    <p:extLst>
      <p:ext uri="{BB962C8B-B14F-4D97-AF65-F5344CB8AC3E}">
        <p14:creationId xmlns:p14="http://schemas.microsoft.com/office/powerpoint/2010/main" val="31822524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000" dirty="0" smtClean="0">
                <a:solidFill>
                  <a:srgbClr val="FF0000"/>
                </a:solidFill>
              </a:rPr>
              <a:t>Problem statements, solutions &amp; ACTIONS		(5/7)			</a:t>
            </a:r>
            <a:endParaRPr lang="en-GB" sz="20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56772047"/>
              </p:ext>
            </p:extLst>
          </p:nvPr>
        </p:nvGraphicFramePr>
        <p:xfrm>
          <a:off x="179512" y="1844824"/>
          <a:ext cx="8382000" cy="1691640"/>
        </p:xfrm>
        <a:graphic>
          <a:graphicData uri="http://schemas.openxmlformats.org/drawingml/2006/table">
            <a:tbl>
              <a:tblPr firstRow="1" bandRow="1">
                <a:tableStyleId>{5C22544A-7EE6-4342-B048-85BDC9FD1C3A}</a:tableStyleId>
              </a:tblPr>
              <a:tblGrid>
                <a:gridCol w="504056"/>
                <a:gridCol w="1800200"/>
                <a:gridCol w="1656184"/>
                <a:gridCol w="1872208"/>
                <a:gridCol w="1440160"/>
                <a:gridCol w="1109192"/>
              </a:tblGrid>
              <a:tr h="288032">
                <a:tc>
                  <a:txBody>
                    <a:bodyPr/>
                    <a:lstStyle/>
                    <a:p>
                      <a:r>
                        <a:rPr lang="en-GB" sz="1100" dirty="0" smtClean="0">
                          <a:solidFill>
                            <a:schemeClr val="bg2">
                              <a:lumMod val="10000"/>
                            </a:schemeClr>
                          </a:solidFill>
                        </a:rPr>
                        <a:t>S/N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Root Causes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Solution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Actions</a:t>
                      </a:r>
                    </a:p>
                  </a:txBody>
                  <a:tcPr/>
                </a:tc>
                <a:tc>
                  <a:txBody>
                    <a:bodyPr/>
                    <a:lstStyle/>
                    <a:p>
                      <a:r>
                        <a:rPr lang="en-GB" sz="1100" dirty="0" smtClean="0">
                          <a:solidFill>
                            <a:schemeClr val="bg2">
                              <a:lumMod val="10000"/>
                            </a:schemeClr>
                          </a:solidFill>
                        </a:rPr>
                        <a:t>Action Party</a:t>
                      </a:r>
                    </a:p>
                  </a:txBody>
                  <a:tcPr/>
                </a:tc>
                <a:tc>
                  <a:txBody>
                    <a:bodyPr/>
                    <a:lstStyle/>
                    <a:p>
                      <a:r>
                        <a:rPr lang="en-GB" sz="1100" dirty="0" smtClean="0">
                          <a:solidFill>
                            <a:schemeClr val="bg2">
                              <a:lumMod val="10000"/>
                            </a:schemeClr>
                          </a:solidFill>
                        </a:rPr>
                        <a:t>Timeframe</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1</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kern="1200" baseline="0" dirty="0" smtClean="0">
                          <a:solidFill>
                            <a:schemeClr val="bg2">
                              <a:lumMod val="10000"/>
                            </a:schemeClr>
                          </a:solidFill>
                          <a:latin typeface="+mn-lt"/>
                          <a:ea typeface="+mn-ea"/>
                          <a:cs typeface="+mn-cs"/>
                        </a:rPr>
                        <a:t> Non-availability of GSM network in remote pipeline locations</a:t>
                      </a:r>
                    </a:p>
                  </a:txBody>
                  <a:tcPr/>
                </a:tc>
                <a:tc>
                  <a:txBody>
                    <a:bodyPr/>
                    <a:lstStyle/>
                    <a:p>
                      <a:pPr marL="0" indent="0" algn="l" defTabSz="914400" rtl="0" eaLnBrk="1" latinLnBrk="0" hangingPunct="1">
                        <a:buFont typeface="Arial" pitchFamily="34" charset="0"/>
                        <a:buNone/>
                      </a:pPr>
                      <a:r>
                        <a:rPr lang="en-US" sz="1100" kern="1200" baseline="0" dirty="0" smtClean="0">
                          <a:solidFill>
                            <a:schemeClr val="bg2">
                              <a:lumMod val="10000"/>
                            </a:schemeClr>
                          </a:solidFill>
                          <a:latin typeface="+mn-lt"/>
                          <a:ea typeface="+mn-ea"/>
                          <a:cs typeface="+mn-cs"/>
                        </a:rPr>
                        <a:t>Provide satellite phones</a:t>
                      </a:r>
                      <a:endParaRPr lang="en-US" sz="1100" kern="1200" baseline="0" dirty="0">
                        <a:solidFill>
                          <a:schemeClr val="bg2">
                            <a:lumMod val="10000"/>
                          </a:schemeClr>
                        </a:solidFill>
                        <a:latin typeface="+mn-lt"/>
                        <a:ea typeface="+mn-ea"/>
                        <a:cs typeface="+mn-cs"/>
                      </a:endParaRPr>
                    </a:p>
                  </a:txBody>
                  <a:tcPr/>
                </a:tc>
                <a:tc>
                  <a:txBody>
                    <a:bodyPr/>
                    <a:lstStyle/>
                    <a:p>
                      <a:pPr marL="171450" indent="-171450">
                        <a:buFont typeface="Arial" pitchFamily="34" charset="0"/>
                        <a:buChar char="•"/>
                      </a:pPr>
                      <a:r>
                        <a:rPr lang="en-GB" sz="1100" dirty="0" smtClean="0">
                          <a:solidFill>
                            <a:schemeClr val="bg2">
                              <a:lumMod val="10000"/>
                            </a:schemeClr>
                          </a:solidFill>
                        </a:rPr>
                        <a:t>Engage</a:t>
                      </a:r>
                      <a:r>
                        <a:rPr lang="en-GB" sz="1100" baseline="0" dirty="0" smtClean="0">
                          <a:solidFill>
                            <a:schemeClr val="bg2">
                              <a:lumMod val="10000"/>
                            </a:schemeClr>
                          </a:solidFill>
                        </a:rPr>
                        <a:t> IT Team to provide fit-for-purpose communication gadgets for remote locations</a:t>
                      </a:r>
                    </a:p>
                    <a:p>
                      <a:pPr marL="171450" indent="-171450">
                        <a:buFont typeface="Arial" pitchFamily="34" charset="0"/>
                        <a:buChar char="•"/>
                      </a:pPr>
                      <a:endParaRPr lang="en-GB" sz="1100" baseline="0" dirty="0" smtClean="0">
                        <a:solidFill>
                          <a:schemeClr val="bg2">
                            <a:lumMod val="10000"/>
                          </a:schemeClr>
                        </a:solidFill>
                      </a:endParaRPr>
                    </a:p>
                    <a:p>
                      <a:pPr marL="171450" indent="-171450">
                        <a:buFont typeface="Arial" pitchFamily="34" charset="0"/>
                        <a:buChar char="•"/>
                      </a:pPr>
                      <a:r>
                        <a:rPr lang="en-GB" sz="1100" baseline="0" dirty="0" smtClean="0">
                          <a:solidFill>
                            <a:schemeClr val="bg2">
                              <a:lumMod val="10000"/>
                            </a:schemeClr>
                          </a:solidFill>
                        </a:rPr>
                        <a:t>Test reliability &amp; effectiveness of gadgets</a:t>
                      </a:r>
                      <a:endParaRPr lang="en-GB" sz="1100" dirty="0" smtClean="0">
                        <a:solidFill>
                          <a:schemeClr val="bg2">
                            <a:lumMod val="10000"/>
                          </a:schemeClr>
                        </a:solidFill>
                      </a:endParaRPr>
                    </a:p>
                  </a:txBody>
                  <a:tcPr/>
                </a:tc>
                <a:tc>
                  <a:txBody>
                    <a:bodyPr/>
                    <a:lstStyle/>
                    <a:p>
                      <a:pPr marL="0" indent="0">
                        <a:buFont typeface="Arial" pitchFamily="34" charset="0"/>
                        <a:buNone/>
                      </a:pPr>
                      <a:r>
                        <a:rPr lang="en-GB" sz="1100" dirty="0" smtClean="0">
                          <a:solidFill>
                            <a:schemeClr val="bg2">
                              <a:lumMod val="10000"/>
                            </a:schemeClr>
                          </a:solidFill>
                        </a:rPr>
                        <a:t>Aisabokhale/</a:t>
                      </a:r>
                      <a:r>
                        <a:rPr lang="en-GB" sz="1100" baseline="0" dirty="0" smtClean="0">
                          <a:solidFill>
                            <a:schemeClr val="bg2">
                              <a:lumMod val="10000"/>
                            </a:schemeClr>
                          </a:solidFill>
                        </a:rPr>
                        <a:t> Okojie</a:t>
                      </a:r>
                    </a:p>
                    <a:p>
                      <a:pPr marL="171450" indent="-171450">
                        <a:buFont typeface="Arial" pitchFamily="34" charset="0"/>
                        <a:buChar char="•"/>
                      </a:pPr>
                      <a:endParaRPr lang="en-GB" sz="1100" baseline="0" dirty="0" smtClean="0">
                        <a:solidFill>
                          <a:schemeClr val="bg2">
                            <a:lumMod val="10000"/>
                          </a:schemeClr>
                        </a:solidFill>
                      </a:endParaRPr>
                    </a:p>
                    <a:p>
                      <a:pPr marL="171450" indent="-171450">
                        <a:buFont typeface="Arial" pitchFamily="34" charset="0"/>
                        <a:buChar char="•"/>
                      </a:pPr>
                      <a:endParaRPr lang="en-GB" sz="1100" baseline="0" dirty="0" smtClean="0">
                        <a:solidFill>
                          <a:schemeClr val="bg2">
                            <a:lumMod val="10000"/>
                          </a:schemeClr>
                        </a:solidFill>
                      </a:endParaRPr>
                    </a:p>
                    <a:p>
                      <a:pPr marL="0" indent="0">
                        <a:buFont typeface="Arial" pitchFamily="34" charset="0"/>
                        <a:buNone/>
                      </a:pPr>
                      <a:endParaRPr lang="en-GB" sz="1100" baseline="0" dirty="0" smtClean="0">
                        <a:solidFill>
                          <a:schemeClr val="bg2">
                            <a:lumMod val="10000"/>
                          </a:schemeClr>
                        </a:solidFill>
                      </a:endParaRPr>
                    </a:p>
                    <a:p>
                      <a:pPr marL="171450" indent="-171450">
                        <a:buFont typeface="Arial" pitchFamily="34" charset="0"/>
                        <a:buChar char="•"/>
                      </a:pPr>
                      <a:endParaRPr lang="en-GB" sz="1100" baseline="0" dirty="0" smtClean="0">
                        <a:solidFill>
                          <a:schemeClr val="bg2">
                            <a:lumMod val="10000"/>
                          </a:schemeClr>
                        </a:solidFill>
                      </a:endParaRPr>
                    </a:p>
                    <a:p>
                      <a:pPr marL="0" indent="0">
                        <a:buFont typeface="Arial" pitchFamily="34" charset="0"/>
                        <a:buNone/>
                      </a:pPr>
                      <a:r>
                        <a:rPr lang="en-GB" sz="1100" baseline="0" dirty="0" smtClean="0">
                          <a:solidFill>
                            <a:schemeClr val="bg2">
                              <a:lumMod val="10000"/>
                            </a:schemeClr>
                          </a:solidFill>
                        </a:rPr>
                        <a:t>Ditto</a:t>
                      </a:r>
                      <a:endParaRPr lang="en-GB" sz="1100" dirty="0" smtClean="0">
                        <a:solidFill>
                          <a:schemeClr val="bg2">
                            <a:lumMod val="10000"/>
                          </a:schemeClr>
                        </a:solidFill>
                      </a:endParaRPr>
                    </a:p>
                  </a:txBody>
                  <a:tcPr/>
                </a:tc>
                <a:tc>
                  <a:txBody>
                    <a:bodyPr/>
                    <a:lstStyle/>
                    <a:p>
                      <a:r>
                        <a:rPr lang="en-US" sz="1100" dirty="0" smtClean="0">
                          <a:solidFill>
                            <a:schemeClr val="bg2">
                              <a:lumMod val="10000"/>
                            </a:schemeClr>
                          </a:solidFill>
                        </a:rPr>
                        <a:t>30/09/1024</a:t>
                      </a:r>
                    </a:p>
                    <a:p>
                      <a:endParaRPr lang="en-US" sz="1100" dirty="0" smtClean="0">
                        <a:solidFill>
                          <a:schemeClr val="bg2">
                            <a:lumMod val="10000"/>
                          </a:schemeClr>
                        </a:solidFill>
                      </a:endParaRPr>
                    </a:p>
                    <a:p>
                      <a:endParaRPr lang="en-US" sz="1100" dirty="0" smtClean="0">
                        <a:solidFill>
                          <a:schemeClr val="bg2">
                            <a:lumMod val="10000"/>
                          </a:schemeClr>
                        </a:solidFill>
                      </a:endParaRPr>
                    </a:p>
                    <a:p>
                      <a:endParaRPr lang="en-US" sz="1100" dirty="0" smtClean="0">
                        <a:solidFill>
                          <a:schemeClr val="bg2">
                            <a:lumMod val="10000"/>
                          </a:schemeClr>
                        </a:solidFill>
                      </a:endParaRPr>
                    </a:p>
                    <a:p>
                      <a:endParaRPr lang="en-US" sz="1100" dirty="0" smtClean="0">
                        <a:solidFill>
                          <a:schemeClr val="bg2">
                            <a:lumMod val="10000"/>
                          </a:schemeClr>
                        </a:solidFill>
                      </a:endParaRPr>
                    </a:p>
                    <a:p>
                      <a:r>
                        <a:rPr lang="en-US" sz="1100" dirty="0" smtClean="0">
                          <a:solidFill>
                            <a:schemeClr val="bg2">
                              <a:lumMod val="10000"/>
                            </a:schemeClr>
                          </a:solidFill>
                        </a:rPr>
                        <a:t>As and when available</a:t>
                      </a:r>
                      <a:endParaRPr lang="en-US" sz="1100" dirty="0">
                        <a:solidFill>
                          <a:schemeClr val="bg2">
                            <a:lumMod val="10000"/>
                          </a:schemeClr>
                        </a:solidFill>
                      </a:endParaRPr>
                    </a:p>
                  </a:txBody>
                  <a:tcPr/>
                </a:tc>
              </a:tr>
            </a:tbl>
          </a:graphicData>
        </a:graphic>
      </p:graphicFrame>
      <p:sp>
        <p:nvSpPr>
          <p:cNvPr id="5" name="TextBox 4"/>
          <p:cNvSpPr txBox="1"/>
          <p:nvPr/>
        </p:nvSpPr>
        <p:spPr>
          <a:xfrm flipH="1">
            <a:off x="304800" y="457200"/>
            <a:ext cx="2286000" cy="914400"/>
          </a:xfrm>
          <a:prstGeom prst="rect">
            <a:avLst/>
          </a:prstGeom>
          <a:noFill/>
        </p:spPr>
        <p:txBody>
          <a:bodyPr wrap="none" lIns="0" tIns="0" rIns="0" bIns="0" rtlCol="0">
            <a:noAutofit/>
          </a:bodyPr>
          <a:lstStyle/>
          <a:p>
            <a:pPr marL="177800" indent="-177800">
              <a:lnSpc>
                <a:spcPct val="113000"/>
              </a:lnSpc>
              <a:spcAft>
                <a:spcPts val="60"/>
              </a:spcAft>
            </a:pPr>
            <a:endParaRPr lang="en-GB" sz="1600" b="1" dirty="0" smtClean="0">
              <a:solidFill>
                <a:srgbClr val="FF0000"/>
              </a:solidFill>
            </a:endParaRPr>
          </a:p>
          <a:p>
            <a:pPr marL="177800" indent="-177800">
              <a:lnSpc>
                <a:spcPct val="113000"/>
              </a:lnSpc>
              <a:spcAft>
                <a:spcPts val="60"/>
              </a:spcAft>
            </a:pPr>
            <a:r>
              <a:rPr lang="en-GB" sz="1400" b="1" dirty="0" smtClean="0">
                <a:solidFill>
                  <a:srgbClr val="FF0000"/>
                </a:solidFill>
                <a:latin typeface="+mn-lt"/>
              </a:rPr>
              <a:t>Problem Statement </a:t>
            </a:r>
            <a:r>
              <a:rPr lang="en-GB" sz="1400" b="1" dirty="0">
                <a:solidFill>
                  <a:srgbClr val="FF0000"/>
                </a:solidFill>
              </a:rPr>
              <a:t>5</a:t>
            </a:r>
            <a:endParaRPr lang="en-GB" sz="1400" b="1" dirty="0" smtClean="0">
              <a:solidFill>
                <a:srgbClr val="FF0000"/>
              </a:solidFill>
              <a:latin typeface="+mn-lt"/>
            </a:endParaRPr>
          </a:p>
          <a:p>
            <a:pPr marL="177800" indent="-177800">
              <a:lnSpc>
                <a:spcPct val="113000"/>
              </a:lnSpc>
              <a:spcAft>
                <a:spcPts val="60"/>
              </a:spcAft>
            </a:pPr>
            <a:r>
              <a:rPr lang="en-GB" sz="1400" b="1" dirty="0" smtClean="0">
                <a:solidFill>
                  <a:schemeClr val="bg2">
                    <a:lumMod val="10000"/>
                  </a:schemeClr>
                </a:solidFill>
                <a:latin typeface="+mn-lt"/>
              </a:rPr>
              <a:t>Non-availability of reliable field to field and field to base communication devices resulting in 6hrs – 1 day delay </a:t>
            </a:r>
          </a:p>
          <a:p>
            <a:pPr marL="177800" indent="-177800">
              <a:lnSpc>
                <a:spcPct val="113000"/>
              </a:lnSpc>
              <a:spcAft>
                <a:spcPts val="60"/>
              </a:spcAft>
            </a:pPr>
            <a:r>
              <a:rPr lang="en-GB" sz="1400" b="1" dirty="0" smtClean="0">
                <a:solidFill>
                  <a:schemeClr val="bg2">
                    <a:lumMod val="10000"/>
                  </a:schemeClr>
                </a:solidFill>
                <a:latin typeface="+mn-lt"/>
              </a:rPr>
              <a:t>in pipeline emergency operations</a:t>
            </a:r>
            <a:endParaRPr lang="en-US" sz="1400" b="1" dirty="0" smtClean="0">
              <a:solidFill>
                <a:schemeClr val="bg2">
                  <a:lumMod val="10000"/>
                </a:schemeClr>
              </a:solidFill>
              <a:latin typeface="+mn-lt"/>
            </a:endParaRPr>
          </a:p>
        </p:txBody>
      </p:sp>
    </p:spTree>
    <p:extLst>
      <p:ext uri="{BB962C8B-B14F-4D97-AF65-F5344CB8AC3E}">
        <p14:creationId xmlns:p14="http://schemas.microsoft.com/office/powerpoint/2010/main" val="2823239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000" dirty="0" smtClean="0">
                <a:solidFill>
                  <a:srgbClr val="FF0000"/>
                </a:solidFill>
              </a:rPr>
              <a:t>Problem statements, solutions &amp; ACTIONS		(6/7)			</a:t>
            </a:r>
            <a:endParaRPr lang="en-GB" sz="20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68148284"/>
              </p:ext>
            </p:extLst>
          </p:nvPr>
        </p:nvGraphicFramePr>
        <p:xfrm>
          <a:off x="179512" y="1844824"/>
          <a:ext cx="8382000" cy="1524000"/>
        </p:xfrm>
        <a:graphic>
          <a:graphicData uri="http://schemas.openxmlformats.org/drawingml/2006/table">
            <a:tbl>
              <a:tblPr firstRow="1" bandRow="1">
                <a:tableStyleId>{5C22544A-7EE6-4342-B048-85BDC9FD1C3A}</a:tableStyleId>
              </a:tblPr>
              <a:tblGrid>
                <a:gridCol w="504056"/>
                <a:gridCol w="1800200"/>
                <a:gridCol w="1872208"/>
                <a:gridCol w="1656184"/>
                <a:gridCol w="1440160"/>
                <a:gridCol w="1109192"/>
              </a:tblGrid>
              <a:tr h="288032">
                <a:tc>
                  <a:txBody>
                    <a:bodyPr/>
                    <a:lstStyle/>
                    <a:p>
                      <a:r>
                        <a:rPr lang="en-GB" sz="1100" dirty="0" smtClean="0">
                          <a:solidFill>
                            <a:schemeClr val="bg2">
                              <a:lumMod val="10000"/>
                            </a:schemeClr>
                          </a:solidFill>
                        </a:rPr>
                        <a:t>S/N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Root Causes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Solution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Actions</a:t>
                      </a:r>
                    </a:p>
                  </a:txBody>
                  <a:tcPr/>
                </a:tc>
                <a:tc>
                  <a:txBody>
                    <a:bodyPr/>
                    <a:lstStyle/>
                    <a:p>
                      <a:r>
                        <a:rPr lang="en-GB" sz="1100" dirty="0" smtClean="0">
                          <a:solidFill>
                            <a:schemeClr val="bg2">
                              <a:lumMod val="10000"/>
                            </a:schemeClr>
                          </a:solidFill>
                        </a:rPr>
                        <a:t>Action Party</a:t>
                      </a:r>
                    </a:p>
                  </a:txBody>
                  <a:tcPr/>
                </a:tc>
                <a:tc>
                  <a:txBody>
                    <a:bodyPr/>
                    <a:lstStyle/>
                    <a:p>
                      <a:r>
                        <a:rPr lang="en-GB" sz="1100" dirty="0" smtClean="0">
                          <a:solidFill>
                            <a:schemeClr val="bg2">
                              <a:lumMod val="10000"/>
                            </a:schemeClr>
                          </a:solidFill>
                        </a:rPr>
                        <a:t>Timeframe</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1</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kern="1200" baseline="0" dirty="0" smtClean="0">
                          <a:solidFill>
                            <a:schemeClr val="bg2">
                              <a:lumMod val="10000"/>
                            </a:schemeClr>
                          </a:solidFill>
                          <a:latin typeface="+mn-lt"/>
                          <a:ea typeface="+mn-ea"/>
                          <a:cs typeface="+mn-cs"/>
                        </a:rPr>
                        <a:t>Delayed evacuation of vacuum trucks &amp; environmental barges at designated receiving facilities (terminals &amp; flow stations)</a:t>
                      </a:r>
                    </a:p>
                  </a:txBody>
                  <a:tcPr/>
                </a:tc>
                <a:tc>
                  <a:txBody>
                    <a:bodyPr/>
                    <a:lstStyle/>
                    <a:p>
                      <a:pPr marL="0" indent="0" algn="l" defTabSz="914400" rtl="0" eaLnBrk="1" latinLnBrk="0" hangingPunct="1">
                        <a:buFont typeface="Arial" pitchFamily="34" charset="0"/>
                        <a:buNone/>
                      </a:pPr>
                      <a:r>
                        <a:rPr lang="en-US" sz="1100" kern="1200" baseline="0" dirty="0" smtClean="0">
                          <a:solidFill>
                            <a:schemeClr val="bg2">
                              <a:lumMod val="10000"/>
                            </a:schemeClr>
                          </a:solidFill>
                          <a:latin typeface="+mn-lt"/>
                          <a:ea typeface="+mn-ea"/>
                          <a:cs typeface="+mn-cs"/>
                        </a:rPr>
                        <a:t>Run an improvement project to eliminate delays in evacuation of free phase crude and vacuum trucks</a:t>
                      </a:r>
                      <a:endParaRPr lang="en-US" sz="1100" kern="1200" baseline="0" dirty="0">
                        <a:solidFill>
                          <a:schemeClr val="bg2">
                            <a:lumMod val="10000"/>
                          </a:schemeClr>
                        </a:solidFill>
                        <a:latin typeface="+mn-lt"/>
                        <a:ea typeface="+mn-ea"/>
                        <a:cs typeface="+mn-cs"/>
                      </a:endParaRPr>
                    </a:p>
                  </a:txBody>
                  <a:tcPr/>
                </a:tc>
                <a:tc>
                  <a:txBody>
                    <a:bodyPr/>
                    <a:lstStyle/>
                    <a:p>
                      <a:pPr marL="0" indent="0">
                        <a:buFont typeface="Arial" pitchFamily="34" charset="0"/>
                        <a:buNone/>
                      </a:pPr>
                      <a:r>
                        <a:rPr lang="en-GB" sz="1100" dirty="0" smtClean="0">
                          <a:solidFill>
                            <a:schemeClr val="bg2">
                              <a:lumMod val="10000"/>
                            </a:schemeClr>
                          </a:solidFill>
                        </a:rPr>
                        <a:t>Run a CI project to eliminate delays in evacuation of vacuum trucks &amp; environmental barges</a:t>
                      </a:r>
                    </a:p>
                  </a:txBody>
                  <a:tcPr/>
                </a:tc>
                <a:tc>
                  <a:txBody>
                    <a:bodyPr/>
                    <a:lstStyle/>
                    <a:p>
                      <a:pPr marL="0" indent="0">
                        <a:buFont typeface="Arial" pitchFamily="34" charset="0"/>
                        <a:buNone/>
                      </a:pPr>
                      <a:r>
                        <a:rPr lang="en-GB" sz="1100" dirty="0" smtClean="0">
                          <a:solidFill>
                            <a:schemeClr val="bg2">
                              <a:lumMod val="10000"/>
                            </a:schemeClr>
                          </a:solidFill>
                        </a:rPr>
                        <a:t>Michael Soluade/Greg/</a:t>
                      </a:r>
                    </a:p>
                    <a:p>
                      <a:pPr marL="0" indent="0">
                        <a:buFont typeface="Arial" pitchFamily="34" charset="0"/>
                        <a:buNone/>
                      </a:pPr>
                      <a:r>
                        <a:rPr lang="en-GB" sz="1100" dirty="0" smtClean="0">
                          <a:solidFill>
                            <a:schemeClr val="bg2">
                              <a:lumMod val="10000"/>
                            </a:schemeClr>
                          </a:solidFill>
                        </a:rPr>
                        <a:t>Cletus/Anibasa</a:t>
                      </a:r>
                    </a:p>
                  </a:txBody>
                  <a:tcPr/>
                </a:tc>
                <a:tc>
                  <a:txBody>
                    <a:bodyPr/>
                    <a:lstStyle/>
                    <a:p>
                      <a:r>
                        <a:rPr lang="en-US" sz="1100" kern="1200" dirty="0" smtClean="0">
                          <a:solidFill>
                            <a:schemeClr val="bg2">
                              <a:lumMod val="10000"/>
                            </a:schemeClr>
                          </a:solidFill>
                          <a:latin typeface="+mn-lt"/>
                          <a:ea typeface="+mn-ea"/>
                          <a:cs typeface="+mn-cs"/>
                        </a:rPr>
                        <a:t>31/12/2014</a:t>
                      </a:r>
                      <a:endParaRPr lang="en-US" sz="1100" kern="1200" dirty="0">
                        <a:solidFill>
                          <a:schemeClr val="bg2">
                            <a:lumMod val="10000"/>
                          </a:schemeClr>
                        </a:solidFill>
                        <a:latin typeface="+mn-lt"/>
                        <a:ea typeface="+mn-ea"/>
                        <a:cs typeface="+mn-cs"/>
                      </a:endParaRPr>
                    </a:p>
                  </a:txBody>
                  <a:tcPr/>
                </a:tc>
              </a:tr>
            </a:tbl>
          </a:graphicData>
        </a:graphic>
      </p:graphicFrame>
      <p:sp>
        <p:nvSpPr>
          <p:cNvPr id="5" name="TextBox 4"/>
          <p:cNvSpPr txBox="1"/>
          <p:nvPr/>
        </p:nvSpPr>
        <p:spPr>
          <a:xfrm flipH="1">
            <a:off x="304800" y="457200"/>
            <a:ext cx="2286000" cy="914400"/>
          </a:xfrm>
          <a:prstGeom prst="rect">
            <a:avLst/>
          </a:prstGeom>
          <a:noFill/>
        </p:spPr>
        <p:txBody>
          <a:bodyPr wrap="none" lIns="0" tIns="0" rIns="0" bIns="0" rtlCol="0">
            <a:noAutofit/>
          </a:bodyPr>
          <a:lstStyle/>
          <a:p>
            <a:pPr marL="177800" indent="-177800">
              <a:lnSpc>
                <a:spcPct val="113000"/>
              </a:lnSpc>
              <a:spcAft>
                <a:spcPts val="60"/>
              </a:spcAft>
            </a:pPr>
            <a:endParaRPr lang="en-GB" sz="1600" b="1" dirty="0" smtClean="0">
              <a:solidFill>
                <a:srgbClr val="FF0000"/>
              </a:solidFill>
            </a:endParaRPr>
          </a:p>
          <a:p>
            <a:pPr marL="177800" indent="-177800">
              <a:lnSpc>
                <a:spcPct val="113000"/>
              </a:lnSpc>
              <a:spcAft>
                <a:spcPts val="60"/>
              </a:spcAft>
            </a:pPr>
            <a:r>
              <a:rPr lang="en-GB" sz="1400" b="1" dirty="0" smtClean="0">
                <a:solidFill>
                  <a:srgbClr val="FF0000"/>
                </a:solidFill>
                <a:latin typeface="+mn-lt"/>
              </a:rPr>
              <a:t>Problem Statement </a:t>
            </a:r>
            <a:r>
              <a:rPr lang="en-GB" sz="1400" b="1" dirty="0" smtClean="0">
                <a:solidFill>
                  <a:srgbClr val="FF0000"/>
                </a:solidFill>
              </a:rPr>
              <a:t>6</a:t>
            </a:r>
            <a:endParaRPr lang="en-GB" sz="1400" b="1" dirty="0" smtClean="0">
              <a:solidFill>
                <a:srgbClr val="FF0000"/>
              </a:solidFill>
              <a:latin typeface="+mn-lt"/>
            </a:endParaRPr>
          </a:p>
          <a:p>
            <a:pPr marL="177800" indent="-177800">
              <a:lnSpc>
                <a:spcPct val="113000"/>
              </a:lnSpc>
              <a:spcAft>
                <a:spcPts val="60"/>
              </a:spcAft>
            </a:pPr>
            <a:r>
              <a:rPr lang="en-GB" sz="1400" b="1" dirty="0" smtClean="0">
                <a:solidFill>
                  <a:schemeClr val="bg2">
                    <a:lumMod val="10000"/>
                  </a:schemeClr>
                </a:solidFill>
                <a:latin typeface="+mn-lt"/>
              </a:rPr>
              <a:t>Non-availability and inadequate numbers of logistics support equipment (environmental barges, water tankers, </a:t>
            </a:r>
          </a:p>
          <a:p>
            <a:pPr marL="177800" indent="-177800">
              <a:lnSpc>
                <a:spcPct val="113000"/>
              </a:lnSpc>
              <a:spcAft>
                <a:spcPts val="60"/>
              </a:spcAft>
            </a:pPr>
            <a:r>
              <a:rPr lang="en-GB" sz="1400" b="1" dirty="0" smtClean="0">
                <a:solidFill>
                  <a:schemeClr val="bg2">
                    <a:lumMod val="10000"/>
                  </a:schemeClr>
                </a:solidFill>
                <a:latin typeface="+mn-lt"/>
              </a:rPr>
              <a:t>fire trucks &amp; vacuum trucks) resulting in up to 3 days delays in pipeline emergency repair activities/operations</a:t>
            </a:r>
            <a:endParaRPr lang="en-US" sz="1400" b="1" dirty="0" smtClean="0">
              <a:solidFill>
                <a:schemeClr val="bg2">
                  <a:lumMod val="10000"/>
                </a:schemeClr>
              </a:solidFill>
              <a:latin typeface="+mn-lt"/>
            </a:endParaRPr>
          </a:p>
        </p:txBody>
      </p:sp>
    </p:spTree>
    <p:extLst>
      <p:ext uri="{BB962C8B-B14F-4D97-AF65-F5344CB8AC3E}">
        <p14:creationId xmlns:p14="http://schemas.microsoft.com/office/powerpoint/2010/main" val="2582905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000" dirty="0" smtClean="0">
                <a:solidFill>
                  <a:srgbClr val="FF0000"/>
                </a:solidFill>
              </a:rPr>
              <a:t>Problem statements, solutions &amp; ACTIONS		(7/7)			</a:t>
            </a:r>
            <a:endParaRPr lang="en-GB" sz="20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652963197"/>
              </p:ext>
            </p:extLst>
          </p:nvPr>
        </p:nvGraphicFramePr>
        <p:xfrm>
          <a:off x="179512" y="1844824"/>
          <a:ext cx="8382000" cy="2541813"/>
        </p:xfrm>
        <a:graphic>
          <a:graphicData uri="http://schemas.openxmlformats.org/drawingml/2006/table">
            <a:tbl>
              <a:tblPr firstRow="1" bandRow="1">
                <a:tableStyleId>{5C22544A-7EE6-4342-B048-85BDC9FD1C3A}</a:tableStyleId>
              </a:tblPr>
              <a:tblGrid>
                <a:gridCol w="504056"/>
                <a:gridCol w="1800200"/>
                <a:gridCol w="1872208"/>
                <a:gridCol w="1656184"/>
                <a:gridCol w="1440160"/>
                <a:gridCol w="1109192"/>
              </a:tblGrid>
              <a:tr h="288032">
                <a:tc>
                  <a:txBody>
                    <a:bodyPr/>
                    <a:lstStyle/>
                    <a:p>
                      <a:r>
                        <a:rPr lang="en-GB" sz="1100" dirty="0" smtClean="0">
                          <a:solidFill>
                            <a:schemeClr val="bg2">
                              <a:lumMod val="10000"/>
                            </a:schemeClr>
                          </a:solidFill>
                        </a:rPr>
                        <a:t>S/N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Root Causes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Solution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Actions</a:t>
                      </a:r>
                    </a:p>
                  </a:txBody>
                  <a:tcPr/>
                </a:tc>
                <a:tc>
                  <a:txBody>
                    <a:bodyPr/>
                    <a:lstStyle/>
                    <a:p>
                      <a:r>
                        <a:rPr lang="en-GB" sz="1100" dirty="0" smtClean="0">
                          <a:solidFill>
                            <a:schemeClr val="bg2">
                              <a:lumMod val="10000"/>
                            </a:schemeClr>
                          </a:solidFill>
                        </a:rPr>
                        <a:t>Action Party</a:t>
                      </a:r>
                    </a:p>
                  </a:txBody>
                  <a:tcPr/>
                </a:tc>
                <a:tc>
                  <a:txBody>
                    <a:bodyPr/>
                    <a:lstStyle/>
                    <a:p>
                      <a:r>
                        <a:rPr lang="en-GB" sz="1100" dirty="0" smtClean="0">
                          <a:solidFill>
                            <a:schemeClr val="bg2">
                              <a:lumMod val="10000"/>
                            </a:schemeClr>
                          </a:solidFill>
                        </a:rPr>
                        <a:t>Timeframe</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1</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kern="1200" baseline="0" dirty="0" smtClean="0">
                          <a:solidFill>
                            <a:schemeClr val="bg2">
                              <a:lumMod val="10000"/>
                            </a:schemeClr>
                          </a:solidFill>
                          <a:latin typeface="+mn-lt"/>
                          <a:ea typeface="+mn-ea"/>
                          <a:cs typeface="+mn-cs"/>
                        </a:rPr>
                        <a:t>Uncoordinated action on JIV activity prior to take off</a:t>
                      </a:r>
                    </a:p>
                  </a:txBody>
                  <a:tcPr/>
                </a:tc>
                <a:tc>
                  <a:txBody>
                    <a:bodyPr/>
                    <a:lstStyle/>
                    <a:p>
                      <a:pPr marL="0" indent="0" algn="l" defTabSz="914400" rtl="0" eaLnBrk="1" latinLnBrk="0" hangingPunct="1">
                        <a:buFont typeface="Arial" pitchFamily="34" charset="0"/>
                        <a:buNone/>
                      </a:pPr>
                      <a:r>
                        <a:rPr lang="en-US" sz="1100" kern="1200" baseline="0" dirty="0" smtClean="0">
                          <a:solidFill>
                            <a:schemeClr val="bg2">
                              <a:lumMod val="10000"/>
                            </a:schemeClr>
                          </a:solidFill>
                          <a:latin typeface="+mn-lt"/>
                          <a:ea typeface="+mn-ea"/>
                          <a:cs typeface="+mn-cs"/>
                        </a:rPr>
                        <a:t>Improve communication of JIV timing</a:t>
                      </a:r>
                      <a:endParaRPr lang="en-US" sz="1100" kern="1200" baseline="0" dirty="0">
                        <a:solidFill>
                          <a:schemeClr val="bg2">
                            <a:lumMod val="10000"/>
                          </a:schemeClr>
                        </a:solidFill>
                        <a:latin typeface="+mn-lt"/>
                        <a:ea typeface="+mn-ea"/>
                        <a:cs typeface="+mn-cs"/>
                      </a:endParaRPr>
                    </a:p>
                  </a:txBody>
                  <a:tcPr/>
                </a:tc>
                <a:tc>
                  <a:txBody>
                    <a:bodyPr/>
                    <a:lstStyle/>
                    <a:p>
                      <a:pPr marL="0" indent="0">
                        <a:buFont typeface="Arial" pitchFamily="34" charset="0"/>
                        <a:buNone/>
                      </a:pPr>
                      <a:r>
                        <a:rPr lang="en-GB" sz="1100" dirty="0" smtClean="0">
                          <a:solidFill>
                            <a:schemeClr val="bg2">
                              <a:lumMod val="10000"/>
                            </a:schemeClr>
                          </a:solidFill>
                        </a:rPr>
                        <a:t>Review effectiveness of pre-JIV meetings</a:t>
                      </a:r>
                    </a:p>
                  </a:txBody>
                  <a:tcPr/>
                </a:tc>
                <a:tc>
                  <a:txBody>
                    <a:bodyPr/>
                    <a:lstStyle/>
                    <a:p>
                      <a:pPr marL="0" indent="0" algn="l" defTabSz="914400" rtl="0" eaLnBrk="1" latinLnBrk="0" hangingPunct="1">
                        <a:buFont typeface="Arial" pitchFamily="34" charset="0"/>
                        <a:buNone/>
                      </a:pPr>
                      <a:r>
                        <a:rPr lang="en-GB" sz="1100" kern="1200" dirty="0" smtClean="0">
                          <a:solidFill>
                            <a:schemeClr val="bg2">
                              <a:lumMod val="10000"/>
                            </a:schemeClr>
                          </a:solidFill>
                          <a:latin typeface="+mn-lt"/>
                          <a:ea typeface="+mn-ea"/>
                          <a:cs typeface="+mn-cs"/>
                        </a:rPr>
                        <a:t>Omoruyi/Chucks</a:t>
                      </a:r>
                    </a:p>
                  </a:txBody>
                  <a:tcPr/>
                </a:tc>
                <a:tc>
                  <a:txBody>
                    <a:bodyPr/>
                    <a:lstStyle/>
                    <a:p>
                      <a:pPr marL="0" algn="l" defTabSz="914400" rtl="0" eaLnBrk="1" latinLnBrk="0" hangingPunct="1"/>
                      <a:r>
                        <a:rPr lang="en-US" sz="1100" kern="1200" dirty="0" smtClean="0">
                          <a:solidFill>
                            <a:schemeClr val="bg2">
                              <a:lumMod val="10000"/>
                            </a:schemeClr>
                          </a:solidFill>
                          <a:latin typeface="+mn-lt"/>
                          <a:ea typeface="+mn-ea"/>
                          <a:cs typeface="+mn-cs"/>
                        </a:rPr>
                        <a:t>30/09/2014</a:t>
                      </a:r>
                      <a:endParaRPr lang="en-US" sz="1100" kern="1200" dirty="0">
                        <a:solidFill>
                          <a:schemeClr val="bg2">
                            <a:lumMod val="10000"/>
                          </a:schemeClr>
                        </a:solidFill>
                        <a:latin typeface="+mn-lt"/>
                        <a:ea typeface="+mn-ea"/>
                        <a:cs typeface="+mn-cs"/>
                      </a:endParaRPr>
                    </a:p>
                  </a:txBody>
                  <a:tcPr/>
                </a:tc>
              </a:tr>
              <a:tr h="514893">
                <a:tc>
                  <a:txBody>
                    <a:bodyPr/>
                    <a:lstStyle/>
                    <a:p>
                      <a:r>
                        <a:rPr lang="en-US" sz="1100" dirty="0" smtClean="0">
                          <a:solidFill>
                            <a:schemeClr val="bg2">
                              <a:lumMod val="10000"/>
                            </a:schemeClr>
                          </a:solidFill>
                        </a:rPr>
                        <a:t>2</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b="0" kern="1200" baseline="0" dirty="0" smtClean="0">
                          <a:solidFill>
                            <a:schemeClr val="tx1">
                              <a:lumMod val="50000"/>
                            </a:schemeClr>
                          </a:solidFill>
                          <a:latin typeface="+mn-lt"/>
                          <a:ea typeface="+mn-ea"/>
                          <a:cs typeface="+mn-cs"/>
                        </a:rPr>
                        <a:t>No single meeting point for JIV teams</a:t>
                      </a:r>
                    </a:p>
                  </a:txBody>
                  <a:tcPr/>
                </a:tc>
                <a:tc>
                  <a:txBody>
                    <a:bodyPr/>
                    <a:lstStyle/>
                    <a:p>
                      <a:pPr marL="171450" indent="-171450" algn="l" defTabSz="914400" rtl="0" eaLnBrk="1" latinLnBrk="0" hangingPunct="1">
                        <a:buFont typeface="Arial" pitchFamily="34" charset="0"/>
                        <a:buChar char="•"/>
                      </a:pPr>
                      <a:r>
                        <a:rPr lang="en-US" sz="1100" kern="1200" baseline="0" dirty="0" smtClean="0">
                          <a:solidFill>
                            <a:schemeClr val="bg2">
                              <a:lumMod val="10000"/>
                            </a:schemeClr>
                          </a:solidFill>
                          <a:latin typeface="+mn-lt"/>
                          <a:ea typeface="+mn-ea"/>
                          <a:cs typeface="+mn-cs"/>
                        </a:rPr>
                        <a:t>Provide a suitable waiting area for the JIV Team prior to take off</a:t>
                      </a:r>
                    </a:p>
                    <a:p>
                      <a:pPr marL="171450" indent="-171450" algn="l" defTabSz="914400" rtl="0" eaLnBrk="1" latinLnBrk="0" hangingPunct="1">
                        <a:buFont typeface="Arial" pitchFamily="34" charset="0"/>
                        <a:buChar char="•"/>
                      </a:pPr>
                      <a:endParaRPr lang="en-US" sz="1100" kern="1200" baseline="0" dirty="0" smtClean="0">
                        <a:solidFill>
                          <a:schemeClr val="bg2">
                            <a:lumMod val="10000"/>
                          </a:schemeClr>
                        </a:solidFill>
                        <a:latin typeface="+mn-lt"/>
                        <a:ea typeface="+mn-ea"/>
                        <a:cs typeface="+mn-cs"/>
                      </a:endParaRPr>
                    </a:p>
                    <a:p>
                      <a:pPr marL="171450" indent="-171450" algn="l" defTabSz="914400" rtl="0" eaLnBrk="1" latinLnBrk="0" hangingPunct="1">
                        <a:buFont typeface="Arial" pitchFamily="34" charset="0"/>
                        <a:buChar char="•"/>
                      </a:pPr>
                      <a:endParaRPr lang="en-US" sz="1100" kern="1200" baseline="0" dirty="0" smtClean="0">
                        <a:solidFill>
                          <a:schemeClr val="bg2">
                            <a:lumMod val="10000"/>
                          </a:schemeClr>
                        </a:solidFill>
                        <a:latin typeface="+mn-lt"/>
                        <a:ea typeface="+mn-ea"/>
                        <a:cs typeface="+mn-cs"/>
                      </a:endParaRPr>
                    </a:p>
                    <a:p>
                      <a:pPr marL="171450" indent="-171450" algn="l" defTabSz="914400" rtl="0" eaLnBrk="1" latinLnBrk="0" hangingPunct="1">
                        <a:buFont typeface="Arial" pitchFamily="34" charset="0"/>
                        <a:buChar char="•"/>
                      </a:pPr>
                      <a:r>
                        <a:rPr lang="en-US" sz="1100" kern="1200" baseline="0" dirty="0" smtClean="0">
                          <a:solidFill>
                            <a:schemeClr val="bg2">
                              <a:lumMod val="10000"/>
                            </a:schemeClr>
                          </a:solidFill>
                          <a:latin typeface="+mn-lt"/>
                          <a:ea typeface="+mn-ea"/>
                          <a:cs typeface="+mn-cs"/>
                        </a:rPr>
                        <a:t>Log in Registers from attendance</a:t>
                      </a:r>
                      <a:endParaRPr lang="en-US" sz="1100" kern="1200" baseline="0" dirty="0">
                        <a:solidFill>
                          <a:schemeClr val="bg2">
                            <a:lumMod val="10000"/>
                          </a:schemeClr>
                        </a:solidFill>
                        <a:latin typeface="+mn-lt"/>
                        <a:ea typeface="+mn-ea"/>
                        <a:cs typeface="+mn-cs"/>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kern="1200" baseline="0" dirty="0" smtClean="0">
                          <a:solidFill>
                            <a:schemeClr val="bg2">
                              <a:lumMod val="10000"/>
                            </a:schemeClr>
                          </a:solidFill>
                          <a:latin typeface="+mn-lt"/>
                          <a:ea typeface="+mn-ea"/>
                          <a:cs typeface="+mn-cs"/>
                        </a:rPr>
                        <a:t>Provide a suitable waiting area for the JIV Team prior to take off</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100" kern="1200" baseline="0" dirty="0" smtClean="0">
                        <a:solidFill>
                          <a:schemeClr val="bg2">
                            <a:lumMod val="10000"/>
                          </a:schemeClr>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kern="1200" baseline="0" dirty="0" smtClean="0">
                          <a:solidFill>
                            <a:schemeClr val="bg2">
                              <a:lumMod val="10000"/>
                            </a:schemeClr>
                          </a:solidFill>
                          <a:latin typeface="+mn-lt"/>
                          <a:ea typeface="+mn-ea"/>
                          <a:cs typeface="+mn-cs"/>
                        </a:rPr>
                        <a:t>Provide Attendance Registers for pre-JIV communications</a:t>
                      </a:r>
                    </a:p>
                    <a:p>
                      <a:pPr marL="0" indent="0">
                        <a:buFont typeface="Arial" pitchFamily="34" charset="0"/>
                        <a:buNone/>
                      </a:pPr>
                      <a:endParaRPr lang="en-GB" sz="1100" dirty="0" smtClean="0">
                        <a:solidFill>
                          <a:schemeClr val="bg2">
                            <a:lumMod val="10000"/>
                          </a:schemeClr>
                        </a:solidFill>
                      </a:endParaRPr>
                    </a:p>
                  </a:txBody>
                  <a:tcPr/>
                </a:tc>
                <a:tc>
                  <a:txBody>
                    <a:bodyPr/>
                    <a:lstStyle/>
                    <a:p>
                      <a:pPr marL="0" indent="0">
                        <a:buFont typeface="Arial" pitchFamily="34" charset="0"/>
                        <a:buNone/>
                      </a:pPr>
                      <a:r>
                        <a:rPr lang="en-GB" sz="1100" dirty="0" smtClean="0">
                          <a:solidFill>
                            <a:schemeClr val="bg2">
                              <a:lumMod val="10000"/>
                            </a:schemeClr>
                          </a:solidFill>
                        </a:rPr>
                        <a:t>Akinnawonu/Okojie</a:t>
                      </a:r>
                    </a:p>
                    <a:p>
                      <a:pPr marL="0" indent="0">
                        <a:buFont typeface="Arial" pitchFamily="34" charset="0"/>
                        <a:buNone/>
                      </a:pPr>
                      <a:endParaRPr lang="en-GB" sz="1100" dirty="0" smtClean="0">
                        <a:solidFill>
                          <a:schemeClr val="bg2">
                            <a:lumMod val="10000"/>
                          </a:schemeClr>
                        </a:solidFill>
                      </a:endParaRPr>
                    </a:p>
                    <a:p>
                      <a:pPr marL="0" indent="0">
                        <a:buFont typeface="Arial" pitchFamily="34" charset="0"/>
                        <a:buNone/>
                      </a:pPr>
                      <a:endParaRPr lang="en-GB" sz="1100" dirty="0" smtClean="0">
                        <a:solidFill>
                          <a:schemeClr val="bg2">
                            <a:lumMod val="10000"/>
                          </a:schemeClr>
                        </a:solidFill>
                      </a:endParaRPr>
                    </a:p>
                    <a:p>
                      <a:pPr marL="0" indent="0">
                        <a:buFont typeface="Arial" pitchFamily="34" charset="0"/>
                        <a:buNone/>
                      </a:pPr>
                      <a:endParaRPr lang="en-GB" sz="1100" dirty="0" smtClean="0">
                        <a:solidFill>
                          <a:schemeClr val="bg2">
                            <a:lumMod val="10000"/>
                          </a:schemeClr>
                        </a:solidFill>
                      </a:endParaRPr>
                    </a:p>
                    <a:p>
                      <a:pPr marL="0" indent="0">
                        <a:buFont typeface="Arial" pitchFamily="34" charset="0"/>
                        <a:buNone/>
                      </a:pPr>
                      <a:endParaRPr lang="en-GB" sz="1100" dirty="0" smtClean="0">
                        <a:solidFill>
                          <a:schemeClr val="bg2">
                            <a:lumMod val="10000"/>
                          </a:schemeClr>
                        </a:solidFill>
                      </a:endParaRPr>
                    </a:p>
                    <a:p>
                      <a:pPr marL="0" indent="0">
                        <a:buFont typeface="Arial" pitchFamily="34" charset="0"/>
                        <a:buNone/>
                      </a:pPr>
                      <a:r>
                        <a:rPr lang="en-GB" sz="1100" dirty="0" smtClean="0">
                          <a:solidFill>
                            <a:schemeClr val="bg2">
                              <a:lumMod val="10000"/>
                            </a:schemeClr>
                          </a:solidFill>
                        </a:rPr>
                        <a:t>Omoruyi</a:t>
                      </a:r>
                    </a:p>
                  </a:txBody>
                  <a:tcPr/>
                </a:tc>
                <a:tc>
                  <a:txBody>
                    <a:bodyPr/>
                    <a:lstStyle/>
                    <a:p>
                      <a:pPr marL="0" algn="l" defTabSz="914400" rtl="0" eaLnBrk="1" latinLnBrk="0" hangingPunct="1"/>
                      <a:r>
                        <a:rPr lang="en-US" sz="1100" kern="1200" dirty="0" smtClean="0">
                          <a:solidFill>
                            <a:schemeClr val="bg2">
                              <a:lumMod val="10000"/>
                            </a:schemeClr>
                          </a:solidFill>
                          <a:latin typeface="+mn-lt"/>
                          <a:ea typeface="+mn-ea"/>
                          <a:cs typeface="+mn-cs"/>
                        </a:rPr>
                        <a:t>30/12/2014</a:t>
                      </a:r>
                    </a:p>
                    <a:p>
                      <a:pPr marL="0" algn="l" defTabSz="914400" rtl="0" eaLnBrk="1" latinLnBrk="0" hangingPunct="1"/>
                      <a:endParaRPr lang="en-US" sz="1100" kern="1200" dirty="0" smtClean="0">
                        <a:solidFill>
                          <a:schemeClr val="bg2">
                            <a:lumMod val="10000"/>
                          </a:schemeClr>
                        </a:solidFill>
                        <a:latin typeface="+mn-lt"/>
                        <a:ea typeface="+mn-ea"/>
                        <a:cs typeface="+mn-cs"/>
                      </a:endParaRPr>
                    </a:p>
                    <a:p>
                      <a:pPr marL="0" algn="l" defTabSz="914400" rtl="0" eaLnBrk="1" latinLnBrk="0" hangingPunct="1"/>
                      <a:endParaRPr lang="en-US" sz="1100" kern="1200" dirty="0" smtClean="0">
                        <a:solidFill>
                          <a:schemeClr val="bg2">
                            <a:lumMod val="10000"/>
                          </a:schemeClr>
                        </a:solidFill>
                        <a:latin typeface="+mn-lt"/>
                        <a:ea typeface="+mn-ea"/>
                        <a:cs typeface="+mn-cs"/>
                      </a:endParaRPr>
                    </a:p>
                    <a:p>
                      <a:pPr marL="0" algn="l" defTabSz="914400" rtl="0" eaLnBrk="1" latinLnBrk="0" hangingPunct="1"/>
                      <a:endParaRPr lang="en-US" sz="1100" kern="1200" dirty="0" smtClean="0">
                        <a:solidFill>
                          <a:schemeClr val="bg2">
                            <a:lumMod val="10000"/>
                          </a:schemeClr>
                        </a:solidFill>
                        <a:latin typeface="+mn-lt"/>
                        <a:ea typeface="+mn-ea"/>
                        <a:cs typeface="+mn-cs"/>
                      </a:endParaRPr>
                    </a:p>
                    <a:p>
                      <a:pPr marL="0" algn="l" defTabSz="914400" rtl="0" eaLnBrk="1" latinLnBrk="0" hangingPunct="1"/>
                      <a:endParaRPr lang="en-US" sz="1100" kern="1200" dirty="0" smtClean="0">
                        <a:solidFill>
                          <a:schemeClr val="bg2">
                            <a:lumMod val="10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2">
                              <a:lumMod val="10000"/>
                            </a:schemeClr>
                          </a:solidFill>
                          <a:latin typeface="+mn-lt"/>
                          <a:ea typeface="+mn-ea"/>
                          <a:cs typeface="+mn-cs"/>
                        </a:rPr>
                        <a:t>30/09/2014</a:t>
                      </a:r>
                      <a:endParaRPr lang="en-US" sz="1100" kern="1200" dirty="0" smtClean="0">
                        <a:solidFill>
                          <a:schemeClr val="bg2">
                            <a:lumMod val="10000"/>
                          </a:schemeClr>
                        </a:solidFill>
                        <a:latin typeface="+mn-lt"/>
                        <a:ea typeface="+mn-ea"/>
                        <a:cs typeface="+mn-cs"/>
                      </a:endParaRPr>
                    </a:p>
                    <a:p>
                      <a:pPr marL="0" algn="l" defTabSz="914400" rtl="0" eaLnBrk="1" latinLnBrk="0" hangingPunct="1"/>
                      <a:endParaRPr lang="en-US" sz="1100" kern="1200" dirty="0">
                        <a:solidFill>
                          <a:schemeClr val="bg2">
                            <a:lumMod val="10000"/>
                          </a:schemeClr>
                        </a:solidFill>
                        <a:latin typeface="+mn-lt"/>
                        <a:ea typeface="+mn-ea"/>
                        <a:cs typeface="+mn-cs"/>
                      </a:endParaRPr>
                    </a:p>
                  </a:txBody>
                  <a:tcPr/>
                </a:tc>
              </a:tr>
            </a:tbl>
          </a:graphicData>
        </a:graphic>
      </p:graphicFrame>
      <p:sp>
        <p:nvSpPr>
          <p:cNvPr id="5" name="TextBox 4"/>
          <p:cNvSpPr txBox="1"/>
          <p:nvPr/>
        </p:nvSpPr>
        <p:spPr>
          <a:xfrm flipH="1">
            <a:off x="304800" y="457200"/>
            <a:ext cx="2286000" cy="914400"/>
          </a:xfrm>
          <a:prstGeom prst="rect">
            <a:avLst/>
          </a:prstGeom>
          <a:noFill/>
        </p:spPr>
        <p:txBody>
          <a:bodyPr wrap="none" lIns="0" tIns="0" rIns="0" bIns="0" rtlCol="0">
            <a:noAutofit/>
          </a:bodyPr>
          <a:lstStyle/>
          <a:p>
            <a:pPr marL="177800" indent="-177800">
              <a:lnSpc>
                <a:spcPct val="113000"/>
              </a:lnSpc>
              <a:spcAft>
                <a:spcPts val="60"/>
              </a:spcAft>
            </a:pPr>
            <a:endParaRPr lang="en-GB" sz="1600" b="1" dirty="0" smtClean="0">
              <a:solidFill>
                <a:srgbClr val="FF0000"/>
              </a:solidFill>
            </a:endParaRPr>
          </a:p>
          <a:p>
            <a:pPr marL="177800" indent="-177800">
              <a:lnSpc>
                <a:spcPct val="113000"/>
              </a:lnSpc>
              <a:spcAft>
                <a:spcPts val="60"/>
              </a:spcAft>
            </a:pPr>
            <a:r>
              <a:rPr lang="en-GB" sz="1400" b="1" dirty="0" smtClean="0">
                <a:solidFill>
                  <a:srgbClr val="FF0000"/>
                </a:solidFill>
                <a:latin typeface="+mn-lt"/>
              </a:rPr>
              <a:t>Problem Statement </a:t>
            </a:r>
            <a:r>
              <a:rPr lang="en-GB" sz="1400" b="1" dirty="0">
                <a:solidFill>
                  <a:srgbClr val="FF0000"/>
                </a:solidFill>
              </a:rPr>
              <a:t>7</a:t>
            </a:r>
            <a:endParaRPr lang="en-GB" sz="1400" b="1" dirty="0" smtClean="0">
              <a:solidFill>
                <a:srgbClr val="FF0000"/>
              </a:solidFill>
              <a:latin typeface="+mn-lt"/>
            </a:endParaRPr>
          </a:p>
          <a:p>
            <a:pPr marL="177800" indent="-177800">
              <a:lnSpc>
                <a:spcPct val="113000"/>
              </a:lnSpc>
              <a:spcAft>
                <a:spcPts val="60"/>
              </a:spcAft>
            </a:pPr>
            <a:r>
              <a:rPr lang="en-GB" sz="1400" b="1" dirty="0" smtClean="0">
                <a:solidFill>
                  <a:schemeClr val="bg2">
                    <a:lumMod val="10000"/>
                  </a:schemeClr>
                </a:solidFill>
                <a:latin typeface="+mn-lt"/>
              </a:rPr>
              <a:t>Delay in moving to JIV sites</a:t>
            </a:r>
            <a:endParaRPr lang="en-US" sz="1400" b="1" dirty="0" smtClean="0">
              <a:solidFill>
                <a:srgbClr val="FF0000"/>
              </a:solidFill>
              <a:latin typeface="+mn-lt"/>
            </a:endParaRPr>
          </a:p>
        </p:txBody>
      </p:sp>
    </p:spTree>
    <p:extLst>
      <p:ext uri="{BB962C8B-B14F-4D97-AF65-F5344CB8AC3E}">
        <p14:creationId xmlns:p14="http://schemas.microsoft.com/office/powerpoint/2010/main" val="24997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7943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971600" y="1371600"/>
            <a:ext cx="5284689" cy="4419600"/>
          </a:xfrm>
          <a:solidFill>
            <a:schemeClr val="bg1">
              <a:lumMod val="75000"/>
            </a:schemeClr>
          </a:solidFill>
        </p:spPr>
        <p:txBody>
          <a:bodyPr lIns="91440" tIns="91440" rIns="91440" bIns="91440"/>
          <a:lstStyle/>
          <a:p>
            <a:pPr marL="285750" lvl="0" indent="-285750">
              <a:buClrTx/>
              <a:buFont typeface="Arial" pitchFamily="34" charset="0"/>
              <a:buChar char="•"/>
            </a:pPr>
            <a:r>
              <a:rPr lang="en-US" sz="1800" dirty="0" smtClean="0">
                <a:solidFill>
                  <a:schemeClr val="bg2">
                    <a:lumMod val="10000"/>
                  </a:schemeClr>
                </a:solidFill>
              </a:rPr>
              <a:t>To collate data with which to use to understand the lead times of actual pipeline repair and lead times of the associated services supporting pipeline repair</a:t>
            </a:r>
          </a:p>
          <a:p>
            <a:pPr marL="285750" lvl="0" indent="-285750">
              <a:buClrTx/>
              <a:buFont typeface="Arial" pitchFamily="34" charset="0"/>
              <a:buChar char="•"/>
            </a:pPr>
            <a:endParaRPr lang="en-US" sz="1800" dirty="0" smtClean="0">
              <a:solidFill>
                <a:schemeClr val="bg2">
                  <a:lumMod val="10000"/>
                </a:schemeClr>
              </a:solidFill>
            </a:endParaRPr>
          </a:p>
          <a:p>
            <a:pPr marL="285750" indent="-285750">
              <a:buClrTx/>
              <a:buFont typeface="Arial" pitchFamily="34" charset="0"/>
              <a:buChar char="•"/>
            </a:pPr>
            <a:r>
              <a:rPr lang="en-US" sz="1800" dirty="0" smtClean="0">
                <a:solidFill>
                  <a:schemeClr val="bg2">
                    <a:lumMod val="10000"/>
                  </a:schemeClr>
                </a:solidFill>
              </a:rPr>
              <a:t>To provide a measure of actual performance of the pipeline repair process and the dependent services associated with the process.</a:t>
            </a:r>
            <a:endParaRPr lang="en-US" sz="1800" i="1" dirty="0" smtClean="0">
              <a:solidFill>
                <a:schemeClr val="bg2">
                  <a:lumMod val="10000"/>
                </a:schemeClr>
              </a:solidFill>
            </a:endParaRPr>
          </a:p>
          <a:p>
            <a:pPr marL="285750" indent="-285750">
              <a:buClrTx/>
              <a:buFont typeface="Arial" pitchFamily="34" charset="0"/>
              <a:buChar char="•"/>
            </a:pPr>
            <a:endParaRPr lang="en-US" sz="1800" dirty="0" smtClean="0">
              <a:solidFill>
                <a:schemeClr val="bg2">
                  <a:lumMod val="10000"/>
                </a:schemeClr>
              </a:solidFill>
            </a:endParaRPr>
          </a:p>
          <a:p>
            <a:pPr marL="285750" lvl="0" indent="-285750">
              <a:buClrTx/>
              <a:buFont typeface="Arial" pitchFamily="34" charset="0"/>
              <a:buChar char="•"/>
            </a:pPr>
            <a:r>
              <a:rPr lang="en-US" sz="1800" dirty="0">
                <a:solidFill>
                  <a:schemeClr val="bg2">
                    <a:lumMod val="10000"/>
                  </a:schemeClr>
                </a:solidFill>
              </a:rPr>
              <a:t>T</a:t>
            </a:r>
            <a:r>
              <a:rPr lang="en-US" sz="1800" dirty="0" smtClean="0">
                <a:solidFill>
                  <a:schemeClr val="bg2">
                    <a:lumMod val="10000"/>
                  </a:schemeClr>
                </a:solidFill>
              </a:rPr>
              <a:t>o drive further improvements by showing potential areas (through data analysis) in which the current process can  be improved </a:t>
            </a:r>
          </a:p>
          <a:p>
            <a:endParaRPr lang="en-US" sz="1800" dirty="0">
              <a:solidFill>
                <a:schemeClr val="bg2">
                  <a:lumMod val="10000"/>
                </a:schemeClr>
              </a:solidFill>
            </a:endParaRPr>
          </a:p>
        </p:txBody>
      </p:sp>
      <p:sp>
        <p:nvSpPr>
          <p:cNvPr id="4" name="Title 1"/>
          <p:cNvSpPr>
            <a:spLocks noGrp="1"/>
          </p:cNvSpPr>
          <p:nvPr>
            <p:ph type="title"/>
          </p:nvPr>
        </p:nvSpPr>
        <p:spPr>
          <a:xfrm>
            <a:off x="107504" y="260648"/>
            <a:ext cx="7700400" cy="419156"/>
          </a:xfrm>
        </p:spPr>
        <p:txBody>
          <a:bodyPr/>
          <a:lstStyle/>
          <a:p>
            <a:r>
              <a:rPr lang="en-US" dirty="0" smtClean="0"/>
              <a:t>PROJECT OBJECTIVES</a:t>
            </a:r>
            <a:br>
              <a:rPr lang="en-US" dirty="0" smtClean="0"/>
            </a:br>
            <a:endParaRPr lang="en-US" dirty="0"/>
          </a:p>
        </p:txBody>
      </p:sp>
      <p:sp>
        <p:nvSpPr>
          <p:cNvPr id="5" name="Left Arrow 4"/>
          <p:cNvSpPr/>
          <p:nvPr/>
        </p:nvSpPr>
        <p:spPr>
          <a:xfrm>
            <a:off x="6248400" y="4953000"/>
            <a:ext cx="609600" cy="53340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34200" y="5105400"/>
            <a:ext cx="1447800" cy="304800"/>
          </a:xfrm>
          <a:prstGeom prst="rect">
            <a:avLst/>
          </a:prstGeom>
          <a:noFill/>
        </p:spPr>
        <p:txBody>
          <a:bodyPr wrap="none" lIns="0" tIns="0" rIns="0" bIns="0" rtlCol="0">
            <a:noAutofit/>
          </a:bodyPr>
          <a:lstStyle/>
          <a:p>
            <a:pPr marL="177800" indent="-177800">
              <a:lnSpc>
                <a:spcPct val="113000"/>
              </a:lnSpc>
              <a:spcAft>
                <a:spcPts val="60"/>
              </a:spcAft>
            </a:pPr>
            <a:r>
              <a:rPr lang="en-US" sz="1600" b="1" dirty="0" smtClean="0">
                <a:solidFill>
                  <a:schemeClr val="bg2">
                    <a:lumMod val="10000"/>
                  </a:schemeClr>
                </a:solidFill>
              </a:rPr>
              <a:t>Ongoing</a:t>
            </a:r>
          </a:p>
        </p:txBody>
      </p:sp>
      <p:sp>
        <p:nvSpPr>
          <p:cNvPr id="8" name="Left Arrow 7"/>
          <p:cNvSpPr/>
          <p:nvPr/>
        </p:nvSpPr>
        <p:spPr>
          <a:xfrm>
            <a:off x="6248400" y="1676400"/>
            <a:ext cx="609600" cy="5334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05600" y="1828800"/>
            <a:ext cx="1447800" cy="304800"/>
          </a:xfrm>
          <a:prstGeom prst="rect">
            <a:avLst/>
          </a:prstGeom>
          <a:noFill/>
        </p:spPr>
        <p:txBody>
          <a:bodyPr wrap="none" lIns="0" tIns="0" rIns="0" bIns="0" rtlCol="0">
            <a:noAutofit/>
          </a:bodyPr>
          <a:lstStyle/>
          <a:p>
            <a:pPr marL="177800" indent="-177800" algn="ctr">
              <a:lnSpc>
                <a:spcPct val="113000"/>
              </a:lnSpc>
              <a:spcAft>
                <a:spcPts val="60"/>
              </a:spcAft>
            </a:pPr>
            <a:r>
              <a:rPr lang="en-US" sz="1600" b="1" dirty="0" smtClean="0">
                <a:solidFill>
                  <a:schemeClr val="bg2">
                    <a:lumMod val="10000"/>
                  </a:schemeClr>
                </a:solidFill>
              </a:rPr>
              <a:t>Completed</a:t>
            </a:r>
          </a:p>
        </p:txBody>
      </p:sp>
      <p:sp>
        <p:nvSpPr>
          <p:cNvPr id="10" name="Left Arrow 9"/>
          <p:cNvSpPr/>
          <p:nvPr/>
        </p:nvSpPr>
        <p:spPr>
          <a:xfrm>
            <a:off x="6248400" y="3352800"/>
            <a:ext cx="609600" cy="5334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705600" y="3505200"/>
            <a:ext cx="1447800" cy="304800"/>
          </a:xfrm>
          <a:prstGeom prst="rect">
            <a:avLst/>
          </a:prstGeom>
          <a:noFill/>
        </p:spPr>
        <p:txBody>
          <a:bodyPr wrap="none" lIns="0" tIns="0" rIns="0" bIns="0" rtlCol="0">
            <a:noAutofit/>
          </a:bodyPr>
          <a:lstStyle/>
          <a:p>
            <a:pPr marL="177800" indent="-177800" algn="ctr">
              <a:lnSpc>
                <a:spcPct val="113000"/>
              </a:lnSpc>
              <a:spcAft>
                <a:spcPts val="60"/>
              </a:spcAft>
            </a:pPr>
            <a:r>
              <a:rPr lang="en-US" sz="1600" b="1" dirty="0" smtClean="0">
                <a:solidFill>
                  <a:schemeClr val="bg2">
                    <a:lumMod val="10000"/>
                  </a:schemeClr>
                </a:solidFill>
              </a:rPr>
              <a:t>Completed</a:t>
            </a:r>
          </a:p>
        </p:txBody>
      </p:sp>
      <p:sp>
        <p:nvSpPr>
          <p:cNvPr id="12" name="Slide Number Placeholder 11"/>
          <p:cNvSpPr>
            <a:spLocks noGrp="1"/>
          </p:cNvSpPr>
          <p:nvPr>
            <p:ph type="sldNum" sz="quarter" idx="4"/>
          </p:nvPr>
        </p:nvSpPr>
        <p:spPr/>
        <p:txBody>
          <a:bodyPr/>
          <a:lstStyle/>
          <a:p>
            <a:fld id="{D32BAE6A-B452-4007-8177-56DD051636F9}" type="slidenum">
              <a:rPr lang="en-GB" smtClean="0"/>
              <a:pPr/>
              <a:t>14</a:t>
            </a:fld>
            <a:endParaRPr lang="en-GB" dirty="0"/>
          </a:p>
        </p:txBody>
      </p:sp>
    </p:spTree>
    <p:extLst>
      <p:ext uri="{BB962C8B-B14F-4D97-AF65-F5344CB8AC3E}">
        <p14:creationId xmlns:p14="http://schemas.microsoft.com/office/powerpoint/2010/main" val="25176240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5200"/>
            <a:ext cx="8448112" cy="419156"/>
          </a:xfrm>
        </p:spPr>
        <p:txBody>
          <a:bodyPr/>
          <a:lstStyle/>
          <a:p>
            <a:r>
              <a:rPr lang="en-US" dirty="0" smtClean="0"/>
              <a:t>project schedule</a:t>
            </a:r>
            <a:endParaRPr lang="en-US" dirty="0"/>
          </a:p>
        </p:txBody>
      </p:sp>
      <p:pic>
        <p:nvPicPr>
          <p:cNvPr id="28675" name="Picture 3"/>
          <p:cNvPicPr>
            <a:picLocks noChangeAspect="1" noChangeArrowheads="1"/>
          </p:cNvPicPr>
          <p:nvPr/>
        </p:nvPicPr>
        <p:blipFill>
          <a:blip r:embed="rId3" cstate="print"/>
          <a:srcRect/>
          <a:stretch>
            <a:fillRect/>
          </a:stretch>
        </p:blipFill>
        <p:spPr bwMode="auto">
          <a:xfrm>
            <a:off x="152400" y="838200"/>
            <a:ext cx="8763000" cy="5334000"/>
          </a:xfrm>
          <a:prstGeom prst="rect">
            <a:avLst/>
          </a:prstGeom>
          <a:noFill/>
          <a:ln w="9525">
            <a:solidFill>
              <a:schemeClr val="tx1">
                <a:lumMod val="50000"/>
              </a:schemeClr>
            </a:solidFill>
            <a:miter lim="800000"/>
            <a:headEnd/>
            <a:tailEnd/>
          </a:ln>
        </p:spPr>
      </p:pic>
      <p:cxnSp>
        <p:nvCxnSpPr>
          <p:cNvPr id="7" name="Straight Arrow Connector 6"/>
          <p:cNvCxnSpPr/>
          <p:nvPr/>
        </p:nvCxnSpPr>
        <p:spPr>
          <a:xfrm>
            <a:off x="1219200" y="4077072"/>
            <a:ext cx="2590800" cy="0"/>
          </a:xfrm>
          <a:prstGeom prst="straightConnector1">
            <a:avLst/>
          </a:prstGeom>
          <a:ln w="158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19364" y="3882380"/>
            <a:ext cx="3810000" cy="533400"/>
          </a:xfrm>
          <a:prstGeom prst="rect">
            <a:avLst/>
          </a:prstGeom>
          <a:noFill/>
        </p:spPr>
        <p:txBody>
          <a:bodyPr wrap="square" lIns="0" tIns="0" rIns="0" bIns="0" rtlCol="0">
            <a:noAutofit/>
          </a:bodyPr>
          <a:lstStyle/>
          <a:p>
            <a:r>
              <a:rPr lang="en-US" sz="1600" b="1" dirty="0" smtClean="0">
                <a:solidFill>
                  <a:srgbClr val="002060"/>
                </a:solidFill>
              </a:rPr>
              <a:t>We are currently here having done a Kaizen Event</a:t>
            </a:r>
          </a:p>
        </p:txBody>
      </p:sp>
      <p:sp>
        <p:nvSpPr>
          <p:cNvPr id="8" name="Slide Number Placeholder 7"/>
          <p:cNvSpPr>
            <a:spLocks noGrp="1"/>
          </p:cNvSpPr>
          <p:nvPr>
            <p:ph type="sldNum" sz="quarter" idx="4"/>
          </p:nvPr>
        </p:nvSpPr>
        <p:spPr/>
        <p:txBody>
          <a:bodyPr/>
          <a:lstStyle/>
          <a:p>
            <a:fld id="{D32BAE6A-B452-4007-8177-56DD051636F9}" type="slidenum">
              <a:rPr lang="en-GB" smtClean="0"/>
              <a:pPr/>
              <a:t>15</a:t>
            </a:fld>
            <a:endParaRPr lang="en-GB" dirty="0"/>
          </a:p>
        </p:txBody>
      </p:sp>
    </p:spTree>
    <p:extLst>
      <p:ext uri="{BB962C8B-B14F-4D97-AF65-F5344CB8AC3E}">
        <p14:creationId xmlns:p14="http://schemas.microsoft.com/office/powerpoint/2010/main" val="116637608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governance &amp; APPROVALS</a:t>
            </a:r>
            <a:endParaRPr lang="en-US" dirty="0"/>
          </a:p>
        </p:txBody>
      </p:sp>
      <p:sp>
        <p:nvSpPr>
          <p:cNvPr id="3" name="Content Placeholder 2"/>
          <p:cNvSpPr>
            <a:spLocks noGrp="1"/>
          </p:cNvSpPr>
          <p:nvPr>
            <p:ph sz="quarter" idx="11"/>
          </p:nvPr>
        </p:nvSpPr>
        <p:spPr>
          <a:xfrm>
            <a:off x="457200" y="3505200"/>
            <a:ext cx="8305800" cy="1905000"/>
          </a:xfrm>
        </p:spPr>
        <p:txBody>
          <a:bodyPr/>
          <a:lstStyle/>
          <a:p>
            <a:pPr lvl="0">
              <a:lnSpc>
                <a:spcPct val="100000"/>
              </a:lnSpc>
              <a:spcAft>
                <a:spcPts val="0"/>
              </a:spcAft>
            </a:pPr>
            <a:r>
              <a:rPr lang="en-US" sz="1600" dirty="0" smtClean="0">
                <a:solidFill>
                  <a:schemeClr val="bg2">
                    <a:lumMod val="10000"/>
                  </a:schemeClr>
                </a:solidFill>
              </a:rPr>
              <a:t>We have received approvals on the following:</a:t>
            </a:r>
          </a:p>
          <a:p>
            <a:pPr lvl="0">
              <a:lnSpc>
                <a:spcPct val="100000"/>
              </a:lnSpc>
              <a:spcAft>
                <a:spcPts val="0"/>
              </a:spcAft>
            </a:pPr>
            <a:endParaRPr lang="en-US" sz="1600" dirty="0" smtClean="0">
              <a:solidFill>
                <a:schemeClr val="bg2">
                  <a:lumMod val="10000"/>
                </a:schemeClr>
              </a:solidFill>
            </a:endParaRPr>
          </a:p>
          <a:p>
            <a:pPr lvl="0">
              <a:lnSpc>
                <a:spcPct val="100000"/>
              </a:lnSpc>
              <a:spcAft>
                <a:spcPts val="0"/>
              </a:spcAft>
              <a:buSzPct val="160000"/>
              <a:buFont typeface="Wingdings" pitchFamily="2" charset="2"/>
              <a:buChar char="§"/>
            </a:pPr>
            <a:r>
              <a:rPr lang="en-US" sz="1600" dirty="0" smtClean="0">
                <a:solidFill>
                  <a:schemeClr val="bg2">
                    <a:lumMod val="10000"/>
                  </a:schemeClr>
                </a:solidFill>
              </a:rPr>
              <a:t>Sign off and approval of the data analysis outcome</a:t>
            </a:r>
          </a:p>
          <a:p>
            <a:pPr lvl="0">
              <a:lnSpc>
                <a:spcPct val="100000"/>
              </a:lnSpc>
              <a:spcAft>
                <a:spcPts val="0"/>
              </a:spcAft>
              <a:buSzPct val="160000"/>
              <a:buFont typeface="Wingdings" pitchFamily="2" charset="2"/>
              <a:buChar char="§"/>
            </a:pPr>
            <a:r>
              <a:rPr lang="en-US" sz="1600" dirty="0" smtClean="0">
                <a:solidFill>
                  <a:schemeClr val="bg2">
                    <a:lumMod val="10000"/>
                  </a:schemeClr>
                </a:solidFill>
              </a:rPr>
              <a:t>Approval on Project Team constitution based on Data analysis outcome</a:t>
            </a:r>
          </a:p>
          <a:p>
            <a:pPr lvl="0">
              <a:lnSpc>
                <a:spcPct val="100000"/>
              </a:lnSpc>
              <a:spcAft>
                <a:spcPts val="0"/>
              </a:spcAft>
              <a:buSzPct val="160000"/>
              <a:buFont typeface="Wingdings" pitchFamily="2" charset="2"/>
              <a:buChar char="§"/>
            </a:pPr>
            <a:r>
              <a:rPr lang="en-US" sz="1600" dirty="0" smtClean="0">
                <a:solidFill>
                  <a:schemeClr val="bg2">
                    <a:lumMod val="10000"/>
                  </a:schemeClr>
                </a:solidFill>
              </a:rPr>
              <a:t>Approval to drive the 2 projects through the Lean project maturation funnel based on data analysis outcome and the schedule</a:t>
            </a:r>
          </a:p>
          <a:p>
            <a:pPr marL="0" lvl="1" indent="0">
              <a:lnSpc>
                <a:spcPct val="100000"/>
              </a:lnSpc>
              <a:spcAft>
                <a:spcPts val="0"/>
              </a:spcAft>
              <a:buSzPct val="160000"/>
              <a:buFont typeface="Wingdings" pitchFamily="2" charset="2"/>
              <a:buChar char="§"/>
            </a:pPr>
            <a:r>
              <a:rPr lang="en-US" sz="1600" dirty="0" smtClean="0">
                <a:solidFill>
                  <a:schemeClr val="bg2">
                    <a:lumMod val="10000"/>
                  </a:schemeClr>
                </a:solidFill>
              </a:rPr>
              <a:t>Agreed to include the Project delivery accountability in the GPAs of the persons nominated as PMs and Project Team members</a:t>
            </a:r>
            <a:endParaRPr lang="en-US" sz="1600" dirty="0">
              <a:solidFill>
                <a:schemeClr val="bg2">
                  <a:lumMod val="10000"/>
                </a:schemeClr>
              </a:solidFill>
            </a:endParaRPr>
          </a:p>
        </p:txBody>
      </p:sp>
      <p:sp>
        <p:nvSpPr>
          <p:cNvPr id="5" name="Rectangle 4"/>
          <p:cNvSpPr/>
          <p:nvPr/>
        </p:nvSpPr>
        <p:spPr>
          <a:xfrm>
            <a:off x="457200" y="1524000"/>
            <a:ext cx="6324600" cy="1077218"/>
          </a:xfrm>
          <a:prstGeom prst="rect">
            <a:avLst/>
          </a:prstGeom>
        </p:spPr>
        <p:txBody>
          <a:bodyPr wrap="square">
            <a:spAutoFit/>
          </a:bodyPr>
          <a:lstStyle/>
          <a:p>
            <a:r>
              <a:rPr lang="en-US" sz="1600" dirty="0" smtClean="0">
                <a:solidFill>
                  <a:schemeClr val="bg2">
                    <a:lumMod val="10000"/>
                  </a:schemeClr>
                </a:solidFill>
              </a:rPr>
              <a:t>Janzen, Jurgen  - Pipeline Asset Manager</a:t>
            </a:r>
          </a:p>
          <a:p>
            <a:r>
              <a:rPr lang="en-US" sz="1600" dirty="0" smtClean="0">
                <a:solidFill>
                  <a:schemeClr val="bg2">
                    <a:lumMod val="10000"/>
                  </a:schemeClr>
                </a:solidFill>
              </a:rPr>
              <a:t>Aganmwonyi, Agans  - GM Security</a:t>
            </a:r>
          </a:p>
          <a:p>
            <a:r>
              <a:rPr lang="en-US" sz="1600" dirty="0" smtClean="0">
                <a:solidFill>
                  <a:schemeClr val="bg2">
                    <a:lumMod val="10000"/>
                  </a:schemeClr>
                </a:solidFill>
              </a:rPr>
              <a:t>Amadi, Amadi -  HSE Manager</a:t>
            </a:r>
          </a:p>
          <a:p>
            <a:r>
              <a:rPr lang="en-US" sz="1600" dirty="0" smtClean="0">
                <a:solidFill>
                  <a:schemeClr val="bg2">
                    <a:lumMod val="10000"/>
                  </a:schemeClr>
                </a:solidFill>
              </a:rPr>
              <a:t>Mogbolu, Henry  - Corporate Logistics Manager</a:t>
            </a:r>
            <a:endParaRPr lang="en-US" sz="1600" dirty="0">
              <a:solidFill>
                <a:schemeClr val="bg2">
                  <a:lumMod val="10000"/>
                </a:schemeClr>
              </a:solidFill>
            </a:endParaRPr>
          </a:p>
        </p:txBody>
      </p:sp>
      <p:sp>
        <p:nvSpPr>
          <p:cNvPr id="6" name="TextBox 5"/>
          <p:cNvSpPr txBox="1"/>
          <p:nvPr/>
        </p:nvSpPr>
        <p:spPr>
          <a:xfrm>
            <a:off x="609600" y="1066800"/>
            <a:ext cx="3505200" cy="304800"/>
          </a:xfrm>
          <a:prstGeom prst="rect">
            <a:avLst/>
          </a:prstGeom>
          <a:noFill/>
        </p:spPr>
        <p:txBody>
          <a:bodyPr wrap="none" lIns="0" tIns="0" rIns="0" bIns="0" rtlCol="0">
            <a:noAutofit/>
          </a:bodyPr>
          <a:lstStyle/>
          <a:p>
            <a:pPr marL="177800" indent="-177800">
              <a:lnSpc>
                <a:spcPct val="113000"/>
              </a:lnSpc>
              <a:spcAft>
                <a:spcPts val="60"/>
              </a:spcAft>
            </a:pPr>
            <a:r>
              <a:rPr lang="en-US" sz="2400" b="1" dirty="0" smtClean="0">
                <a:solidFill>
                  <a:schemeClr val="bg2">
                    <a:lumMod val="10000"/>
                  </a:schemeClr>
                </a:solidFill>
              </a:rPr>
              <a:t>Governance</a:t>
            </a:r>
            <a:endParaRPr lang="en-US" b="1" dirty="0" smtClean="0">
              <a:solidFill>
                <a:schemeClr val="bg2">
                  <a:lumMod val="10000"/>
                </a:schemeClr>
              </a:solidFill>
            </a:endParaRPr>
          </a:p>
        </p:txBody>
      </p:sp>
      <p:sp>
        <p:nvSpPr>
          <p:cNvPr id="7" name="TextBox 6"/>
          <p:cNvSpPr txBox="1"/>
          <p:nvPr/>
        </p:nvSpPr>
        <p:spPr>
          <a:xfrm>
            <a:off x="457200" y="2895600"/>
            <a:ext cx="3505200" cy="304800"/>
          </a:xfrm>
          <a:prstGeom prst="rect">
            <a:avLst/>
          </a:prstGeom>
          <a:noFill/>
        </p:spPr>
        <p:txBody>
          <a:bodyPr wrap="none" lIns="0" tIns="0" rIns="0" bIns="0" rtlCol="0">
            <a:noAutofit/>
          </a:bodyPr>
          <a:lstStyle/>
          <a:p>
            <a:pPr marL="177800" indent="-177800">
              <a:lnSpc>
                <a:spcPct val="113000"/>
              </a:lnSpc>
              <a:spcAft>
                <a:spcPts val="60"/>
              </a:spcAft>
            </a:pPr>
            <a:r>
              <a:rPr lang="en-US" sz="2400" b="1" dirty="0" smtClean="0">
                <a:solidFill>
                  <a:schemeClr val="bg2">
                    <a:lumMod val="10000"/>
                  </a:schemeClr>
                </a:solidFill>
              </a:rPr>
              <a:t>Approvals &amp; Sign offs (already received)</a:t>
            </a:r>
            <a:endParaRPr lang="en-US" b="1" dirty="0" smtClean="0">
              <a:solidFill>
                <a:schemeClr val="bg2">
                  <a:lumMod val="10000"/>
                </a:schemeClr>
              </a:solidFill>
            </a:endParaRPr>
          </a:p>
        </p:txBody>
      </p:sp>
      <p:sp>
        <p:nvSpPr>
          <p:cNvPr id="8" name="Slide Number Placeholder 7"/>
          <p:cNvSpPr>
            <a:spLocks noGrp="1"/>
          </p:cNvSpPr>
          <p:nvPr>
            <p:ph type="sldNum" sz="quarter" idx="4"/>
          </p:nvPr>
        </p:nvSpPr>
        <p:spPr/>
        <p:txBody>
          <a:bodyPr/>
          <a:lstStyle/>
          <a:p>
            <a:fld id="{D32BAE6A-B452-4007-8177-56DD051636F9}" type="slidenum">
              <a:rPr lang="en-GB" smtClean="0"/>
              <a:pPr/>
              <a:t>16</a:t>
            </a:fld>
            <a:endParaRPr lang="en-GB" dirty="0"/>
          </a:p>
        </p:txBody>
      </p:sp>
    </p:spTree>
    <p:extLst>
      <p:ext uri="{BB962C8B-B14F-4D97-AF65-F5344CB8AC3E}">
        <p14:creationId xmlns:p14="http://schemas.microsoft.com/office/powerpoint/2010/main" val="20735046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KAIZEN EVENT ATTENDANCE</a:t>
            </a:r>
            <a:endParaRPr lang="en-GB" dirty="0"/>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90DB3342-4D24-4495-827F-DB0B6B2DC23B}" type="slidenum">
              <a:rPr lang="en-US" smtClean="0">
                <a:solidFill>
                  <a:srgbClr val="CCCCCC"/>
                </a:solidFill>
              </a:rPr>
              <a:pPr fontAlgn="base">
                <a:spcBef>
                  <a:spcPct val="0"/>
                </a:spcBef>
                <a:spcAft>
                  <a:spcPct val="0"/>
                </a:spcAft>
                <a:defRPr/>
              </a:pPr>
              <a:t>2</a:t>
            </a:fld>
            <a:endParaRPr lang="en-US" dirty="0">
              <a:solidFill>
                <a:srgbClr val="CCCCCC"/>
              </a:solidFill>
            </a:endParaRPr>
          </a:p>
        </p:txBody>
      </p:sp>
      <p:sp>
        <p:nvSpPr>
          <p:cNvPr id="4" name="TextBox 3"/>
          <p:cNvSpPr txBox="1"/>
          <p:nvPr/>
        </p:nvSpPr>
        <p:spPr>
          <a:xfrm>
            <a:off x="539552" y="1196752"/>
            <a:ext cx="914400" cy="914400"/>
          </a:xfrm>
          <a:prstGeom prst="rect">
            <a:avLst/>
          </a:prstGeom>
          <a:noFill/>
        </p:spPr>
        <p:txBody>
          <a:bodyPr wrap="none" lIns="0" tIns="0" rIns="0" bIns="0" rtlCol="0">
            <a:noAutofit/>
          </a:bodyPr>
          <a:lstStyle/>
          <a:p>
            <a:pPr marL="177800" indent="-177800">
              <a:lnSpc>
                <a:spcPct val="113000"/>
              </a:lnSpc>
              <a:spcAft>
                <a:spcPts val="60"/>
              </a:spcAft>
              <a:buFont typeface="Wingdings"/>
              <a:buChar char="n"/>
            </a:pPr>
            <a:endParaRPr lang="en-GB"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2062459752"/>
              </p:ext>
            </p:extLst>
          </p:nvPr>
        </p:nvGraphicFramePr>
        <p:xfrm>
          <a:off x="548283" y="764704"/>
          <a:ext cx="7391672" cy="5947974"/>
        </p:xfrm>
        <a:graphic>
          <a:graphicData uri="http://schemas.openxmlformats.org/drawingml/2006/table">
            <a:tbl>
              <a:tblPr firstRow="1" bandRow="1">
                <a:tableStyleId>{5C22544A-7EE6-4342-B048-85BDC9FD1C3A}</a:tableStyleId>
              </a:tblPr>
              <a:tblGrid>
                <a:gridCol w="559034"/>
                <a:gridCol w="3416319"/>
                <a:gridCol w="3416319"/>
              </a:tblGrid>
              <a:tr h="366393">
                <a:tc>
                  <a:txBody>
                    <a:bodyPr/>
                    <a:lstStyle/>
                    <a:p>
                      <a:r>
                        <a:rPr lang="en-GB" sz="1400" dirty="0" smtClean="0">
                          <a:solidFill>
                            <a:schemeClr val="tx1">
                              <a:lumMod val="50000"/>
                            </a:schemeClr>
                          </a:solidFill>
                        </a:rPr>
                        <a:t>S/N </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Name</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Function</a:t>
                      </a:r>
                      <a:endParaRPr lang="en-GB" sz="1400" dirty="0">
                        <a:solidFill>
                          <a:schemeClr val="tx1">
                            <a:lumMod val="50000"/>
                          </a:schemeClr>
                        </a:solidFill>
                      </a:endParaRPr>
                    </a:p>
                  </a:txBody>
                  <a:tcPr/>
                </a:tc>
              </a:tr>
              <a:tr h="366393">
                <a:tc>
                  <a:txBody>
                    <a:bodyPr/>
                    <a:lstStyle/>
                    <a:p>
                      <a:r>
                        <a:rPr lang="en-GB" sz="1400" dirty="0" smtClean="0">
                          <a:solidFill>
                            <a:schemeClr val="tx1">
                              <a:lumMod val="50000"/>
                            </a:schemeClr>
                          </a:solidFill>
                        </a:rPr>
                        <a:t>1</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lumMod val="50000"/>
                            </a:schemeClr>
                          </a:solidFill>
                        </a:rPr>
                        <a:t>Asen,</a:t>
                      </a:r>
                      <a:r>
                        <a:rPr lang="en-GB" sz="1400" baseline="0" dirty="0" smtClean="0">
                          <a:solidFill>
                            <a:schemeClr val="tx1">
                              <a:lumMod val="50000"/>
                            </a:schemeClr>
                          </a:solidFill>
                        </a:rPr>
                        <a:t> Solomon</a:t>
                      </a:r>
                      <a:endParaRPr lang="en-GB" sz="1400" dirty="0" smtClean="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Security Operations</a:t>
                      </a:r>
                    </a:p>
                  </a:txBody>
                  <a:tcPr/>
                </a:tc>
              </a:tr>
              <a:tr h="301145">
                <a:tc>
                  <a:txBody>
                    <a:bodyPr/>
                    <a:lstStyle/>
                    <a:p>
                      <a:r>
                        <a:rPr lang="en-GB" sz="1400" dirty="0" smtClean="0">
                          <a:solidFill>
                            <a:schemeClr val="tx1">
                              <a:lumMod val="50000"/>
                            </a:schemeClr>
                          </a:solidFill>
                        </a:rPr>
                        <a:t>2</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lumMod val="50000"/>
                            </a:schemeClr>
                          </a:solidFill>
                        </a:rPr>
                        <a:t>Ujah,</a:t>
                      </a:r>
                      <a:r>
                        <a:rPr lang="en-GB" sz="1400" baseline="0" dirty="0" smtClean="0">
                          <a:solidFill>
                            <a:schemeClr val="tx1">
                              <a:lumMod val="50000"/>
                            </a:schemeClr>
                          </a:solidFill>
                        </a:rPr>
                        <a:t> Cletus</a:t>
                      </a:r>
                      <a:endParaRPr lang="en-GB" sz="1400" dirty="0" smtClean="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Pipelines Operations</a:t>
                      </a:r>
                    </a:p>
                  </a:txBody>
                  <a:tcPr/>
                </a:tc>
              </a:tr>
              <a:tr h="366393">
                <a:tc>
                  <a:txBody>
                    <a:bodyPr/>
                    <a:lstStyle/>
                    <a:p>
                      <a:r>
                        <a:rPr lang="en-GB" sz="1400" dirty="0" smtClean="0">
                          <a:solidFill>
                            <a:schemeClr val="tx1">
                              <a:lumMod val="50000"/>
                            </a:schemeClr>
                          </a:solidFill>
                        </a:rPr>
                        <a:t>3</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tx1">
                              <a:lumMod val="50000"/>
                            </a:schemeClr>
                          </a:solidFill>
                        </a:rPr>
                        <a:t>Erewa, Johnson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Pipelines Security</a:t>
                      </a:r>
                    </a:p>
                  </a:txBody>
                  <a:tcPr/>
                </a:tc>
              </a:tr>
              <a:tr h="366393">
                <a:tc>
                  <a:txBody>
                    <a:bodyPr/>
                    <a:lstStyle/>
                    <a:p>
                      <a:r>
                        <a:rPr lang="en-GB" sz="1400" dirty="0" smtClean="0">
                          <a:solidFill>
                            <a:schemeClr val="tx1">
                              <a:lumMod val="50000"/>
                            </a:schemeClr>
                          </a:solidFill>
                        </a:rPr>
                        <a:t>4</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Soluade, Michael</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Marine Logistics</a:t>
                      </a:r>
                      <a:endParaRPr lang="en-GB" sz="1400" dirty="0">
                        <a:solidFill>
                          <a:schemeClr val="bg2">
                            <a:lumMod val="10000"/>
                          </a:schemeClr>
                        </a:solidFill>
                      </a:endParaRPr>
                    </a:p>
                  </a:txBody>
                  <a:tcPr/>
                </a:tc>
              </a:tr>
              <a:tr h="366393">
                <a:tc>
                  <a:txBody>
                    <a:bodyPr/>
                    <a:lstStyle/>
                    <a:p>
                      <a:r>
                        <a:rPr lang="en-GB" sz="1400" dirty="0" smtClean="0">
                          <a:solidFill>
                            <a:schemeClr val="tx1">
                              <a:lumMod val="50000"/>
                            </a:schemeClr>
                          </a:solidFill>
                        </a:rPr>
                        <a:t>5</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Eneawaji, Owo</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Pipelines Operations</a:t>
                      </a:r>
                    </a:p>
                  </a:txBody>
                  <a:tcPr/>
                </a:tc>
              </a:tr>
              <a:tr h="366393">
                <a:tc>
                  <a:txBody>
                    <a:bodyPr/>
                    <a:lstStyle/>
                    <a:p>
                      <a:r>
                        <a:rPr lang="en-GB" sz="1400" dirty="0" smtClean="0">
                          <a:solidFill>
                            <a:schemeClr val="tx1">
                              <a:lumMod val="50000"/>
                            </a:schemeClr>
                          </a:solidFill>
                        </a:rPr>
                        <a:t>6</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Bisiriyu, Sunkanmi</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Pipelines,</a:t>
                      </a:r>
                      <a:r>
                        <a:rPr lang="en-GB" sz="1400" baseline="0" dirty="0" smtClean="0">
                          <a:solidFill>
                            <a:schemeClr val="bg2">
                              <a:lumMod val="10000"/>
                            </a:schemeClr>
                          </a:solidFill>
                        </a:rPr>
                        <a:t> Oil Spill Response</a:t>
                      </a:r>
                      <a:endParaRPr lang="en-GB" sz="1400" dirty="0">
                        <a:solidFill>
                          <a:schemeClr val="bg2">
                            <a:lumMod val="10000"/>
                          </a:schemeClr>
                        </a:solidFill>
                      </a:endParaRPr>
                    </a:p>
                  </a:txBody>
                  <a:tcPr/>
                </a:tc>
              </a:tr>
              <a:tr h="366393">
                <a:tc>
                  <a:txBody>
                    <a:bodyPr/>
                    <a:lstStyle/>
                    <a:p>
                      <a:r>
                        <a:rPr lang="en-GB" sz="1400" dirty="0" smtClean="0">
                          <a:solidFill>
                            <a:schemeClr val="tx1">
                              <a:lumMod val="50000"/>
                            </a:schemeClr>
                          </a:solidFill>
                        </a:rPr>
                        <a:t>7</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Omoruyi,</a:t>
                      </a:r>
                      <a:r>
                        <a:rPr lang="en-GB" sz="1400" baseline="0" dirty="0" smtClean="0">
                          <a:solidFill>
                            <a:schemeClr val="tx1">
                              <a:lumMod val="50000"/>
                            </a:schemeClr>
                          </a:solidFill>
                        </a:rPr>
                        <a:t> Iyare</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Pipelines Maintenance</a:t>
                      </a:r>
                      <a:endParaRPr lang="en-GB" sz="1400" dirty="0">
                        <a:solidFill>
                          <a:schemeClr val="bg2">
                            <a:lumMod val="10000"/>
                          </a:schemeClr>
                        </a:solidFill>
                      </a:endParaRPr>
                    </a:p>
                  </a:txBody>
                  <a:tcPr/>
                </a:tc>
              </a:tr>
              <a:tr h="366393">
                <a:tc>
                  <a:txBody>
                    <a:bodyPr/>
                    <a:lstStyle/>
                    <a:p>
                      <a:r>
                        <a:rPr lang="en-GB" sz="1400" dirty="0" smtClean="0">
                          <a:solidFill>
                            <a:schemeClr val="tx1">
                              <a:lumMod val="50000"/>
                            </a:schemeClr>
                          </a:solidFill>
                        </a:rPr>
                        <a:t>8</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Abani, Augustine</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Pipelines HSE</a:t>
                      </a:r>
                      <a:endParaRPr lang="en-GB" sz="1400" dirty="0">
                        <a:solidFill>
                          <a:schemeClr val="bg2">
                            <a:lumMod val="10000"/>
                          </a:schemeClr>
                        </a:solidFill>
                      </a:endParaRPr>
                    </a:p>
                  </a:txBody>
                  <a:tcPr/>
                </a:tc>
              </a:tr>
              <a:tr h="366393">
                <a:tc>
                  <a:txBody>
                    <a:bodyPr/>
                    <a:lstStyle/>
                    <a:p>
                      <a:r>
                        <a:rPr lang="en-GB" sz="1400" dirty="0" smtClean="0">
                          <a:solidFill>
                            <a:schemeClr val="tx1">
                              <a:lumMod val="50000"/>
                            </a:schemeClr>
                          </a:solidFill>
                        </a:rPr>
                        <a:t>9</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Jumbo, Chamberlain</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Pipelines Operations</a:t>
                      </a:r>
                    </a:p>
                  </a:txBody>
                  <a:tcPr/>
                </a:tc>
              </a:tr>
              <a:tr h="366393">
                <a:tc>
                  <a:txBody>
                    <a:bodyPr/>
                    <a:lstStyle/>
                    <a:p>
                      <a:r>
                        <a:rPr lang="en-GB" sz="1400" dirty="0" smtClean="0">
                          <a:solidFill>
                            <a:schemeClr val="tx1">
                              <a:lumMod val="50000"/>
                            </a:schemeClr>
                          </a:solidFill>
                        </a:rPr>
                        <a:t>10</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Ikpe,</a:t>
                      </a:r>
                      <a:r>
                        <a:rPr lang="en-GB" sz="1400" baseline="0" dirty="0" smtClean="0">
                          <a:solidFill>
                            <a:schemeClr val="tx1">
                              <a:lumMod val="50000"/>
                            </a:schemeClr>
                          </a:solidFill>
                        </a:rPr>
                        <a:t> Godwin</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Pipelines Operations</a:t>
                      </a:r>
                    </a:p>
                  </a:txBody>
                  <a:tcPr/>
                </a:tc>
              </a:tr>
              <a:tr h="301145">
                <a:tc>
                  <a:txBody>
                    <a:bodyPr/>
                    <a:lstStyle/>
                    <a:p>
                      <a:r>
                        <a:rPr lang="en-GB" sz="1400" dirty="0" smtClean="0">
                          <a:solidFill>
                            <a:schemeClr val="tx1">
                              <a:lumMod val="50000"/>
                            </a:schemeClr>
                          </a:solidFill>
                        </a:rPr>
                        <a:t>11</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Aminu,</a:t>
                      </a:r>
                      <a:r>
                        <a:rPr lang="en-GB" sz="1400" baseline="0" dirty="0" smtClean="0">
                          <a:solidFill>
                            <a:schemeClr val="tx1">
                              <a:lumMod val="50000"/>
                            </a:schemeClr>
                          </a:solidFill>
                        </a:rPr>
                        <a:t> Olasunmbo</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Marine</a:t>
                      </a:r>
                      <a:r>
                        <a:rPr lang="en-GB" sz="1400" baseline="0" dirty="0" smtClean="0">
                          <a:solidFill>
                            <a:schemeClr val="bg2">
                              <a:lumMod val="10000"/>
                            </a:schemeClr>
                          </a:solidFill>
                        </a:rPr>
                        <a:t> Logistics</a:t>
                      </a:r>
                      <a:endParaRPr lang="en-GB" sz="1400" dirty="0">
                        <a:solidFill>
                          <a:schemeClr val="bg2">
                            <a:lumMod val="10000"/>
                          </a:schemeClr>
                        </a:solidFill>
                      </a:endParaRPr>
                    </a:p>
                  </a:txBody>
                  <a:tcPr/>
                </a:tc>
              </a:tr>
              <a:tr h="301145">
                <a:tc>
                  <a:txBody>
                    <a:bodyPr/>
                    <a:lstStyle/>
                    <a:p>
                      <a:r>
                        <a:rPr lang="en-GB" sz="1400" dirty="0" smtClean="0">
                          <a:solidFill>
                            <a:schemeClr val="tx1">
                              <a:lumMod val="50000"/>
                            </a:schemeClr>
                          </a:solidFill>
                        </a:rPr>
                        <a:t>12</a:t>
                      </a:r>
                      <a:endParaRPr lang="en-GB" sz="1400" dirty="0">
                        <a:solidFill>
                          <a:schemeClr val="tx1">
                            <a:lumMod val="50000"/>
                          </a:schemeClr>
                        </a:solidFill>
                      </a:endParaRPr>
                    </a:p>
                  </a:txBody>
                  <a:tcPr/>
                </a:tc>
                <a:tc>
                  <a:txBody>
                    <a:bodyPr/>
                    <a:lstStyle/>
                    <a:p>
                      <a:r>
                        <a:rPr lang="en-GB" sz="1400" dirty="0" err="1" smtClean="0">
                          <a:solidFill>
                            <a:schemeClr val="tx1">
                              <a:lumMod val="50000"/>
                            </a:schemeClr>
                          </a:solidFill>
                        </a:rPr>
                        <a:t>Ugada</a:t>
                      </a:r>
                      <a:r>
                        <a:rPr lang="en-GB" sz="1400" dirty="0" smtClean="0">
                          <a:solidFill>
                            <a:schemeClr val="tx1">
                              <a:lumMod val="50000"/>
                            </a:schemeClr>
                          </a:solidFill>
                        </a:rPr>
                        <a:t>,</a:t>
                      </a:r>
                      <a:r>
                        <a:rPr lang="en-GB" sz="1400" baseline="0" dirty="0" smtClean="0">
                          <a:solidFill>
                            <a:schemeClr val="tx1">
                              <a:lumMod val="50000"/>
                            </a:schemeClr>
                          </a:solidFill>
                        </a:rPr>
                        <a:t> Christopher</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Pipelines Operations</a:t>
                      </a:r>
                    </a:p>
                  </a:txBody>
                  <a:tcPr/>
                </a:tc>
              </a:tr>
              <a:tr h="366393">
                <a:tc>
                  <a:txBody>
                    <a:bodyPr/>
                    <a:lstStyle/>
                    <a:p>
                      <a:r>
                        <a:rPr lang="en-GB" sz="1400" dirty="0" smtClean="0">
                          <a:solidFill>
                            <a:schemeClr val="tx1">
                              <a:lumMod val="50000"/>
                            </a:schemeClr>
                          </a:solidFill>
                        </a:rPr>
                        <a:t>13</a:t>
                      </a:r>
                      <a:endParaRPr lang="en-GB" sz="1400" dirty="0">
                        <a:solidFill>
                          <a:schemeClr val="tx1">
                            <a:lumMod val="50000"/>
                          </a:schemeClr>
                        </a:solidFill>
                      </a:endParaRPr>
                    </a:p>
                  </a:txBody>
                  <a:tcPr/>
                </a:tc>
                <a:tc>
                  <a:txBody>
                    <a:bodyPr/>
                    <a:lstStyle/>
                    <a:p>
                      <a:r>
                        <a:rPr lang="en-GB" sz="1400" dirty="0" err="1" smtClean="0">
                          <a:solidFill>
                            <a:schemeClr val="tx1">
                              <a:lumMod val="50000"/>
                            </a:schemeClr>
                          </a:solidFill>
                        </a:rPr>
                        <a:t>Emefiena</a:t>
                      </a:r>
                      <a:r>
                        <a:rPr lang="en-GB" sz="1400" dirty="0" smtClean="0">
                          <a:solidFill>
                            <a:schemeClr val="tx1">
                              <a:lumMod val="50000"/>
                            </a:schemeClr>
                          </a:solidFill>
                        </a:rPr>
                        <a:t>, Ngozi</a:t>
                      </a:r>
                      <a:endParaRPr lang="en-GB" sz="1400" dirty="0">
                        <a:solidFill>
                          <a:schemeClr val="tx1">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solidFill>
                            <a:schemeClr val="bg2">
                              <a:lumMod val="10000"/>
                            </a:schemeClr>
                          </a:solidFill>
                        </a:rPr>
                        <a:t>Pipelines Operations</a:t>
                      </a:r>
                    </a:p>
                  </a:txBody>
                  <a:tcPr/>
                </a:tc>
              </a:tr>
              <a:tr h="301145">
                <a:tc>
                  <a:txBody>
                    <a:bodyPr/>
                    <a:lstStyle/>
                    <a:p>
                      <a:r>
                        <a:rPr lang="en-GB" sz="1400" dirty="0" smtClean="0">
                          <a:solidFill>
                            <a:schemeClr val="tx1">
                              <a:lumMod val="50000"/>
                            </a:schemeClr>
                          </a:solidFill>
                        </a:rPr>
                        <a:t>14</a:t>
                      </a:r>
                      <a:endParaRPr lang="en-GB" sz="1400" dirty="0">
                        <a:solidFill>
                          <a:schemeClr val="tx1">
                            <a:lumMod val="50000"/>
                          </a:schemeClr>
                        </a:solidFill>
                      </a:endParaRPr>
                    </a:p>
                  </a:txBody>
                  <a:tcPr/>
                </a:tc>
                <a:tc>
                  <a:txBody>
                    <a:bodyPr/>
                    <a:lstStyle/>
                    <a:p>
                      <a:r>
                        <a:rPr lang="en-GB" sz="1400" dirty="0" err="1" smtClean="0">
                          <a:solidFill>
                            <a:schemeClr val="tx1">
                              <a:lumMod val="50000"/>
                            </a:schemeClr>
                          </a:solidFill>
                        </a:rPr>
                        <a:t>Bassey</a:t>
                      </a:r>
                      <a:r>
                        <a:rPr lang="en-GB" sz="1400" dirty="0" smtClean="0">
                          <a:solidFill>
                            <a:schemeClr val="tx1">
                              <a:lumMod val="50000"/>
                            </a:schemeClr>
                          </a:solidFill>
                        </a:rPr>
                        <a:t>,</a:t>
                      </a:r>
                      <a:r>
                        <a:rPr lang="en-GB" sz="1400" baseline="0" dirty="0" smtClean="0">
                          <a:solidFill>
                            <a:schemeClr val="tx1">
                              <a:lumMod val="50000"/>
                            </a:schemeClr>
                          </a:solidFill>
                        </a:rPr>
                        <a:t> </a:t>
                      </a:r>
                      <a:r>
                        <a:rPr lang="en-GB" sz="1400" baseline="0" dirty="0" err="1" smtClean="0">
                          <a:solidFill>
                            <a:schemeClr val="tx1">
                              <a:lumMod val="50000"/>
                            </a:schemeClr>
                          </a:solidFill>
                        </a:rPr>
                        <a:t>Runyi</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Pipelines</a:t>
                      </a:r>
                      <a:r>
                        <a:rPr lang="en-GB" sz="1400" baseline="0" dirty="0" smtClean="0">
                          <a:solidFill>
                            <a:schemeClr val="bg2">
                              <a:lumMod val="10000"/>
                            </a:schemeClr>
                          </a:solidFill>
                        </a:rPr>
                        <a:t> HSE</a:t>
                      </a:r>
                      <a:endParaRPr lang="en-GB" sz="1400" dirty="0">
                        <a:solidFill>
                          <a:schemeClr val="bg2">
                            <a:lumMod val="10000"/>
                          </a:schemeClr>
                        </a:solidFill>
                      </a:endParaRPr>
                    </a:p>
                  </a:txBody>
                  <a:tcPr/>
                </a:tc>
              </a:tr>
              <a:tr h="332058">
                <a:tc>
                  <a:txBody>
                    <a:bodyPr/>
                    <a:lstStyle/>
                    <a:p>
                      <a:r>
                        <a:rPr lang="en-GB" sz="1400" dirty="0" smtClean="0">
                          <a:solidFill>
                            <a:schemeClr val="tx1">
                              <a:lumMod val="50000"/>
                            </a:schemeClr>
                          </a:solidFill>
                        </a:rPr>
                        <a:t>15</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Bisike-Ojiako,</a:t>
                      </a:r>
                      <a:r>
                        <a:rPr lang="en-GB" sz="1400" baseline="0" dirty="0" smtClean="0">
                          <a:solidFill>
                            <a:schemeClr val="tx1">
                              <a:lumMod val="50000"/>
                            </a:schemeClr>
                          </a:solidFill>
                        </a:rPr>
                        <a:t> Chucks</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Continuous Improvement</a:t>
                      </a:r>
                      <a:endParaRPr lang="en-GB" sz="1400" dirty="0">
                        <a:solidFill>
                          <a:schemeClr val="bg2">
                            <a:lumMod val="10000"/>
                          </a:schemeClr>
                        </a:solidFill>
                      </a:endParaRPr>
                    </a:p>
                  </a:txBody>
                  <a:tcPr/>
                </a:tc>
              </a:tr>
              <a:tr h="366393">
                <a:tc>
                  <a:txBody>
                    <a:bodyPr/>
                    <a:lstStyle/>
                    <a:p>
                      <a:r>
                        <a:rPr lang="en-GB" sz="1400" dirty="0" smtClean="0">
                          <a:solidFill>
                            <a:schemeClr val="tx1">
                              <a:lumMod val="50000"/>
                            </a:schemeClr>
                          </a:solidFill>
                        </a:rPr>
                        <a:t>16</a:t>
                      </a:r>
                      <a:endParaRPr lang="en-GB" sz="1400" dirty="0">
                        <a:solidFill>
                          <a:schemeClr val="tx1">
                            <a:lumMod val="50000"/>
                          </a:schemeClr>
                        </a:solidFill>
                      </a:endParaRPr>
                    </a:p>
                  </a:txBody>
                  <a:tcPr/>
                </a:tc>
                <a:tc>
                  <a:txBody>
                    <a:bodyPr/>
                    <a:lstStyle/>
                    <a:p>
                      <a:r>
                        <a:rPr lang="en-GB" sz="1400" dirty="0" smtClean="0">
                          <a:solidFill>
                            <a:schemeClr val="tx1">
                              <a:lumMod val="50000"/>
                            </a:schemeClr>
                          </a:solidFill>
                        </a:rPr>
                        <a:t>Esangbedo, Gregory</a:t>
                      </a:r>
                      <a:endParaRPr lang="en-GB" sz="1400" dirty="0">
                        <a:solidFill>
                          <a:schemeClr val="tx1">
                            <a:lumMod val="50000"/>
                          </a:schemeClr>
                        </a:solidFill>
                      </a:endParaRPr>
                    </a:p>
                  </a:txBody>
                  <a:tcPr/>
                </a:tc>
                <a:tc>
                  <a:txBody>
                    <a:bodyPr/>
                    <a:lstStyle/>
                    <a:p>
                      <a:r>
                        <a:rPr lang="en-GB" sz="1400" dirty="0" smtClean="0">
                          <a:solidFill>
                            <a:schemeClr val="bg2">
                              <a:lumMod val="10000"/>
                            </a:schemeClr>
                          </a:solidFill>
                        </a:rPr>
                        <a:t>Continuous Improvement</a:t>
                      </a:r>
                      <a:endParaRPr lang="en-GB" sz="1400"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val="9826650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036496" cy="741600"/>
          </a:xfrm>
        </p:spPr>
        <p:txBody>
          <a:bodyPr/>
          <a:lstStyle/>
          <a:p>
            <a:r>
              <a:rPr lang="en-GB" sz="2200" dirty="0" smtClean="0"/>
              <a:t>PIPELINE REPAIR PROCESS IMPROVEMENT – PTW/SECURITY CLEARANCE </a:t>
            </a:r>
            <a:endParaRPr lang="en-US" sz="2200" dirty="0"/>
          </a:p>
        </p:txBody>
      </p:sp>
      <p:graphicFrame>
        <p:nvGraphicFramePr>
          <p:cNvPr id="5" name="Group 111"/>
          <p:cNvGraphicFramePr>
            <a:graphicFrameLocks noGrp="1"/>
          </p:cNvGraphicFramePr>
          <p:nvPr>
            <p:extLst>
              <p:ext uri="{D42A27DB-BD31-4B8C-83A1-F6EECF244321}">
                <p14:modId xmlns:p14="http://schemas.microsoft.com/office/powerpoint/2010/main" val="3811651038"/>
              </p:ext>
            </p:extLst>
          </p:nvPr>
        </p:nvGraphicFramePr>
        <p:xfrm>
          <a:off x="35496" y="695572"/>
          <a:ext cx="9108505" cy="6357488"/>
        </p:xfrm>
        <a:graphic>
          <a:graphicData uri="http://schemas.openxmlformats.org/drawingml/2006/table">
            <a:tbl>
              <a:tblPr/>
              <a:tblGrid>
                <a:gridCol w="2944643"/>
                <a:gridCol w="2953487"/>
                <a:gridCol w="3210375"/>
              </a:tblGrid>
              <a:tr h="324301">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Business 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Scope</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Critical Success Factors/Initiative Categorization</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609868">
                <a:tc>
                  <a:txBody>
                    <a:bodyPr/>
                    <a:lstStyle/>
                    <a:p>
                      <a:pPr marL="0" marR="0" lvl="0" indent="0" algn="l" defTabSz="914400" rtl="0" eaLnBrk="1" fontAlgn="base" latinLnBrk="0" hangingPunct="1">
                        <a:lnSpc>
                          <a:spcPct val="100000"/>
                        </a:lnSpc>
                        <a:spcBef>
                          <a:spcPct val="50000"/>
                        </a:spcBef>
                        <a:spcAft>
                          <a:spcPct val="30000"/>
                        </a:spcAft>
                        <a:buClrTx/>
                        <a:buSzTx/>
                        <a:buFontTx/>
                        <a:buNone/>
                        <a:tabLst/>
                        <a:defRPr/>
                      </a:pPr>
                      <a:r>
                        <a:rPr lang="en-GB" sz="900" baseline="0" dirty="0" smtClean="0">
                          <a:solidFill>
                            <a:schemeClr val="tx1">
                              <a:lumMod val="50000"/>
                            </a:schemeClr>
                          </a:solidFill>
                          <a:latin typeface="+mj-lt"/>
                          <a:cs typeface="Arial" pitchFamily="34" charset="0"/>
                        </a:rPr>
                        <a:t>It currently </a:t>
                      </a:r>
                      <a:r>
                        <a:rPr lang="en-GB" sz="900" kern="1200" baseline="0" dirty="0" smtClean="0">
                          <a:solidFill>
                            <a:schemeClr val="tx1">
                              <a:lumMod val="50000"/>
                            </a:schemeClr>
                          </a:solidFill>
                          <a:latin typeface="+mj-lt"/>
                          <a:ea typeface="+mn-ea"/>
                          <a:cs typeface="Arial" pitchFamily="34" charset="0"/>
                        </a:rPr>
                        <a:t>takes over 6 working days t</a:t>
                      </a:r>
                      <a:r>
                        <a:rPr lang="en-GB" sz="900" baseline="0" dirty="0" smtClean="0">
                          <a:solidFill>
                            <a:schemeClr val="tx1">
                              <a:lumMod val="50000"/>
                            </a:schemeClr>
                          </a:solidFill>
                          <a:latin typeface="+mj-lt"/>
                          <a:cs typeface="Arial" pitchFamily="34" charset="0"/>
                        </a:rPr>
                        <a:t>o carry out the various activities involved in the Permit-to-Work and security clearance  process for emergency pipeline repairs irrespective of the type of repair or location in question. This is significantly longer than the period it takes to achieve similarly important activities in the overall pipeline repair process such as containment, JIV Preparation and FTO collection. This affects the  overall efficiency of the delivery of pipeline repair services with attendant cost implications to Shell’s operations arising from deferments and </a:t>
                      </a:r>
                      <a:r>
                        <a:rPr lang="en-GB" sz="900" kern="1200" baseline="0" dirty="0" smtClean="0">
                          <a:solidFill>
                            <a:schemeClr val="tx1">
                              <a:lumMod val="50000"/>
                            </a:schemeClr>
                          </a:solidFill>
                          <a:latin typeface="+mj-lt"/>
                          <a:ea typeface="+mn-ea"/>
                          <a:cs typeface="Arial" pitchFamily="34" charset="0"/>
                        </a:rPr>
                        <a:t>contravention of the Shell Corporate guidelines and the statutory requirement for containing oil spills</a:t>
                      </a:r>
                      <a:endParaRPr lang="en-US" sz="900" kern="1200" baseline="0" dirty="0" smtClean="0">
                        <a:solidFill>
                          <a:schemeClr val="tx1">
                            <a:lumMod val="50000"/>
                          </a:schemeClr>
                        </a:solidFill>
                        <a:latin typeface="+mj-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The review of activities involved in processing PTW/Security clearance having regard to HSE requirements</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Shorter duration for achieving PTW/Security clearance flowing seamlessly into site mobilization/execution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Alternatively simultaneous performance of some of the PTW/Security clearance activities with other activities thus eliminating current timeframe</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Seamless and fast delivery of the overall pipeline repair activities</a:t>
                      </a:r>
                      <a:endParaRPr lang="en-US" sz="900" kern="1200" dirty="0" smtClean="0">
                        <a:solidFill>
                          <a:schemeClr val="tx1">
                            <a:lumMod val="50000"/>
                          </a:schemeClr>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360040">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Objectives</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Deliverables/Timeline</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Key FTE Requirement</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224136">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To reduce the current time frame for performing PTW and security clearance activities by at least 80% to meet Shell’s corporate guidelines by Q1, 2015 and ensure full compliance with statutory requirements by Q4 2015</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Explore the possibility of carrying out these (or some of these) activities simultaneously with other activities thereby eliminating or significantly reducing the requisite timeframe</a:t>
                      </a:r>
                      <a:endParaRPr lang="en-US" sz="900" kern="1200" dirty="0" smtClean="0">
                        <a:solidFill>
                          <a:schemeClr val="tx1">
                            <a:lumMod val="50000"/>
                          </a:schemeClr>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A reviewed shortened PTW/Security Clearance Process (Q4, 2014)</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Earlier commencement of Site Mobilization/JIV Execution activities (Q4 2014)</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Standard Operating Procedure setting out the new activities/timelines for carrying out PTW/Security clearance  (Q4 2015)</a:t>
                      </a:r>
                      <a:endParaRPr lang="en-US" sz="900" kern="1200" dirty="0" smtClean="0">
                        <a:solidFill>
                          <a:schemeClr val="tx1">
                            <a:lumMod val="50000"/>
                          </a:schemeClr>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chemeClr val="tx1">
                              <a:lumMod val="50000"/>
                            </a:schemeClr>
                          </a:solidFill>
                          <a:latin typeface="+mn-lt"/>
                          <a:ea typeface="+mn-ea"/>
                          <a:cs typeface="Arial" pitchFamily="34" charset="0"/>
                        </a:rPr>
                        <a:t>1</a:t>
                      </a:r>
                      <a:r>
                        <a:rPr lang="en-US" sz="900" kern="1200" baseline="0" dirty="0" smtClean="0">
                          <a:solidFill>
                            <a:schemeClr val="tx1">
                              <a:lumMod val="50000"/>
                            </a:schemeClr>
                          </a:solidFill>
                          <a:latin typeface="+mn-lt"/>
                          <a:ea typeface="+mn-ea"/>
                          <a:cs typeface="Arial" pitchFamily="34" charset="0"/>
                        </a:rPr>
                        <a:t> Lean Coach: (4 months)</a:t>
                      </a:r>
                    </a:p>
                    <a:p>
                      <a:pPr marL="95250" indent="-95250" eaLnBrk="0" hangingPunct="0">
                        <a:lnSpc>
                          <a:spcPct val="90000"/>
                        </a:lnSpc>
                        <a:spcBef>
                          <a:spcPct val="30000"/>
                        </a:spcBef>
                        <a:buSzPct val="100000"/>
                        <a:buFontTx/>
                        <a:buNone/>
                      </a:pPr>
                      <a:endParaRPr lang="en-GB" sz="900" kern="1200" dirty="0" smtClean="0">
                        <a:solidFill>
                          <a:schemeClr val="tx1">
                            <a:lumMod val="50000"/>
                          </a:schemeClr>
                        </a:solidFill>
                        <a:latin typeface="+mn-lt"/>
                        <a:ea typeface="+mn-ea"/>
                        <a:cs typeface="Arial" pitchFamily="34" charset="0"/>
                      </a:endParaRPr>
                    </a:p>
                    <a:p>
                      <a:pPr marL="95250" indent="-95250" eaLnBrk="0" hangingPunct="0">
                        <a:lnSpc>
                          <a:spcPct val="90000"/>
                        </a:lnSpc>
                        <a:spcBef>
                          <a:spcPct val="30000"/>
                        </a:spcBef>
                        <a:buSzPct val="100000"/>
                        <a:buFontTx/>
                        <a:buChar char="•"/>
                      </a:pPr>
                      <a:r>
                        <a:rPr lang="en-US" sz="900" kern="1200" baseline="0" dirty="0" smtClean="0">
                          <a:solidFill>
                            <a:schemeClr val="tx1">
                              <a:lumMod val="50000"/>
                            </a:schemeClr>
                          </a:solidFill>
                          <a:latin typeface="+mn-lt"/>
                          <a:ea typeface="+mn-ea"/>
                          <a:cs typeface="Arial" pitchFamily="34" charset="0"/>
                        </a:rPr>
                        <a:t>1 Project Manager: 4hrs/week  (9 months)</a:t>
                      </a:r>
                    </a:p>
                    <a:p>
                      <a:pPr marL="95250" indent="-95250" eaLnBrk="0" hangingPunct="0">
                        <a:lnSpc>
                          <a:spcPct val="90000"/>
                        </a:lnSpc>
                        <a:spcBef>
                          <a:spcPct val="30000"/>
                        </a:spcBef>
                        <a:buSzPct val="100000"/>
                        <a:buFontTx/>
                        <a:buChar char="•"/>
                      </a:pPr>
                      <a:endParaRPr lang="en-GB" sz="900" kern="1200" baseline="0" dirty="0" smtClean="0">
                        <a:solidFill>
                          <a:schemeClr val="tx1">
                            <a:lumMod val="50000"/>
                          </a:schemeClr>
                        </a:solidFill>
                        <a:latin typeface="+mn-lt"/>
                        <a:ea typeface="+mn-ea"/>
                        <a:cs typeface="Arial" pitchFamily="34" charset="0"/>
                      </a:endParaRPr>
                    </a:p>
                    <a:p>
                      <a:pPr marL="95250" indent="-95250" eaLnBrk="0" hangingPunct="0">
                        <a:lnSpc>
                          <a:spcPct val="90000"/>
                        </a:lnSpc>
                        <a:spcBef>
                          <a:spcPct val="30000"/>
                        </a:spcBef>
                        <a:buSzPct val="100000"/>
                        <a:buFontTx/>
                        <a:buChar char="•"/>
                      </a:pPr>
                      <a:r>
                        <a:rPr lang="en-GB" sz="900" kern="1200" baseline="0" dirty="0" smtClean="0">
                          <a:solidFill>
                            <a:schemeClr val="tx1">
                              <a:lumMod val="50000"/>
                            </a:schemeClr>
                          </a:solidFill>
                          <a:latin typeface="+mn-lt"/>
                          <a:ea typeface="+mn-ea"/>
                          <a:cs typeface="Arial" pitchFamily="34" charset="0"/>
                        </a:rPr>
                        <a:t>Other Team members: As required by the PM during the  entire duration of the project</a:t>
                      </a:r>
                      <a:endParaRPr lang="en-US" sz="900" kern="1200" baseline="0" dirty="0" smtClean="0">
                        <a:solidFill>
                          <a:schemeClr val="tx1">
                            <a:lumMod val="50000"/>
                          </a:schemeClr>
                        </a:solidFill>
                        <a:latin typeface="+mn-lt"/>
                        <a:ea typeface="+mn-ea"/>
                        <a:cs typeface="Arial" pitchFamily="34" charset="0"/>
                      </a:endParaRPr>
                    </a:p>
                    <a:p>
                      <a:pPr marL="95250" indent="-95250" eaLnBrk="0" hangingPunct="0">
                        <a:lnSpc>
                          <a:spcPct val="90000"/>
                        </a:lnSpc>
                        <a:spcBef>
                          <a:spcPct val="30000"/>
                        </a:spcBef>
                        <a:buSzPct val="100000"/>
                        <a:buFontTx/>
                        <a:buNone/>
                      </a:pPr>
                      <a:endParaRPr lang="en-US" sz="90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278933">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The Team</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Benefits</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Measures</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257987">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Sponsor: Jurgen Janzen</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Project Manager: </a:t>
                      </a:r>
                      <a:r>
                        <a:rPr lang="en-GB" sz="900" kern="1200" dirty="0" err="1" smtClean="0">
                          <a:solidFill>
                            <a:schemeClr val="tx1">
                              <a:lumMod val="50000"/>
                            </a:schemeClr>
                          </a:solidFill>
                          <a:latin typeface="+mn-lt"/>
                          <a:ea typeface="+mn-ea"/>
                          <a:cs typeface="Arial" pitchFamily="34" charset="0"/>
                        </a:rPr>
                        <a:t>Asen</a:t>
                      </a:r>
                      <a:r>
                        <a:rPr lang="en-GB" sz="900" kern="1200" dirty="0" smtClean="0">
                          <a:solidFill>
                            <a:schemeClr val="tx1">
                              <a:lumMod val="50000"/>
                            </a:schemeClr>
                          </a:solidFill>
                          <a:latin typeface="+mn-lt"/>
                          <a:ea typeface="+mn-ea"/>
                          <a:cs typeface="Arial" pitchFamily="34" charset="0"/>
                        </a:rPr>
                        <a:t> Solomon</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Project Team members:  Aisabokhale Tony,  Erewa Johnson,  Chikere Blaise,  Owo Eneawaji</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Lean Coach: Bisike-Ojiako,</a:t>
                      </a:r>
                      <a:r>
                        <a:rPr lang="en-GB" sz="900" kern="1200" baseline="0" dirty="0" smtClean="0">
                          <a:solidFill>
                            <a:schemeClr val="tx1">
                              <a:lumMod val="50000"/>
                            </a:schemeClr>
                          </a:solidFill>
                          <a:latin typeface="+mn-lt"/>
                          <a:ea typeface="+mn-ea"/>
                          <a:cs typeface="Arial" pitchFamily="34" charset="0"/>
                        </a:rPr>
                        <a:t> Chucks</a:t>
                      </a:r>
                      <a:endParaRPr lang="en-GB" sz="900" kern="1200" dirty="0" smtClean="0">
                        <a:solidFill>
                          <a:schemeClr val="tx1">
                            <a:lumMod val="50000"/>
                          </a:schemeClr>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Reduction in cycle time for delivering pipeline repair activities with attendant improvement in uptake of dependant activities such as oil production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Reduced loss of income arising from deferments attributable to defective pipelines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Man hours savings from less time spent on pipeline repair activities; deployment for more value added activities </a:t>
                      </a:r>
                    </a:p>
                    <a:p>
                      <a:pPr marL="95250" marR="0" indent="-95250" algn="l" defTabSz="914400" rtl="0" eaLnBrk="0" fontAlgn="auto" latinLnBrk="0" hangingPunct="0">
                        <a:lnSpc>
                          <a:spcPct val="90000"/>
                        </a:lnSpc>
                        <a:spcBef>
                          <a:spcPct val="30000"/>
                        </a:spcBef>
                        <a:spcAft>
                          <a:spcPts val="0"/>
                        </a:spcAft>
                        <a:buClrTx/>
                        <a:buSzPct val="100000"/>
                        <a:buFont typeface="Arial" pitchFamily="34" charset="0"/>
                        <a:buChar char="•"/>
                        <a:tabLst/>
                        <a:defRPr/>
                      </a:pPr>
                      <a:endParaRPr lang="en-US" sz="9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chemeClr val="tx1">
                              <a:lumMod val="50000"/>
                            </a:schemeClr>
                          </a:solidFill>
                          <a:latin typeface="+mn-lt"/>
                          <a:ea typeface="+mn-ea"/>
                          <a:cs typeface="Arial" pitchFamily="34" charset="0"/>
                        </a:rPr>
                        <a:t>Time reduction</a:t>
                      </a:r>
                      <a:r>
                        <a:rPr lang="en-US" sz="900" kern="1200" baseline="0" dirty="0" smtClean="0">
                          <a:solidFill>
                            <a:schemeClr val="tx1">
                              <a:lumMod val="50000"/>
                            </a:schemeClr>
                          </a:solidFill>
                          <a:latin typeface="+mn-lt"/>
                          <a:ea typeface="+mn-ea"/>
                          <a:cs typeface="Arial" pitchFamily="34" charset="0"/>
                        </a:rPr>
                        <a:t> </a:t>
                      </a:r>
                      <a:r>
                        <a:rPr lang="en-US" sz="900" kern="1200" dirty="0" smtClean="0">
                          <a:solidFill>
                            <a:schemeClr val="tx1">
                              <a:lumMod val="50000"/>
                            </a:schemeClr>
                          </a:solidFill>
                          <a:latin typeface="+mn-lt"/>
                          <a:ea typeface="+mn-ea"/>
                          <a:cs typeface="Arial" pitchFamily="34" charset="0"/>
                        </a:rPr>
                        <a:t>in PTW/Security Clearance process</a:t>
                      </a:r>
                      <a:r>
                        <a:rPr lang="en-US" sz="900" kern="1200" baseline="0" dirty="0" smtClean="0">
                          <a:solidFill>
                            <a:schemeClr val="tx1">
                              <a:lumMod val="50000"/>
                            </a:schemeClr>
                          </a:solidFill>
                          <a:latin typeface="+mn-lt"/>
                          <a:ea typeface="+mn-ea"/>
                          <a:cs typeface="Arial" pitchFamily="34" charset="0"/>
                        </a:rPr>
                        <a:t> and generally the overall pipeline repairs process as against current timeline</a:t>
                      </a:r>
                    </a:p>
                    <a:p>
                      <a:pPr marL="95250" indent="-95250" eaLnBrk="0" hangingPunct="0">
                        <a:lnSpc>
                          <a:spcPct val="90000"/>
                        </a:lnSpc>
                        <a:spcBef>
                          <a:spcPct val="30000"/>
                        </a:spcBef>
                        <a:buSzPct val="100000"/>
                        <a:buFontTx/>
                        <a:buChar char="•"/>
                      </a:pPr>
                      <a:r>
                        <a:rPr lang="en-GB" sz="900" kern="1200" baseline="0" dirty="0" smtClean="0">
                          <a:solidFill>
                            <a:schemeClr val="tx1">
                              <a:lumMod val="50000"/>
                            </a:schemeClr>
                          </a:solidFill>
                          <a:latin typeface="+mn-lt"/>
                          <a:ea typeface="+mn-ea"/>
                          <a:cs typeface="Arial" pitchFamily="34" charset="0"/>
                        </a:rPr>
                        <a:t>Overall reduction in deferments attributable to delays in pipeline repair</a:t>
                      </a:r>
                      <a:endParaRPr lang="en-US" sz="900" kern="1200" baseline="0" dirty="0" smtClean="0">
                        <a:solidFill>
                          <a:schemeClr val="tx1">
                            <a:lumMod val="50000"/>
                          </a:schemeClr>
                        </a:solidFill>
                        <a:latin typeface="+mn-lt"/>
                        <a:ea typeface="+mn-ea"/>
                        <a:cs typeface="Arial" pitchFamily="34" charset="0"/>
                      </a:endParaRPr>
                    </a:p>
                    <a:p>
                      <a:pPr marL="95250" indent="-95250" algn="l" defTabSz="914400" rtl="0" eaLnBrk="0" latinLnBrk="0" hangingPunct="0">
                        <a:lnSpc>
                          <a:spcPct val="90000"/>
                        </a:lnSpc>
                        <a:spcBef>
                          <a:spcPct val="30000"/>
                        </a:spcBef>
                        <a:spcAft>
                          <a:spcPts val="60"/>
                        </a:spcAft>
                        <a:buSzPct val="100000"/>
                        <a:buFontTx/>
                        <a:buChar char="•"/>
                      </a:pPr>
                      <a:r>
                        <a:rPr lang="en-GB" sz="900" kern="1200" baseline="0" dirty="0" smtClean="0">
                          <a:solidFill>
                            <a:schemeClr val="tx1">
                              <a:lumMod val="50000"/>
                            </a:schemeClr>
                          </a:solidFill>
                          <a:latin typeface="+mn-lt"/>
                          <a:ea typeface="+mn-ea"/>
                          <a:cs typeface="Arial" pitchFamily="34" charset="0"/>
                        </a:rPr>
                        <a:t>Reduced stress level on staff (assessment via questionnaires and expended man-hours)</a:t>
                      </a:r>
                    </a:p>
                    <a:p>
                      <a:pPr marL="95250" indent="-95250" algn="l" defTabSz="914400" rtl="0" eaLnBrk="0" latinLnBrk="0" hangingPunct="0">
                        <a:lnSpc>
                          <a:spcPct val="90000"/>
                        </a:lnSpc>
                        <a:spcBef>
                          <a:spcPct val="30000"/>
                        </a:spcBef>
                        <a:spcAft>
                          <a:spcPts val="60"/>
                        </a:spcAft>
                        <a:buSzPct val="100000"/>
                        <a:buFontTx/>
                        <a:buChar char="•"/>
                      </a:pPr>
                      <a:r>
                        <a:rPr lang="en-GB" sz="900" kern="1200" baseline="0" dirty="0" smtClean="0">
                          <a:solidFill>
                            <a:schemeClr val="tx1">
                              <a:lumMod val="50000"/>
                            </a:schemeClr>
                          </a:solidFill>
                          <a:latin typeface="+mn-lt"/>
                          <a:ea typeface="+mn-ea"/>
                          <a:cs typeface="Arial" pitchFamily="34" charset="0"/>
                        </a:rPr>
                        <a:t>Reduced frequency of prioritization for multiple sites (support teams, GSA, Government Regulators &amp; Contractors)</a:t>
                      </a:r>
                    </a:p>
                    <a:p>
                      <a:pPr marL="95250" indent="-95250" algn="l" defTabSz="914400" rtl="0" eaLnBrk="0" latinLnBrk="0" hangingPunct="0">
                        <a:lnSpc>
                          <a:spcPct val="90000"/>
                        </a:lnSpc>
                        <a:spcBef>
                          <a:spcPct val="30000"/>
                        </a:spcBef>
                        <a:spcAft>
                          <a:spcPts val="60"/>
                        </a:spcAft>
                        <a:buSzPct val="100000"/>
                        <a:buFontTx/>
                        <a:buChar char="•"/>
                      </a:pPr>
                      <a:r>
                        <a:rPr lang="en-GB" sz="900" kern="1200" baseline="0" dirty="0" smtClean="0">
                          <a:solidFill>
                            <a:schemeClr val="tx1">
                              <a:lumMod val="50000"/>
                            </a:schemeClr>
                          </a:solidFill>
                          <a:latin typeface="+mn-lt"/>
                          <a:ea typeface="+mn-ea"/>
                          <a:cs typeface="Arial" pitchFamily="34" charset="0"/>
                        </a:rPr>
                        <a:t>Documentation approvals done within one business day (8 hours)</a:t>
                      </a:r>
                    </a:p>
                    <a:p>
                      <a:pPr marL="95250" indent="-95250" algn="l" defTabSz="914400" rtl="0" eaLnBrk="0" latinLnBrk="0" hangingPunct="0">
                        <a:lnSpc>
                          <a:spcPct val="90000"/>
                        </a:lnSpc>
                        <a:spcBef>
                          <a:spcPct val="30000"/>
                        </a:spcBef>
                        <a:spcAft>
                          <a:spcPts val="60"/>
                        </a:spcAft>
                        <a:buSzPct val="100000"/>
                        <a:buFontTx/>
                        <a:buChar char="•"/>
                      </a:pPr>
                      <a:r>
                        <a:rPr lang="en-GB" sz="900" kern="1200" baseline="0" dirty="0" smtClean="0">
                          <a:solidFill>
                            <a:schemeClr val="tx1">
                              <a:lumMod val="50000"/>
                            </a:schemeClr>
                          </a:solidFill>
                          <a:latin typeface="+mn-lt"/>
                          <a:ea typeface="+mn-ea"/>
                          <a:cs typeface="Arial" pitchFamily="34" charset="0"/>
                        </a:rPr>
                        <a:t>Reduced volume of documents, approvals and document rework</a:t>
                      </a:r>
                    </a:p>
                    <a:p>
                      <a:pPr marL="95250" indent="-95250" eaLnBrk="0" hangingPunct="0">
                        <a:lnSpc>
                          <a:spcPct val="90000"/>
                        </a:lnSpc>
                        <a:spcBef>
                          <a:spcPct val="30000"/>
                        </a:spcBef>
                        <a:buSzPct val="100000"/>
                        <a:buFontTx/>
                        <a:buNone/>
                      </a:pPr>
                      <a:endParaRPr lang="en-US" sz="8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2965924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001000" cy="741600"/>
          </a:xfrm>
        </p:spPr>
        <p:txBody>
          <a:bodyPr/>
          <a:lstStyle/>
          <a:p>
            <a:r>
              <a:rPr lang="en-GB" sz="2000" dirty="0" smtClean="0"/>
              <a:t>PIPELINE REPAIR PROCESS IMPROVEMENT - SITE MOBILIZATION/JIV EXECUTION </a:t>
            </a:r>
            <a:endParaRPr lang="en-US" sz="2000" dirty="0"/>
          </a:p>
        </p:txBody>
      </p:sp>
      <p:graphicFrame>
        <p:nvGraphicFramePr>
          <p:cNvPr id="5" name="Group 111"/>
          <p:cNvGraphicFramePr>
            <a:graphicFrameLocks noGrp="1"/>
          </p:cNvGraphicFramePr>
          <p:nvPr>
            <p:extLst>
              <p:ext uri="{D42A27DB-BD31-4B8C-83A1-F6EECF244321}">
                <p14:modId xmlns:p14="http://schemas.microsoft.com/office/powerpoint/2010/main" val="426124204"/>
              </p:ext>
            </p:extLst>
          </p:nvPr>
        </p:nvGraphicFramePr>
        <p:xfrm>
          <a:off x="179512" y="695572"/>
          <a:ext cx="8784976" cy="5930267"/>
        </p:xfrm>
        <a:graphic>
          <a:graphicData uri="http://schemas.openxmlformats.org/drawingml/2006/table">
            <a:tbl>
              <a:tblPr/>
              <a:tblGrid>
                <a:gridCol w="2840051"/>
                <a:gridCol w="2848581"/>
                <a:gridCol w="3096344"/>
              </a:tblGrid>
              <a:tr h="541534">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Business Case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Scope</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pitchFamily="34" charset="0"/>
                        </a:rPr>
                        <a:t>Critical Success Factors/Initiative Categorization</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833481">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baseline="0" dirty="0" smtClean="0">
                          <a:solidFill>
                            <a:schemeClr val="bg2">
                              <a:lumMod val="10000"/>
                            </a:schemeClr>
                          </a:solidFill>
                          <a:latin typeface="+mj-lt"/>
                          <a:cs typeface="Arial" pitchFamily="34" charset="0"/>
                        </a:rPr>
                        <a:t>Mobilization to site and JIV execution to perform pipeline repair activities currently takes between </a:t>
                      </a:r>
                      <a:r>
                        <a:rPr lang="en-GB" sz="900" kern="1200" baseline="0" dirty="0" smtClean="0">
                          <a:solidFill>
                            <a:schemeClr val="bg2">
                              <a:lumMod val="10000"/>
                            </a:schemeClr>
                          </a:solidFill>
                          <a:latin typeface="+mj-lt"/>
                          <a:ea typeface="+mn-ea"/>
                          <a:cs typeface="Arial" pitchFamily="34" charset="0"/>
                        </a:rPr>
                        <a:t>17 – 23 working days depending on the type of site. This, in addition to other delays experienced in various </a:t>
                      </a:r>
                      <a:r>
                        <a:rPr lang="en-GB" sz="900" baseline="0" dirty="0" smtClean="0">
                          <a:solidFill>
                            <a:schemeClr val="bg2">
                              <a:lumMod val="10000"/>
                            </a:schemeClr>
                          </a:solidFill>
                          <a:latin typeface="+mj-lt"/>
                          <a:cs typeface="Arial" pitchFamily="34" charset="0"/>
                        </a:rPr>
                        <a:t>other aspects of the repair process increases the overall duration for carrying out pipeline repairs. This affects the efficiency of the delivery of pipeline repair services with attendant loss of income to the Company arising from production deferments </a:t>
                      </a:r>
                      <a:r>
                        <a:rPr lang="en-GB" sz="900" kern="1200" baseline="0" dirty="0" smtClean="0">
                          <a:solidFill>
                            <a:schemeClr val="tx1">
                              <a:lumMod val="50000"/>
                            </a:schemeClr>
                          </a:solidFill>
                          <a:latin typeface="+mn-lt"/>
                          <a:ea typeface="+mn-ea"/>
                          <a:cs typeface="Arial" pitchFamily="34" charset="0"/>
                        </a:rPr>
                        <a:t>and </a:t>
                      </a:r>
                      <a:r>
                        <a:rPr lang="en-GB" sz="900" kern="1200" dirty="0" smtClean="0">
                          <a:solidFill>
                            <a:schemeClr val="tx1">
                              <a:lumMod val="50000"/>
                            </a:schemeClr>
                          </a:solidFill>
                          <a:latin typeface="+mn-lt"/>
                          <a:ea typeface="+mn-ea"/>
                          <a:cs typeface="Arial" pitchFamily="34" charset="0"/>
                        </a:rPr>
                        <a:t>contravention of the Shell Corporate guidelines and the statutory requirement for containing oil spills</a:t>
                      </a:r>
                      <a:endParaRPr lang="en-US" sz="900" kern="1200" dirty="0" smtClean="0">
                        <a:solidFill>
                          <a:schemeClr val="tx1">
                            <a:lumMod val="50000"/>
                          </a:schemeClr>
                        </a:solidFill>
                        <a:latin typeface="+mn-lt"/>
                        <a:ea typeface="+mn-ea"/>
                        <a:cs typeface="Arial" pitchFamily="34" charset="0"/>
                      </a:endParaRPr>
                    </a:p>
                    <a:p>
                      <a:pPr marL="0" marR="0" lvl="0" indent="0" algn="l" defTabSz="914400" rtl="0" eaLnBrk="1" fontAlgn="base" latinLnBrk="0" hangingPunct="1">
                        <a:lnSpc>
                          <a:spcPct val="100000"/>
                        </a:lnSpc>
                        <a:spcBef>
                          <a:spcPct val="50000"/>
                        </a:spcBef>
                        <a:spcAft>
                          <a:spcPct val="30000"/>
                        </a:spcAft>
                        <a:buClrTx/>
                        <a:buSzTx/>
                        <a:buFontTx/>
                        <a:buNone/>
                        <a:tabLst/>
                        <a:defRPr/>
                      </a:pPr>
                      <a:endParaRPr lang="en-US" sz="900" baseline="0" dirty="0" smtClean="0">
                        <a:solidFill>
                          <a:schemeClr val="bg2">
                            <a:lumMod val="10000"/>
                          </a:schemeClr>
                        </a:solidFill>
                        <a:latin typeface="+mj-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The review of activities involved in site mobilization and</a:t>
                      </a:r>
                      <a:r>
                        <a:rPr lang="en-GB" sz="900" kern="1200" baseline="0" dirty="0" smtClean="0">
                          <a:solidFill>
                            <a:schemeClr val="bg2">
                              <a:lumMod val="10000"/>
                            </a:schemeClr>
                          </a:solidFill>
                          <a:latin typeface="+mn-lt"/>
                          <a:ea typeface="+mn-ea"/>
                          <a:cs typeface="Arial" pitchFamily="34" charset="0"/>
                        </a:rPr>
                        <a:t> JIV execution</a:t>
                      </a:r>
                      <a:endParaRPr lang="en-GB" sz="900" kern="1200" dirty="0" smtClean="0">
                        <a:solidFill>
                          <a:schemeClr val="bg2">
                            <a:lumMod val="10000"/>
                          </a:schemeClr>
                        </a:solidFill>
                        <a:latin typeface="+mn-lt"/>
                        <a:ea typeface="+mn-ea"/>
                        <a:cs typeface="Arial" pitchFamily="34" charset="0"/>
                      </a:endParaRP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Activities from the PTW/Security Clearance process that constitute inputs into the mobilization/JIV</a:t>
                      </a:r>
                      <a:r>
                        <a:rPr lang="en-GB" sz="900" kern="1200" baseline="0" dirty="0" smtClean="0">
                          <a:solidFill>
                            <a:schemeClr val="bg2">
                              <a:lumMod val="10000"/>
                            </a:schemeClr>
                          </a:solidFill>
                          <a:latin typeface="+mn-lt"/>
                          <a:ea typeface="+mn-ea"/>
                          <a:cs typeface="Arial" pitchFamily="34" charset="0"/>
                        </a:rPr>
                        <a:t> execution process</a:t>
                      </a:r>
                      <a:endParaRPr lang="en-GB" sz="900" kern="1200" dirty="0" smtClean="0">
                        <a:solidFill>
                          <a:schemeClr val="bg2">
                            <a:lumMod val="10000"/>
                          </a:schemeClr>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Shorter duration for achieving site</a:t>
                      </a:r>
                      <a:r>
                        <a:rPr lang="en-GB" sz="900" kern="1200" baseline="0" dirty="0" smtClean="0">
                          <a:solidFill>
                            <a:schemeClr val="bg2">
                              <a:lumMod val="10000"/>
                            </a:schemeClr>
                          </a:solidFill>
                          <a:latin typeface="+mn-lt"/>
                          <a:ea typeface="+mn-ea"/>
                          <a:cs typeface="Arial" pitchFamily="34" charset="0"/>
                        </a:rPr>
                        <a:t> mobilization/JIV execution activities</a:t>
                      </a:r>
                      <a:r>
                        <a:rPr lang="en-GB" sz="900" kern="1200" dirty="0" smtClean="0">
                          <a:solidFill>
                            <a:schemeClr val="bg2">
                              <a:lumMod val="10000"/>
                            </a:schemeClr>
                          </a:solidFill>
                          <a:latin typeface="+mn-lt"/>
                          <a:ea typeface="+mn-ea"/>
                          <a:cs typeface="Arial" pitchFamily="34" charset="0"/>
                        </a:rPr>
                        <a:t> flowing seamlessly into Site execution/closeout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Seamless and fast delivery of the overall pipeline repair activities</a:t>
                      </a:r>
                      <a:endParaRPr lang="en-US" sz="900" kern="1200" dirty="0" smtClean="0">
                        <a:solidFill>
                          <a:schemeClr val="bg2">
                            <a:lumMod val="10000"/>
                          </a:schemeClr>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410050">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Objectives</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Deliverables/Timeline</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base" latinLnBrk="0" hangingPunct="0">
                        <a:lnSpc>
                          <a:spcPct val="90000"/>
                        </a:lnSpc>
                        <a:spcBef>
                          <a:spcPct val="0"/>
                        </a:spcBef>
                        <a:spcAft>
                          <a:spcPct val="30000"/>
                        </a:spcAft>
                        <a:buClrTx/>
                        <a:buSzTx/>
                        <a:buFontTx/>
                        <a:buNone/>
                        <a:tabLst/>
                      </a:pPr>
                      <a:r>
                        <a:rPr kumimoji="0" lang="en-GB" sz="1400" b="1" i="0" u="none" strike="noStrike" kern="1200" cap="none" normalizeH="0" baseline="0" dirty="0" smtClean="0">
                          <a:ln>
                            <a:noFill/>
                          </a:ln>
                          <a:solidFill>
                            <a:srgbClr val="000099"/>
                          </a:solidFill>
                          <a:effectLst/>
                          <a:latin typeface="+mj-lt"/>
                          <a:ea typeface="+mn-ea"/>
                          <a:cs typeface="Arial" pitchFamily="34" charset="0"/>
                        </a:rPr>
                        <a:t>Key FTE Requirement</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100491">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To reduce the current time frame for site mobilization and JIV execution by at least 80% to meet Shell’s corporate guidelines by Q1, 2015 and ensure full compliance with statutory requirements by Q4 2015</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tx1">
                              <a:lumMod val="50000"/>
                            </a:schemeClr>
                          </a:solidFill>
                          <a:latin typeface="+mn-lt"/>
                          <a:ea typeface="+mn-ea"/>
                          <a:cs typeface="Arial" pitchFamily="34" charset="0"/>
                        </a:rPr>
                        <a:t>Explore the possibility of carrying out these (or some of these) activities simultaneously with other activities thereby eliminating or significantly reducing the requisite timeframe</a:t>
                      </a:r>
                      <a:endParaRPr lang="en-US" sz="900" kern="1200" dirty="0" smtClean="0">
                        <a:solidFill>
                          <a:schemeClr val="tx1">
                            <a:lumMod val="50000"/>
                          </a:schemeClr>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A shortened Mobilization to site/JIV execution Process (Q4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Earlier commencement of Site execution/closeout activities (Q4 2014)</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Standard Operating Procedure setting out the new activities/timelines for carrying out mobilization to site/JIV Execution activities  (Q4 2015)</a:t>
                      </a:r>
                      <a:endParaRPr lang="en-US" sz="900" kern="1200" dirty="0" smtClean="0">
                        <a:solidFill>
                          <a:schemeClr val="bg2">
                            <a:lumMod val="10000"/>
                          </a:schemeClr>
                        </a:solidFill>
                        <a:latin typeface="+mn-lt"/>
                        <a:ea typeface="+mn-ea"/>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chemeClr val="bg2">
                              <a:lumMod val="10000"/>
                            </a:schemeClr>
                          </a:solidFill>
                          <a:latin typeface="+mn-lt"/>
                          <a:ea typeface="+mn-ea"/>
                          <a:cs typeface="Arial" pitchFamily="34" charset="0"/>
                        </a:rPr>
                        <a:t>1</a:t>
                      </a:r>
                      <a:r>
                        <a:rPr lang="en-US" sz="900" kern="1200" baseline="0" dirty="0" smtClean="0">
                          <a:solidFill>
                            <a:schemeClr val="bg2">
                              <a:lumMod val="10000"/>
                            </a:schemeClr>
                          </a:solidFill>
                          <a:latin typeface="+mn-lt"/>
                          <a:ea typeface="+mn-ea"/>
                          <a:cs typeface="Arial" pitchFamily="34" charset="0"/>
                        </a:rPr>
                        <a:t> Lean Coach: (4 months)</a:t>
                      </a:r>
                    </a:p>
                    <a:p>
                      <a:pPr marL="95250" indent="-95250" eaLnBrk="0" hangingPunct="0">
                        <a:lnSpc>
                          <a:spcPct val="90000"/>
                        </a:lnSpc>
                        <a:spcBef>
                          <a:spcPct val="30000"/>
                        </a:spcBef>
                        <a:buSzPct val="100000"/>
                        <a:buFontTx/>
                        <a:buChar char="•"/>
                      </a:pPr>
                      <a:r>
                        <a:rPr lang="en-US" sz="900" kern="1200" baseline="0" dirty="0" smtClean="0">
                          <a:solidFill>
                            <a:schemeClr val="bg2">
                              <a:lumMod val="10000"/>
                            </a:schemeClr>
                          </a:solidFill>
                          <a:latin typeface="+mn-lt"/>
                          <a:ea typeface="+mn-ea"/>
                          <a:cs typeface="Arial" pitchFamily="34" charset="0"/>
                        </a:rPr>
                        <a:t>1 Project Manager: 4hrs/week  (9 months)</a:t>
                      </a:r>
                    </a:p>
                    <a:p>
                      <a:pPr marL="95250" indent="-95250" eaLnBrk="0" hangingPunct="0">
                        <a:lnSpc>
                          <a:spcPct val="90000"/>
                        </a:lnSpc>
                        <a:spcBef>
                          <a:spcPct val="30000"/>
                        </a:spcBef>
                        <a:buSzPct val="100000"/>
                        <a:buFontTx/>
                        <a:buChar char="•"/>
                      </a:pPr>
                      <a:r>
                        <a:rPr lang="en-GB" sz="900" kern="1200" baseline="0" dirty="0" smtClean="0">
                          <a:solidFill>
                            <a:schemeClr val="bg2">
                              <a:lumMod val="10000"/>
                            </a:schemeClr>
                          </a:solidFill>
                          <a:latin typeface="+mn-lt"/>
                          <a:ea typeface="+mn-ea"/>
                          <a:cs typeface="Arial" pitchFamily="34" charset="0"/>
                        </a:rPr>
                        <a:t>Other Team members: As required by the PM during the  entire duration of the project</a:t>
                      </a:r>
                      <a:endParaRPr lang="en-US" sz="900" kern="1200" baseline="0" dirty="0" smtClean="0">
                        <a:solidFill>
                          <a:schemeClr val="bg2">
                            <a:lumMod val="10000"/>
                          </a:schemeClr>
                        </a:solidFill>
                        <a:latin typeface="+mn-lt"/>
                        <a:ea typeface="+mn-ea"/>
                        <a:cs typeface="Arial" pitchFamily="34" charset="0"/>
                      </a:endParaRPr>
                    </a:p>
                    <a:p>
                      <a:pPr marL="95250" indent="-95250" eaLnBrk="0" hangingPunct="0">
                        <a:lnSpc>
                          <a:spcPct val="90000"/>
                        </a:lnSpc>
                        <a:spcBef>
                          <a:spcPct val="30000"/>
                        </a:spcBef>
                        <a:buSzPct val="100000"/>
                        <a:buFontTx/>
                        <a:buNone/>
                      </a:pPr>
                      <a:endParaRPr lang="en-US" sz="90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347138">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The Team</a:t>
                      </a: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Benefits</a:t>
                      </a: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30000"/>
                        </a:spcBef>
                        <a:spcAft>
                          <a:spcPct val="30000"/>
                        </a:spcAft>
                        <a:buClrTx/>
                        <a:buSzTx/>
                        <a:buFontTx/>
                        <a:buNone/>
                        <a:tabLst/>
                      </a:pPr>
                      <a:r>
                        <a:rPr kumimoji="0" lang="en-GB" sz="1400" b="1" i="0" u="none" strike="noStrike" cap="none" normalizeH="0" baseline="0" dirty="0" smtClean="0">
                          <a:ln>
                            <a:noFill/>
                          </a:ln>
                          <a:solidFill>
                            <a:srgbClr val="000099"/>
                          </a:solidFill>
                          <a:effectLst/>
                          <a:latin typeface="+mj-lt"/>
                          <a:cs typeface="Arial" charset="0"/>
                        </a:rPr>
                        <a:t>Measures</a:t>
                      </a: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00"/>
                    </a:solidFill>
                  </a:tcPr>
                </a:tc>
              </a:tr>
              <a:tr h="1592861">
                <a:tc>
                  <a:txBody>
                    <a:bodyPr/>
                    <a:lstStyle/>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Sponsor: Jurgen Janzen</a:t>
                      </a: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Project Manager: </a:t>
                      </a:r>
                      <a:r>
                        <a:rPr lang="en-GB" sz="900" kern="1200" dirty="0" err="1" smtClean="0">
                          <a:solidFill>
                            <a:schemeClr val="bg2">
                              <a:lumMod val="10000"/>
                            </a:schemeClr>
                          </a:solidFill>
                          <a:latin typeface="+mn-lt"/>
                          <a:ea typeface="+mn-ea"/>
                          <a:cs typeface="Arial" pitchFamily="34" charset="0"/>
                        </a:rPr>
                        <a:t>Babs</a:t>
                      </a:r>
                      <a:r>
                        <a:rPr lang="en-GB" sz="900" kern="1200" baseline="0" dirty="0" smtClean="0">
                          <a:solidFill>
                            <a:schemeClr val="bg2">
                              <a:lumMod val="10000"/>
                            </a:schemeClr>
                          </a:solidFill>
                          <a:latin typeface="+mn-lt"/>
                          <a:ea typeface="+mn-ea"/>
                          <a:cs typeface="Arial" pitchFamily="34" charset="0"/>
                        </a:rPr>
                        <a:t> Olayinka</a:t>
                      </a:r>
                      <a:endParaRPr lang="en-GB" sz="900" kern="1200" dirty="0" smtClean="0">
                        <a:solidFill>
                          <a:schemeClr val="bg2">
                            <a:lumMod val="10000"/>
                          </a:schemeClr>
                        </a:solidFill>
                        <a:latin typeface="+mn-lt"/>
                        <a:ea typeface="+mn-ea"/>
                        <a:cs typeface="Arial" pitchFamily="34" charset="0"/>
                      </a:endParaRP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Project Team members:  Anibasa Usman,  Ujah Cletus,  Evboifo</a:t>
                      </a:r>
                      <a:r>
                        <a:rPr lang="en-GB" sz="900" kern="1200" baseline="0" dirty="0" smtClean="0">
                          <a:solidFill>
                            <a:schemeClr val="bg2">
                              <a:lumMod val="10000"/>
                            </a:schemeClr>
                          </a:solidFill>
                          <a:latin typeface="+mn-lt"/>
                          <a:ea typeface="+mn-ea"/>
                          <a:cs typeface="Arial" pitchFamily="34" charset="0"/>
                        </a:rPr>
                        <a:t> Isaac</a:t>
                      </a:r>
                      <a:r>
                        <a:rPr lang="en-GB" sz="900" kern="1200" dirty="0" smtClean="0">
                          <a:solidFill>
                            <a:schemeClr val="bg2">
                              <a:lumMod val="10000"/>
                            </a:schemeClr>
                          </a:solidFill>
                          <a:latin typeface="+mn-lt"/>
                          <a:ea typeface="+mn-ea"/>
                          <a:cs typeface="Arial" pitchFamily="34" charset="0"/>
                        </a:rPr>
                        <a:t>, </a:t>
                      </a:r>
                      <a:r>
                        <a:rPr lang="en-GB" sz="900" kern="1200" baseline="0" dirty="0" smtClean="0">
                          <a:solidFill>
                            <a:schemeClr val="bg2">
                              <a:lumMod val="10000"/>
                            </a:schemeClr>
                          </a:solidFill>
                          <a:latin typeface="+mn-lt"/>
                          <a:ea typeface="+mn-ea"/>
                          <a:cs typeface="Arial" pitchFamily="34" charset="0"/>
                        </a:rPr>
                        <a:t> </a:t>
                      </a:r>
                      <a:r>
                        <a:rPr lang="en-GB" sz="900" kern="1200" baseline="0" dirty="0" err="1" smtClean="0">
                          <a:solidFill>
                            <a:schemeClr val="bg2">
                              <a:lumMod val="10000"/>
                            </a:schemeClr>
                          </a:solidFill>
                          <a:latin typeface="+mn-lt"/>
                          <a:ea typeface="+mn-ea"/>
                          <a:cs typeface="Arial" pitchFamily="34" charset="0"/>
                        </a:rPr>
                        <a:t>Soluade</a:t>
                      </a:r>
                      <a:r>
                        <a:rPr lang="en-GB" sz="900" kern="1200" baseline="0" dirty="0" smtClean="0">
                          <a:solidFill>
                            <a:schemeClr val="bg2">
                              <a:lumMod val="10000"/>
                            </a:schemeClr>
                          </a:solidFill>
                          <a:latin typeface="+mn-lt"/>
                          <a:ea typeface="+mn-ea"/>
                          <a:cs typeface="Arial" pitchFamily="34" charset="0"/>
                        </a:rPr>
                        <a:t> Michael</a:t>
                      </a:r>
                      <a:endParaRPr lang="en-GB" sz="900" kern="1200" dirty="0" smtClean="0">
                        <a:solidFill>
                          <a:schemeClr val="bg2">
                            <a:lumMod val="10000"/>
                          </a:schemeClr>
                        </a:solidFill>
                        <a:latin typeface="+mn-lt"/>
                        <a:ea typeface="+mn-ea"/>
                        <a:cs typeface="Arial" pitchFamily="34" charset="0"/>
                      </a:endParaRPr>
                    </a:p>
                    <a:p>
                      <a:pPr marL="95250" marR="0" lvl="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Lean Coach: Gregory</a:t>
                      </a:r>
                      <a:r>
                        <a:rPr lang="en-GB" sz="900" kern="1200" baseline="0" dirty="0" smtClean="0">
                          <a:solidFill>
                            <a:schemeClr val="bg2">
                              <a:lumMod val="10000"/>
                            </a:schemeClr>
                          </a:solidFill>
                          <a:latin typeface="+mn-lt"/>
                          <a:ea typeface="+mn-ea"/>
                          <a:cs typeface="Arial" pitchFamily="34" charset="0"/>
                        </a:rPr>
                        <a:t> Esangbedo</a:t>
                      </a:r>
                      <a:endParaRPr lang="en-GB" sz="900" kern="1200" dirty="0" smtClean="0">
                        <a:solidFill>
                          <a:schemeClr val="bg2">
                            <a:lumMod val="10000"/>
                          </a:schemeClr>
                        </a:solidFill>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Reduced cycle time for delivering pipeline repair activities with attendant improvement in uptake of dependant activities such as oil production activities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Reduced loss of income arising from deferments attributable to defective pipelines</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dirty="0" smtClean="0">
                          <a:solidFill>
                            <a:schemeClr val="bg2">
                              <a:lumMod val="10000"/>
                            </a:schemeClr>
                          </a:solidFill>
                          <a:latin typeface="+mn-lt"/>
                          <a:ea typeface="+mn-ea"/>
                          <a:cs typeface="Arial" pitchFamily="34" charset="0"/>
                        </a:rPr>
                        <a:t>Man hours savings from less time spent on pipeline repair activities; deployment of such time for more value added activities </a:t>
                      </a:r>
                    </a:p>
                    <a:p>
                      <a:pPr marL="95250" marR="0" indent="-95250" algn="l" defTabSz="914400" rtl="0" eaLnBrk="0" fontAlgn="auto" latinLnBrk="0" hangingPunct="0">
                        <a:lnSpc>
                          <a:spcPct val="90000"/>
                        </a:lnSpc>
                        <a:spcBef>
                          <a:spcPct val="30000"/>
                        </a:spcBef>
                        <a:spcAft>
                          <a:spcPts val="0"/>
                        </a:spcAft>
                        <a:buClrTx/>
                        <a:buSzPct val="100000"/>
                        <a:buFont typeface="Arial" pitchFamily="34" charset="0"/>
                        <a:buChar char="•"/>
                        <a:tabLst/>
                        <a:defRPr/>
                      </a:pPr>
                      <a:endParaRPr lang="en-US" sz="9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95250" indent="-95250" eaLnBrk="0" hangingPunct="0">
                        <a:lnSpc>
                          <a:spcPct val="90000"/>
                        </a:lnSpc>
                        <a:spcBef>
                          <a:spcPct val="30000"/>
                        </a:spcBef>
                        <a:buSzPct val="100000"/>
                        <a:buFontTx/>
                        <a:buChar char="•"/>
                      </a:pPr>
                      <a:r>
                        <a:rPr lang="en-US" sz="900" kern="1200" dirty="0" smtClean="0">
                          <a:solidFill>
                            <a:schemeClr val="bg2">
                              <a:lumMod val="10000"/>
                            </a:schemeClr>
                          </a:solidFill>
                          <a:latin typeface="+mn-lt"/>
                          <a:ea typeface="+mn-ea"/>
                          <a:cs typeface="Arial" pitchFamily="34" charset="0"/>
                        </a:rPr>
                        <a:t>Time reduction</a:t>
                      </a:r>
                      <a:r>
                        <a:rPr lang="en-US" sz="900" kern="1200" baseline="0" dirty="0" smtClean="0">
                          <a:solidFill>
                            <a:schemeClr val="bg2">
                              <a:lumMod val="10000"/>
                            </a:schemeClr>
                          </a:solidFill>
                          <a:latin typeface="+mn-lt"/>
                          <a:ea typeface="+mn-ea"/>
                          <a:cs typeface="Arial" pitchFamily="34" charset="0"/>
                        </a:rPr>
                        <a:t> </a:t>
                      </a:r>
                      <a:r>
                        <a:rPr lang="en-US" sz="900" kern="1200" dirty="0" smtClean="0">
                          <a:solidFill>
                            <a:schemeClr val="bg2">
                              <a:lumMod val="10000"/>
                            </a:schemeClr>
                          </a:solidFill>
                          <a:latin typeface="+mn-lt"/>
                          <a:ea typeface="+mn-ea"/>
                          <a:cs typeface="Arial" pitchFamily="34" charset="0"/>
                        </a:rPr>
                        <a:t>in site mobilization/JIV</a:t>
                      </a:r>
                      <a:r>
                        <a:rPr lang="en-US" sz="900" kern="1200" baseline="0" dirty="0" smtClean="0">
                          <a:solidFill>
                            <a:schemeClr val="bg2">
                              <a:lumMod val="10000"/>
                            </a:schemeClr>
                          </a:solidFill>
                          <a:latin typeface="+mn-lt"/>
                          <a:ea typeface="+mn-ea"/>
                          <a:cs typeface="Arial" pitchFamily="34" charset="0"/>
                        </a:rPr>
                        <a:t> execution and generally  the overall pipeline repairs process as against current timeline</a:t>
                      </a:r>
                    </a:p>
                    <a:p>
                      <a:pPr marL="95250" indent="-95250" eaLnBrk="0" hangingPunct="0">
                        <a:lnSpc>
                          <a:spcPct val="90000"/>
                        </a:lnSpc>
                        <a:spcBef>
                          <a:spcPct val="30000"/>
                        </a:spcBef>
                        <a:buSzPct val="100000"/>
                        <a:buFontTx/>
                        <a:buChar char="•"/>
                      </a:pPr>
                      <a:r>
                        <a:rPr lang="en-GB" sz="900" kern="1200" baseline="0" dirty="0" smtClean="0">
                          <a:solidFill>
                            <a:schemeClr val="bg2">
                              <a:lumMod val="10000"/>
                            </a:schemeClr>
                          </a:solidFill>
                          <a:latin typeface="+mn-lt"/>
                          <a:ea typeface="+mn-ea"/>
                          <a:cs typeface="Arial" pitchFamily="34" charset="0"/>
                        </a:rPr>
                        <a:t>Overall reduction in deferments attributable to delays in pipeline repair</a:t>
                      </a:r>
                    </a:p>
                    <a:p>
                      <a:pPr marL="95250" marR="0" indent="-95250" algn="l" defTabSz="914400" rtl="0" eaLnBrk="0" fontAlgn="auto" latinLnBrk="0" hangingPunct="0">
                        <a:lnSpc>
                          <a:spcPct val="90000"/>
                        </a:lnSpc>
                        <a:spcBef>
                          <a:spcPct val="30000"/>
                        </a:spcBef>
                        <a:spcAft>
                          <a:spcPts val="0"/>
                        </a:spcAft>
                        <a:buClrTx/>
                        <a:buSzPct val="100000"/>
                        <a:buFontTx/>
                        <a:buChar char="•"/>
                        <a:tabLst/>
                        <a:defRPr/>
                      </a:pPr>
                      <a:r>
                        <a:rPr lang="en-GB" sz="900" kern="1200" baseline="0" dirty="0" smtClean="0">
                          <a:solidFill>
                            <a:schemeClr val="tx1">
                              <a:lumMod val="50000"/>
                            </a:schemeClr>
                          </a:solidFill>
                          <a:latin typeface="+mn-lt"/>
                          <a:ea typeface="+mn-ea"/>
                          <a:cs typeface="Arial" pitchFamily="34" charset="0"/>
                        </a:rPr>
                        <a:t>Reduced stress level on staff (assessment via questionnaires and expended man-hours)</a:t>
                      </a:r>
                    </a:p>
                    <a:p>
                      <a:pPr marL="95250" indent="-95250" eaLnBrk="0" hangingPunct="0">
                        <a:lnSpc>
                          <a:spcPct val="90000"/>
                        </a:lnSpc>
                        <a:spcBef>
                          <a:spcPct val="30000"/>
                        </a:spcBef>
                        <a:buSzPct val="100000"/>
                        <a:buFontTx/>
                        <a:buChar char="•"/>
                      </a:pPr>
                      <a:endParaRPr lang="en-US" sz="900" kern="1200" baseline="0" dirty="0" smtClean="0">
                        <a:solidFill>
                          <a:schemeClr val="bg2">
                            <a:lumMod val="10000"/>
                          </a:schemeClr>
                        </a:solidFill>
                        <a:latin typeface="+mn-lt"/>
                        <a:ea typeface="+mn-ea"/>
                        <a:cs typeface="Arial" pitchFamily="34" charset="0"/>
                      </a:endParaRPr>
                    </a:p>
                    <a:p>
                      <a:pPr marL="95250" indent="-95250" eaLnBrk="0" hangingPunct="0">
                        <a:lnSpc>
                          <a:spcPct val="90000"/>
                        </a:lnSpc>
                        <a:spcBef>
                          <a:spcPct val="30000"/>
                        </a:spcBef>
                        <a:buSzPct val="100000"/>
                        <a:buFontTx/>
                        <a:buChar char="•"/>
                      </a:pP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Tx/>
                        <a:buChar char="•"/>
                      </a:pPr>
                      <a:endParaRPr lang="en-US" sz="900" kern="1200" baseline="0" dirty="0" smtClean="0">
                        <a:solidFill>
                          <a:srgbClr val="000099"/>
                        </a:solidFill>
                        <a:latin typeface="+mn-lt"/>
                        <a:ea typeface="+mn-ea"/>
                        <a:cs typeface="Arial" pitchFamily="34" charset="0"/>
                      </a:endParaRPr>
                    </a:p>
                    <a:p>
                      <a:pPr marL="95250" indent="-95250" eaLnBrk="0" hangingPunct="0">
                        <a:lnSpc>
                          <a:spcPct val="90000"/>
                        </a:lnSpc>
                        <a:spcBef>
                          <a:spcPct val="30000"/>
                        </a:spcBef>
                        <a:buSzPct val="100000"/>
                        <a:buFont typeface="Arial" pitchFamily="34" charset="0"/>
                        <a:buChar char="•"/>
                      </a:pPr>
                      <a:endParaRPr lang="en-US" sz="800" baseline="0" dirty="0" smtClean="0">
                        <a:solidFill>
                          <a:srgbClr val="000099"/>
                        </a:solidFill>
                        <a:latin typeface="+mj-lt"/>
                        <a:cs typeface="Arial" pitchFamily="34" charset="0"/>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4415118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7700400" cy="741600"/>
          </a:xfrm>
        </p:spPr>
        <p:txBody>
          <a:bodyPr/>
          <a:lstStyle/>
          <a:p>
            <a:r>
              <a:rPr lang="en-GB" dirty="0" smtClean="0"/>
              <a:t>DEFINITION OF SUCCESS</a:t>
            </a:r>
            <a:endParaRPr lang="en-GB" dirty="0"/>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90DB3342-4D24-4495-827F-DB0B6B2DC23B}" type="slidenum">
              <a:rPr lang="en-US" smtClean="0">
                <a:solidFill>
                  <a:srgbClr val="CCCCCC"/>
                </a:solidFill>
              </a:rPr>
              <a:pPr fontAlgn="base">
                <a:spcBef>
                  <a:spcPct val="0"/>
                </a:spcBef>
                <a:spcAft>
                  <a:spcPct val="0"/>
                </a:spcAft>
                <a:defRPr/>
              </a:pPr>
              <a:t>5</a:t>
            </a:fld>
            <a:endParaRPr lang="en-US" dirty="0">
              <a:solidFill>
                <a:srgbClr val="CCCCCC"/>
              </a:solidFill>
            </a:endParaRPr>
          </a:p>
        </p:txBody>
      </p:sp>
      <p:sp>
        <p:nvSpPr>
          <p:cNvPr id="4" name="TextBox 3"/>
          <p:cNvSpPr txBox="1"/>
          <p:nvPr/>
        </p:nvSpPr>
        <p:spPr>
          <a:xfrm>
            <a:off x="395536" y="908720"/>
            <a:ext cx="914400" cy="914400"/>
          </a:xfrm>
          <a:prstGeom prst="rect">
            <a:avLst/>
          </a:prstGeom>
          <a:noFill/>
        </p:spPr>
        <p:txBody>
          <a:bodyPr wrap="none" lIns="0" tIns="0" rIns="0" bIns="0" rtlCol="0">
            <a:noAutofit/>
          </a:bodyPr>
          <a:lstStyle/>
          <a:p>
            <a:pPr>
              <a:lnSpc>
                <a:spcPct val="113000"/>
              </a:lnSpc>
              <a:spcAft>
                <a:spcPts val="60"/>
              </a:spcAft>
            </a:pPr>
            <a:r>
              <a:rPr lang="en-GB" sz="1300" b="1" dirty="0" smtClean="0">
                <a:solidFill>
                  <a:srgbClr val="FF0000"/>
                </a:solidFill>
              </a:rPr>
              <a:t>Reference Date</a:t>
            </a:r>
            <a:r>
              <a:rPr lang="en-GB" sz="1300" dirty="0" smtClean="0">
                <a:solidFill>
                  <a:srgbClr val="FF0000"/>
                </a:solidFill>
              </a:rPr>
              <a:t>: </a:t>
            </a:r>
            <a:r>
              <a:rPr lang="en-GB" sz="1300" dirty="0" smtClean="0">
                <a:solidFill>
                  <a:schemeClr val="bg2">
                    <a:lumMod val="10000"/>
                  </a:schemeClr>
                </a:solidFill>
              </a:rPr>
              <a:t>31</a:t>
            </a:r>
            <a:r>
              <a:rPr lang="en-GB" sz="1300" baseline="30000" dirty="0" smtClean="0">
                <a:solidFill>
                  <a:schemeClr val="bg2">
                    <a:lumMod val="10000"/>
                  </a:schemeClr>
                </a:solidFill>
              </a:rPr>
              <a:t>st</a:t>
            </a:r>
            <a:r>
              <a:rPr lang="en-GB" sz="1300" dirty="0" smtClean="0">
                <a:solidFill>
                  <a:schemeClr val="bg2">
                    <a:lumMod val="10000"/>
                  </a:schemeClr>
                </a:solidFill>
              </a:rPr>
              <a:t> December 2015</a:t>
            </a:r>
          </a:p>
          <a:p>
            <a:pPr marL="177800" indent="-177800">
              <a:lnSpc>
                <a:spcPct val="113000"/>
              </a:lnSpc>
              <a:spcAft>
                <a:spcPts val="60"/>
              </a:spcAft>
              <a:buFont typeface="Wingdings"/>
              <a:buChar char="n"/>
            </a:pPr>
            <a:endParaRPr lang="en-GB" sz="1300" dirty="0"/>
          </a:p>
          <a:p>
            <a:pPr>
              <a:lnSpc>
                <a:spcPct val="113000"/>
              </a:lnSpc>
              <a:spcAft>
                <a:spcPts val="60"/>
              </a:spcAft>
            </a:pPr>
            <a:r>
              <a:rPr lang="en-GB" sz="1300" b="1" dirty="0" smtClean="0">
                <a:solidFill>
                  <a:srgbClr val="FF0000"/>
                </a:solidFill>
              </a:rPr>
              <a:t>Definition of Success</a:t>
            </a:r>
            <a:r>
              <a:rPr lang="en-GB" sz="1300" dirty="0" smtClean="0">
                <a:solidFill>
                  <a:srgbClr val="FF0000"/>
                </a:solidFill>
              </a:rPr>
              <a:t>:</a:t>
            </a:r>
          </a:p>
          <a:p>
            <a:pPr>
              <a:lnSpc>
                <a:spcPct val="113000"/>
              </a:lnSpc>
              <a:spcAft>
                <a:spcPts val="60"/>
              </a:spcAft>
            </a:pPr>
            <a:r>
              <a:rPr lang="en-GB" sz="1300" dirty="0" smtClean="0">
                <a:solidFill>
                  <a:schemeClr val="bg2">
                    <a:lumMod val="10000"/>
                  </a:schemeClr>
                </a:solidFill>
              </a:rPr>
              <a:t>To achieve Joint Investigation (JIV) inspection of pipeline spillage on land and swamp within the current corporate KPI working </a:t>
            </a:r>
          </a:p>
          <a:p>
            <a:pPr>
              <a:lnSpc>
                <a:spcPct val="113000"/>
              </a:lnSpc>
              <a:spcAft>
                <a:spcPts val="60"/>
              </a:spcAft>
            </a:pPr>
            <a:r>
              <a:rPr lang="en-GB" sz="1300" dirty="0" smtClean="0">
                <a:solidFill>
                  <a:schemeClr val="bg2">
                    <a:lumMod val="10000"/>
                  </a:schemeClr>
                </a:solidFill>
              </a:rPr>
              <a:t>within normal 8 hours working period as against the 24/7 operation</a:t>
            </a:r>
          </a:p>
          <a:p>
            <a:pPr>
              <a:lnSpc>
                <a:spcPct val="113000"/>
              </a:lnSpc>
              <a:spcAft>
                <a:spcPts val="60"/>
              </a:spcAft>
            </a:pPr>
            <a:endParaRPr lang="en-GB" sz="1300" dirty="0"/>
          </a:p>
          <a:p>
            <a:pPr>
              <a:lnSpc>
                <a:spcPct val="113000"/>
              </a:lnSpc>
              <a:spcAft>
                <a:spcPts val="60"/>
              </a:spcAft>
            </a:pPr>
            <a:r>
              <a:rPr lang="en-GB" sz="1300" b="1" dirty="0" smtClean="0">
                <a:solidFill>
                  <a:srgbClr val="FF0000"/>
                </a:solidFill>
              </a:rPr>
              <a:t>Success Requirements: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Standardize all documents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F2F documentation review/approval (to include gate pass and PTW) meeting to include Warri operations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Integrate documents that lend themselves to integration</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Ready availability of contractors’ resources especially for multiple site JIVs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Availability of Government Regulators for multiple site inspection</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Availability of Government Security Agencies (GSAs) for multiple site inspections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Availability of Support Teams for multiple site inspections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Availability of sustained Freedom to Operate (FTO)</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Prompt payment of contractors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Availability of effective field-to-field and field-to-base means of communication</a:t>
            </a:r>
          </a:p>
          <a:p>
            <a:pPr marL="285750" indent="-285750">
              <a:lnSpc>
                <a:spcPct val="113000"/>
              </a:lnSpc>
              <a:spcAft>
                <a:spcPts val="60"/>
              </a:spcAft>
              <a:buFont typeface="Arial" pitchFamily="34" charset="0"/>
              <a:buChar char="•"/>
            </a:pPr>
            <a:endParaRPr lang="en-GB" sz="1300" dirty="0"/>
          </a:p>
          <a:p>
            <a:pPr>
              <a:lnSpc>
                <a:spcPct val="113000"/>
              </a:lnSpc>
              <a:spcAft>
                <a:spcPts val="60"/>
              </a:spcAft>
            </a:pPr>
            <a:r>
              <a:rPr lang="en-GB" sz="1300" b="1" dirty="0" smtClean="0">
                <a:solidFill>
                  <a:srgbClr val="FF0000"/>
                </a:solidFill>
              </a:rPr>
              <a:t>Measures of Success:</a:t>
            </a:r>
          </a:p>
          <a:p>
            <a:pPr marL="285750" indent="-285750">
              <a:lnSpc>
                <a:spcPct val="113000"/>
              </a:lnSpc>
              <a:spcAft>
                <a:spcPts val="60"/>
              </a:spcAft>
              <a:buFont typeface="Arial" pitchFamily="34" charset="0"/>
              <a:buChar char="•"/>
            </a:pPr>
            <a:r>
              <a:rPr lang="en-GB" sz="1300" dirty="0">
                <a:solidFill>
                  <a:schemeClr val="bg2">
                    <a:lumMod val="10000"/>
                  </a:schemeClr>
                </a:solidFill>
              </a:rPr>
              <a:t>JIV achieved within 3 days (Land) and 6 days (Swamp</a:t>
            </a:r>
            <a:r>
              <a:rPr lang="en-GB" sz="1300" dirty="0">
                <a:solidFill>
                  <a:schemeClr val="bg2">
                    <a:lumMod val="10000"/>
                  </a:schemeClr>
                </a:solidFill>
              </a:rPr>
              <a:t>) </a:t>
            </a:r>
            <a:endParaRPr lang="en-GB" sz="1300" dirty="0" smtClean="0">
              <a:solidFill>
                <a:schemeClr val="bg2">
                  <a:lumMod val="10000"/>
                </a:schemeClr>
              </a:solidFill>
            </a:endParaRPr>
          </a:p>
          <a:p>
            <a:pPr marL="285750" indent="-285750">
              <a:lnSpc>
                <a:spcPct val="113000"/>
              </a:lnSpc>
              <a:spcAft>
                <a:spcPts val="60"/>
              </a:spcAft>
              <a:buFont typeface="Arial" pitchFamily="34" charset="0"/>
              <a:buChar char="•"/>
            </a:pPr>
            <a:r>
              <a:rPr lang="en-GB" sz="1300" dirty="0" smtClean="0">
                <a:solidFill>
                  <a:schemeClr val="bg2">
                    <a:lumMod val="10000"/>
                  </a:schemeClr>
                </a:solidFill>
              </a:rPr>
              <a:t>Documentation </a:t>
            </a:r>
            <a:r>
              <a:rPr lang="en-GB" sz="1300" dirty="0">
                <a:solidFill>
                  <a:schemeClr val="bg2">
                    <a:lumMod val="10000"/>
                  </a:schemeClr>
                </a:solidFill>
              </a:rPr>
              <a:t>approvals done within one business day (8 hours)</a:t>
            </a:r>
          </a:p>
          <a:p>
            <a:pPr marL="285750" indent="-285750">
              <a:lnSpc>
                <a:spcPct val="113000"/>
              </a:lnSpc>
              <a:spcAft>
                <a:spcPts val="60"/>
              </a:spcAft>
              <a:buFont typeface="Arial" pitchFamily="34" charset="0"/>
              <a:buChar char="•"/>
            </a:pPr>
            <a:r>
              <a:rPr lang="en-GB" sz="1300" dirty="0" smtClean="0">
                <a:solidFill>
                  <a:schemeClr val="bg2">
                    <a:lumMod val="10000"/>
                  </a:schemeClr>
                </a:solidFill>
              </a:rPr>
              <a:t>Reduced stress level on staff (assessment via questionnaires and expended man-hours</a:t>
            </a:r>
            <a:r>
              <a:rPr lang="en-GB" sz="1300" dirty="0" smtClean="0">
                <a:solidFill>
                  <a:schemeClr val="bg2">
                    <a:lumMod val="10000"/>
                  </a:schemeClr>
                </a:solidFill>
              </a:rPr>
              <a:t>)</a:t>
            </a:r>
            <a:endParaRPr lang="en-GB" sz="1300" dirty="0" smtClean="0">
              <a:solidFill>
                <a:schemeClr val="bg2">
                  <a:lumMod val="10000"/>
                </a:schemeClr>
              </a:solidFill>
            </a:endParaRPr>
          </a:p>
        </p:txBody>
      </p:sp>
    </p:spTree>
    <p:extLst>
      <p:ext uri="{BB962C8B-B14F-4D97-AF65-F5344CB8AC3E}">
        <p14:creationId xmlns:p14="http://schemas.microsoft.com/office/powerpoint/2010/main" val="21359791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000" dirty="0" smtClean="0">
                <a:solidFill>
                  <a:srgbClr val="FF0000"/>
                </a:solidFill>
              </a:rPr>
              <a:t>Problem statements, solutions &amp; ACTIONS		(1/7)			</a:t>
            </a:r>
            <a:endParaRPr lang="en-GB" sz="20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323766616"/>
              </p:ext>
            </p:extLst>
          </p:nvPr>
        </p:nvGraphicFramePr>
        <p:xfrm>
          <a:off x="179512" y="1844824"/>
          <a:ext cx="8382000" cy="2880360"/>
        </p:xfrm>
        <a:graphic>
          <a:graphicData uri="http://schemas.openxmlformats.org/drawingml/2006/table">
            <a:tbl>
              <a:tblPr firstRow="1" bandRow="1">
                <a:tableStyleId>{5C22544A-7EE6-4342-B048-85BDC9FD1C3A}</a:tableStyleId>
              </a:tblPr>
              <a:tblGrid>
                <a:gridCol w="504056"/>
                <a:gridCol w="1190375"/>
                <a:gridCol w="1524989"/>
                <a:gridCol w="1893148"/>
                <a:gridCol w="1721640"/>
                <a:gridCol w="1547792"/>
              </a:tblGrid>
              <a:tr h="288032">
                <a:tc>
                  <a:txBody>
                    <a:bodyPr/>
                    <a:lstStyle/>
                    <a:p>
                      <a:r>
                        <a:rPr lang="en-GB" sz="1100" dirty="0" smtClean="0">
                          <a:solidFill>
                            <a:schemeClr val="bg2">
                              <a:lumMod val="10000"/>
                            </a:schemeClr>
                          </a:solidFill>
                        </a:rPr>
                        <a:t>S/N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Root Causes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Solutions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Actions</a:t>
                      </a:r>
                    </a:p>
                  </a:txBody>
                  <a:tcPr/>
                </a:tc>
                <a:tc>
                  <a:txBody>
                    <a:bodyPr/>
                    <a:lstStyle/>
                    <a:p>
                      <a:r>
                        <a:rPr lang="en-GB" sz="1100" dirty="0" smtClean="0">
                          <a:solidFill>
                            <a:schemeClr val="bg2">
                              <a:lumMod val="10000"/>
                            </a:schemeClr>
                          </a:solidFill>
                        </a:rPr>
                        <a:t>Action Parties</a:t>
                      </a:r>
                    </a:p>
                  </a:txBody>
                  <a:tcPr/>
                </a:tc>
                <a:tc>
                  <a:txBody>
                    <a:bodyPr/>
                    <a:lstStyle/>
                    <a:p>
                      <a:r>
                        <a:rPr lang="en-GB" sz="1100" dirty="0" smtClean="0">
                          <a:solidFill>
                            <a:schemeClr val="bg2">
                              <a:lumMod val="10000"/>
                            </a:schemeClr>
                          </a:solidFill>
                        </a:rPr>
                        <a:t>Timeframe</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1</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US" sz="1100" kern="1200" baseline="0" dirty="0" smtClean="0">
                          <a:solidFill>
                            <a:schemeClr val="bg2">
                              <a:lumMod val="10000"/>
                            </a:schemeClr>
                          </a:solidFill>
                          <a:latin typeface="+mn-lt"/>
                          <a:ea typeface="+mn-ea"/>
                          <a:cs typeface="+mn-cs"/>
                        </a:rPr>
                        <a:t>Excessive re-work of Contractors Documents</a:t>
                      </a:r>
                      <a:endParaRPr lang="en-GB" sz="1100" kern="1200" baseline="0" dirty="0" smtClean="0">
                        <a:solidFill>
                          <a:schemeClr val="bg2">
                            <a:lumMod val="10000"/>
                          </a:schemeClr>
                        </a:solidFill>
                        <a:latin typeface="+mn-lt"/>
                        <a:ea typeface="+mn-ea"/>
                        <a:cs typeface="+mn-cs"/>
                      </a:endParaRPr>
                    </a:p>
                  </a:txBody>
                  <a:tcPr/>
                </a:tc>
                <a:tc>
                  <a:txBody>
                    <a:bodyPr/>
                    <a:lstStyle/>
                    <a:p>
                      <a:pPr marL="0" algn="l" defTabSz="914400" rtl="0" eaLnBrk="1" latinLnBrk="0" hangingPunct="1">
                        <a:buFont typeface="Arial" pitchFamily="34" charset="0"/>
                        <a:buNone/>
                      </a:pPr>
                      <a:r>
                        <a:rPr lang="en-US" sz="1100" kern="1200" baseline="0" dirty="0" smtClean="0">
                          <a:solidFill>
                            <a:schemeClr val="bg2">
                              <a:lumMod val="10000"/>
                            </a:schemeClr>
                          </a:solidFill>
                          <a:latin typeface="+mn-lt"/>
                          <a:ea typeface="+mn-ea"/>
                          <a:cs typeface="+mn-cs"/>
                        </a:rPr>
                        <a:t>Contractor to dedicate a document preparer/custodian</a:t>
                      </a:r>
                      <a:endParaRPr lang="en-US" sz="1100" kern="1200" baseline="0" dirty="0">
                        <a:solidFill>
                          <a:schemeClr val="bg2">
                            <a:lumMod val="10000"/>
                          </a:schemeClr>
                        </a:solidFill>
                        <a:latin typeface="+mn-lt"/>
                        <a:ea typeface="+mn-ea"/>
                        <a:cs typeface="+mn-cs"/>
                      </a:endParaRPr>
                    </a:p>
                  </a:txBody>
                  <a:tcPr/>
                </a:tc>
                <a:tc>
                  <a:txBody>
                    <a:bodyPr/>
                    <a:lstStyle/>
                    <a:p>
                      <a:pPr marL="0" algn="l" defTabSz="914400" rtl="0" eaLnBrk="1" latinLnBrk="0" hangingPunct="1">
                        <a:buFont typeface="Arial" pitchFamily="34" charset="0"/>
                        <a:buNone/>
                      </a:pPr>
                      <a:r>
                        <a:rPr lang="en-US" sz="1100" kern="1200" baseline="0" dirty="0" smtClean="0">
                          <a:solidFill>
                            <a:schemeClr val="bg2">
                              <a:lumMod val="10000"/>
                            </a:schemeClr>
                          </a:solidFill>
                          <a:latin typeface="+mn-lt"/>
                          <a:ea typeface="+mn-ea"/>
                          <a:cs typeface="+mn-cs"/>
                        </a:rPr>
                        <a:t>Review existing contractor documentation process and advise actions for improvement</a:t>
                      </a:r>
                      <a:endParaRPr lang="en-GB" sz="1100" kern="1200" baseline="0" dirty="0" smtClean="0">
                        <a:solidFill>
                          <a:schemeClr val="bg2">
                            <a:lumMod val="10000"/>
                          </a:schemeClr>
                        </a:solidFill>
                        <a:latin typeface="+mn-lt"/>
                        <a:ea typeface="+mn-ea"/>
                        <a:cs typeface="+mn-cs"/>
                      </a:endParaRPr>
                    </a:p>
                  </a:txBody>
                  <a:tcPr/>
                </a:tc>
                <a:tc>
                  <a:txBody>
                    <a:bodyPr/>
                    <a:lstStyle/>
                    <a:p>
                      <a:pPr>
                        <a:buFont typeface="Arial" pitchFamily="34" charset="0"/>
                        <a:buNone/>
                      </a:pPr>
                      <a:r>
                        <a:rPr lang="en-GB" sz="1100" dirty="0" smtClean="0">
                          <a:solidFill>
                            <a:schemeClr val="bg2">
                              <a:lumMod val="10000"/>
                            </a:schemeClr>
                          </a:solidFill>
                        </a:rPr>
                        <a:t>Ujah/Aisabokhale</a:t>
                      </a:r>
                    </a:p>
                  </a:txBody>
                  <a:tcPr/>
                </a:tc>
                <a:tc>
                  <a:txBody>
                    <a:bodyPr/>
                    <a:lstStyle/>
                    <a:p>
                      <a:r>
                        <a:rPr lang="en-US" sz="1100" dirty="0" smtClean="0">
                          <a:solidFill>
                            <a:schemeClr val="bg2">
                              <a:lumMod val="10000"/>
                            </a:schemeClr>
                          </a:solidFill>
                        </a:rPr>
                        <a:t>Q4,</a:t>
                      </a:r>
                      <a:r>
                        <a:rPr lang="en-US" sz="1100" baseline="0" dirty="0" smtClean="0">
                          <a:solidFill>
                            <a:schemeClr val="bg2">
                              <a:lumMod val="10000"/>
                            </a:schemeClr>
                          </a:solidFill>
                        </a:rPr>
                        <a:t> 2014</a:t>
                      </a:r>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2</a:t>
                      </a:r>
                      <a:endParaRPr lang="en-US" sz="1100" dirty="0">
                        <a:solidFill>
                          <a:schemeClr val="bg2">
                            <a:lumMod val="10000"/>
                          </a:schemeClr>
                        </a:solidFill>
                      </a:endParaRPr>
                    </a:p>
                  </a:txBody>
                  <a:tcPr/>
                </a:tc>
                <a:tc>
                  <a:txBody>
                    <a:bodyPr/>
                    <a:lstStyle/>
                    <a:p>
                      <a:pPr>
                        <a:buFont typeface="Arial" pitchFamily="34" charset="0"/>
                        <a:buNone/>
                      </a:pPr>
                      <a:r>
                        <a:rPr lang="en-GB" sz="1100" baseline="0" dirty="0" smtClean="0">
                          <a:solidFill>
                            <a:schemeClr val="bg2">
                              <a:lumMod val="10000"/>
                            </a:schemeClr>
                          </a:solidFill>
                        </a:rPr>
                        <a:t>Duplication of required documentation</a:t>
                      </a:r>
                    </a:p>
                  </a:txBody>
                  <a:tcPr/>
                </a:tc>
                <a:tc>
                  <a:txBody>
                    <a:bodyPr/>
                    <a:lstStyle/>
                    <a:p>
                      <a:pPr>
                        <a:buFont typeface="Arial" pitchFamily="34" charset="0"/>
                        <a:buNone/>
                      </a:pPr>
                      <a:r>
                        <a:rPr lang="en-US" sz="1100" dirty="0" smtClean="0">
                          <a:solidFill>
                            <a:schemeClr val="bg2">
                              <a:lumMod val="10000"/>
                            </a:schemeClr>
                          </a:solidFill>
                        </a:rPr>
                        <a:t>Standardize required documents</a:t>
                      </a:r>
                      <a:endParaRPr lang="en-US" sz="1100" dirty="0">
                        <a:solidFill>
                          <a:schemeClr val="bg2">
                            <a:lumMod val="10000"/>
                          </a:schemeClr>
                        </a:solidFill>
                      </a:endParaRPr>
                    </a:p>
                  </a:txBody>
                  <a:tcPr/>
                </a:tc>
                <a:tc>
                  <a:txBody>
                    <a:bodyPr/>
                    <a:lstStyle/>
                    <a:p>
                      <a:pPr>
                        <a:buFont typeface="Arial" pitchFamily="34" charset="0"/>
                        <a:buNone/>
                      </a:pPr>
                      <a:r>
                        <a:rPr lang="en-GB" sz="1100" smtClean="0">
                          <a:solidFill>
                            <a:schemeClr val="bg2">
                              <a:lumMod val="10000"/>
                            </a:schemeClr>
                          </a:solidFill>
                        </a:rPr>
                        <a:t>Collate all required documents &amp; review for standardization &amp; integration</a:t>
                      </a:r>
                      <a:endParaRPr lang="en-GB" sz="1100" dirty="0" smtClean="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Chikere/Aisabokhale/ Ujah/</a:t>
                      </a:r>
                      <a:r>
                        <a:rPr lang="en-GB" sz="1100" baseline="0" dirty="0" smtClean="0">
                          <a:solidFill>
                            <a:schemeClr val="bg2">
                              <a:lumMod val="10000"/>
                            </a:schemeClr>
                          </a:solidFill>
                        </a:rPr>
                        <a:t>Erewa/Bisiriyu/ Greg</a:t>
                      </a:r>
                      <a:endParaRPr lang="en-GB" sz="1100" dirty="0" smtClean="0">
                        <a:solidFill>
                          <a:schemeClr val="bg2">
                            <a:lumMod val="10000"/>
                          </a:schemeClr>
                        </a:solidFill>
                      </a:endParaRPr>
                    </a:p>
                  </a:txBody>
                  <a:tcPr/>
                </a:tc>
                <a:tc>
                  <a:txBody>
                    <a:bodyPr/>
                    <a:lstStyle/>
                    <a:p>
                      <a:r>
                        <a:rPr lang="en-US" sz="1100" smtClean="0">
                          <a:solidFill>
                            <a:schemeClr val="bg2">
                              <a:lumMod val="10000"/>
                            </a:schemeClr>
                          </a:solidFill>
                        </a:rPr>
                        <a:t>Q4, 2014</a:t>
                      </a:r>
                      <a:endParaRPr lang="en-US" sz="1100" dirty="0">
                        <a:solidFill>
                          <a:schemeClr val="bg2">
                            <a:lumMod val="10000"/>
                          </a:schemeClr>
                        </a:solidFill>
                      </a:endParaRPr>
                    </a:p>
                  </a:txBody>
                  <a:tcPr/>
                </a:tc>
              </a:tr>
              <a:tr h="514893">
                <a:tc>
                  <a:txBody>
                    <a:bodyPr/>
                    <a:lstStyle/>
                    <a:p>
                      <a:r>
                        <a:rPr lang="en-US" sz="1100" dirty="0" smtClean="0">
                          <a:solidFill>
                            <a:schemeClr val="bg2">
                              <a:lumMod val="10000"/>
                            </a:schemeClr>
                          </a:solidFill>
                        </a:rPr>
                        <a:t>3</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kern="1200" baseline="0" dirty="0" smtClean="0">
                          <a:solidFill>
                            <a:schemeClr val="bg2">
                              <a:lumMod val="10000"/>
                            </a:schemeClr>
                          </a:solidFill>
                          <a:latin typeface="+mn-lt"/>
                          <a:ea typeface="+mn-ea"/>
                          <a:cs typeface="+mn-cs"/>
                        </a:rPr>
                        <a:t>Insufficient coverage of PTW approvers at Asset Holder Level</a:t>
                      </a:r>
                    </a:p>
                  </a:txBody>
                  <a:tcPr/>
                </a:tc>
                <a:tc>
                  <a:txBody>
                    <a:bodyPr/>
                    <a:lstStyle/>
                    <a:p>
                      <a:pPr>
                        <a:buFont typeface="Arial" pitchFamily="34" charset="0"/>
                        <a:buNone/>
                      </a:pPr>
                      <a:r>
                        <a:rPr lang="en-US" sz="1100" dirty="0" smtClean="0">
                          <a:solidFill>
                            <a:schemeClr val="bg2">
                              <a:lumMod val="10000"/>
                            </a:schemeClr>
                          </a:solidFill>
                        </a:rPr>
                        <a:t>F2F approval and delegation of authority</a:t>
                      </a:r>
                      <a:endParaRPr lang="en-US" sz="1100" dirty="0">
                        <a:solidFill>
                          <a:schemeClr val="bg2">
                            <a:lumMod val="1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smtClean="0">
                          <a:solidFill>
                            <a:schemeClr val="bg2">
                              <a:lumMod val="10000"/>
                            </a:schemeClr>
                          </a:solidFill>
                        </a:rPr>
                        <a:t>F2F approval and delegation of authority</a:t>
                      </a:r>
                    </a:p>
                    <a:p>
                      <a:pPr marL="0" indent="0">
                        <a:buFont typeface="Arial" pitchFamily="34" charset="0"/>
                        <a:buNone/>
                      </a:pPr>
                      <a:endParaRPr lang="en-GB" sz="1100" strike="dblStrike" dirty="0" smtClean="0">
                        <a:solidFill>
                          <a:schemeClr val="bg2">
                            <a:lumMod val="10000"/>
                          </a:schemeClr>
                        </a:solidFill>
                      </a:endParaRPr>
                    </a:p>
                  </a:txBody>
                  <a:tcPr/>
                </a:tc>
                <a:tc>
                  <a:txBody>
                    <a:bodyPr/>
                    <a:lstStyle/>
                    <a:p>
                      <a:pPr>
                        <a:buFont typeface="Arial" pitchFamily="34" charset="0"/>
                        <a:buNone/>
                      </a:pPr>
                      <a:r>
                        <a:rPr lang="en-GB" sz="1100" baseline="0" dirty="0" smtClean="0">
                          <a:solidFill>
                            <a:schemeClr val="bg2">
                              <a:lumMod val="10000"/>
                            </a:schemeClr>
                          </a:solidFill>
                        </a:rPr>
                        <a:t>Jurgen </a:t>
                      </a:r>
                      <a:endParaRPr lang="en-GB" sz="1100" dirty="0" smtClean="0">
                        <a:solidFill>
                          <a:schemeClr val="bg2">
                            <a:lumMod val="10000"/>
                          </a:schemeClr>
                        </a:solidFill>
                      </a:endParaRPr>
                    </a:p>
                  </a:txBody>
                  <a:tcPr/>
                </a:tc>
                <a:tc>
                  <a:txBody>
                    <a:bodyPr/>
                    <a:lstStyle/>
                    <a:p>
                      <a:r>
                        <a:rPr lang="en-US" sz="1100" dirty="0" smtClean="0">
                          <a:solidFill>
                            <a:schemeClr val="bg2">
                              <a:lumMod val="10000"/>
                            </a:schemeClr>
                          </a:solidFill>
                        </a:rPr>
                        <a:t>30/9/2014</a:t>
                      </a:r>
                      <a:endParaRPr lang="en-US" sz="1100" dirty="0">
                        <a:solidFill>
                          <a:schemeClr val="bg2">
                            <a:lumMod val="10000"/>
                          </a:schemeClr>
                        </a:solidFill>
                      </a:endParaRPr>
                    </a:p>
                  </a:txBody>
                  <a:tcPr/>
                </a:tc>
              </a:tr>
            </a:tbl>
          </a:graphicData>
        </a:graphic>
      </p:graphicFrame>
      <p:sp>
        <p:nvSpPr>
          <p:cNvPr id="5" name="TextBox 4"/>
          <p:cNvSpPr txBox="1"/>
          <p:nvPr/>
        </p:nvSpPr>
        <p:spPr>
          <a:xfrm flipH="1">
            <a:off x="304800" y="457200"/>
            <a:ext cx="2286000" cy="914400"/>
          </a:xfrm>
          <a:prstGeom prst="rect">
            <a:avLst/>
          </a:prstGeom>
          <a:noFill/>
        </p:spPr>
        <p:txBody>
          <a:bodyPr wrap="none" lIns="0" tIns="0" rIns="0" bIns="0" rtlCol="0">
            <a:noAutofit/>
          </a:bodyPr>
          <a:lstStyle/>
          <a:p>
            <a:pPr marL="177800" indent="-177800">
              <a:lnSpc>
                <a:spcPct val="113000"/>
              </a:lnSpc>
              <a:spcAft>
                <a:spcPts val="60"/>
              </a:spcAft>
            </a:pPr>
            <a:endParaRPr lang="en-GB" sz="1600" b="1" dirty="0" smtClean="0">
              <a:solidFill>
                <a:srgbClr val="FF0000"/>
              </a:solidFill>
            </a:endParaRPr>
          </a:p>
          <a:p>
            <a:pPr marL="177800" indent="-177800">
              <a:lnSpc>
                <a:spcPct val="113000"/>
              </a:lnSpc>
              <a:spcAft>
                <a:spcPts val="60"/>
              </a:spcAft>
            </a:pPr>
            <a:r>
              <a:rPr lang="en-GB" sz="1400" b="1" dirty="0" smtClean="0">
                <a:solidFill>
                  <a:srgbClr val="FF0000"/>
                </a:solidFill>
                <a:latin typeface="+mn-lt"/>
              </a:rPr>
              <a:t>Problem Statement 1</a:t>
            </a:r>
          </a:p>
          <a:p>
            <a:pPr marL="177800" indent="-177800">
              <a:lnSpc>
                <a:spcPct val="113000"/>
              </a:lnSpc>
              <a:spcAft>
                <a:spcPts val="60"/>
              </a:spcAft>
            </a:pPr>
            <a:r>
              <a:rPr lang="en-GB" sz="1400" b="1" dirty="0" smtClean="0">
                <a:solidFill>
                  <a:schemeClr val="bg2">
                    <a:lumMod val="10000"/>
                  </a:schemeClr>
                </a:solidFill>
                <a:latin typeface="+mn-lt"/>
              </a:rPr>
              <a:t>Poor quality contractor documentation and large volume documentation with several levels of approvals </a:t>
            </a:r>
          </a:p>
          <a:p>
            <a:pPr marL="177800" indent="-177800">
              <a:lnSpc>
                <a:spcPct val="113000"/>
              </a:lnSpc>
              <a:spcAft>
                <a:spcPts val="60"/>
              </a:spcAft>
            </a:pPr>
            <a:r>
              <a:rPr lang="en-GB" sz="1400" b="1" dirty="0" smtClean="0">
                <a:solidFill>
                  <a:schemeClr val="bg2">
                    <a:lumMod val="10000"/>
                  </a:schemeClr>
                </a:solidFill>
                <a:latin typeface="+mn-lt"/>
              </a:rPr>
              <a:t>resulting in 2-3 days delay in the process</a:t>
            </a:r>
            <a:endParaRPr lang="en-US" sz="1400" b="1" dirty="0" smtClean="0">
              <a:solidFill>
                <a:schemeClr val="bg2">
                  <a:lumMod val="10000"/>
                </a:schemeClr>
              </a:solidFill>
              <a:latin typeface="+mn-lt"/>
            </a:endParaRPr>
          </a:p>
        </p:txBody>
      </p:sp>
    </p:spTree>
    <p:extLst>
      <p:ext uri="{BB962C8B-B14F-4D97-AF65-F5344CB8AC3E}">
        <p14:creationId xmlns:p14="http://schemas.microsoft.com/office/powerpoint/2010/main" val="430640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000" dirty="0" smtClean="0">
                <a:solidFill>
                  <a:srgbClr val="FF0000"/>
                </a:solidFill>
              </a:rPr>
              <a:t>Problem statements, solutions &amp; ACTIONS		(2/7)			</a:t>
            </a:r>
            <a:endParaRPr lang="en-GB" sz="20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40445399"/>
              </p:ext>
            </p:extLst>
          </p:nvPr>
        </p:nvGraphicFramePr>
        <p:xfrm>
          <a:off x="179512" y="1844824"/>
          <a:ext cx="8382000" cy="2118360"/>
        </p:xfrm>
        <a:graphic>
          <a:graphicData uri="http://schemas.openxmlformats.org/drawingml/2006/table">
            <a:tbl>
              <a:tblPr firstRow="1" bandRow="1">
                <a:tableStyleId>{5C22544A-7EE6-4342-B048-85BDC9FD1C3A}</a:tableStyleId>
              </a:tblPr>
              <a:tblGrid>
                <a:gridCol w="504056"/>
                <a:gridCol w="1440160"/>
                <a:gridCol w="1944216"/>
                <a:gridCol w="1800200"/>
                <a:gridCol w="1584176"/>
                <a:gridCol w="1109192"/>
              </a:tblGrid>
              <a:tr h="288032">
                <a:tc>
                  <a:txBody>
                    <a:bodyPr/>
                    <a:lstStyle/>
                    <a:p>
                      <a:r>
                        <a:rPr lang="en-GB" sz="1100" dirty="0" smtClean="0">
                          <a:solidFill>
                            <a:schemeClr val="bg2">
                              <a:lumMod val="10000"/>
                            </a:schemeClr>
                          </a:solidFill>
                        </a:rPr>
                        <a:t>S/N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Root Causes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Solution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Actions</a:t>
                      </a:r>
                    </a:p>
                  </a:txBody>
                  <a:tcPr/>
                </a:tc>
                <a:tc>
                  <a:txBody>
                    <a:bodyPr/>
                    <a:lstStyle/>
                    <a:p>
                      <a:r>
                        <a:rPr lang="en-GB" sz="1100" dirty="0" smtClean="0">
                          <a:solidFill>
                            <a:schemeClr val="bg2">
                              <a:lumMod val="10000"/>
                            </a:schemeClr>
                          </a:solidFill>
                        </a:rPr>
                        <a:t>Action Party</a:t>
                      </a:r>
                    </a:p>
                  </a:txBody>
                  <a:tcPr/>
                </a:tc>
                <a:tc>
                  <a:txBody>
                    <a:bodyPr/>
                    <a:lstStyle/>
                    <a:p>
                      <a:r>
                        <a:rPr lang="en-GB" sz="1100" dirty="0" smtClean="0">
                          <a:solidFill>
                            <a:schemeClr val="bg2">
                              <a:lumMod val="10000"/>
                            </a:schemeClr>
                          </a:solidFill>
                        </a:rPr>
                        <a:t>Timeframe</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1</a:t>
                      </a:r>
                      <a:endParaRPr lang="en-US" sz="1100" dirty="0">
                        <a:solidFill>
                          <a:schemeClr val="bg2">
                            <a:lumMod val="10000"/>
                          </a:schemeClr>
                        </a:solidFill>
                      </a:endParaRPr>
                    </a:p>
                  </a:txBody>
                  <a:tcPr/>
                </a:tc>
                <a:tc>
                  <a:txBody>
                    <a:bodyPr/>
                    <a:lstStyle/>
                    <a:p>
                      <a:pPr>
                        <a:buFont typeface="Arial" pitchFamily="34" charset="0"/>
                        <a:buNone/>
                      </a:pPr>
                      <a:r>
                        <a:rPr lang="en-GB" sz="1100" baseline="0" dirty="0" smtClean="0">
                          <a:solidFill>
                            <a:schemeClr val="bg2">
                              <a:lumMod val="10000"/>
                            </a:schemeClr>
                          </a:solidFill>
                        </a:rPr>
                        <a:t>The ‘urgent’ requisition component of SLAs is not represented on GLMS</a:t>
                      </a:r>
                    </a:p>
                  </a:txBody>
                  <a:tcPr/>
                </a:tc>
                <a:tc>
                  <a:txBody>
                    <a:bodyPr/>
                    <a:lstStyle/>
                    <a:p>
                      <a:pPr>
                        <a:buFont typeface="Arial" pitchFamily="34" charset="0"/>
                        <a:buNone/>
                      </a:pPr>
                      <a:r>
                        <a:rPr lang="en-US" sz="1100" dirty="0" smtClean="0">
                          <a:solidFill>
                            <a:schemeClr val="bg2">
                              <a:lumMod val="10000"/>
                            </a:schemeClr>
                          </a:solidFill>
                        </a:rPr>
                        <a:t>Logistics to engage all stakeholders</a:t>
                      </a:r>
                      <a:r>
                        <a:rPr lang="en-US" sz="1100" baseline="0" dirty="0" smtClean="0">
                          <a:solidFill>
                            <a:schemeClr val="bg2">
                              <a:lumMod val="10000"/>
                            </a:schemeClr>
                          </a:solidFill>
                        </a:rPr>
                        <a:t> for reasons of non-inclusion of GETIM component on GLMS</a:t>
                      </a:r>
                      <a:endParaRPr lang="en-US" sz="1100" dirty="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Engage</a:t>
                      </a:r>
                      <a:r>
                        <a:rPr lang="en-GB" sz="1100" baseline="0" dirty="0" smtClean="0">
                          <a:solidFill>
                            <a:schemeClr val="bg2">
                              <a:lumMod val="10000"/>
                            </a:schemeClr>
                          </a:solidFill>
                        </a:rPr>
                        <a:t> all stakeholders for reasons of non-inclusion of GETIM option in GLMS</a:t>
                      </a:r>
                      <a:endParaRPr lang="en-GB" sz="1100" dirty="0" smtClean="0">
                        <a:solidFill>
                          <a:schemeClr val="bg2">
                            <a:lumMod val="10000"/>
                          </a:schemeClr>
                        </a:solidFill>
                      </a:endParaRPr>
                    </a:p>
                  </a:txBody>
                  <a:tcPr/>
                </a:tc>
                <a:tc>
                  <a:txBody>
                    <a:bodyPr/>
                    <a:lstStyle/>
                    <a:p>
                      <a:pPr>
                        <a:buFont typeface="Arial" pitchFamily="34" charset="0"/>
                        <a:buNone/>
                      </a:pPr>
                      <a:r>
                        <a:rPr lang="en-GB" sz="1100" dirty="0" err="1" smtClean="0">
                          <a:solidFill>
                            <a:schemeClr val="bg2">
                              <a:lumMod val="10000"/>
                            </a:schemeClr>
                          </a:solidFill>
                        </a:rPr>
                        <a:t>Mogbolu</a:t>
                      </a:r>
                      <a:r>
                        <a:rPr lang="en-GB" sz="1100" dirty="0" smtClean="0">
                          <a:solidFill>
                            <a:schemeClr val="bg2">
                              <a:lumMod val="10000"/>
                            </a:schemeClr>
                          </a:solidFill>
                        </a:rPr>
                        <a:t>/</a:t>
                      </a:r>
                      <a:r>
                        <a:rPr lang="en-GB" sz="1100" dirty="0" err="1" smtClean="0">
                          <a:solidFill>
                            <a:schemeClr val="bg2">
                              <a:lumMod val="10000"/>
                            </a:schemeClr>
                          </a:solidFill>
                        </a:rPr>
                        <a:t>Oludi</a:t>
                      </a:r>
                      <a:endParaRPr lang="en-GB" sz="1100" dirty="0" smtClean="0">
                        <a:solidFill>
                          <a:schemeClr val="bg2">
                            <a:lumMod val="10000"/>
                          </a:schemeClr>
                        </a:solidFill>
                      </a:endParaRPr>
                    </a:p>
                  </a:txBody>
                  <a:tcPr/>
                </a:tc>
                <a:tc>
                  <a:txBody>
                    <a:bodyPr/>
                    <a:lstStyle/>
                    <a:p>
                      <a:r>
                        <a:rPr lang="en-US" sz="1100" dirty="0" smtClean="0">
                          <a:solidFill>
                            <a:schemeClr val="bg2">
                              <a:lumMod val="10000"/>
                            </a:schemeClr>
                          </a:solidFill>
                        </a:rPr>
                        <a:t>30/9/2014</a:t>
                      </a:r>
                      <a:endParaRPr lang="en-US" sz="1100" dirty="0">
                        <a:solidFill>
                          <a:schemeClr val="bg2">
                            <a:lumMod val="10000"/>
                          </a:schemeClr>
                        </a:solidFill>
                      </a:endParaRPr>
                    </a:p>
                  </a:txBody>
                  <a:tcPr/>
                </a:tc>
              </a:tr>
              <a:tr h="514893">
                <a:tc>
                  <a:txBody>
                    <a:bodyPr/>
                    <a:lstStyle/>
                    <a:p>
                      <a:r>
                        <a:rPr lang="en-US" sz="1100" dirty="0" smtClean="0">
                          <a:solidFill>
                            <a:schemeClr val="bg2">
                              <a:lumMod val="10000"/>
                            </a:schemeClr>
                          </a:solidFill>
                        </a:rPr>
                        <a:t>2</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b="0" kern="1200" dirty="0" smtClean="0">
                          <a:solidFill>
                            <a:schemeClr val="bg2">
                              <a:lumMod val="10000"/>
                            </a:schemeClr>
                          </a:solidFill>
                          <a:latin typeface="+mn-lt"/>
                          <a:ea typeface="+mn-ea"/>
                          <a:cs typeface="+mn-cs"/>
                        </a:rPr>
                        <a:t>Logistics cannot adequately support GETIM request for specific equipment</a:t>
                      </a:r>
                    </a:p>
                  </a:txBody>
                  <a:tcPr/>
                </a:tc>
                <a:tc>
                  <a:txBody>
                    <a:bodyPr/>
                    <a:lstStyle/>
                    <a:p>
                      <a:pPr marL="0" algn="l" defTabSz="914400" rtl="0" eaLnBrk="1" latinLnBrk="0" hangingPunct="1">
                        <a:buFont typeface="Arial" pitchFamily="34" charset="0"/>
                        <a:buNone/>
                      </a:pPr>
                      <a:r>
                        <a:rPr lang="en-US" sz="1100" b="0" kern="1200" dirty="0" smtClean="0">
                          <a:solidFill>
                            <a:schemeClr val="bg2">
                              <a:lumMod val="10000"/>
                            </a:schemeClr>
                          </a:solidFill>
                          <a:latin typeface="+mn-lt"/>
                          <a:ea typeface="+mn-ea"/>
                          <a:cs typeface="+mn-cs"/>
                        </a:rPr>
                        <a:t>Deep Dive options to enhance contractor equipment capacity</a:t>
                      </a:r>
                      <a:endParaRPr lang="en-US" sz="1100" b="0" kern="1200" dirty="0">
                        <a:solidFill>
                          <a:schemeClr val="bg2">
                            <a:lumMod val="10000"/>
                          </a:schemeClr>
                        </a:solidFill>
                        <a:latin typeface="+mn-lt"/>
                        <a:ea typeface="+mn-ea"/>
                        <a:cs typeface="+mn-cs"/>
                      </a:endParaRPr>
                    </a:p>
                  </a:txBody>
                  <a:tcPr/>
                </a:tc>
                <a:tc>
                  <a:txBody>
                    <a:bodyPr/>
                    <a:lstStyle/>
                    <a:p>
                      <a:pPr>
                        <a:buFont typeface="Arial" pitchFamily="34" charset="0"/>
                        <a:buNone/>
                      </a:pPr>
                      <a:r>
                        <a:rPr lang="en-GB" sz="1100" dirty="0" smtClean="0">
                          <a:solidFill>
                            <a:schemeClr val="bg2">
                              <a:lumMod val="10000"/>
                            </a:schemeClr>
                          </a:solidFill>
                        </a:rPr>
                        <a:t>Do</a:t>
                      </a:r>
                      <a:r>
                        <a:rPr lang="en-GB" sz="1100" baseline="0" dirty="0" smtClean="0">
                          <a:solidFill>
                            <a:schemeClr val="bg2">
                              <a:lumMod val="10000"/>
                            </a:schemeClr>
                          </a:solidFill>
                        </a:rPr>
                        <a:t> trend analysis to find out how much request received for specific equipment</a:t>
                      </a:r>
                      <a:endParaRPr lang="en-GB" sz="1100" dirty="0" smtClean="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Mogbolu</a:t>
                      </a:r>
                    </a:p>
                  </a:txBody>
                  <a:tcPr/>
                </a:tc>
                <a:tc>
                  <a:txBody>
                    <a:bodyPr/>
                    <a:lstStyle/>
                    <a:p>
                      <a:r>
                        <a:rPr lang="en-US" sz="1100" dirty="0" smtClean="0">
                          <a:solidFill>
                            <a:schemeClr val="bg2">
                              <a:lumMod val="10000"/>
                            </a:schemeClr>
                          </a:solidFill>
                        </a:rPr>
                        <a:t>Ditto</a:t>
                      </a:r>
                      <a:endParaRPr lang="en-US" sz="1100" dirty="0">
                        <a:solidFill>
                          <a:schemeClr val="bg2">
                            <a:lumMod val="10000"/>
                          </a:schemeClr>
                        </a:solidFill>
                      </a:endParaRPr>
                    </a:p>
                  </a:txBody>
                  <a:tcPr/>
                </a:tc>
              </a:tr>
            </a:tbl>
          </a:graphicData>
        </a:graphic>
      </p:graphicFrame>
      <p:sp>
        <p:nvSpPr>
          <p:cNvPr id="5" name="TextBox 4"/>
          <p:cNvSpPr txBox="1"/>
          <p:nvPr/>
        </p:nvSpPr>
        <p:spPr>
          <a:xfrm flipH="1">
            <a:off x="304800" y="457200"/>
            <a:ext cx="2286000" cy="914400"/>
          </a:xfrm>
          <a:prstGeom prst="rect">
            <a:avLst/>
          </a:prstGeom>
          <a:noFill/>
        </p:spPr>
        <p:txBody>
          <a:bodyPr wrap="none" lIns="0" tIns="0" rIns="0" bIns="0" rtlCol="0">
            <a:noAutofit/>
          </a:bodyPr>
          <a:lstStyle/>
          <a:p>
            <a:pPr marL="177800" indent="-177800">
              <a:lnSpc>
                <a:spcPct val="113000"/>
              </a:lnSpc>
              <a:spcAft>
                <a:spcPts val="60"/>
              </a:spcAft>
            </a:pPr>
            <a:endParaRPr lang="en-GB" sz="1600" b="1" dirty="0" smtClean="0">
              <a:solidFill>
                <a:srgbClr val="FF0000"/>
              </a:solidFill>
            </a:endParaRPr>
          </a:p>
          <a:p>
            <a:pPr marL="177800" indent="-177800">
              <a:lnSpc>
                <a:spcPct val="113000"/>
              </a:lnSpc>
              <a:spcAft>
                <a:spcPts val="60"/>
              </a:spcAft>
            </a:pPr>
            <a:r>
              <a:rPr lang="en-GB" sz="1400" b="1" dirty="0" smtClean="0">
                <a:solidFill>
                  <a:srgbClr val="FF0000"/>
                </a:solidFill>
                <a:latin typeface="+mn-lt"/>
              </a:rPr>
              <a:t>Problem Statement 2</a:t>
            </a:r>
          </a:p>
          <a:p>
            <a:pPr marL="177800" indent="-177800">
              <a:lnSpc>
                <a:spcPct val="113000"/>
              </a:lnSpc>
              <a:spcAft>
                <a:spcPts val="60"/>
              </a:spcAft>
            </a:pPr>
            <a:r>
              <a:rPr lang="en-GB" sz="1400" b="1" dirty="0" smtClean="0">
                <a:solidFill>
                  <a:schemeClr val="bg2">
                    <a:lumMod val="10000"/>
                  </a:schemeClr>
                </a:solidFill>
                <a:latin typeface="+mn-lt"/>
              </a:rPr>
              <a:t>Inconsistency between GLMS and agreed SLA for urgent requisition resulting in up to 1-2 days delay in </a:t>
            </a:r>
          </a:p>
          <a:p>
            <a:pPr marL="177800" indent="-177800">
              <a:lnSpc>
                <a:spcPct val="113000"/>
              </a:lnSpc>
              <a:spcAft>
                <a:spcPts val="60"/>
              </a:spcAft>
            </a:pPr>
            <a:r>
              <a:rPr lang="en-GB" sz="1400" b="1" dirty="0" smtClean="0">
                <a:solidFill>
                  <a:schemeClr val="bg2">
                    <a:lumMod val="10000"/>
                  </a:schemeClr>
                </a:solidFill>
                <a:latin typeface="+mn-lt"/>
              </a:rPr>
              <a:t>actualizing request for pipeline emergency operations</a:t>
            </a:r>
            <a:endParaRPr lang="en-US" sz="1400" b="1" dirty="0" smtClean="0">
              <a:solidFill>
                <a:schemeClr val="bg2">
                  <a:lumMod val="10000"/>
                </a:schemeClr>
              </a:solidFill>
              <a:latin typeface="+mn-lt"/>
            </a:endParaRPr>
          </a:p>
        </p:txBody>
      </p:sp>
    </p:spTree>
    <p:extLst>
      <p:ext uri="{BB962C8B-B14F-4D97-AF65-F5344CB8AC3E}">
        <p14:creationId xmlns:p14="http://schemas.microsoft.com/office/powerpoint/2010/main" val="299089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000" dirty="0" smtClean="0">
                <a:solidFill>
                  <a:srgbClr val="FF0000"/>
                </a:solidFill>
              </a:rPr>
              <a:t>Problem statements, solutions &amp; ACTIONS		(3/7)			</a:t>
            </a:r>
            <a:endParaRPr lang="en-GB" sz="20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275742284"/>
              </p:ext>
            </p:extLst>
          </p:nvPr>
        </p:nvGraphicFramePr>
        <p:xfrm>
          <a:off x="251520" y="1628800"/>
          <a:ext cx="8382000" cy="3821973"/>
        </p:xfrm>
        <a:graphic>
          <a:graphicData uri="http://schemas.openxmlformats.org/drawingml/2006/table">
            <a:tbl>
              <a:tblPr firstRow="1" bandRow="1">
                <a:tableStyleId>{5C22544A-7EE6-4342-B048-85BDC9FD1C3A}</a:tableStyleId>
              </a:tblPr>
              <a:tblGrid>
                <a:gridCol w="504056"/>
                <a:gridCol w="1440160"/>
                <a:gridCol w="1944216"/>
                <a:gridCol w="1800200"/>
                <a:gridCol w="1584176"/>
                <a:gridCol w="1109192"/>
              </a:tblGrid>
              <a:tr h="288032">
                <a:tc>
                  <a:txBody>
                    <a:bodyPr/>
                    <a:lstStyle/>
                    <a:p>
                      <a:r>
                        <a:rPr lang="en-GB" sz="1100" dirty="0" smtClean="0">
                          <a:solidFill>
                            <a:schemeClr val="bg2">
                              <a:lumMod val="10000"/>
                            </a:schemeClr>
                          </a:solidFill>
                        </a:rPr>
                        <a:t>S/N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Root Causes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Solution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Actions</a:t>
                      </a:r>
                    </a:p>
                  </a:txBody>
                  <a:tcPr/>
                </a:tc>
                <a:tc>
                  <a:txBody>
                    <a:bodyPr/>
                    <a:lstStyle/>
                    <a:p>
                      <a:r>
                        <a:rPr lang="en-GB" sz="1100" dirty="0" smtClean="0">
                          <a:solidFill>
                            <a:schemeClr val="bg2">
                              <a:lumMod val="10000"/>
                            </a:schemeClr>
                          </a:solidFill>
                        </a:rPr>
                        <a:t>Action Party</a:t>
                      </a:r>
                    </a:p>
                  </a:txBody>
                  <a:tcPr/>
                </a:tc>
                <a:tc>
                  <a:txBody>
                    <a:bodyPr/>
                    <a:lstStyle/>
                    <a:p>
                      <a:r>
                        <a:rPr lang="en-GB" sz="1100" dirty="0" smtClean="0">
                          <a:solidFill>
                            <a:schemeClr val="bg2">
                              <a:lumMod val="10000"/>
                            </a:schemeClr>
                          </a:solidFill>
                        </a:rPr>
                        <a:t>Timeframe</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1</a:t>
                      </a:r>
                      <a:endParaRPr lang="en-US" sz="1100" dirty="0">
                        <a:solidFill>
                          <a:schemeClr val="bg2">
                            <a:lumMod val="10000"/>
                          </a:schemeClr>
                        </a:solidFill>
                      </a:endParaRPr>
                    </a:p>
                  </a:txBody>
                  <a:tcPr/>
                </a:tc>
                <a:tc>
                  <a:txBody>
                    <a:bodyPr/>
                    <a:lstStyle/>
                    <a:p>
                      <a:pPr>
                        <a:buFont typeface="Arial" pitchFamily="34" charset="0"/>
                        <a:buNone/>
                      </a:pPr>
                      <a:r>
                        <a:rPr lang="en-GB" sz="1100" baseline="0" dirty="0" smtClean="0">
                          <a:solidFill>
                            <a:schemeClr val="bg2">
                              <a:lumMod val="10000"/>
                            </a:schemeClr>
                          </a:solidFill>
                        </a:rPr>
                        <a:t>Insufficient serviceable equipment</a:t>
                      </a:r>
                    </a:p>
                  </a:txBody>
                  <a:tcPr/>
                </a:tc>
                <a:tc>
                  <a:txBody>
                    <a:bodyPr/>
                    <a:lstStyle/>
                    <a:p>
                      <a:pPr>
                        <a:buFont typeface="Arial" pitchFamily="34" charset="0"/>
                        <a:buNone/>
                      </a:pPr>
                      <a:r>
                        <a:rPr lang="en-US" sz="1100" dirty="0" smtClean="0">
                          <a:solidFill>
                            <a:schemeClr val="bg2">
                              <a:lumMod val="10000"/>
                            </a:schemeClr>
                          </a:solidFill>
                        </a:rPr>
                        <a:t>Conduct a deep</a:t>
                      </a:r>
                      <a:r>
                        <a:rPr lang="en-US" sz="1100" baseline="0" dirty="0" smtClean="0">
                          <a:solidFill>
                            <a:schemeClr val="bg2">
                              <a:lumMod val="10000"/>
                            </a:schemeClr>
                          </a:solidFill>
                        </a:rPr>
                        <a:t> dive on the option for procuring serviceable equipment</a:t>
                      </a:r>
                      <a:endParaRPr lang="en-US" sz="1100" dirty="0">
                        <a:solidFill>
                          <a:schemeClr val="bg2">
                            <a:lumMod val="1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smtClean="0">
                          <a:solidFill>
                            <a:schemeClr val="bg2">
                              <a:lumMod val="10000"/>
                            </a:schemeClr>
                          </a:solidFill>
                        </a:rPr>
                        <a:t>Conduct a deep</a:t>
                      </a:r>
                      <a:r>
                        <a:rPr lang="en-US" sz="1100" baseline="0" dirty="0" smtClean="0">
                          <a:solidFill>
                            <a:schemeClr val="bg2">
                              <a:lumMod val="10000"/>
                            </a:schemeClr>
                          </a:solidFill>
                        </a:rPr>
                        <a:t> dive on the option for procuring serviceable equipment</a:t>
                      </a:r>
                      <a:endParaRPr lang="en-US" sz="1100" dirty="0" smtClean="0">
                        <a:solidFill>
                          <a:schemeClr val="bg2">
                            <a:lumMod val="10000"/>
                          </a:schemeClr>
                        </a:solidFill>
                      </a:endParaRPr>
                    </a:p>
                    <a:p>
                      <a:pPr>
                        <a:buFont typeface="Arial" pitchFamily="34" charset="0"/>
                        <a:buNone/>
                      </a:pPr>
                      <a:endParaRPr lang="en-GB" sz="1100" dirty="0" smtClean="0">
                        <a:solidFill>
                          <a:schemeClr val="bg2">
                            <a:lumMod val="10000"/>
                          </a:schemeClr>
                        </a:solidFill>
                      </a:endParaRPr>
                    </a:p>
                  </a:txBody>
                  <a:tcPr/>
                </a:tc>
                <a:tc>
                  <a:txBody>
                    <a:bodyPr/>
                    <a:lstStyle/>
                    <a:p>
                      <a:pPr>
                        <a:buFont typeface="Arial" pitchFamily="34" charset="0"/>
                        <a:buNone/>
                      </a:pPr>
                      <a:r>
                        <a:rPr lang="en-GB" sz="1100" kern="1200" dirty="0" smtClean="0">
                          <a:solidFill>
                            <a:schemeClr val="bg2">
                              <a:lumMod val="10000"/>
                            </a:schemeClr>
                          </a:solidFill>
                          <a:latin typeface="+mn-lt"/>
                          <a:ea typeface="+mn-ea"/>
                          <a:cs typeface="+mn-cs"/>
                        </a:rPr>
                        <a:t>Agans/</a:t>
                      </a:r>
                      <a:r>
                        <a:rPr lang="en-GB" sz="1100" dirty="0" smtClean="0">
                          <a:solidFill>
                            <a:schemeClr val="bg2">
                              <a:lumMod val="10000"/>
                            </a:schemeClr>
                          </a:solidFill>
                        </a:rPr>
                        <a:t>Jurgen</a:t>
                      </a:r>
                    </a:p>
                  </a:txBody>
                  <a:tcPr/>
                </a:tc>
                <a:tc>
                  <a:txBody>
                    <a:bodyPr/>
                    <a:lstStyle/>
                    <a:p>
                      <a:r>
                        <a:rPr lang="en-US" sz="1100" dirty="0" smtClean="0">
                          <a:solidFill>
                            <a:schemeClr val="bg2">
                              <a:lumMod val="10000"/>
                            </a:schemeClr>
                          </a:solidFill>
                        </a:rPr>
                        <a:t>31/12/2014</a:t>
                      </a:r>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2</a:t>
                      </a:r>
                      <a:endParaRPr lang="en-US" sz="1100" dirty="0">
                        <a:solidFill>
                          <a:schemeClr val="bg2">
                            <a:lumMod val="10000"/>
                          </a:schemeClr>
                        </a:solidFill>
                      </a:endParaRPr>
                    </a:p>
                  </a:txBody>
                  <a:tcPr/>
                </a:tc>
                <a:tc>
                  <a:txBody>
                    <a:bodyPr/>
                    <a:lstStyle/>
                    <a:p>
                      <a:pPr>
                        <a:buFont typeface="Arial" pitchFamily="34" charset="0"/>
                        <a:buNone/>
                      </a:pPr>
                      <a:r>
                        <a:rPr lang="en-GB" sz="1100" baseline="0" dirty="0" smtClean="0">
                          <a:solidFill>
                            <a:schemeClr val="bg2">
                              <a:lumMod val="10000"/>
                            </a:schemeClr>
                          </a:solidFill>
                        </a:rPr>
                        <a:t>GSAs not totally dedicated to SPDC operation</a:t>
                      </a:r>
                    </a:p>
                  </a:txBody>
                  <a:tcPr/>
                </a:tc>
                <a:tc>
                  <a:txBody>
                    <a:bodyPr/>
                    <a:lstStyle/>
                    <a:p>
                      <a:pPr>
                        <a:buFont typeface="Arial" pitchFamily="34" charset="0"/>
                        <a:buNone/>
                      </a:pPr>
                      <a:r>
                        <a:rPr lang="en-US" sz="1100" dirty="0" smtClean="0">
                          <a:solidFill>
                            <a:schemeClr val="bg2">
                              <a:lumMod val="10000"/>
                            </a:schemeClr>
                          </a:solidFill>
                        </a:rPr>
                        <a:t>Secure dedicated</a:t>
                      </a:r>
                      <a:r>
                        <a:rPr lang="en-US" sz="1100" baseline="0" dirty="0" smtClean="0">
                          <a:solidFill>
                            <a:schemeClr val="bg2">
                              <a:lumMod val="10000"/>
                            </a:schemeClr>
                          </a:solidFill>
                        </a:rPr>
                        <a:t> GSA for SPDC swamp emergency operation</a:t>
                      </a:r>
                      <a:endParaRPr lang="en-US" sz="1100" dirty="0">
                        <a:solidFill>
                          <a:schemeClr val="bg2">
                            <a:lumMod val="1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smtClean="0">
                          <a:solidFill>
                            <a:schemeClr val="bg2">
                              <a:lumMod val="10000"/>
                            </a:schemeClr>
                          </a:solidFill>
                        </a:rPr>
                        <a:t>Secure dedicated</a:t>
                      </a:r>
                      <a:r>
                        <a:rPr lang="en-US" sz="1100" baseline="0" dirty="0" smtClean="0">
                          <a:solidFill>
                            <a:schemeClr val="bg2">
                              <a:lumMod val="10000"/>
                            </a:schemeClr>
                          </a:solidFill>
                        </a:rPr>
                        <a:t> GSA for SPDC swamp emergency operation</a:t>
                      </a:r>
                      <a:endParaRPr lang="en-US" sz="1100" dirty="0" smtClean="0">
                        <a:solidFill>
                          <a:schemeClr val="bg2">
                            <a:lumMod val="10000"/>
                          </a:schemeClr>
                        </a:solidFill>
                      </a:endParaRPr>
                    </a:p>
                    <a:p>
                      <a:pPr>
                        <a:buFont typeface="Arial" pitchFamily="34" charset="0"/>
                        <a:buNone/>
                      </a:pPr>
                      <a:endParaRPr lang="en-GB" sz="1100" dirty="0" smtClean="0">
                        <a:solidFill>
                          <a:schemeClr val="bg2">
                            <a:lumMod val="10000"/>
                          </a:schemeClr>
                        </a:solidFill>
                      </a:endParaRPr>
                    </a:p>
                  </a:txBody>
                  <a:tcPr/>
                </a:tc>
                <a:tc>
                  <a:txBody>
                    <a:bodyPr/>
                    <a:lstStyle/>
                    <a:p>
                      <a:pPr>
                        <a:buFont typeface="Arial" pitchFamily="34" charset="0"/>
                        <a:buNone/>
                      </a:pPr>
                      <a:r>
                        <a:rPr lang="en-GB" sz="1100" kern="1200" dirty="0" smtClean="0">
                          <a:solidFill>
                            <a:schemeClr val="bg2">
                              <a:lumMod val="10000"/>
                            </a:schemeClr>
                          </a:solidFill>
                          <a:latin typeface="+mn-lt"/>
                          <a:ea typeface="+mn-ea"/>
                          <a:cs typeface="+mn-cs"/>
                        </a:rPr>
                        <a:t>Jurgen</a:t>
                      </a:r>
                      <a:r>
                        <a:rPr lang="en-GB" sz="1100" dirty="0" smtClean="0">
                          <a:solidFill>
                            <a:schemeClr val="bg2">
                              <a:lumMod val="10000"/>
                            </a:schemeClr>
                          </a:solidFill>
                        </a:rPr>
                        <a:t>/Agans</a:t>
                      </a:r>
                      <a:endParaRPr lang="en-GB" sz="1100" strike="sngStrike" baseline="0" dirty="0" smtClean="0">
                        <a:solidFill>
                          <a:schemeClr val="bg2">
                            <a:lumMod val="10000"/>
                          </a:schemeClr>
                        </a:solidFill>
                      </a:endParaRPr>
                    </a:p>
                  </a:txBody>
                  <a:tcPr/>
                </a:tc>
                <a:tc>
                  <a:txBody>
                    <a:bodyPr/>
                    <a:lstStyle/>
                    <a:p>
                      <a:r>
                        <a:rPr lang="en-US" sz="1100" dirty="0" smtClean="0">
                          <a:solidFill>
                            <a:schemeClr val="bg2">
                              <a:lumMod val="10000"/>
                            </a:schemeClr>
                          </a:solidFill>
                        </a:rPr>
                        <a:t>30/09/2014</a:t>
                      </a:r>
                      <a:endParaRPr lang="en-US" sz="1100" dirty="0">
                        <a:solidFill>
                          <a:schemeClr val="bg2">
                            <a:lumMod val="10000"/>
                          </a:schemeClr>
                        </a:solidFill>
                      </a:endParaRPr>
                    </a:p>
                  </a:txBody>
                  <a:tcPr/>
                </a:tc>
              </a:tr>
              <a:tr h="514893">
                <a:tc>
                  <a:txBody>
                    <a:bodyPr/>
                    <a:lstStyle/>
                    <a:p>
                      <a:r>
                        <a:rPr lang="en-US" sz="1100" dirty="0" smtClean="0">
                          <a:solidFill>
                            <a:schemeClr val="bg2">
                              <a:lumMod val="10000"/>
                            </a:schemeClr>
                          </a:solidFill>
                        </a:rPr>
                        <a:t>3</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kern="1200" dirty="0" smtClean="0">
                          <a:solidFill>
                            <a:schemeClr val="bg2">
                              <a:lumMod val="10000"/>
                            </a:schemeClr>
                          </a:solidFill>
                          <a:latin typeface="+mn-lt"/>
                          <a:ea typeface="+mn-ea"/>
                          <a:cs typeface="+mn-cs"/>
                        </a:rPr>
                        <a:t>Lack of prompt payment from SPDC for services rendered</a:t>
                      </a:r>
                    </a:p>
                  </a:txBody>
                  <a:tcPr/>
                </a:tc>
                <a:tc>
                  <a:txBody>
                    <a:bodyPr/>
                    <a:lstStyle/>
                    <a:p>
                      <a:pPr>
                        <a:buFont typeface="Arial" pitchFamily="34" charset="0"/>
                        <a:buNone/>
                      </a:pPr>
                      <a:r>
                        <a:rPr lang="en-US" sz="1100" dirty="0" smtClean="0">
                          <a:solidFill>
                            <a:schemeClr val="bg2">
                              <a:lumMod val="10000"/>
                            </a:schemeClr>
                          </a:solidFill>
                        </a:rPr>
                        <a:t>Expedite cash payment for GSA services through Emergency Response</a:t>
                      </a:r>
                      <a:r>
                        <a:rPr lang="en-US" sz="1100" baseline="0" dirty="0" smtClean="0">
                          <a:solidFill>
                            <a:schemeClr val="bg2">
                              <a:lumMod val="10000"/>
                            </a:schemeClr>
                          </a:solidFill>
                        </a:rPr>
                        <a:t> Team</a:t>
                      </a:r>
                      <a:endParaRPr lang="en-US" sz="1100" dirty="0">
                        <a:solidFill>
                          <a:schemeClr val="bg2">
                            <a:lumMod val="1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smtClean="0">
                          <a:solidFill>
                            <a:schemeClr val="bg2">
                              <a:lumMod val="10000"/>
                            </a:schemeClr>
                          </a:solidFill>
                        </a:rPr>
                        <a:t>Expedite cash payment for GSA services through Emergency Response</a:t>
                      </a:r>
                      <a:r>
                        <a:rPr lang="en-US" sz="1100" baseline="0" dirty="0" smtClean="0">
                          <a:solidFill>
                            <a:schemeClr val="bg2">
                              <a:lumMod val="10000"/>
                            </a:schemeClr>
                          </a:solidFill>
                        </a:rPr>
                        <a:t> Team</a:t>
                      </a:r>
                      <a:endParaRPr lang="en-US" sz="1100" dirty="0" smtClean="0">
                        <a:solidFill>
                          <a:schemeClr val="bg2">
                            <a:lumMod val="10000"/>
                          </a:schemeClr>
                        </a:solidFill>
                      </a:endParaRPr>
                    </a:p>
                    <a:p>
                      <a:pPr>
                        <a:buFont typeface="Arial" pitchFamily="34" charset="0"/>
                        <a:buNone/>
                      </a:pPr>
                      <a:endParaRPr lang="en-GB" sz="1100" dirty="0" smtClean="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Akinnawonu</a:t>
                      </a:r>
                      <a:r>
                        <a:rPr lang="en-GB" sz="1100" baseline="0" dirty="0" smtClean="0">
                          <a:solidFill>
                            <a:schemeClr val="bg2">
                              <a:lumMod val="10000"/>
                            </a:schemeClr>
                          </a:solidFill>
                        </a:rPr>
                        <a:t>/Erewa/</a:t>
                      </a:r>
                    </a:p>
                    <a:p>
                      <a:pPr>
                        <a:buFont typeface="Arial" pitchFamily="34" charset="0"/>
                        <a:buNone/>
                      </a:pPr>
                      <a:r>
                        <a:rPr lang="en-GB" sz="1100" baseline="0" dirty="0" smtClean="0">
                          <a:solidFill>
                            <a:schemeClr val="bg2">
                              <a:lumMod val="10000"/>
                            </a:schemeClr>
                          </a:solidFill>
                        </a:rPr>
                        <a:t>Chuka Njoku/Amos Gagar</a:t>
                      </a:r>
                      <a:endParaRPr lang="en-GB" sz="1100" dirty="0" smtClean="0">
                        <a:solidFill>
                          <a:schemeClr val="bg2">
                            <a:lumMod val="10000"/>
                          </a:schemeClr>
                        </a:solidFill>
                      </a:endParaRPr>
                    </a:p>
                    <a:p>
                      <a:pPr>
                        <a:buFont typeface="Arial" pitchFamily="34" charset="0"/>
                        <a:buNone/>
                      </a:pPr>
                      <a:endParaRPr lang="en-GB" sz="1100" dirty="0" smtClean="0">
                        <a:solidFill>
                          <a:schemeClr val="bg2">
                            <a:lumMod val="10000"/>
                          </a:schemeClr>
                        </a:solidFill>
                      </a:endParaRPr>
                    </a:p>
                  </a:txBody>
                  <a:tcPr/>
                </a:tc>
                <a:tc>
                  <a:txBody>
                    <a:bodyPr/>
                    <a:lstStyle/>
                    <a:p>
                      <a:r>
                        <a:rPr lang="en-US" sz="1100" dirty="0" smtClean="0">
                          <a:solidFill>
                            <a:schemeClr val="bg2">
                              <a:lumMod val="10000"/>
                            </a:schemeClr>
                          </a:solidFill>
                        </a:rPr>
                        <a:t>30/09/2014</a:t>
                      </a:r>
                      <a:endParaRPr lang="en-US" sz="1100" dirty="0">
                        <a:solidFill>
                          <a:schemeClr val="bg2">
                            <a:lumMod val="10000"/>
                          </a:schemeClr>
                        </a:solidFill>
                      </a:endParaRPr>
                    </a:p>
                  </a:txBody>
                  <a:tcPr/>
                </a:tc>
              </a:tr>
              <a:tr h="514893">
                <a:tc>
                  <a:txBody>
                    <a:bodyPr/>
                    <a:lstStyle/>
                    <a:p>
                      <a:r>
                        <a:rPr lang="en-US" sz="1100" dirty="0" smtClean="0">
                          <a:solidFill>
                            <a:schemeClr val="bg2">
                              <a:lumMod val="10000"/>
                            </a:schemeClr>
                          </a:solidFill>
                        </a:rPr>
                        <a:t>4</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kern="1200" dirty="0" smtClean="0">
                          <a:solidFill>
                            <a:schemeClr val="bg2">
                              <a:lumMod val="10000"/>
                            </a:schemeClr>
                          </a:solidFill>
                          <a:latin typeface="+mn-lt"/>
                          <a:ea typeface="+mn-ea"/>
                          <a:cs typeface="+mn-cs"/>
                        </a:rPr>
                        <a:t>Poor maintenance of equipment</a:t>
                      </a:r>
                    </a:p>
                  </a:txBody>
                  <a:tcPr/>
                </a:tc>
                <a:tc>
                  <a:txBody>
                    <a:bodyPr/>
                    <a:lstStyle/>
                    <a:p>
                      <a:pPr>
                        <a:buFont typeface="Arial" pitchFamily="34" charset="0"/>
                        <a:buNone/>
                      </a:pPr>
                      <a:r>
                        <a:rPr lang="en-US" sz="1100" dirty="0" smtClean="0">
                          <a:solidFill>
                            <a:schemeClr val="bg2">
                              <a:lumMod val="10000"/>
                            </a:schemeClr>
                          </a:solidFill>
                        </a:rPr>
                        <a:t>Notify GSAs of poor equipment maintenance</a:t>
                      </a:r>
                      <a:endParaRPr lang="en-US" sz="1100" dirty="0">
                        <a:solidFill>
                          <a:schemeClr val="bg2">
                            <a:lumMod val="10000"/>
                          </a:schemeClr>
                        </a:solidFill>
                      </a:endParaRPr>
                    </a:p>
                  </a:txBody>
                  <a:tcPr/>
                </a:tc>
                <a:tc>
                  <a:txBody>
                    <a:bodyPr/>
                    <a:lstStyle/>
                    <a:p>
                      <a:pPr>
                        <a:buFont typeface="Arial" pitchFamily="34" charset="0"/>
                        <a:buNone/>
                      </a:pPr>
                      <a:r>
                        <a:rPr lang="en-US" sz="1100" dirty="0" smtClean="0">
                          <a:solidFill>
                            <a:schemeClr val="bg2">
                              <a:lumMod val="10000"/>
                            </a:schemeClr>
                          </a:solidFill>
                        </a:rPr>
                        <a:t>Notify GSAs of poor equipment maintenance</a:t>
                      </a:r>
                      <a:endParaRPr lang="en-US" sz="1100" dirty="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Agans/</a:t>
                      </a:r>
                      <a:r>
                        <a:rPr lang="en-GB" sz="1100" dirty="0" err="1" smtClean="0">
                          <a:solidFill>
                            <a:schemeClr val="bg2">
                              <a:lumMod val="10000"/>
                            </a:schemeClr>
                          </a:solidFill>
                        </a:rPr>
                        <a:t>Menuchim</a:t>
                      </a:r>
                      <a:r>
                        <a:rPr lang="en-GB" sz="1100" baseline="0" dirty="0" smtClean="0">
                          <a:solidFill>
                            <a:schemeClr val="bg2">
                              <a:lumMod val="10000"/>
                            </a:schemeClr>
                          </a:solidFill>
                        </a:rPr>
                        <a:t> Opara</a:t>
                      </a:r>
                      <a:endParaRPr lang="en-GB" sz="1100" dirty="0" smtClean="0">
                        <a:solidFill>
                          <a:schemeClr val="bg2">
                            <a:lumMod val="1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2">
                              <a:lumMod val="10000"/>
                            </a:schemeClr>
                          </a:solidFill>
                        </a:rPr>
                        <a:t>30/09/2014</a:t>
                      </a:r>
                    </a:p>
                    <a:p>
                      <a:endParaRPr lang="en-US" sz="1100" dirty="0">
                        <a:solidFill>
                          <a:schemeClr val="bg2">
                            <a:lumMod val="10000"/>
                          </a:schemeClr>
                        </a:solidFill>
                      </a:endParaRPr>
                    </a:p>
                  </a:txBody>
                  <a:tcPr/>
                </a:tc>
              </a:tr>
              <a:tr h="514893">
                <a:tc>
                  <a:txBody>
                    <a:bodyPr/>
                    <a:lstStyle/>
                    <a:p>
                      <a:r>
                        <a:rPr lang="en-US" sz="1100" dirty="0" smtClean="0">
                          <a:solidFill>
                            <a:schemeClr val="bg2">
                              <a:lumMod val="10000"/>
                            </a:schemeClr>
                          </a:solidFill>
                        </a:rPr>
                        <a:t>5</a:t>
                      </a:r>
                      <a:endParaRPr lang="en-US" sz="1100" dirty="0">
                        <a:solidFill>
                          <a:schemeClr val="bg2">
                            <a:lumMod val="10000"/>
                          </a:schemeClr>
                        </a:solidFill>
                      </a:endParaRPr>
                    </a:p>
                  </a:txBody>
                  <a:tcPr/>
                </a:tc>
                <a:tc>
                  <a:txBody>
                    <a:bodyPr/>
                    <a:lstStyle/>
                    <a:p>
                      <a:pPr marL="0" algn="l" defTabSz="914400" rtl="0" eaLnBrk="1" latinLnBrk="0" hangingPunct="1">
                        <a:buFont typeface="Arial" pitchFamily="34" charset="0"/>
                        <a:buNone/>
                      </a:pPr>
                      <a:r>
                        <a:rPr lang="en-GB" sz="1100" kern="1200" dirty="0" smtClean="0">
                          <a:solidFill>
                            <a:schemeClr val="bg2">
                              <a:lumMod val="10000"/>
                            </a:schemeClr>
                          </a:solidFill>
                          <a:latin typeface="+mn-lt"/>
                          <a:ea typeface="+mn-ea"/>
                          <a:cs typeface="+mn-cs"/>
                        </a:rPr>
                        <a:t>Preference for cash payment for pipeline emergency activities</a:t>
                      </a:r>
                    </a:p>
                  </a:txBody>
                  <a:tcPr/>
                </a:tc>
                <a:tc>
                  <a:txBody>
                    <a:bodyPr/>
                    <a:lstStyle/>
                    <a:p>
                      <a:pPr>
                        <a:buFont typeface="Arial" pitchFamily="34" charset="0"/>
                        <a:buNone/>
                      </a:pPr>
                      <a:r>
                        <a:rPr lang="en-US" sz="1100" dirty="0" smtClean="0">
                          <a:solidFill>
                            <a:schemeClr val="bg2">
                              <a:lumMod val="10000"/>
                            </a:schemeClr>
                          </a:solidFill>
                        </a:rPr>
                        <a:t>Expedite cash payment for GSA services through Emergency Response</a:t>
                      </a:r>
                      <a:r>
                        <a:rPr lang="en-US" sz="1100" baseline="0" dirty="0" smtClean="0">
                          <a:solidFill>
                            <a:schemeClr val="bg2">
                              <a:lumMod val="10000"/>
                            </a:schemeClr>
                          </a:solidFill>
                        </a:rPr>
                        <a:t> Team</a:t>
                      </a:r>
                      <a:endParaRPr lang="en-US" sz="1100" dirty="0">
                        <a:solidFill>
                          <a:schemeClr val="bg2">
                            <a:lumMod val="1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smtClean="0">
                          <a:solidFill>
                            <a:schemeClr val="bg2">
                              <a:lumMod val="10000"/>
                            </a:schemeClr>
                          </a:solidFill>
                        </a:rPr>
                        <a:t>Expedite cash payment for GSA services through Emergency Response</a:t>
                      </a:r>
                      <a:r>
                        <a:rPr lang="en-US" sz="1100" baseline="0" dirty="0" smtClean="0">
                          <a:solidFill>
                            <a:schemeClr val="bg2">
                              <a:lumMod val="10000"/>
                            </a:schemeClr>
                          </a:solidFill>
                        </a:rPr>
                        <a:t> Team</a:t>
                      </a:r>
                      <a:endParaRPr lang="en-US" sz="1100" dirty="0" smtClean="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Akinnawonu</a:t>
                      </a:r>
                      <a:r>
                        <a:rPr lang="en-GB" sz="1100" baseline="0" dirty="0" smtClean="0">
                          <a:solidFill>
                            <a:schemeClr val="bg2">
                              <a:lumMod val="10000"/>
                            </a:schemeClr>
                          </a:solidFill>
                        </a:rPr>
                        <a:t>/Erewa/</a:t>
                      </a:r>
                    </a:p>
                    <a:p>
                      <a:pPr>
                        <a:buFont typeface="Arial" pitchFamily="34" charset="0"/>
                        <a:buNone/>
                      </a:pPr>
                      <a:r>
                        <a:rPr lang="en-GB" sz="1100" baseline="0" dirty="0" smtClean="0">
                          <a:solidFill>
                            <a:schemeClr val="bg2">
                              <a:lumMod val="10000"/>
                            </a:schemeClr>
                          </a:solidFill>
                        </a:rPr>
                        <a:t>Chuka Njoku/Amos Gagar</a:t>
                      </a:r>
                      <a:endParaRPr lang="en-GB" sz="1100" dirty="0" smtClean="0">
                        <a:solidFill>
                          <a:schemeClr val="bg2">
                            <a:lumMod val="10000"/>
                          </a:schemeClr>
                        </a:solidFill>
                      </a:endParaRPr>
                    </a:p>
                  </a:txBody>
                  <a:tcPr/>
                </a:tc>
                <a:tc>
                  <a:txBody>
                    <a:bodyPr/>
                    <a:lstStyle/>
                    <a:p>
                      <a:r>
                        <a:rPr lang="en-US" sz="1100" dirty="0" smtClean="0">
                          <a:solidFill>
                            <a:schemeClr val="bg2">
                              <a:lumMod val="10000"/>
                            </a:schemeClr>
                          </a:solidFill>
                        </a:rPr>
                        <a:t>30/09/2014</a:t>
                      </a:r>
                      <a:endParaRPr lang="en-US" sz="1100" dirty="0">
                        <a:solidFill>
                          <a:schemeClr val="bg2">
                            <a:lumMod val="10000"/>
                          </a:schemeClr>
                        </a:solidFill>
                      </a:endParaRPr>
                    </a:p>
                  </a:txBody>
                  <a:tcPr/>
                </a:tc>
              </a:tr>
            </a:tbl>
          </a:graphicData>
        </a:graphic>
      </p:graphicFrame>
      <p:sp>
        <p:nvSpPr>
          <p:cNvPr id="5" name="TextBox 4"/>
          <p:cNvSpPr txBox="1"/>
          <p:nvPr/>
        </p:nvSpPr>
        <p:spPr>
          <a:xfrm flipH="1">
            <a:off x="304800" y="457200"/>
            <a:ext cx="2286000" cy="914400"/>
          </a:xfrm>
          <a:prstGeom prst="rect">
            <a:avLst/>
          </a:prstGeom>
          <a:noFill/>
        </p:spPr>
        <p:txBody>
          <a:bodyPr wrap="none" lIns="0" tIns="0" rIns="0" bIns="0" rtlCol="0">
            <a:noAutofit/>
          </a:bodyPr>
          <a:lstStyle/>
          <a:p>
            <a:pPr marL="177800" indent="-177800">
              <a:lnSpc>
                <a:spcPct val="113000"/>
              </a:lnSpc>
              <a:spcAft>
                <a:spcPts val="60"/>
              </a:spcAft>
            </a:pPr>
            <a:endParaRPr lang="en-GB" sz="1600" b="1" dirty="0" smtClean="0">
              <a:solidFill>
                <a:srgbClr val="FF0000"/>
              </a:solidFill>
            </a:endParaRPr>
          </a:p>
          <a:p>
            <a:pPr marL="177800" indent="-177800">
              <a:lnSpc>
                <a:spcPct val="113000"/>
              </a:lnSpc>
              <a:spcAft>
                <a:spcPts val="60"/>
              </a:spcAft>
            </a:pPr>
            <a:r>
              <a:rPr lang="en-GB" sz="1400" b="1" dirty="0" smtClean="0">
                <a:solidFill>
                  <a:srgbClr val="FF0000"/>
                </a:solidFill>
                <a:latin typeface="+mn-lt"/>
              </a:rPr>
              <a:t>Problem Statement </a:t>
            </a:r>
            <a:r>
              <a:rPr lang="en-GB" sz="1400" b="1" dirty="0">
                <a:solidFill>
                  <a:srgbClr val="FF0000"/>
                </a:solidFill>
              </a:rPr>
              <a:t>3</a:t>
            </a:r>
            <a:endParaRPr lang="en-GB" sz="1400" b="1" dirty="0" smtClean="0">
              <a:solidFill>
                <a:srgbClr val="FF0000"/>
              </a:solidFill>
              <a:latin typeface="+mn-lt"/>
            </a:endParaRPr>
          </a:p>
          <a:p>
            <a:pPr marL="177800" indent="-177800">
              <a:lnSpc>
                <a:spcPct val="113000"/>
              </a:lnSpc>
              <a:spcAft>
                <a:spcPts val="60"/>
              </a:spcAft>
            </a:pPr>
            <a:r>
              <a:rPr lang="en-GB" sz="1400" b="1" dirty="0" smtClean="0">
                <a:solidFill>
                  <a:schemeClr val="bg2">
                    <a:lumMod val="10000"/>
                  </a:schemeClr>
                </a:solidFill>
                <a:latin typeface="+mn-lt"/>
              </a:rPr>
              <a:t>Untimely and unreliable support services from Government Security Agents (GSAs) resulting in 1-2 days downtime </a:t>
            </a:r>
          </a:p>
          <a:p>
            <a:pPr marL="177800" indent="-177800">
              <a:lnSpc>
                <a:spcPct val="113000"/>
              </a:lnSpc>
              <a:spcAft>
                <a:spcPts val="60"/>
              </a:spcAft>
            </a:pPr>
            <a:r>
              <a:rPr lang="en-GB" sz="1400" b="1" dirty="0" smtClean="0">
                <a:solidFill>
                  <a:schemeClr val="bg2">
                    <a:lumMod val="10000"/>
                  </a:schemeClr>
                </a:solidFill>
                <a:latin typeface="+mn-lt"/>
              </a:rPr>
              <a:t>(unserviceable MPV equipment, preference for cash payments)</a:t>
            </a:r>
            <a:endParaRPr lang="en-US" sz="1400" b="1" dirty="0" smtClean="0">
              <a:solidFill>
                <a:schemeClr val="bg2">
                  <a:lumMod val="10000"/>
                </a:schemeClr>
              </a:solidFill>
              <a:latin typeface="+mn-lt"/>
            </a:endParaRPr>
          </a:p>
        </p:txBody>
      </p:sp>
    </p:spTree>
    <p:extLst>
      <p:ext uri="{BB962C8B-B14F-4D97-AF65-F5344CB8AC3E}">
        <p14:creationId xmlns:p14="http://schemas.microsoft.com/office/powerpoint/2010/main" val="202064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2000" dirty="0" smtClean="0">
                <a:solidFill>
                  <a:srgbClr val="FF0000"/>
                </a:solidFill>
              </a:rPr>
              <a:t>Problem statements, solutions &amp; ACTIONS		(4/7)			</a:t>
            </a:r>
            <a:endParaRPr lang="en-GB" sz="20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908510859"/>
              </p:ext>
            </p:extLst>
          </p:nvPr>
        </p:nvGraphicFramePr>
        <p:xfrm>
          <a:off x="179512" y="1844824"/>
          <a:ext cx="8382000" cy="3794760"/>
        </p:xfrm>
        <a:graphic>
          <a:graphicData uri="http://schemas.openxmlformats.org/drawingml/2006/table">
            <a:tbl>
              <a:tblPr firstRow="1" bandRow="1">
                <a:tableStyleId>{5C22544A-7EE6-4342-B048-85BDC9FD1C3A}</a:tableStyleId>
              </a:tblPr>
              <a:tblGrid>
                <a:gridCol w="504056"/>
                <a:gridCol w="1656184"/>
                <a:gridCol w="1800200"/>
                <a:gridCol w="1872208"/>
                <a:gridCol w="1440160"/>
                <a:gridCol w="1109192"/>
              </a:tblGrid>
              <a:tr h="288032">
                <a:tc>
                  <a:txBody>
                    <a:bodyPr/>
                    <a:lstStyle/>
                    <a:p>
                      <a:r>
                        <a:rPr lang="en-GB" sz="1100" dirty="0" smtClean="0">
                          <a:solidFill>
                            <a:schemeClr val="bg2">
                              <a:lumMod val="10000"/>
                            </a:schemeClr>
                          </a:solidFill>
                        </a:rPr>
                        <a:t>S/N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Root Causes</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Solution</a:t>
                      </a:r>
                      <a:endParaRPr lang="en-US" sz="1100" dirty="0">
                        <a:solidFill>
                          <a:schemeClr val="bg2">
                            <a:lumMod val="10000"/>
                          </a:schemeClr>
                        </a:solidFill>
                      </a:endParaRPr>
                    </a:p>
                  </a:txBody>
                  <a:tcPr/>
                </a:tc>
                <a:tc>
                  <a:txBody>
                    <a:bodyPr/>
                    <a:lstStyle/>
                    <a:p>
                      <a:r>
                        <a:rPr lang="en-GB" sz="1100" dirty="0" smtClean="0">
                          <a:solidFill>
                            <a:schemeClr val="bg2">
                              <a:lumMod val="10000"/>
                            </a:schemeClr>
                          </a:solidFill>
                        </a:rPr>
                        <a:t>Actions</a:t>
                      </a:r>
                    </a:p>
                  </a:txBody>
                  <a:tcPr/>
                </a:tc>
                <a:tc>
                  <a:txBody>
                    <a:bodyPr/>
                    <a:lstStyle/>
                    <a:p>
                      <a:r>
                        <a:rPr lang="en-GB" sz="1100" dirty="0" smtClean="0">
                          <a:solidFill>
                            <a:schemeClr val="bg2">
                              <a:lumMod val="10000"/>
                            </a:schemeClr>
                          </a:solidFill>
                        </a:rPr>
                        <a:t>Action Party</a:t>
                      </a:r>
                    </a:p>
                  </a:txBody>
                  <a:tcPr/>
                </a:tc>
                <a:tc>
                  <a:txBody>
                    <a:bodyPr/>
                    <a:lstStyle/>
                    <a:p>
                      <a:r>
                        <a:rPr lang="en-GB" sz="1100" dirty="0" smtClean="0">
                          <a:solidFill>
                            <a:schemeClr val="bg2">
                              <a:lumMod val="10000"/>
                            </a:schemeClr>
                          </a:solidFill>
                        </a:rPr>
                        <a:t>Timeframe</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1</a:t>
                      </a:r>
                      <a:endParaRPr lang="en-US" sz="1100" dirty="0">
                        <a:solidFill>
                          <a:schemeClr val="bg2">
                            <a:lumMod val="10000"/>
                          </a:schemeClr>
                        </a:solidFill>
                      </a:endParaRPr>
                    </a:p>
                  </a:txBody>
                  <a:tcPr/>
                </a:tc>
                <a:tc>
                  <a:txBody>
                    <a:bodyPr/>
                    <a:lstStyle/>
                    <a:p>
                      <a:pPr>
                        <a:buFont typeface="Arial" pitchFamily="34" charset="0"/>
                        <a:buNone/>
                      </a:pPr>
                      <a:r>
                        <a:rPr lang="en-GB" sz="1100" baseline="0" dirty="0" smtClean="0">
                          <a:solidFill>
                            <a:schemeClr val="bg2">
                              <a:lumMod val="10000"/>
                            </a:schemeClr>
                          </a:solidFill>
                        </a:rPr>
                        <a:t>Limited contractor financial capacity</a:t>
                      </a:r>
                    </a:p>
                  </a:txBody>
                  <a:tcPr/>
                </a:tc>
                <a:tc>
                  <a:txBody>
                    <a:bodyPr/>
                    <a:lstStyle/>
                    <a:p>
                      <a:pPr marL="171450" indent="-171450">
                        <a:buFont typeface="Arial" pitchFamily="34" charset="0"/>
                        <a:buChar char="•"/>
                      </a:pPr>
                      <a:r>
                        <a:rPr lang="en-US" sz="1100" dirty="0" smtClean="0">
                          <a:solidFill>
                            <a:schemeClr val="bg2">
                              <a:lumMod val="10000"/>
                            </a:schemeClr>
                          </a:solidFill>
                        </a:rPr>
                        <a:t>Effect prompt payment to contractors</a:t>
                      </a:r>
                    </a:p>
                    <a:p>
                      <a:pPr marL="171450" indent="-171450">
                        <a:buFont typeface="Arial" pitchFamily="34" charset="0"/>
                        <a:buChar char="•"/>
                      </a:pPr>
                      <a:endParaRPr lang="en-US" sz="1100" dirty="0" smtClean="0">
                        <a:solidFill>
                          <a:schemeClr val="bg2">
                            <a:lumMod val="10000"/>
                          </a:schemeClr>
                        </a:solidFill>
                      </a:endParaRPr>
                    </a:p>
                    <a:p>
                      <a:pPr marL="171450" indent="-171450">
                        <a:buFont typeface="Arial" pitchFamily="34" charset="0"/>
                        <a:buChar char="•"/>
                      </a:pPr>
                      <a:r>
                        <a:rPr lang="en-US" sz="1100" dirty="0" smtClean="0">
                          <a:solidFill>
                            <a:schemeClr val="bg2">
                              <a:lumMod val="10000"/>
                            </a:schemeClr>
                          </a:solidFill>
                        </a:rPr>
                        <a:t>Equipment usage integration/optimization</a:t>
                      </a:r>
                    </a:p>
                    <a:p>
                      <a:pPr marL="0" indent="0">
                        <a:buFont typeface="Arial" pitchFamily="34" charset="0"/>
                        <a:buNone/>
                      </a:pPr>
                      <a:endParaRPr lang="en-US" sz="1100" dirty="0" smtClean="0">
                        <a:solidFill>
                          <a:schemeClr val="bg2">
                            <a:lumMod val="10000"/>
                          </a:schemeClr>
                        </a:solidFill>
                      </a:endParaRPr>
                    </a:p>
                    <a:p>
                      <a:pPr marL="0" indent="0">
                        <a:buFont typeface="Arial" pitchFamily="34" charset="0"/>
                        <a:buNone/>
                      </a:pPr>
                      <a:endParaRPr lang="en-US" sz="1100" dirty="0" smtClean="0">
                        <a:solidFill>
                          <a:schemeClr val="bg2">
                            <a:lumMod val="10000"/>
                          </a:schemeClr>
                        </a:solidFill>
                      </a:endParaRPr>
                    </a:p>
                    <a:p>
                      <a:pPr marL="0" indent="0">
                        <a:buFont typeface="Arial" pitchFamily="34" charset="0"/>
                        <a:buNone/>
                      </a:pPr>
                      <a:endParaRPr lang="en-US" sz="1100" dirty="0" smtClean="0">
                        <a:solidFill>
                          <a:schemeClr val="bg2">
                            <a:lumMod val="10000"/>
                          </a:schemeClr>
                        </a:solidFill>
                      </a:endParaRPr>
                    </a:p>
                    <a:p>
                      <a:pPr marL="0" indent="0">
                        <a:buFont typeface="Arial" pitchFamily="34" charset="0"/>
                        <a:buNone/>
                      </a:pPr>
                      <a:endParaRPr lang="en-US" sz="1100" dirty="0" smtClean="0">
                        <a:solidFill>
                          <a:schemeClr val="bg2">
                            <a:lumMod val="10000"/>
                          </a:schemeClr>
                        </a:solidFill>
                      </a:endParaRPr>
                    </a:p>
                    <a:p>
                      <a:pPr marL="0" indent="0">
                        <a:buFont typeface="Arial" pitchFamily="34" charset="0"/>
                        <a:buNone/>
                      </a:pPr>
                      <a:endParaRPr lang="en-US" sz="1100" dirty="0" smtClean="0">
                        <a:solidFill>
                          <a:schemeClr val="bg2">
                            <a:lumMod val="10000"/>
                          </a:schemeClr>
                        </a:solidFill>
                      </a:endParaRPr>
                    </a:p>
                    <a:p>
                      <a:pPr marL="0" indent="0">
                        <a:buFont typeface="Arial" pitchFamily="34" charset="0"/>
                        <a:buNone/>
                      </a:pPr>
                      <a:endParaRPr lang="en-US" sz="1100" dirty="0" smtClean="0">
                        <a:solidFill>
                          <a:schemeClr val="bg2">
                            <a:lumMod val="10000"/>
                          </a:schemeClr>
                        </a:solidFill>
                      </a:endParaRPr>
                    </a:p>
                    <a:p>
                      <a:pPr marL="0" indent="0">
                        <a:buFont typeface="Arial" pitchFamily="34" charset="0"/>
                        <a:buNone/>
                      </a:pPr>
                      <a:endParaRPr lang="en-US" sz="1100" dirty="0" smtClean="0">
                        <a:solidFill>
                          <a:schemeClr val="bg2">
                            <a:lumMod val="10000"/>
                          </a:schemeClr>
                        </a:solidFill>
                      </a:endParaRPr>
                    </a:p>
                    <a:p>
                      <a:pPr marL="0" indent="0">
                        <a:buFont typeface="Arial" pitchFamily="34" charset="0"/>
                        <a:buNone/>
                      </a:pPr>
                      <a:endParaRPr lang="en-US" sz="1100" dirty="0" smtClean="0">
                        <a:solidFill>
                          <a:schemeClr val="bg2">
                            <a:lumMod val="10000"/>
                          </a:schemeClr>
                        </a:solidFill>
                      </a:endParaRPr>
                    </a:p>
                  </a:txBody>
                  <a:tcPr/>
                </a:tc>
                <a:tc>
                  <a:txBody>
                    <a:bodyPr/>
                    <a:lstStyle/>
                    <a:p>
                      <a:pPr marL="171450" indent="-171450">
                        <a:buFont typeface="Arial" pitchFamily="34" charset="0"/>
                        <a:buChar char="•"/>
                      </a:pPr>
                      <a:r>
                        <a:rPr lang="en-US" sz="1100" dirty="0" smtClean="0">
                          <a:solidFill>
                            <a:schemeClr val="bg2">
                              <a:lumMod val="10000"/>
                            </a:schemeClr>
                          </a:solidFill>
                        </a:rPr>
                        <a:t>Effect prompt payment to contractors</a:t>
                      </a:r>
                    </a:p>
                    <a:p>
                      <a:pPr marL="171450" indent="-171450">
                        <a:buFont typeface="Arial" pitchFamily="34" charset="0"/>
                        <a:buChar char="•"/>
                      </a:pPr>
                      <a:endParaRPr lang="en-US" sz="1100" dirty="0" smtClean="0">
                        <a:solidFill>
                          <a:schemeClr val="bg2">
                            <a:lumMod val="10000"/>
                          </a:schemeClr>
                        </a:solidFill>
                      </a:endParaRPr>
                    </a:p>
                    <a:p>
                      <a:pPr marL="171450" indent="-171450">
                        <a:buFont typeface="Arial" pitchFamily="34" charset="0"/>
                        <a:buChar char="•"/>
                      </a:pPr>
                      <a:endParaRPr lang="en-US" sz="1100" dirty="0" smtClean="0">
                        <a:solidFill>
                          <a:schemeClr val="bg2">
                            <a:lumMod val="10000"/>
                          </a:schemeClr>
                        </a:solidFill>
                      </a:endParaRPr>
                    </a:p>
                    <a:p>
                      <a:pPr marL="171450" indent="-171450">
                        <a:buFont typeface="Arial" pitchFamily="34" charset="0"/>
                        <a:buChar char="•"/>
                      </a:pPr>
                      <a:r>
                        <a:rPr lang="en-US" sz="1100" dirty="0" smtClean="0">
                          <a:solidFill>
                            <a:schemeClr val="bg2">
                              <a:lumMod val="10000"/>
                            </a:schemeClr>
                          </a:solidFill>
                        </a:rPr>
                        <a:t>Integrate/optimize</a:t>
                      </a:r>
                      <a:r>
                        <a:rPr lang="en-US" sz="1100" baseline="0" dirty="0" smtClean="0">
                          <a:solidFill>
                            <a:schemeClr val="bg2">
                              <a:lumMod val="10000"/>
                            </a:schemeClr>
                          </a:solidFill>
                        </a:rPr>
                        <a:t> company owned equipment (e.g. OSRT boats, flat bottom boats etc.) for OSRT/ Maintenance/Operations Teams</a:t>
                      </a:r>
                    </a:p>
                    <a:p>
                      <a:pPr marL="0" indent="0">
                        <a:buFont typeface="Arial" pitchFamily="34" charset="0"/>
                        <a:buNone/>
                      </a:pPr>
                      <a:endParaRPr lang="en-US" sz="1100" baseline="0" dirty="0" smtClean="0">
                        <a:solidFill>
                          <a:schemeClr val="bg2">
                            <a:lumMod val="10000"/>
                          </a:schemeClr>
                        </a:solidFill>
                      </a:endParaRPr>
                    </a:p>
                  </a:txBody>
                  <a:tcPr/>
                </a:tc>
                <a:tc>
                  <a:txBody>
                    <a:bodyPr/>
                    <a:lstStyle/>
                    <a:p>
                      <a:pPr marL="171450" indent="-171450">
                        <a:buFont typeface="Arial" pitchFamily="34" charset="0"/>
                        <a:buChar char="•"/>
                      </a:pPr>
                      <a:r>
                        <a:rPr lang="en-GB" sz="1100" dirty="0" smtClean="0">
                          <a:solidFill>
                            <a:schemeClr val="bg2">
                              <a:lumMod val="10000"/>
                            </a:schemeClr>
                          </a:solidFill>
                        </a:rPr>
                        <a:t>Jan Van Bunnik/Jurgen/</a:t>
                      </a:r>
                    </a:p>
                    <a:p>
                      <a:pPr marL="0" indent="0">
                        <a:buFont typeface="Arial" pitchFamily="34" charset="0"/>
                        <a:buNone/>
                      </a:pPr>
                      <a:r>
                        <a:rPr lang="en-GB" sz="1100" dirty="0" smtClean="0">
                          <a:solidFill>
                            <a:schemeClr val="bg2">
                              <a:lumMod val="10000"/>
                            </a:schemeClr>
                          </a:solidFill>
                        </a:rPr>
                        <a:t>    Greg </a:t>
                      </a:r>
                      <a:r>
                        <a:rPr lang="en-GB" sz="1100" dirty="0" err="1" smtClean="0">
                          <a:solidFill>
                            <a:schemeClr val="bg2">
                              <a:lumMod val="10000"/>
                            </a:schemeClr>
                          </a:solidFill>
                        </a:rPr>
                        <a:t>Kuwlaski</a:t>
                      </a:r>
                      <a:endParaRPr lang="en-GB" sz="1100" dirty="0" smtClean="0">
                        <a:solidFill>
                          <a:schemeClr val="bg2">
                            <a:lumMod val="10000"/>
                          </a:schemeClr>
                        </a:solidFill>
                      </a:endParaRPr>
                    </a:p>
                    <a:p>
                      <a:pPr marL="171450" indent="-171450">
                        <a:buFont typeface="Arial" pitchFamily="34" charset="0"/>
                        <a:buChar char="•"/>
                      </a:pPr>
                      <a:endParaRPr lang="en-GB" sz="1100" dirty="0" smtClean="0">
                        <a:solidFill>
                          <a:schemeClr val="bg2">
                            <a:lumMod val="10000"/>
                          </a:schemeClr>
                        </a:solidFill>
                      </a:endParaRPr>
                    </a:p>
                    <a:p>
                      <a:pPr marL="171450" indent="-171450">
                        <a:buFont typeface="Arial" pitchFamily="34" charset="0"/>
                        <a:buChar char="•"/>
                      </a:pPr>
                      <a:r>
                        <a:rPr lang="en-GB" sz="1100" dirty="0" smtClean="0">
                          <a:solidFill>
                            <a:schemeClr val="bg2">
                              <a:lumMod val="10000"/>
                            </a:schemeClr>
                          </a:solidFill>
                        </a:rPr>
                        <a:t>Iyare/Bisiriyu</a:t>
                      </a:r>
                      <a:r>
                        <a:rPr lang="en-GB" sz="1100" baseline="0" dirty="0" smtClean="0">
                          <a:solidFill>
                            <a:schemeClr val="bg2">
                              <a:lumMod val="10000"/>
                            </a:schemeClr>
                          </a:solidFill>
                        </a:rPr>
                        <a:t> working with contractors</a:t>
                      </a:r>
                    </a:p>
                    <a:p>
                      <a:pPr marL="171450" indent="-171450">
                        <a:buFont typeface="Arial" pitchFamily="34" charset="0"/>
                        <a:buChar char="•"/>
                      </a:pPr>
                      <a:endParaRPr lang="en-GB" sz="1100" baseline="0" dirty="0" smtClean="0">
                        <a:solidFill>
                          <a:schemeClr val="bg2">
                            <a:lumMod val="10000"/>
                          </a:schemeClr>
                        </a:solidFill>
                      </a:endParaRPr>
                    </a:p>
                    <a:p>
                      <a:pPr marL="171450" indent="-171450">
                        <a:buFont typeface="Arial" pitchFamily="34" charset="0"/>
                        <a:buChar char="•"/>
                      </a:pPr>
                      <a:endParaRPr lang="en-GB" sz="1100" baseline="0" dirty="0" smtClean="0">
                        <a:solidFill>
                          <a:schemeClr val="bg2">
                            <a:lumMod val="10000"/>
                          </a:schemeClr>
                        </a:solidFill>
                      </a:endParaRPr>
                    </a:p>
                    <a:p>
                      <a:pPr marL="171450" indent="-171450">
                        <a:buFont typeface="Arial" pitchFamily="34" charset="0"/>
                        <a:buChar char="•"/>
                      </a:pPr>
                      <a:endParaRPr lang="en-GB" sz="1100" baseline="0" dirty="0" smtClean="0">
                        <a:solidFill>
                          <a:schemeClr val="bg2">
                            <a:lumMod val="10000"/>
                          </a:schemeClr>
                        </a:solidFill>
                      </a:endParaRPr>
                    </a:p>
                    <a:p>
                      <a:pPr marL="171450" indent="-171450">
                        <a:buFont typeface="Arial" pitchFamily="34" charset="0"/>
                        <a:buChar char="•"/>
                      </a:pPr>
                      <a:endParaRPr lang="en-GB" sz="1100" baseline="0" dirty="0" smtClean="0">
                        <a:solidFill>
                          <a:schemeClr val="bg2">
                            <a:lumMod val="10000"/>
                          </a:schemeClr>
                        </a:solidFill>
                      </a:endParaRPr>
                    </a:p>
                    <a:p>
                      <a:pPr marL="0" indent="0">
                        <a:buFont typeface="Arial" pitchFamily="34" charset="0"/>
                        <a:buNone/>
                      </a:pPr>
                      <a:endParaRPr lang="en-GB" sz="1100" baseline="0" dirty="0" smtClean="0">
                        <a:solidFill>
                          <a:schemeClr val="bg2">
                            <a:lumMod val="10000"/>
                          </a:schemeClr>
                        </a:solidFill>
                      </a:endParaRPr>
                    </a:p>
                  </a:txBody>
                  <a:tcPr/>
                </a:tc>
                <a:tc>
                  <a:txBody>
                    <a:bodyPr/>
                    <a:lstStyle/>
                    <a:p>
                      <a:r>
                        <a:rPr lang="en-US" sz="1100" kern="1200" dirty="0" smtClean="0">
                          <a:solidFill>
                            <a:schemeClr val="bg2">
                              <a:lumMod val="10000"/>
                            </a:schemeClr>
                          </a:solidFill>
                          <a:latin typeface="+mn-lt"/>
                          <a:ea typeface="+mn-ea"/>
                          <a:cs typeface="+mn-cs"/>
                        </a:rPr>
                        <a:t>Continuous</a:t>
                      </a:r>
                      <a:endParaRPr lang="en-US" sz="1100" kern="1200" dirty="0" smtClean="0">
                        <a:solidFill>
                          <a:schemeClr val="bg2">
                            <a:lumMod val="10000"/>
                          </a:schemeClr>
                        </a:solidFill>
                        <a:latin typeface="+mn-lt"/>
                        <a:ea typeface="+mn-ea"/>
                        <a:cs typeface="+mn-cs"/>
                      </a:endParaRPr>
                    </a:p>
                    <a:p>
                      <a:endParaRPr lang="en-US" sz="1100" dirty="0" smtClean="0">
                        <a:solidFill>
                          <a:schemeClr val="bg2">
                            <a:lumMod val="10000"/>
                          </a:schemeClr>
                        </a:solidFill>
                      </a:endParaRPr>
                    </a:p>
                    <a:p>
                      <a:endParaRPr lang="en-US" sz="1100" dirty="0" smtClean="0">
                        <a:solidFill>
                          <a:schemeClr val="bg2">
                            <a:lumMod val="1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bg2">
                            <a:lumMod val="1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2">
                              <a:lumMod val="10000"/>
                            </a:schemeClr>
                          </a:solidFill>
                          <a:latin typeface="+mn-lt"/>
                          <a:ea typeface="+mn-ea"/>
                          <a:cs typeface="+mn-cs"/>
                        </a:rPr>
                        <a:t>Continuous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bg2">
                            <a:lumMod val="1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bg2">
                            <a:lumMod val="1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bg2">
                            <a:lumMod val="1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2">
                              <a:lumMod val="10000"/>
                            </a:schemeClr>
                          </a:solidFill>
                        </a:rPr>
                        <a:t> </a:t>
                      </a:r>
                    </a:p>
                    <a:p>
                      <a:endParaRPr lang="en-US" sz="1100" dirty="0">
                        <a:solidFill>
                          <a:schemeClr val="bg2">
                            <a:lumMod val="10000"/>
                          </a:schemeClr>
                        </a:solidFill>
                      </a:endParaRPr>
                    </a:p>
                  </a:txBody>
                  <a:tcPr/>
                </a:tc>
              </a:tr>
              <a:tr h="514893">
                <a:tc>
                  <a:txBody>
                    <a:bodyPr/>
                    <a:lstStyle/>
                    <a:p>
                      <a:r>
                        <a:rPr lang="en-GB" sz="1100" dirty="0" smtClean="0">
                          <a:solidFill>
                            <a:schemeClr val="bg2">
                              <a:lumMod val="10000"/>
                            </a:schemeClr>
                          </a:solidFill>
                        </a:rPr>
                        <a:t>2</a:t>
                      </a:r>
                      <a:endParaRPr lang="en-US" sz="1100" dirty="0">
                        <a:solidFill>
                          <a:schemeClr val="bg2">
                            <a:lumMod val="10000"/>
                          </a:schemeClr>
                        </a:solidFill>
                      </a:endParaRPr>
                    </a:p>
                  </a:txBody>
                  <a:tcPr/>
                </a:tc>
                <a:tc>
                  <a:txBody>
                    <a:bodyPr/>
                    <a:lstStyle/>
                    <a:p>
                      <a:pPr>
                        <a:buFont typeface="Arial" pitchFamily="34" charset="0"/>
                        <a:buNone/>
                      </a:pPr>
                      <a:r>
                        <a:rPr lang="en-GB" sz="1100" baseline="0" dirty="0" smtClean="0">
                          <a:solidFill>
                            <a:schemeClr val="bg2">
                              <a:lumMod val="10000"/>
                            </a:schemeClr>
                          </a:solidFill>
                        </a:rPr>
                        <a:t>Contract rate not realistic with prevailing market rate for critical emergency pipeline equipment</a:t>
                      </a:r>
                    </a:p>
                  </a:txBody>
                  <a:tcPr/>
                </a:tc>
                <a:tc>
                  <a:txBody>
                    <a:bodyPr/>
                    <a:lstStyle/>
                    <a:p>
                      <a:pPr>
                        <a:buFont typeface="Arial" pitchFamily="34" charset="0"/>
                        <a:buNone/>
                      </a:pPr>
                      <a:r>
                        <a:rPr lang="en-US" sz="1100" dirty="0" smtClean="0">
                          <a:solidFill>
                            <a:schemeClr val="bg2">
                              <a:lumMod val="10000"/>
                            </a:schemeClr>
                          </a:solidFill>
                        </a:rPr>
                        <a:t>Review contract equipment rate in line</a:t>
                      </a:r>
                      <a:r>
                        <a:rPr lang="en-US" sz="1100" baseline="0" dirty="0" smtClean="0">
                          <a:solidFill>
                            <a:schemeClr val="bg2">
                              <a:lumMod val="10000"/>
                            </a:schemeClr>
                          </a:solidFill>
                        </a:rPr>
                        <a:t> with current prevailing market rates</a:t>
                      </a:r>
                      <a:endParaRPr lang="en-US" sz="1100" dirty="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Review equipment rates in line with current prevailing market realities &amp; increase number of reliable contractors when renewing</a:t>
                      </a:r>
                      <a:r>
                        <a:rPr lang="en-GB" sz="1100" baseline="0" dirty="0" smtClean="0">
                          <a:solidFill>
                            <a:schemeClr val="bg2">
                              <a:lumMod val="10000"/>
                            </a:schemeClr>
                          </a:solidFill>
                        </a:rPr>
                        <a:t> the contract</a:t>
                      </a:r>
                      <a:endParaRPr lang="en-GB" sz="1100" dirty="0" smtClean="0">
                        <a:solidFill>
                          <a:schemeClr val="bg2">
                            <a:lumMod val="10000"/>
                          </a:schemeClr>
                        </a:solidFill>
                      </a:endParaRPr>
                    </a:p>
                  </a:txBody>
                  <a:tcPr/>
                </a:tc>
                <a:tc>
                  <a:txBody>
                    <a:bodyPr/>
                    <a:lstStyle/>
                    <a:p>
                      <a:pPr>
                        <a:buFont typeface="Arial" pitchFamily="34" charset="0"/>
                        <a:buNone/>
                      </a:pPr>
                      <a:r>
                        <a:rPr lang="en-GB" sz="1100" dirty="0" smtClean="0">
                          <a:solidFill>
                            <a:schemeClr val="bg2">
                              <a:lumMod val="10000"/>
                            </a:schemeClr>
                          </a:solidFill>
                        </a:rPr>
                        <a:t>Tony Aisabokhale/</a:t>
                      </a:r>
                    </a:p>
                    <a:p>
                      <a:pPr>
                        <a:buFont typeface="Arial" pitchFamily="34" charset="0"/>
                        <a:buNone/>
                      </a:pPr>
                      <a:r>
                        <a:rPr lang="en-GB" sz="1100" dirty="0" smtClean="0">
                          <a:solidFill>
                            <a:schemeClr val="bg2">
                              <a:lumMod val="10000"/>
                            </a:schemeClr>
                          </a:solidFill>
                        </a:rPr>
                        <a:t>Akinnawonu/</a:t>
                      </a:r>
                      <a:r>
                        <a:rPr lang="en-GB" sz="1100" dirty="0" err="1" smtClean="0">
                          <a:solidFill>
                            <a:schemeClr val="bg2">
                              <a:lumMod val="10000"/>
                            </a:schemeClr>
                          </a:solidFill>
                        </a:rPr>
                        <a:t>Lambo</a:t>
                      </a:r>
                      <a:r>
                        <a:rPr lang="en-GB" sz="1100" dirty="0" smtClean="0">
                          <a:solidFill>
                            <a:schemeClr val="bg2">
                              <a:lumMod val="10000"/>
                            </a:schemeClr>
                          </a:solidFill>
                        </a:rPr>
                        <a:t>/Uduak</a:t>
                      </a:r>
                    </a:p>
                  </a:txBody>
                  <a:tcPr/>
                </a:tc>
                <a:tc>
                  <a:txBody>
                    <a:bodyPr/>
                    <a:lstStyle/>
                    <a:p>
                      <a:r>
                        <a:rPr lang="en-US" sz="1100" dirty="0" smtClean="0">
                          <a:solidFill>
                            <a:schemeClr val="bg2">
                              <a:lumMod val="10000"/>
                            </a:schemeClr>
                          </a:solidFill>
                        </a:rPr>
                        <a:t>31/01/2015</a:t>
                      </a:r>
                      <a:endParaRPr lang="en-US" sz="1100" dirty="0">
                        <a:solidFill>
                          <a:schemeClr val="bg2">
                            <a:lumMod val="10000"/>
                          </a:schemeClr>
                        </a:solidFill>
                      </a:endParaRPr>
                    </a:p>
                  </a:txBody>
                  <a:tcPr/>
                </a:tc>
              </a:tr>
            </a:tbl>
          </a:graphicData>
        </a:graphic>
      </p:graphicFrame>
      <p:sp>
        <p:nvSpPr>
          <p:cNvPr id="5" name="TextBox 4"/>
          <p:cNvSpPr txBox="1"/>
          <p:nvPr/>
        </p:nvSpPr>
        <p:spPr>
          <a:xfrm flipH="1">
            <a:off x="304800" y="457200"/>
            <a:ext cx="2286000" cy="914400"/>
          </a:xfrm>
          <a:prstGeom prst="rect">
            <a:avLst/>
          </a:prstGeom>
          <a:noFill/>
        </p:spPr>
        <p:txBody>
          <a:bodyPr wrap="none" lIns="0" tIns="0" rIns="0" bIns="0" rtlCol="0">
            <a:noAutofit/>
          </a:bodyPr>
          <a:lstStyle/>
          <a:p>
            <a:pPr marL="177800" indent="-177800">
              <a:lnSpc>
                <a:spcPct val="113000"/>
              </a:lnSpc>
              <a:spcAft>
                <a:spcPts val="60"/>
              </a:spcAft>
            </a:pPr>
            <a:endParaRPr lang="en-GB" sz="1600" b="1" dirty="0" smtClean="0">
              <a:solidFill>
                <a:srgbClr val="FF0000"/>
              </a:solidFill>
            </a:endParaRPr>
          </a:p>
          <a:p>
            <a:pPr marL="177800" indent="-177800">
              <a:lnSpc>
                <a:spcPct val="113000"/>
              </a:lnSpc>
              <a:spcAft>
                <a:spcPts val="60"/>
              </a:spcAft>
            </a:pPr>
            <a:r>
              <a:rPr lang="en-GB" sz="1400" b="1" dirty="0" smtClean="0">
                <a:solidFill>
                  <a:srgbClr val="FF0000"/>
                </a:solidFill>
                <a:latin typeface="+mn-lt"/>
              </a:rPr>
              <a:t>Problem Statement </a:t>
            </a:r>
            <a:r>
              <a:rPr lang="en-GB" sz="1400" b="1" dirty="0" smtClean="0">
                <a:solidFill>
                  <a:srgbClr val="FF0000"/>
                </a:solidFill>
              </a:rPr>
              <a:t>4</a:t>
            </a:r>
            <a:endParaRPr lang="en-GB" sz="1400" b="1" dirty="0" smtClean="0">
              <a:solidFill>
                <a:srgbClr val="FF0000"/>
              </a:solidFill>
              <a:latin typeface="+mn-lt"/>
            </a:endParaRPr>
          </a:p>
          <a:p>
            <a:pPr marL="177800" indent="-177800">
              <a:lnSpc>
                <a:spcPct val="113000"/>
              </a:lnSpc>
              <a:spcAft>
                <a:spcPts val="60"/>
              </a:spcAft>
            </a:pPr>
            <a:r>
              <a:rPr lang="en-GB" sz="1400" b="1" dirty="0" smtClean="0">
                <a:solidFill>
                  <a:schemeClr val="bg2">
                    <a:lumMod val="10000"/>
                  </a:schemeClr>
                </a:solidFill>
                <a:latin typeface="+mn-lt"/>
              </a:rPr>
              <a:t>Lack of readily available contractor personnel &amp; equipment for multiple site emergencies has led to 90% </a:t>
            </a:r>
          </a:p>
          <a:p>
            <a:pPr marL="177800" indent="-177800">
              <a:lnSpc>
                <a:spcPct val="113000"/>
              </a:lnSpc>
              <a:spcAft>
                <a:spcPts val="60"/>
              </a:spcAft>
            </a:pPr>
            <a:r>
              <a:rPr lang="en-GB" sz="1400" b="1" dirty="0" smtClean="0">
                <a:solidFill>
                  <a:schemeClr val="bg2">
                    <a:lumMod val="10000"/>
                  </a:schemeClr>
                </a:solidFill>
                <a:latin typeface="+mn-lt"/>
              </a:rPr>
              <a:t>prioritization of site to repair causing 3-5 days delay in repairs of subsequent sites</a:t>
            </a:r>
            <a:endParaRPr lang="en-US" sz="1400" b="1" dirty="0" smtClean="0">
              <a:solidFill>
                <a:schemeClr val="bg2">
                  <a:lumMod val="10000"/>
                </a:schemeClr>
              </a:solidFill>
              <a:latin typeface="+mn-lt"/>
            </a:endParaRPr>
          </a:p>
        </p:txBody>
      </p:sp>
    </p:spTree>
    <p:extLst>
      <p:ext uri="{BB962C8B-B14F-4D97-AF65-F5344CB8AC3E}">
        <p14:creationId xmlns:p14="http://schemas.microsoft.com/office/powerpoint/2010/main" val="76354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1778</TotalTime>
  <Words>2238</Words>
  <Application>Microsoft Office PowerPoint</Application>
  <PresentationFormat>On-screen Show (4:3)</PresentationFormat>
  <Paragraphs>417</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Shell layouts with footer</vt:lpstr>
      <vt:lpstr>PIPELINES EMERGENCY REPAIR PROCESS IMPROVEMENT</vt:lpstr>
      <vt:lpstr>KAIZEN EVENT ATTENDANCE</vt:lpstr>
      <vt:lpstr>PIPELINE REPAIR PROCESS IMPROVEMENT – PTW/SECURITY CLEARANCE </vt:lpstr>
      <vt:lpstr>PIPELINE REPAIR PROCESS IMPROVEMENT - SITE MOBILIZATION/JIV EXECUTION </vt:lpstr>
      <vt:lpstr>DEFINITION OF SUCCESS</vt:lpstr>
      <vt:lpstr>Problem statements, solutions &amp; ACTIONS  (1/7)   </vt:lpstr>
      <vt:lpstr>Problem statements, solutions &amp; ACTIONS  (2/7)   </vt:lpstr>
      <vt:lpstr>Problem statements, solutions &amp; ACTIONS  (3/7)   </vt:lpstr>
      <vt:lpstr>Problem statements, solutions &amp; ACTIONS  (4/7)   </vt:lpstr>
      <vt:lpstr>Problem statements, solutions &amp; ACTIONS  (5/7)   </vt:lpstr>
      <vt:lpstr>Problem statements, solutions &amp; ACTIONS  (6/7)   </vt:lpstr>
      <vt:lpstr>Problem statements, solutions &amp; ACTIONS  (7/7)   </vt:lpstr>
      <vt:lpstr>PowerPoint Presentation</vt:lpstr>
      <vt:lpstr>PROJECT OBJECTIVES </vt:lpstr>
      <vt:lpstr>project schedule</vt:lpstr>
      <vt:lpstr>Project governance &amp; APPROVALS</vt:lpstr>
    </vt:vector>
  </TitlesOfParts>
  <Company>Shell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PROJECT/INITIATIVES CHARTER TEMPLATE</dc:title>
  <dc:creator>Bart Schuijt</dc:creator>
  <cp:lastModifiedBy>Gregory.Esangbedo</cp:lastModifiedBy>
  <cp:revision>496</cp:revision>
  <cp:lastPrinted>2014-08-20T13:13:59Z</cp:lastPrinted>
  <dcterms:created xsi:type="dcterms:W3CDTF">2014-02-05T11:39:37Z</dcterms:created>
  <dcterms:modified xsi:type="dcterms:W3CDTF">2014-09-04T07:35:15Z</dcterms:modified>
</cp:coreProperties>
</file>