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0" r:id="rId2"/>
    <p:sldId id="261" r:id="rId3"/>
    <p:sldId id="262" r:id="rId4"/>
    <p:sldId id="263" r:id="rId5"/>
    <p:sldId id="265" r:id="rId6"/>
    <p:sldId id="266" r:id="rId7"/>
    <p:sldId id="257" r:id="rId8"/>
    <p:sldId id="259" r:id="rId9"/>
    <p:sldId id="264" r:id="rId10"/>
    <p:sldId id="258" r:id="rId11"/>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8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2"/>
          </a:xfrm>
          <a:prstGeom prst="rect">
            <a:avLst/>
          </a:prstGeom>
        </p:spPr>
        <p:txBody>
          <a:bodyPr vert="horz" lIns="94831" tIns="47415" rIns="94831" bIns="47415" rtlCol="0"/>
          <a:lstStyle>
            <a:lvl1pPr algn="l">
              <a:defRPr sz="1200"/>
            </a:lvl1pPr>
          </a:lstStyle>
          <a:p>
            <a:endParaRPr lang="en-US" dirty="0">
              <a:latin typeface="Futura Medium"/>
            </a:endParaRPr>
          </a:p>
        </p:txBody>
      </p:sp>
      <p:sp>
        <p:nvSpPr>
          <p:cNvPr id="3" name="Date Placeholder 2"/>
          <p:cNvSpPr>
            <a:spLocks noGrp="1"/>
          </p:cNvSpPr>
          <p:nvPr>
            <p:ph type="dt" idx="1"/>
          </p:nvPr>
        </p:nvSpPr>
        <p:spPr>
          <a:xfrm>
            <a:off x="3777607" y="0"/>
            <a:ext cx="2889938" cy="496412"/>
          </a:xfrm>
          <a:prstGeom prst="rect">
            <a:avLst/>
          </a:prstGeom>
        </p:spPr>
        <p:txBody>
          <a:bodyPr vert="horz" lIns="94831" tIns="47415" rIns="94831" bIns="47415" rtlCol="0"/>
          <a:lstStyle>
            <a:lvl1pPr algn="r">
              <a:defRPr sz="1200"/>
            </a:lvl1pPr>
          </a:lstStyle>
          <a:p>
            <a:fld id="{B6D23D71-CABD-44F7-9159-B801C75341FB}" type="datetimeFigureOut">
              <a:rPr lang="en-US" smtClean="0">
                <a:latin typeface="Futura Medium"/>
              </a:rPr>
              <a:pPr/>
              <a:t>6/5/2014</a:t>
            </a:fld>
            <a:endParaRPr lang="en-US" dirty="0">
              <a:latin typeface="Futura Medium"/>
            </a:endParaRP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4831" tIns="47415" rIns="94831" bIns="47415" rtlCol="0" anchor="ctr"/>
          <a:lstStyle/>
          <a:p>
            <a:endParaRPr lang="en-US" dirty="0">
              <a:latin typeface="Futura Medium"/>
            </a:endParaRPr>
          </a:p>
        </p:txBody>
      </p:sp>
      <p:sp>
        <p:nvSpPr>
          <p:cNvPr id="5" name="Notes Placeholder 4"/>
          <p:cNvSpPr>
            <a:spLocks noGrp="1"/>
          </p:cNvSpPr>
          <p:nvPr>
            <p:ph type="body" sz="quarter" idx="3"/>
          </p:nvPr>
        </p:nvSpPr>
        <p:spPr>
          <a:xfrm>
            <a:off x="666909" y="4715907"/>
            <a:ext cx="5335270" cy="4467702"/>
          </a:xfrm>
          <a:prstGeom prst="rect">
            <a:avLst/>
          </a:prstGeom>
        </p:spPr>
        <p:txBody>
          <a:bodyPr vert="horz" lIns="94831" tIns="47415" rIns="94831" bIns="474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2"/>
          </a:xfrm>
          <a:prstGeom prst="rect">
            <a:avLst/>
          </a:prstGeom>
        </p:spPr>
        <p:txBody>
          <a:bodyPr vert="horz" lIns="94831" tIns="47415" rIns="94831" bIns="47415" rtlCol="0" anchor="b"/>
          <a:lstStyle>
            <a:lvl1pPr algn="l">
              <a:defRPr sz="1200"/>
            </a:lvl1pPr>
          </a:lstStyle>
          <a:p>
            <a:endParaRPr lang="en-US" dirty="0">
              <a:latin typeface="Futura Medium"/>
            </a:endParaRPr>
          </a:p>
        </p:txBody>
      </p:sp>
      <p:sp>
        <p:nvSpPr>
          <p:cNvPr id="7" name="Slide Number Placeholder 6"/>
          <p:cNvSpPr>
            <a:spLocks noGrp="1"/>
          </p:cNvSpPr>
          <p:nvPr>
            <p:ph type="sldNum" sz="quarter" idx="5"/>
          </p:nvPr>
        </p:nvSpPr>
        <p:spPr>
          <a:xfrm>
            <a:off x="3777607" y="9430091"/>
            <a:ext cx="2889938" cy="496412"/>
          </a:xfrm>
          <a:prstGeom prst="rect">
            <a:avLst/>
          </a:prstGeom>
        </p:spPr>
        <p:txBody>
          <a:bodyPr vert="horz" lIns="94831" tIns="47415" rIns="94831" bIns="47415" rtlCol="0" anchor="b"/>
          <a:lstStyle>
            <a:lvl1pPr algn="r">
              <a:defRPr sz="1200"/>
            </a:lvl1pPr>
          </a:lstStyle>
          <a:p>
            <a:fld id="{A763F449-0D29-40B5-8B2C-A7BFE0EA06CC}" type="slidenum">
              <a:rPr lang="en-US" smtClean="0">
                <a:latin typeface="Futura Medium"/>
              </a:rPr>
              <a:pPr/>
              <a:t>‹#›</a:t>
            </a:fld>
            <a:endParaRPr lang="en-US" dirty="0">
              <a:latin typeface="Futura Medium"/>
            </a:endParaRPr>
          </a:p>
        </p:txBody>
      </p:sp>
    </p:spTree>
    <p:extLst>
      <p:ext uri="{BB962C8B-B14F-4D97-AF65-F5344CB8AC3E}">
        <p14:creationId xmlns:p14="http://schemas.microsoft.com/office/powerpoint/2010/main" xmlns="" val="21879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1</a:t>
            </a:fld>
            <a:endParaRPr lang="en-US" dirty="0">
              <a:latin typeface="Futura Medium"/>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2</a:t>
            </a:fld>
            <a:endParaRPr lang="en-US" dirty="0">
              <a:latin typeface="Futura Medium"/>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3</a:t>
            </a:fld>
            <a:endParaRPr lang="en-US" dirty="0">
              <a:latin typeface="Futura Medium"/>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Futura Medium"/>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a:rPr>
              <a:pPr/>
              <a:t>10</a:t>
            </a:fld>
            <a:endParaRPr lang="en-GB" dirty="0">
              <a:latin typeface="Futura Medium"/>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dirty="0" smtClean="0"/>
                <a:t> </a:t>
              </a:r>
              <a:endParaRPr lang="en-GB"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dirty="0"/>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smtClean="0"/>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smtClean="0"/>
              <a:t>Click to insert Role in Organisation</a:t>
            </a:r>
            <a:endParaRPr lang="en-GB" dirty="0"/>
          </a:p>
        </p:txBody>
      </p:sp>
      <p:sp>
        <p:nvSpPr>
          <p:cNvPr id="24" name="Text Box 11" descr="Text Box 11"/>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smtClean="0"/>
              <a:t>Month 2010</a:t>
            </a:r>
            <a:endParaRPr lang="en-GB" dirty="0"/>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GB" dirty="0"/>
          </a:p>
        </p:txBody>
      </p:sp>
    </p:spTree>
  </p:cSld>
  <p:clrMapOvr>
    <a:masterClrMapping/>
  </p:clrMapOvr>
  <p:transition/>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8"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dirty="0"/>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dirty="0"/>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dirty="0"/>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smtClean="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noProof="0" dirty="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noProof="0" dirty="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noProof="0" dirty="0"/>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smtClean="0"/>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hf sldNum="0" hdr="0" ft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4"/>
          </p:nvPr>
        </p:nvSpPr>
        <p:spPr/>
        <p:txBody>
          <a:bodyPr/>
          <a:lstStyle/>
          <a:p>
            <a:fld id="{D32BAE6A-B452-4007-8177-56DD051636F9}" type="slidenum">
              <a:rPr lang="en-GB" smtClean="0"/>
              <a:pPr/>
              <a:t>1</a:t>
            </a:fld>
            <a:endParaRPr lang="en-GB" dirty="0"/>
          </a:p>
        </p:txBody>
      </p:sp>
      <p:sp>
        <p:nvSpPr>
          <p:cNvPr id="9" name="Date Placeholder 8"/>
          <p:cNvSpPr>
            <a:spLocks noGrp="1"/>
          </p:cNvSpPr>
          <p:nvPr>
            <p:ph type="dt" sz="half" idx="2"/>
          </p:nvPr>
        </p:nvSpPr>
        <p:spPr/>
        <p:txBody>
          <a:bodyPr/>
          <a:lstStyle/>
          <a:p>
            <a:fld id="{4CDA20F9-B132-4869-AC78-0EEDE786D030}" type="datetime1">
              <a:rPr lang="en-US" smtClean="0"/>
              <a:pPr/>
              <a:t>6/5/2014</a:t>
            </a:fld>
            <a:endParaRPr lang="en-GB" dirty="0"/>
          </a:p>
        </p:txBody>
      </p:sp>
      <p:sp>
        <p:nvSpPr>
          <p:cNvPr id="31745" name="Rectangle 1"/>
          <p:cNvSpPr>
            <a:spLocks noChangeArrowheads="1"/>
          </p:cNvSpPr>
          <p:nvPr/>
        </p:nvSpPr>
        <p:spPr bwMode="auto">
          <a:xfrm>
            <a:off x="1752600" y="1676400"/>
            <a:ext cx="5562601"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2"/>
                </a:solidFill>
                <a:effectLst/>
                <a:latin typeface="Futura Medium" pitchFamily="2" charset="0"/>
                <a:ea typeface="Calibri" pitchFamily="34" charset="0"/>
                <a:cs typeface="Times New Roman" pitchFamily="18" charset="0"/>
              </a:rPr>
              <a:t>Pipeline Repairs Improvement Project</a:t>
            </a:r>
          </a:p>
          <a:p>
            <a:pPr marL="0" marR="0" lvl="0" indent="0" algn="ctr" defTabSz="914400" rtl="0" eaLnBrk="1" fontAlgn="base" latinLnBrk="0" hangingPunct="1">
              <a:lnSpc>
                <a:spcPct val="100000"/>
              </a:lnSpc>
              <a:spcBef>
                <a:spcPct val="0"/>
              </a:spcBef>
              <a:spcAft>
                <a:spcPct val="0"/>
              </a:spcAft>
              <a:buClrTx/>
              <a:buSzTx/>
              <a:buFontTx/>
              <a:buNone/>
              <a:tabLst/>
            </a:pPr>
            <a:r>
              <a:rPr lang="en-US" sz="3600" b="1" dirty="0" smtClean="0">
                <a:solidFill>
                  <a:schemeClr val="tx2"/>
                </a:solidFill>
                <a:latin typeface="Futura Medium" pitchFamily="2" charset="0"/>
                <a:cs typeface="Times New Roman" pitchFamily="18" charset="0"/>
              </a:rPr>
              <a:t>(Data Analysis Report out)</a:t>
            </a:r>
            <a:endParaRPr kumimoji="0" lang="en-US" sz="3200" b="0" i="0" u="none" strike="noStrike" cap="none" normalizeH="0" baseline="0" dirty="0" smtClean="0">
              <a:ln>
                <a:noFill/>
              </a:ln>
              <a:solidFill>
                <a:schemeClr val="tx2"/>
              </a:solidFill>
              <a:effectLst/>
              <a:latin typeface="Arial" pitchFamily="34" charset="0"/>
              <a:cs typeface="Arial" pitchFamily="34" charset="0"/>
            </a:endParaRPr>
          </a:p>
        </p:txBody>
      </p:sp>
      <p:sp>
        <p:nvSpPr>
          <p:cNvPr id="5" name="TextBox 4"/>
          <p:cNvSpPr txBox="1"/>
          <p:nvPr/>
        </p:nvSpPr>
        <p:spPr>
          <a:xfrm>
            <a:off x="1676400" y="4572000"/>
            <a:ext cx="2057400" cy="685800"/>
          </a:xfrm>
          <a:prstGeom prst="rect">
            <a:avLst/>
          </a:prstGeom>
          <a:noFill/>
        </p:spPr>
        <p:txBody>
          <a:bodyPr wrap="none" lIns="0" tIns="0" rIns="0" bIns="0" rtlCol="0">
            <a:noAutofit/>
          </a:bodyPr>
          <a:lstStyle/>
          <a:p>
            <a:pPr marL="177800" indent="-177800">
              <a:lnSpc>
                <a:spcPct val="113000"/>
              </a:lnSpc>
              <a:spcAft>
                <a:spcPts val="60"/>
              </a:spcAft>
            </a:pPr>
            <a:r>
              <a:rPr lang="en-US" sz="1600" dirty="0" smtClean="0"/>
              <a:t>Chuks. Bisike-Ojiako</a:t>
            </a:r>
          </a:p>
          <a:p>
            <a:pPr marL="177800" indent="-177800">
              <a:lnSpc>
                <a:spcPct val="113000"/>
              </a:lnSpc>
              <a:spcAft>
                <a:spcPts val="60"/>
              </a:spcAft>
            </a:pPr>
            <a:r>
              <a:rPr lang="en-US" sz="1600" dirty="0" smtClean="0"/>
              <a:t>Greg Esangbedo</a:t>
            </a:r>
          </a:p>
        </p:txBody>
      </p:sp>
      <p:sp>
        <p:nvSpPr>
          <p:cNvPr id="6" name="TextBox 5"/>
          <p:cNvSpPr txBox="1"/>
          <p:nvPr/>
        </p:nvSpPr>
        <p:spPr>
          <a:xfrm>
            <a:off x="1600200" y="5638800"/>
            <a:ext cx="3200400" cy="381000"/>
          </a:xfrm>
          <a:prstGeom prst="rect">
            <a:avLst/>
          </a:prstGeom>
          <a:noFill/>
        </p:spPr>
        <p:txBody>
          <a:bodyPr wrap="none" lIns="0" tIns="0" rIns="0" bIns="0" rtlCol="0">
            <a:noAutofit/>
          </a:bodyPr>
          <a:lstStyle/>
          <a:p>
            <a:pPr marL="177800" indent="-177800">
              <a:lnSpc>
                <a:spcPct val="113000"/>
              </a:lnSpc>
              <a:spcAft>
                <a:spcPts val="60"/>
              </a:spcAft>
            </a:pPr>
            <a:r>
              <a:rPr lang="en-US" sz="1600" dirty="0" smtClean="0"/>
              <a:t>Approved By: Emeka Maduekwe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BACKGROUND</a:t>
            </a:r>
            <a:br>
              <a:rPr lang="en-US" dirty="0" smtClean="0"/>
            </a:br>
            <a:endParaRPr lang="en-US" dirty="0"/>
          </a:p>
        </p:txBody>
      </p:sp>
      <p:sp>
        <p:nvSpPr>
          <p:cNvPr id="3" name="Content Placeholder 2"/>
          <p:cNvSpPr>
            <a:spLocks noGrp="1"/>
          </p:cNvSpPr>
          <p:nvPr>
            <p:ph sz="quarter" idx="11"/>
          </p:nvPr>
        </p:nvSpPr>
        <p:spPr>
          <a:xfrm>
            <a:off x="838200" y="1219200"/>
            <a:ext cx="7770763" cy="5071137"/>
          </a:xfrm>
        </p:spPr>
        <p:txBody>
          <a:bodyPr/>
          <a:lstStyle/>
          <a:p>
            <a:r>
              <a:rPr lang="en-GB" dirty="0" smtClean="0"/>
              <a:t>Towards the end of 2013, the PDLT initiated a CI/BI improvement on pipeline repair. The key objective of the exercise is to improve the pipeline repair process and all associated support process to the pipeline repair activity. To achieve this objective, the pipeline LT and CI decided to commence the project by gathering the necessary data - this data will help the improvement exercise focus specifically  on the relevant areas that need improvement. </a:t>
            </a:r>
            <a:endParaRPr lang="en-US" dirty="0" smtClean="0"/>
          </a:p>
          <a:p>
            <a:r>
              <a:rPr lang="en-GB" dirty="0" smtClean="0">
                <a:solidFill>
                  <a:schemeClr val="bg2">
                    <a:lumMod val="10000"/>
                  </a:schemeClr>
                </a:solidFill>
              </a:rPr>
              <a:t> </a:t>
            </a:r>
            <a:endParaRPr lang="en-US" dirty="0" smtClean="0">
              <a:solidFill>
                <a:schemeClr val="bg2">
                  <a:lumMod val="10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906511" y="1312201"/>
            <a:ext cx="7770763" cy="4326599"/>
          </a:xfrm>
        </p:spPr>
        <p:txBody>
          <a:bodyPr/>
          <a:lstStyle/>
          <a:p>
            <a:r>
              <a:rPr lang="en-GB" b="1" dirty="0" smtClean="0"/>
              <a:t>The Objectives of the entire project are:</a:t>
            </a:r>
          </a:p>
          <a:p>
            <a:pPr lvl="0"/>
            <a:r>
              <a:rPr lang="en-US" dirty="0" smtClean="0"/>
              <a:t>To collate data with which to use to understand the lead times of actual pipeline repair and lead times of the associated services supporting pipeline repair</a:t>
            </a:r>
          </a:p>
          <a:p>
            <a:r>
              <a:rPr lang="en-US" dirty="0" smtClean="0">
                <a:solidFill>
                  <a:schemeClr val="bg2">
                    <a:lumMod val="10000"/>
                  </a:schemeClr>
                </a:solidFill>
              </a:rPr>
              <a:t> </a:t>
            </a:r>
          </a:p>
          <a:p>
            <a:r>
              <a:rPr lang="en-US" b="1" dirty="0" smtClean="0">
                <a:solidFill>
                  <a:srgbClr val="002060"/>
                </a:solidFill>
                <a:effectLst>
                  <a:outerShdw blurRad="38100" dist="38100" dir="2700000" algn="tl">
                    <a:srgbClr val="000000">
                      <a:alpha val="43137"/>
                    </a:srgbClr>
                  </a:outerShdw>
                </a:effectLst>
              </a:rPr>
              <a:t>To provide a measure of actual performance of the pipeline repair process and the dependent services associated with the process.  - !!!</a:t>
            </a:r>
            <a:r>
              <a:rPr lang="en-US" i="1" dirty="0" smtClean="0">
                <a:solidFill>
                  <a:srgbClr val="002060"/>
                </a:solidFill>
                <a:effectLst>
                  <a:outerShdw blurRad="38100" dist="38100" dir="2700000" algn="tl">
                    <a:srgbClr val="000000">
                      <a:alpha val="43137"/>
                    </a:srgbClr>
                  </a:outerShdw>
                </a:effectLst>
              </a:rPr>
              <a:t>WE ARE HERE</a:t>
            </a:r>
          </a:p>
          <a:p>
            <a:r>
              <a:rPr lang="en-US" dirty="0" smtClean="0">
                <a:solidFill>
                  <a:schemeClr val="bg2">
                    <a:lumMod val="10000"/>
                  </a:schemeClr>
                </a:solidFill>
              </a:rPr>
              <a:t> </a:t>
            </a:r>
          </a:p>
          <a:p>
            <a:pPr lvl="0"/>
            <a:r>
              <a:rPr lang="en-US" dirty="0" smtClean="0"/>
              <a:t>To drive further improvements by showing potential areas (through data analysis) in which the current process can</a:t>
            </a:r>
            <a:r>
              <a:rPr lang="en-US" dirty="0" smtClean="0">
                <a:solidFill>
                  <a:schemeClr val="bg2">
                    <a:lumMod val="10000"/>
                  </a:schemeClr>
                </a:solidFill>
              </a:rPr>
              <a:t>  </a:t>
            </a:r>
            <a:r>
              <a:rPr lang="en-US" dirty="0" smtClean="0"/>
              <a:t>be improved</a:t>
            </a:r>
          </a:p>
          <a:p>
            <a:endParaRPr lang="en-US" dirty="0"/>
          </a:p>
        </p:txBody>
      </p:sp>
      <p:sp>
        <p:nvSpPr>
          <p:cNvPr id="4" name="Title 1"/>
          <p:cNvSpPr>
            <a:spLocks noGrp="1"/>
          </p:cNvSpPr>
          <p:nvPr>
            <p:ph type="title"/>
          </p:nvPr>
        </p:nvSpPr>
        <p:spPr/>
        <p:txBody>
          <a:bodyPr/>
          <a:lstStyle/>
          <a:p>
            <a:r>
              <a:rPr lang="en-US" dirty="0" smtClean="0"/>
              <a:t>Introduction &amp; BACKGROUND</a:t>
            </a:r>
            <a:br>
              <a:rPr lang="en-US" dirty="0" smtClean="0"/>
            </a:b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5200"/>
            <a:ext cx="8448112" cy="419156"/>
          </a:xfrm>
        </p:spPr>
        <p:txBody>
          <a:bodyPr/>
          <a:lstStyle/>
          <a:p>
            <a:r>
              <a:rPr lang="en-US" dirty="0" smtClean="0"/>
              <a:t>Pipeline improvement project- draft project schedule</a:t>
            </a:r>
            <a:endParaRPr lang="en-US" dirty="0"/>
          </a:p>
        </p:txBody>
      </p:sp>
      <p:pic>
        <p:nvPicPr>
          <p:cNvPr id="28675" name="Picture 3"/>
          <p:cNvPicPr>
            <a:picLocks noChangeAspect="1" noChangeArrowheads="1"/>
          </p:cNvPicPr>
          <p:nvPr/>
        </p:nvPicPr>
        <p:blipFill>
          <a:blip r:embed="rId2" cstate="print"/>
          <a:srcRect/>
          <a:stretch>
            <a:fillRect/>
          </a:stretch>
        </p:blipFill>
        <p:spPr bwMode="auto">
          <a:xfrm>
            <a:off x="152400" y="838200"/>
            <a:ext cx="8763000" cy="5334000"/>
          </a:xfrm>
          <a:prstGeom prst="rect">
            <a:avLst/>
          </a:prstGeom>
          <a:noFill/>
          <a:ln w="9525">
            <a:solidFill>
              <a:schemeClr val="tx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process</a:t>
            </a:r>
            <a:endParaRPr lang="en-US" dirty="0"/>
          </a:p>
        </p:txBody>
      </p:sp>
      <p:sp>
        <p:nvSpPr>
          <p:cNvPr id="4" name="Date Placeholder 3"/>
          <p:cNvSpPr>
            <a:spLocks noGrp="1"/>
          </p:cNvSpPr>
          <p:nvPr>
            <p:ph type="dt" sz="half" idx="2"/>
          </p:nvPr>
        </p:nvSpPr>
        <p:spPr/>
        <p:txBody>
          <a:bodyPr/>
          <a:lstStyle/>
          <a:p>
            <a:r>
              <a:rPr lang="en-US" dirty="0" smtClean="0"/>
              <a:t>Month 2010</a:t>
            </a:r>
            <a:endParaRPr lang="en-GB" dirty="0"/>
          </a:p>
        </p:txBody>
      </p:sp>
      <p:sp>
        <p:nvSpPr>
          <p:cNvPr id="5" name="TextBox 4"/>
          <p:cNvSpPr txBox="1"/>
          <p:nvPr/>
        </p:nvSpPr>
        <p:spPr>
          <a:xfrm>
            <a:off x="457200" y="914400"/>
            <a:ext cx="8153400" cy="5319405"/>
          </a:xfrm>
          <a:prstGeom prst="rect">
            <a:avLst/>
          </a:prstGeom>
          <a:noFill/>
        </p:spPr>
        <p:txBody>
          <a:bodyPr wrap="square" lIns="0" tIns="0" rIns="0" bIns="0" rtlCol="0">
            <a:spAutoFit/>
          </a:bodyPr>
          <a:lstStyle/>
          <a:p>
            <a:pPr marL="177800" indent="-177800">
              <a:lnSpc>
                <a:spcPct val="113000"/>
              </a:lnSpc>
              <a:spcAft>
                <a:spcPts val="60"/>
              </a:spcAft>
              <a:buFont typeface="Wingdings"/>
              <a:buChar char="n"/>
            </a:pPr>
            <a:r>
              <a:rPr lang="en-US" sz="2000" dirty="0" smtClean="0">
                <a:solidFill>
                  <a:schemeClr val="bg2">
                    <a:lumMod val="10000"/>
                  </a:schemeClr>
                </a:solidFill>
              </a:rPr>
              <a:t>Data collection started with an initial review with Pipeline Asset Manager for Steers</a:t>
            </a:r>
          </a:p>
          <a:p>
            <a:pPr marL="177800" indent="-177800">
              <a:lnSpc>
                <a:spcPct val="113000"/>
              </a:lnSpc>
              <a:spcAft>
                <a:spcPts val="60"/>
              </a:spcAft>
              <a:buFont typeface="Wingdings"/>
              <a:buChar char="n"/>
            </a:pPr>
            <a:r>
              <a:rPr lang="en-US" sz="2000" dirty="0" smtClean="0">
                <a:solidFill>
                  <a:schemeClr val="bg2">
                    <a:lumMod val="10000"/>
                  </a:schemeClr>
                </a:solidFill>
              </a:rPr>
              <a:t>Draft data collection Template was produced and reviewed with all stakeholders –Pipelines Ops, Mtc, HSE, Security, etc</a:t>
            </a:r>
          </a:p>
          <a:p>
            <a:pPr marL="177800" indent="-177800">
              <a:lnSpc>
                <a:spcPct val="113000"/>
              </a:lnSpc>
              <a:spcAft>
                <a:spcPts val="60"/>
              </a:spcAft>
              <a:buFont typeface="Wingdings"/>
              <a:buChar char="n"/>
            </a:pPr>
            <a:r>
              <a:rPr lang="en-US" sz="2000" dirty="0" smtClean="0">
                <a:solidFill>
                  <a:schemeClr val="bg2">
                    <a:lumMod val="10000"/>
                  </a:schemeClr>
                </a:solidFill>
              </a:rPr>
              <a:t>Feedback from the review was incorporated with a further and final review with relevant stake holders – Pipeline Mtc, Ops, HSE, Security, Logistics, etc</a:t>
            </a:r>
          </a:p>
          <a:p>
            <a:pPr marL="177800" indent="-177800">
              <a:lnSpc>
                <a:spcPct val="113000"/>
              </a:lnSpc>
              <a:spcAft>
                <a:spcPts val="60"/>
              </a:spcAft>
              <a:buFont typeface="Wingdings"/>
              <a:buChar char="n"/>
            </a:pPr>
            <a:r>
              <a:rPr lang="en-US" sz="2000" dirty="0" smtClean="0">
                <a:solidFill>
                  <a:schemeClr val="bg2">
                    <a:lumMod val="10000"/>
                  </a:schemeClr>
                </a:solidFill>
              </a:rPr>
              <a:t>Data gathering commenced Wednesday 9</a:t>
            </a:r>
            <a:r>
              <a:rPr lang="en-US" sz="2000" baseline="30000" dirty="0" smtClean="0">
                <a:solidFill>
                  <a:schemeClr val="bg2">
                    <a:lumMod val="10000"/>
                  </a:schemeClr>
                </a:solidFill>
              </a:rPr>
              <a:t>th</a:t>
            </a:r>
            <a:r>
              <a:rPr lang="en-US" sz="2000" dirty="0" smtClean="0">
                <a:solidFill>
                  <a:schemeClr val="bg2">
                    <a:lumMod val="10000"/>
                  </a:schemeClr>
                </a:solidFill>
              </a:rPr>
              <a:t> of April for 20 days (ended 29</a:t>
            </a:r>
            <a:r>
              <a:rPr lang="en-US" sz="2000" baseline="30000" dirty="0" smtClean="0">
                <a:solidFill>
                  <a:schemeClr val="bg2">
                    <a:lumMod val="10000"/>
                  </a:schemeClr>
                </a:solidFill>
              </a:rPr>
              <a:t>th</a:t>
            </a:r>
            <a:r>
              <a:rPr lang="en-US" sz="2000" dirty="0" smtClean="0">
                <a:solidFill>
                  <a:schemeClr val="bg2">
                    <a:lumMod val="10000"/>
                  </a:schemeClr>
                </a:solidFill>
              </a:rPr>
              <a:t> April 2014) </a:t>
            </a:r>
          </a:p>
          <a:p>
            <a:pPr marL="177800" indent="-177800">
              <a:lnSpc>
                <a:spcPct val="113000"/>
              </a:lnSpc>
              <a:spcAft>
                <a:spcPts val="60"/>
              </a:spcAft>
              <a:buFont typeface="Wingdings"/>
              <a:buChar char="n"/>
            </a:pPr>
            <a:r>
              <a:rPr lang="en-US" sz="2000" dirty="0" smtClean="0">
                <a:solidFill>
                  <a:schemeClr val="bg2">
                    <a:lumMod val="10000"/>
                  </a:schemeClr>
                </a:solidFill>
              </a:rPr>
              <a:t>Data was collected for each activity in the Pipeline repair process for</a:t>
            </a:r>
          </a:p>
          <a:p>
            <a:pPr marL="177800" indent="-177800">
              <a:lnSpc>
                <a:spcPct val="113000"/>
              </a:lnSpc>
              <a:spcAft>
                <a:spcPts val="60"/>
              </a:spcAft>
              <a:buFont typeface="Courier New" pitchFamily="49" charset="0"/>
              <a:buChar char="o"/>
            </a:pPr>
            <a:r>
              <a:rPr lang="en-US" sz="2000" dirty="0" smtClean="0">
                <a:solidFill>
                  <a:schemeClr val="bg2">
                    <a:lumMod val="10000"/>
                  </a:schemeClr>
                </a:solidFill>
              </a:rPr>
              <a:t>	Land and Swamp simple operations</a:t>
            </a:r>
          </a:p>
          <a:p>
            <a:pPr marL="177800" indent="-177800">
              <a:lnSpc>
                <a:spcPct val="113000"/>
              </a:lnSpc>
              <a:spcAft>
                <a:spcPts val="60"/>
              </a:spcAft>
              <a:buFont typeface="Courier New" pitchFamily="49" charset="0"/>
              <a:buChar char="o"/>
            </a:pPr>
            <a:r>
              <a:rPr lang="en-US" sz="2000" dirty="0" smtClean="0">
                <a:solidFill>
                  <a:schemeClr val="bg2">
                    <a:lumMod val="10000"/>
                  </a:schemeClr>
                </a:solidFill>
              </a:rPr>
              <a:t>	Swamp complex operations (cofferdam)</a:t>
            </a:r>
          </a:p>
          <a:p>
            <a:pPr marL="177800" indent="-177800">
              <a:lnSpc>
                <a:spcPct val="113000"/>
              </a:lnSpc>
              <a:spcAft>
                <a:spcPts val="60"/>
              </a:spcAft>
              <a:buFont typeface="Wingdings"/>
              <a:buChar char="n"/>
            </a:pPr>
            <a:r>
              <a:rPr lang="en-US" sz="2000" dirty="0" smtClean="0">
                <a:solidFill>
                  <a:schemeClr val="bg2">
                    <a:lumMod val="10000"/>
                  </a:schemeClr>
                </a:solidFill>
              </a:rPr>
              <a:t>Normalized data was sent to all data collectors for validation on Fri 5/23/2014 11:02 validation</a:t>
            </a:r>
          </a:p>
          <a:p>
            <a:pPr marL="177800" indent="-177800">
              <a:lnSpc>
                <a:spcPct val="113000"/>
              </a:lnSpc>
              <a:spcAft>
                <a:spcPts val="60"/>
              </a:spcAft>
              <a:buFont typeface="Wingdings"/>
              <a:buChar char="n"/>
            </a:pPr>
            <a:r>
              <a:rPr lang="en-US" sz="2000" dirty="0" smtClean="0">
                <a:solidFill>
                  <a:schemeClr val="bg2">
                    <a:lumMod val="10000"/>
                  </a:schemeClr>
                </a:solidFill>
              </a:rPr>
              <a:t>Results of the analysis was finalized and shared</a:t>
            </a:r>
          </a:p>
        </p:txBody>
      </p:sp>
    </p:spTree>
    <p:extLst>
      <p:ext uri="{BB962C8B-B14F-4D97-AF65-F5344CB8AC3E}">
        <p14:creationId xmlns:p14="http://schemas.microsoft.com/office/powerpoint/2010/main" xmlns="" val="9626445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KEY HIGHLIGHTS</a:t>
            </a:r>
            <a:endParaRPr lang="en-US" dirty="0"/>
          </a:p>
        </p:txBody>
      </p:sp>
      <p:sp>
        <p:nvSpPr>
          <p:cNvPr id="3" name="Content Placeholder 2"/>
          <p:cNvSpPr>
            <a:spLocks noGrp="1"/>
          </p:cNvSpPr>
          <p:nvPr>
            <p:ph sz="quarter" idx="11"/>
          </p:nvPr>
        </p:nvSpPr>
        <p:spPr>
          <a:xfrm>
            <a:off x="457200" y="1066800"/>
            <a:ext cx="8305800" cy="5071137"/>
          </a:xfrm>
        </p:spPr>
        <p:txBody>
          <a:bodyPr/>
          <a:lstStyle/>
          <a:p>
            <a:pPr lvl="0">
              <a:buSzPct val="120000"/>
            </a:pPr>
            <a:r>
              <a:rPr lang="en-US" dirty="0" smtClean="0">
                <a:solidFill>
                  <a:schemeClr val="bg2">
                    <a:lumMod val="10000"/>
                  </a:schemeClr>
                </a:solidFill>
              </a:rPr>
              <a:t>Data was analyzed using </a:t>
            </a:r>
          </a:p>
          <a:p>
            <a:pPr lvl="0">
              <a:buSzPct val="150000"/>
              <a:buFont typeface="Arial" pitchFamily="34" charset="0"/>
              <a:buChar char="•"/>
            </a:pPr>
            <a:r>
              <a:rPr lang="en-US" dirty="0" smtClean="0">
                <a:solidFill>
                  <a:schemeClr val="bg2">
                    <a:lumMod val="10000"/>
                  </a:schemeClr>
                </a:solidFill>
              </a:rPr>
              <a:t>Simple Dot plots to ascertain independently the duration of each activity in the pipeline repair process</a:t>
            </a:r>
          </a:p>
          <a:p>
            <a:pPr lvl="0">
              <a:buSzPct val="150000"/>
              <a:buFont typeface="Arial" pitchFamily="34" charset="0"/>
              <a:buChar char="•"/>
            </a:pPr>
            <a:r>
              <a:rPr lang="en-US" dirty="0" smtClean="0">
                <a:solidFill>
                  <a:schemeClr val="bg2">
                    <a:lumMod val="10000"/>
                  </a:schemeClr>
                </a:solidFill>
              </a:rPr>
              <a:t>Pareto analysis was used to further validate the findings in the dot plot</a:t>
            </a:r>
          </a:p>
          <a:p>
            <a:pPr lvl="0">
              <a:buSzPct val="120000"/>
            </a:pPr>
            <a:endParaRPr lang="en-US" dirty="0" smtClean="0">
              <a:solidFill>
                <a:schemeClr val="bg2">
                  <a:lumMod val="10000"/>
                </a:schemeClr>
              </a:solidFill>
            </a:endParaRPr>
          </a:p>
          <a:p>
            <a:pPr lvl="0">
              <a:buSzPct val="120000"/>
            </a:pPr>
            <a:r>
              <a:rPr lang="en-US" dirty="0" smtClean="0">
                <a:solidFill>
                  <a:schemeClr val="bg2">
                    <a:lumMod val="10000"/>
                  </a:schemeClr>
                </a:solidFill>
              </a:rPr>
              <a:t>The data analysis results indicated 2 key focus areas</a:t>
            </a:r>
          </a:p>
          <a:p>
            <a:pPr lvl="1">
              <a:lnSpc>
                <a:spcPct val="100000"/>
              </a:lnSpc>
              <a:spcAft>
                <a:spcPts val="0"/>
              </a:spcAft>
              <a:buSzPct val="111000"/>
              <a:buFont typeface="Wingdings" pitchFamily="2" charset="2"/>
              <a:buChar char="Ø"/>
            </a:pPr>
            <a:r>
              <a:rPr lang="en-US" b="1" dirty="0" smtClean="0">
                <a:solidFill>
                  <a:schemeClr val="bg2">
                    <a:lumMod val="10000"/>
                  </a:schemeClr>
                </a:solidFill>
              </a:rPr>
              <a:t>   PTW/Security Clearance process Improvement</a:t>
            </a:r>
          </a:p>
          <a:p>
            <a:pPr lvl="1">
              <a:lnSpc>
                <a:spcPct val="100000"/>
              </a:lnSpc>
              <a:spcAft>
                <a:spcPts val="0"/>
              </a:spcAft>
              <a:buSzPct val="111000"/>
              <a:buFont typeface="Wingdings" pitchFamily="2" charset="2"/>
              <a:buChar char="Ø"/>
            </a:pPr>
            <a:endParaRPr lang="en-US" b="1" dirty="0" smtClean="0">
              <a:solidFill>
                <a:schemeClr val="bg2">
                  <a:lumMod val="10000"/>
                </a:schemeClr>
              </a:solidFill>
            </a:endParaRPr>
          </a:p>
          <a:p>
            <a:pPr marL="457200" lvl="1" indent="-457200">
              <a:lnSpc>
                <a:spcPct val="100000"/>
              </a:lnSpc>
              <a:spcAft>
                <a:spcPts val="0"/>
              </a:spcAft>
              <a:buSzPct val="111000"/>
              <a:buFont typeface="Wingdings" pitchFamily="2" charset="2"/>
              <a:buChar char="Ø"/>
            </a:pPr>
            <a:r>
              <a:rPr lang="en-US" b="1" dirty="0" smtClean="0">
                <a:solidFill>
                  <a:schemeClr val="bg2">
                    <a:lumMod val="10000"/>
                  </a:schemeClr>
                </a:solidFill>
              </a:rPr>
              <a:t>Mobilization &amp; JIV Execution process Improvement</a:t>
            </a:r>
          </a:p>
          <a:p>
            <a:endParaRPr lang="en-US" dirty="0"/>
          </a:p>
        </p:txBody>
      </p:sp>
      <p:sp>
        <p:nvSpPr>
          <p:cNvPr id="4" name="Date Placeholder 3"/>
          <p:cNvSpPr>
            <a:spLocks noGrp="1"/>
          </p:cNvSpPr>
          <p:nvPr>
            <p:ph type="dt" sz="half" idx="2"/>
          </p:nvPr>
        </p:nvSpPr>
        <p:spPr/>
        <p:txBody>
          <a:bodyPr/>
          <a:lstStyle/>
          <a:p>
            <a:r>
              <a:rPr lang="en-US" dirty="0" smtClean="0"/>
              <a:t>Month 2010</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4"/>
          </p:nvPr>
        </p:nvSpPr>
        <p:spPr/>
        <p:txBody>
          <a:bodyPr/>
          <a:lstStyle/>
          <a:p>
            <a:fld id="{D32BAE6A-B452-4007-8177-56DD051636F9}" type="slidenum">
              <a:rPr lang="en-GB" smtClean="0"/>
              <a:pPr/>
              <a:t>7</a:t>
            </a:fld>
            <a:endParaRPr lang="en-GB" dirty="0"/>
          </a:p>
        </p:txBody>
      </p:sp>
      <p:sp>
        <p:nvSpPr>
          <p:cNvPr id="6" name="Date Placeholder 5"/>
          <p:cNvSpPr>
            <a:spLocks noGrp="1"/>
          </p:cNvSpPr>
          <p:nvPr>
            <p:ph type="dt" sz="half" idx="2"/>
          </p:nvPr>
        </p:nvSpPr>
        <p:spPr/>
        <p:txBody>
          <a:bodyPr/>
          <a:lstStyle/>
          <a:p>
            <a:r>
              <a:rPr lang="en-US" dirty="0" smtClean="0"/>
              <a:t>Friday, May 23, 2014</a:t>
            </a:r>
            <a:endParaRPr lang="en-GB" dirty="0"/>
          </a:p>
        </p:txBody>
      </p:sp>
      <p:sp>
        <p:nvSpPr>
          <p:cNvPr id="9" name="Footer Placeholder 8"/>
          <p:cNvSpPr>
            <a:spLocks noGrp="1"/>
          </p:cNvSpPr>
          <p:nvPr>
            <p:ph type="ftr" sz="quarter" idx="3"/>
          </p:nvPr>
        </p:nvSpPr>
        <p:spPr/>
        <p:txBody>
          <a:bodyPr/>
          <a:lstStyle/>
          <a:p>
            <a:r>
              <a:rPr lang="en-GB" dirty="0" smtClean="0"/>
              <a:t>Footer here</a:t>
            </a:r>
            <a:endParaRPr lang="en-US" dirty="0"/>
          </a:p>
        </p:txBody>
      </p:sp>
      <p:pic>
        <p:nvPicPr>
          <p:cNvPr id="16" name="Picture 3"/>
          <p:cNvPicPr>
            <a:picLocks noChangeAspect="1" noChangeArrowheads="1"/>
          </p:cNvPicPr>
          <p:nvPr/>
        </p:nvPicPr>
        <p:blipFill>
          <a:blip r:embed="rId2" cstate="print"/>
          <a:srcRect/>
          <a:stretch>
            <a:fillRect/>
          </a:stretch>
        </p:blipFill>
        <p:spPr bwMode="auto">
          <a:xfrm>
            <a:off x="457201" y="762000"/>
            <a:ext cx="3795810" cy="5867400"/>
          </a:xfrm>
          <a:prstGeom prst="rect">
            <a:avLst/>
          </a:prstGeom>
          <a:noFill/>
          <a:ln w="9525">
            <a:noFill/>
            <a:miter lim="800000"/>
            <a:headEnd/>
            <a:tailEnd/>
          </a:ln>
        </p:spPr>
      </p:pic>
      <p:pic>
        <p:nvPicPr>
          <p:cNvPr id="17" name="Picture 4"/>
          <p:cNvPicPr>
            <a:picLocks noChangeAspect="1" noChangeArrowheads="1"/>
          </p:cNvPicPr>
          <p:nvPr/>
        </p:nvPicPr>
        <p:blipFill>
          <a:blip r:embed="rId3" cstate="print"/>
          <a:srcRect/>
          <a:stretch>
            <a:fillRect/>
          </a:stretch>
        </p:blipFill>
        <p:spPr bwMode="auto">
          <a:xfrm>
            <a:off x="4267200" y="762000"/>
            <a:ext cx="4495800" cy="5791200"/>
          </a:xfrm>
          <a:prstGeom prst="rect">
            <a:avLst/>
          </a:prstGeom>
          <a:noFill/>
          <a:ln w="9525">
            <a:noFill/>
            <a:miter lim="800000"/>
            <a:headEnd/>
            <a:tailEnd/>
          </a:ln>
          <a:effectLst/>
        </p:spPr>
      </p:pic>
      <p:sp>
        <p:nvSpPr>
          <p:cNvPr id="18" name="Oval 17"/>
          <p:cNvSpPr/>
          <p:nvPr/>
        </p:nvSpPr>
        <p:spPr>
          <a:xfrm>
            <a:off x="1905000" y="4191000"/>
            <a:ext cx="2514600" cy="1524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5791200" y="3810000"/>
            <a:ext cx="1828800" cy="1524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5791200" y="5562600"/>
            <a:ext cx="609600" cy="152400"/>
          </a:xfrm>
          <a:prstGeom prst="rect">
            <a:avLst/>
          </a:prstGeom>
          <a:noFill/>
        </p:spPr>
        <p:txBody>
          <a:bodyPr wrap="none" lIns="0" tIns="0" rIns="0" bIns="0" rtlCol="0">
            <a:noAutofit/>
          </a:bodyPr>
          <a:lstStyle/>
          <a:p>
            <a:pPr marL="177800" indent="-177800">
              <a:lnSpc>
                <a:spcPct val="113000"/>
              </a:lnSpc>
              <a:spcAft>
                <a:spcPts val="60"/>
              </a:spcAft>
            </a:pPr>
            <a:r>
              <a:rPr lang="en-US" sz="1050" b="1" dirty="0" smtClean="0"/>
              <a:t>Objective</a:t>
            </a:r>
          </a:p>
        </p:txBody>
      </p:sp>
      <p:sp>
        <p:nvSpPr>
          <p:cNvPr id="35" name="TextBox 34"/>
          <p:cNvSpPr txBox="1"/>
          <p:nvPr/>
        </p:nvSpPr>
        <p:spPr>
          <a:xfrm>
            <a:off x="5943600" y="4343400"/>
            <a:ext cx="1447800" cy="152400"/>
          </a:xfrm>
          <a:prstGeom prst="rect">
            <a:avLst/>
          </a:prstGeom>
          <a:noFill/>
        </p:spPr>
        <p:txBody>
          <a:bodyPr wrap="none" lIns="0" tIns="0" rIns="0" bIns="0" rtlCol="0">
            <a:noAutofit/>
          </a:bodyPr>
          <a:lstStyle/>
          <a:p>
            <a:pPr marL="177800" indent="-177800">
              <a:lnSpc>
                <a:spcPct val="113000"/>
              </a:lnSpc>
              <a:spcAft>
                <a:spcPts val="60"/>
              </a:spcAft>
            </a:pPr>
            <a:r>
              <a:rPr lang="en-US" sz="1000" dirty="0" smtClean="0">
                <a:solidFill>
                  <a:schemeClr val="bg2">
                    <a:lumMod val="10000"/>
                  </a:schemeClr>
                </a:solidFill>
              </a:rPr>
              <a:t>Focus Area for Improvement</a:t>
            </a:r>
          </a:p>
        </p:txBody>
      </p:sp>
      <p:sp>
        <p:nvSpPr>
          <p:cNvPr id="36" name="TextBox 35"/>
          <p:cNvSpPr txBox="1"/>
          <p:nvPr/>
        </p:nvSpPr>
        <p:spPr>
          <a:xfrm rot="19437048">
            <a:off x="2268425" y="4831009"/>
            <a:ext cx="1447800" cy="152400"/>
          </a:xfrm>
          <a:prstGeom prst="rect">
            <a:avLst/>
          </a:prstGeom>
          <a:noFill/>
        </p:spPr>
        <p:txBody>
          <a:bodyPr wrap="none" lIns="0" tIns="0" rIns="0" bIns="0" rtlCol="0">
            <a:noAutofit/>
          </a:bodyPr>
          <a:lstStyle/>
          <a:p>
            <a:pPr marL="177800" indent="-177800">
              <a:lnSpc>
                <a:spcPct val="113000"/>
              </a:lnSpc>
              <a:spcAft>
                <a:spcPts val="60"/>
              </a:spcAft>
            </a:pPr>
            <a:r>
              <a:rPr lang="en-US" sz="1000" dirty="0" smtClean="0">
                <a:solidFill>
                  <a:schemeClr val="bg2">
                    <a:lumMod val="10000"/>
                  </a:schemeClr>
                </a:solidFill>
              </a:rPr>
              <a:t>Focus Area for Improvement</a:t>
            </a:r>
          </a:p>
        </p:txBody>
      </p:sp>
      <p:sp>
        <p:nvSpPr>
          <p:cNvPr id="37" name="Title 1"/>
          <p:cNvSpPr>
            <a:spLocks noGrp="1"/>
          </p:cNvSpPr>
          <p:nvPr>
            <p:ph type="title"/>
          </p:nvPr>
        </p:nvSpPr>
        <p:spPr>
          <a:xfrm>
            <a:off x="304800" y="295200"/>
            <a:ext cx="8295712" cy="419156"/>
          </a:xfrm>
        </p:spPr>
        <p:txBody>
          <a:bodyPr/>
          <a:lstStyle/>
          <a:p>
            <a:r>
              <a:rPr lang="en-US" dirty="0" smtClean="0"/>
              <a:t>Data analysis outcome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5200"/>
            <a:ext cx="8295712" cy="419156"/>
          </a:xfrm>
        </p:spPr>
        <p:txBody>
          <a:bodyPr/>
          <a:lstStyle/>
          <a:p>
            <a:r>
              <a:rPr lang="en-US" dirty="0" smtClean="0"/>
              <a:t>Pareto analysis</a:t>
            </a:r>
            <a:endParaRPr lang="en-US" dirty="0"/>
          </a:p>
        </p:txBody>
      </p:sp>
      <p:sp>
        <p:nvSpPr>
          <p:cNvPr id="4" name="Date Placeholder 3"/>
          <p:cNvSpPr>
            <a:spLocks noGrp="1"/>
          </p:cNvSpPr>
          <p:nvPr>
            <p:ph type="dt" sz="half" idx="2"/>
          </p:nvPr>
        </p:nvSpPr>
        <p:spPr/>
        <p:txBody>
          <a:bodyPr/>
          <a:lstStyle/>
          <a:p>
            <a:r>
              <a:rPr lang="en-US" dirty="0" smtClean="0"/>
              <a:t>Month 2010</a:t>
            </a:r>
            <a:endParaRPr lang="en-GB" dirty="0"/>
          </a:p>
        </p:txBody>
      </p:sp>
      <p:pic>
        <p:nvPicPr>
          <p:cNvPr id="2054" name="Picture 6"/>
          <p:cNvPicPr>
            <a:picLocks noChangeAspect="1" noChangeArrowheads="1"/>
          </p:cNvPicPr>
          <p:nvPr/>
        </p:nvPicPr>
        <p:blipFill>
          <a:blip r:embed="rId2" cstate="print"/>
          <a:srcRect/>
          <a:stretch>
            <a:fillRect/>
          </a:stretch>
        </p:blipFill>
        <p:spPr bwMode="auto">
          <a:xfrm>
            <a:off x="304800" y="1066800"/>
            <a:ext cx="4176732" cy="2690703"/>
          </a:xfrm>
          <a:prstGeom prst="rect">
            <a:avLst/>
          </a:prstGeom>
          <a:noFill/>
          <a:ln w="9525">
            <a:noFill/>
            <a:miter lim="800000"/>
            <a:headEnd/>
            <a:tailEnd/>
          </a:ln>
          <a:effectLst/>
        </p:spPr>
      </p:pic>
      <p:pic>
        <p:nvPicPr>
          <p:cNvPr id="2055" name="Picture 7"/>
          <p:cNvPicPr>
            <a:picLocks noChangeAspect="1" noChangeArrowheads="1"/>
          </p:cNvPicPr>
          <p:nvPr/>
        </p:nvPicPr>
        <p:blipFill>
          <a:blip r:embed="rId3" cstate="print"/>
          <a:srcRect/>
          <a:stretch>
            <a:fillRect/>
          </a:stretch>
        </p:blipFill>
        <p:spPr bwMode="auto">
          <a:xfrm>
            <a:off x="4648200" y="1066800"/>
            <a:ext cx="4176732" cy="2690703"/>
          </a:xfrm>
          <a:prstGeom prst="rect">
            <a:avLst/>
          </a:prstGeom>
          <a:noFill/>
          <a:ln w="9525">
            <a:noFill/>
            <a:miter lim="800000"/>
            <a:headEnd/>
            <a:tailEnd/>
          </a:ln>
          <a:effectLst/>
        </p:spPr>
      </p:pic>
      <p:pic>
        <p:nvPicPr>
          <p:cNvPr id="2056" name="Picture 8"/>
          <p:cNvPicPr>
            <a:picLocks noChangeAspect="1" noChangeArrowheads="1"/>
          </p:cNvPicPr>
          <p:nvPr/>
        </p:nvPicPr>
        <p:blipFill>
          <a:blip r:embed="rId4" cstate="print"/>
          <a:srcRect/>
          <a:stretch>
            <a:fillRect/>
          </a:stretch>
        </p:blipFill>
        <p:spPr bwMode="auto">
          <a:xfrm>
            <a:off x="2514600" y="3886200"/>
            <a:ext cx="4176732" cy="2690703"/>
          </a:xfrm>
          <a:prstGeom prst="rect">
            <a:avLst/>
          </a:prstGeom>
          <a:noFill/>
          <a:ln w="9525">
            <a:noFill/>
            <a:miter lim="800000"/>
            <a:headEnd/>
            <a:tailEnd/>
          </a:ln>
          <a:effectLst/>
        </p:spPr>
      </p:pic>
      <p:sp>
        <p:nvSpPr>
          <p:cNvPr id="17" name="TextBox 16"/>
          <p:cNvSpPr txBox="1"/>
          <p:nvPr/>
        </p:nvSpPr>
        <p:spPr>
          <a:xfrm>
            <a:off x="304800" y="1066800"/>
            <a:ext cx="533400" cy="228600"/>
          </a:xfrm>
          <a:prstGeom prst="rect">
            <a:avLst/>
          </a:prstGeom>
          <a:noFill/>
        </p:spPr>
        <p:txBody>
          <a:bodyPr wrap="none" lIns="0" tIns="0" rIns="0" bIns="0" rtlCol="0">
            <a:noAutofit/>
          </a:bodyPr>
          <a:lstStyle/>
          <a:p>
            <a:pPr marL="177800" indent="-177800" algn="ctr">
              <a:lnSpc>
                <a:spcPct val="113000"/>
              </a:lnSpc>
              <a:spcAft>
                <a:spcPts val="60"/>
              </a:spcAft>
            </a:pPr>
            <a:r>
              <a:rPr lang="en-US" sz="1400" b="1" dirty="0" smtClean="0">
                <a:solidFill>
                  <a:schemeClr val="bg2">
                    <a:lumMod val="10000"/>
                  </a:schemeClr>
                </a:solidFill>
              </a:rPr>
              <a:t>Land</a:t>
            </a:r>
          </a:p>
        </p:txBody>
      </p:sp>
      <p:sp>
        <p:nvSpPr>
          <p:cNvPr id="18" name="TextBox 17"/>
          <p:cNvSpPr txBox="1"/>
          <p:nvPr/>
        </p:nvSpPr>
        <p:spPr>
          <a:xfrm>
            <a:off x="4724400" y="1066800"/>
            <a:ext cx="533400" cy="228600"/>
          </a:xfrm>
          <a:prstGeom prst="rect">
            <a:avLst/>
          </a:prstGeom>
          <a:noFill/>
        </p:spPr>
        <p:txBody>
          <a:bodyPr wrap="none" lIns="0" tIns="0" rIns="0" bIns="0" rtlCol="0">
            <a:noAutofit/>
          </a:bodyPr>
          <a:lstStyle/>
          <a:p>
            <a:pPr marL="177800" indent="-177800" algn="ctr">
              <a:lnSpc>
                <a:spcPct val="113000"/>
              </a:lnSpc>
              <a:spcAft>
                <a:spcPts val="60"/>
              </a:spcAft>
            </a:pPr>
            <a:r>
              <a:rPr lang="en-US" sz="1400" b="1" dirty="0" smtClean="0">
                <a:solidFill>
                  <a:schemeClr val="bg2">
                    <a:lumMod val="10000"/>
                  </a:schemeClr>
                </a:solidFill>
              </a:rPr>
              <a:t>Swamp</a:t>
            </a:r>
          </a:p>
        </p:txBody>
      </p:sp>
      <p:sp>
        <p:nvSpPr>
          <p:cNvPr id="19" name="TextBox 18"/>
          <p:cNvSpPr txBox="1"/>
          <p:nvPr/>
        </p:nvSpPr>
        <p:spPr>
          <a:xfrm>
            <a:off x="2514600" y="3886200"/>
            <a:ext cx="1447800" cy="228600"/>
          </a:xfrm>
          <a:prstGeom prst="rect">
            <a:avLst/>
          </a:prstGeom>
          <a:noFill/>
        </p:spPr>
        <p:txBody>
          <a:bodyPr wrap="none" lIns="0" tIns="0" rIns="0" bIns="0" rtlCol="0">
            <a:noAutofit/>
          </a:bodyPr>
          <a:lstStyle/>
          <a:p>
            <a:pPr marL="177800" indent="-177800" algn="ctr">
              <a:lnSpc>
                <a:spcPct val="113000"/>
              </a:lnSpc>
              <a:spcAft>
                <a:spcPts val="60"/>
              </a:spcAft>
            </a:pPr>
            <a:r>
              <a:rPr lang="en-US" sz="1400" b="1" dirty="0" smtClean="0">
                <a:solidFill>
                  <a:schemeClr val="bg2">
                    <a:lumMod val="10000"/>
                  </a:schemeClr>
                </a:solidFill>
              </a:rPr>
              <a:t>Sect Repl - Swamp</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sz="quarter" idx="11"/>
          </p:nvPr>
        </p:nvSpPr>
        <p:spPr>
          <a:xfrm>
            <a:off x="609600" y="1066800"/>
            <a:ext cx="7770763" cy="5071137"/>
          </a:xfrm>
        </p:spPr>
        <p:txBody>
          <a:bodyPr/>
          <a:lstStyle/>
          <a:p>
            <a:pPr lvl="0"/>
            <a:r>
              <a:rPr lang="en-US" dirty="0" smtClean="0">
                <a:solidFill>
                  <a:schemeClr val="bg2">
                    <a:lumMod val="10000"/>
                  </a:schemeClr>
                </a:solidFill>
              </a:rPr>
              <a:t>The next steps will include;</a:t>
            </a:r>
          </a:p>
          <a:p>
            <a:pPr lvl="0"/>
            <a:endParaRPr lang="en-US" dirty="0" smtClean="0">
              <a:solidFill>
                <a:schemeClr val="bg2">
                  <a:lumMod val="10000"/>
                </a:schemeClr>
              </a:solidFill>
            </a:endParaRPr>
          </a:p>
          <a:p>
            <a:pPr lvl="0"/>
            <a:r>
              <a:rPr lang="en-US" dirty="0" smtClean="0">
                <a:solidFill>
                  <a:schemeClr val="bg2">
                    <a:lumMod val="10000"/>
                  </a:schemeClr>
                </a:solidFill>
              </a:rPr>
              <a:t>A meeting to engage Corporate HSE, Security, Logistics, Pipelines and other Stakeholders:</a:t>
            </a:r>
          </a:p>
          <a:p>
            <a:pPr lvl="0">
              <a:buSzPct val="128000"/>
              <a:buFont typeface="Courier New" pitchFamily="49" charset="0"/>
              <a:buChar char="o"/>
            </a:pPr>
            <a:r>
              <a:rPr lang="en-US" dirty="0" smtClean="0">
                <a:solidFill>
                  <a:schemeClr val="bg2">
                    <a:lumMod val="10000"/>
                  </a:schemeClr>
                </a:solidFill>
              </a:rPr>
              <a:t>   For a sign off and approval of the data analysis outcome</a:t>
            </a:r>
          </a:p>
          <a:p>
            <a:pPr lvl="0">
              <a:buSzPct val="128000"/>
              <a:buFont typeface="Courier New" pitchFamily="49" charset="0"/>
              <a:buChar char="o"/>
            </a:pPr>
            <a:r>
              <a:rPr lang="en-US" dirty="0" smtClean="0">
                <a:solidFill>
                  <a:schemeClr val="bg2">
                    <a:lumMod val="10000"/>
                  </a:schemeClr>
                </a:solidFill>
              </a:rPr>
              <a:t>   Approve the constitution of 2 CI teams (PMs, Project Teams,  Sponsors) to focus on the two key areas indicated by the data analysis outcome</a:t>
            </a:r>
          </a:p>
          <a:p>
            <a:pPr marL="457200" lvl="1" indent="-457200">
              <a:buSzPct val="128000"/>
              <a:buFont typeface="Courier New" pitchFamily="49" charset="0"/>
              <a:buChar char="o"/>
            </a:pPr>
            <a:r>
              <a:rPr lang="en-US" dirty="0" smtClean="0">
                <a:solidFill>
                  <a:schemeClr val="bg2">
                    <a:lumMod val="10000"/>
                  </a:schemeClr>
                </a:solidFill>
              </a:rPr>
              <a:t>Take the 2 projects through the Lean project maturation funnel based on the schedule</a:t>
            </a: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Font typeface="Courier New" pitchFamily="49" charset="0"/>
              <a:buChar char="o"/>
            </a:pPr>
            <a:endParaRPr lang="en-US" b="1" dirty="0" smtClean="0">
              <a:solidFill>
                <a:schemeClr val="bg2">
                  <a:lumMod val="10000"/>
                </a:schemeClr>
              </a:solidFill>
            </a:endParaRPr>
          </a:p>
          <a:p>
            <a:pPr marL="457200" lvl="1" indent="-457200">
              <a:buSzPct val="100000"/>
              <a:buFont typeface="Courier New" pitchFamily="49" charset="0"/>
              <a:buChar char="o"/>
            </a:pPr>
            <a:endParaRPr lang="en-US" b="1" dirty="0" smtClean="0">
              <a:solidFill>
                <a:schemeClr val="bg2">
                  <a:lumMod val="10000"/>
                </a:schemeClr>
              </a:solidFill>
            </a:endParaRPr>
          </a:p>
          <a:p>
            <a:pPr lvl="0">
              <a:buFontTx/>
              <a:buChar char="-"/>
            </a:pPr>
            <a:endParaRPr lang="en-US" dirty="0" smtClean="0">
              <a:solidFill>
                <a:schemeClr val="bg2">
                  <a:lumMod val="10000"/>
                </a:schemeClr>
              </a:solidFill>
            </a:endParaRPr>
          </a:p>
          <a:p>
            <a:endParaRPr lang="en-US" dirty="0">
              <a:solidFill>
                <a:schemeClr val="bg2">
                  <a:lumMod val="10000"/>
                </a:schemeClr>
              </a:solidFill>
            </a:endParaRPr>
          </a:p>
        </p:txBody>
      </p:sp>
      <p:sp>
        <p:nvSpPr>
          <p:cNvPr id="4" name="Date Placeholder 3"/>
          <p:cNvSpPr>
            <a:spLocks noGrp="1"/>
          </p:cNvSpPr>
          <p:nvPr>
            <p:ph type="dt" sz="half" idx="2"/>
          </p:nvPr>
        </p:nvSpPr>
        <p:spPr/>
        <p:txBody>
          <a:bodyPr/>
          <a:lstStyle/>
          <a:p>
            <a:r>
              <a:rPr lang="en-US" dirty="0" smtClean="0"/>
              <a:t>Month 2010</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Template - Presentation Mode</Template>
  <TotalTime>131</TotalTime>
  <Words>419</Words>
  <Application>Microsoft Office PowerPoint</Application>
  <PresentationFormat>On-screen Show (4:3)</PresentationFormat>
  <Paragraphs>71</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Shell layouts with footer</vt:lpstr>
      <vt:lpstr>Slide 1</vt:lpstr>
      <vt:lpstr>Introduction &amp; BACKGROUND </vt:lpstr>
      <vt:lpstr>Introduction &amp; BACKGROUND </vt:lpstr>
      <vt:lpstr>Pipeline improvement project- draft project schedule</vt:lpstr>
      <vt:lpstr>Data collection process</vt:lpstr>
      <vt:lpstr>DATA ANALYSIS – KEY HIGHLIGHTS</vt:lpstr>
      <vt:lpstr>Data analysis outcome</vt:lpstr>
      <vt:lpstr>Pareto analysis</vt:lpstr>
      <vt:lpstr>Next steps</vt:lpstr>
      <vt:lpstr>Slide 10</vt:lpstr>
    </vt:vector>
  </TitlesOfParts>
  <Company>Shell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C.Bisike-Ojiako</dc:creator>
  <cp:lastModifiedBy>C.Bisike-Ojiako</cp:lastModifiedBy>
  <cp:revision>21</cp:revision>
  <dcterms:created xsi:type="dcterms:W3CDTF">2014-05-23T14:30:43Z</dcterms:created>
  <dcterms:modified xsi:type="dcterms:W3CDTF">2014-06-05T10:57:35Z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ies>
</file>